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313" r:id="rId22"/>
    <p:sldId id="290" r:id="rId23"/>
    <p:sldId id="291" r:id="rId24"/>
    <p:sldId id="314" r:id="rId25"/>
    <p:sldId id="292" r:id="rId26"/>
    <p:sldId id="293" r:id="rId27"/>
    <p:sldId id="294" r:id="rId28"/>
    <p:sldId id="295" r:id="rId29"/>
    <p:sldId id="296" r:id="rId30"/>
    <p:sldId id="297" r:id="rId31"/>
    <p:sldId id="298" r:id="rId32"/>
    <p:sldId id="299" r:id="rId33"/>
    <p:sldId id="300" r:id="rId34"/>
    <p:sldId id="301" r:id="rId35"/>
    <p:sldId id="315" r:id="rId36"/>
    <p:sldId id="302" r:id="rId37"/>
    <p:sldId id="316" r:id="rId38"/>
    <p:sldId id="303" r:id="rId39"/>
    <p:sldId id="304" r:id="rId40"/>
    <p:sldId id="305" r:id="rId41"/>
    <p:sldId id="306" r:id="rId42"/>
    <p:sldId id="307" r:id="rId43"/>
    <p:sldId id="308" r:id="rId44"/>
    <p:sldId id="309" r:id="rId45"/>
    <p:sldId id="310" r:id="rId46"/>
    <p:sldId id="31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620835-6F4D-46B2-9C3A-3CC3059FC50D}">
          <p14:sldIdLst>
            <p14:sldId id="257"/>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313"/>
            <p14:sldId id="290"/>
            <p14:sldId id="291"/>
            <p14:sldId id="314"/>
            <p14:sldId id="292"/>
            <p14:sldId id="293"/>
            <p14:sldId id="294"/>
            <p14:sldId id="295"/>
            <p14:sldId id="296"/>
            <p14:sldId id="297"/>
            <p14:sldId id="298"/>
            <p14:sldId id="299"/>
            <p14:sldId id="300"/>
            <p14:sldId id="301"/>
            <p14:sldId id="315"/>
            <p14:sldId id="302"/>
            <p14:sldId id="316"/>
            <p14:sldId id="303"/>
            <p14:sldId id="304"/>
            <p14:sldId id="305"/>
            <p14:sldId id="306"/>
            <p14:sldId id="307"/>
            <p14:sldId id="308"/>
            <p14:sldId id="309"/>
            <p14:sldId id="310"/>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8</a:t>
            </a:r>
            <a:endParaRPr lang="en-US" sz="6000" dirty="0"/>
          </a:p>
        </p:txBody>
      </p:sp>
      <p:sp>
        <p:nvSpPr>
          <p:cNvPr id="16" name="Content Placeholder 15"/>
          <p:cNvSpPr>
            <a:spLocks noGrp="1"/>
          </p:cNvSpPr>
          <p:nvPr>
            <p:ph idx="1"/>
          </p:nvPr>
        </p:nvSpPr>
        <p:spPr>
          <a:xfrm>
            <a:off x="838200" y="1825624"/>
            <a:ext cx="10515600" cy="4798695"/>
          </a:xfrm>
        </p:spPr>
        <p:txBody>
          <a:bodyPr>
            <a:normAutofit/>
          </a:bodyPr>
          <a:lstStyle/>
          <a:p>
            <a:r>
              <a:rPr lang="en-US" sz="3600" dirty="0" smtClean="0"/>
              <a:t>Learning Objectives:</a:t>
            </a:r>
          </a:p>
          <a:p>
            <a:r>
              <a:rPr lang="en-US" sz="3600" dirty="0" smtClean="0"/>
              <a:t>Domain 3: Security Architecture and Engineering</a:t>
            </a:r>
          </a:p>
          <a:p>
            <a:pPr lvl="1"/>
            <a:r>
              <a:rPr lang="en-US" sz="2400" dirty="0" smtClean="0"/>
              <a:t>3.1 Implement and manage engineering processes using secure design principles</a:t>
            </a:r>
          </a:p>
          <a:p>
            <a:pPr lvl="1"/>
            <a:r>
              <a:rPr lang="en-US" dirty="0" smtClean="0"/>
              <a:t>3.2 Understand the fundamental concepts of security models</a:t>
            </a:r>
          </a:p>
          <a:p>
            <a:pPr lvl="1"/>
            <a:r>
              <a:rPr lang="en-US" sz="2400" dirty="0" smtClean="0"/>
              <a:t>3.3 Select controls</a:t>
            </a:r>
          </a:p>
          <a:p>
            <a:pPr lvl="1"/>
            <a:r>
              <a:rPr lang="en-US" dirty="0" smtClean="0"/>
              <a:t>3.4 Understand security capabilities of information systems</a:t>
            </a:r>
            <a:endParaRPr lang="en-US" sz="2400" dirty="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Trust and Assurance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i="1" dirty="0" smtClean="0"/>
              <a:t>trusted system </a:t>
            </a:r>
            <a:r>
              <a:rPr lang="en-US" dirty="0" smtClean="0"/>
              <a:t>is one in which all protection mechanisms work together to the process sensitive data for many types of user while maintaining a stable and secure computing environment</a:t>
            </a:r>
          </a:p>
          <a:p>
            <a:r>
              <a:rPr lang="en-US" i="1" dirty="0" smtClean="0"/>
              <a:t>Assurance</a:t>
            </a:r>
            <a:r>
              <a:rPr lang="en-US" dirty="0" smtClean="0"/>
              <a:t> is the degree of confidence in satisfaction of security needs</a:t>
            </a:r>
          </a:p>
          <a:p>
            <a:r>
              <a:rPr lang="en-US" dirty="0" smtClean="0"/>
              <a:t>Assurance must continually be maintained, updated, and reverified, especially is the system experiences a known change or if a significant amount of time has passed</a:t>
            </a:r>
          </a:p>
          <a:p>
            <a:r>
              <a:rPr lang="en-US" dirty="0" smtClean="0"/>
              <a:t>Change diminishes security</a:t>
            </a:r>
          </a:p>
          <a:p>
            <a:r>
              <a:rPr lang="en-US" dirty="0" smtClean="0"/>
              <a:t>Assurance varies from one system to another and must be established individually</a:t>
            </a:r>
          </a:p>
          <a:p>
            <a:r>
              <a:rPr lang="en-US" dirty="0" smtClean="0"/>
              <a:t>Grade levels of assurance can be placed on systems</a:t>
            </a:r>
          </a:p>
          <a:p>
            <a:pPr marL="0" indent="0">
              <a:buNone/>
            </a:pPr>
            <a:endParaRPr lang="en-US" dirty="0" smtClean="0"/>
          </a:p>
          <a:p>
            <a:endParaRPr lang="en-US" dirty="0"/>
          </a:p>
        </p:txBody>
      </p:sp>
    </p:spTree>
    <p:extLst>
      <p:ext uri="{BB962C8B-B14F-4D97-AF65-F5344CB8AC3E}">
        <p14:creationId xmlns:p14="http://schemas.microsoft.com/office/powerpoint/2010/main" val="392852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 the Fundamental Concepts of Security Models</a:t>
            </a:r>
            <a:endParaRPr lang="en-US" dirty="0"/>
          </a:p>
        </p:txBody>
      </p:sp>
      <p:sp>
        <p:nvSpPr>
          <p:cNvPr id="3" name="Content Placeholder 2"/>
          <p:cNvSpPr>
            <a:spLocks noGrp="1"/>
          </p:cNvSpPr>
          <p:nvPr>
            <p:ph idx="1"/>
          </p:nvPr>
        </p:nvSpPr>
        <p:spPr/>
        <p:txBody>
          <a:bodyPr/>
          <a:lstStyle/>
          <a:p>
            <a:r>
              <a:rPr lang="en-US" dirty="0" smtClean="0"/>
              <a:t>Models provide a way to formalize security policies</a:t>
            </a:r>
          </a:p>
          <a:p>
            <a:pPr lvl="1"/>
            <a:r>
              <a:rPr lang="en-US" dirty="0"/>
              <a:t>Can be abstract or intuitive</a:t>
            </a:r>
          </a:p>
          <a:p>
            <a:pPr lvl="1"/>
            <a:r>
              <a:rPr lang="en-US" dirty="0"/>
              <a:t>Intended to provide an explicit set of rules that a computer can follow to implement the fundamental security concepts, processes, and procedures of a security policy</a:t>
            </a:r>
          </a:p>
          <a:p>
            <a:r>
              <a:rPr lang="en-US" dirty="0" smtClean="0"/>
              <a:t>A security model provides a way for designers to map abstract statements into a security policy that prescribe the algorithms and data structures necessary  to build hardware and software</a:t>
            </a:r>
          </a:p>
          <a:p>
            <a:pPr lvl="1"/>
            <a:r>
              <a:rPr lang="en-US" dirty="0" smtClean="0"/>
              <a:t>Give software designers something to measure against</a:t>
            </a:r>
          </a:p>
        </p:txBody>
      </p:sp>
    </p:spTree>
    <p:extLst>
      <p:ext uri="{BB962C8B-B14F-4D97-AF65-F5344CB8AC3E}">
        <p14:creationId xmlns:p14="http://schemas.microsoft.com/office/powerpoint/2010/main" val="414490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Trusted Computing Base (TCB)</a:t>
            </a:r>
            <a:endParaRPr lang="en-US" dirty="0"/>
          </a:p>
        </p:txBody>
      </p:sp>
      <p:sp>
        <p:nvSpPr>
          <p:cNvPr id="3" name="Content Placeholder 2"/>
          <p:cNvSpPr>
            <a:spLocks noGrp="1"/>
          </p:cNvSpPr>
          <p:nvPr>
            <p:ph idx="1"/>
          </p:nvPr>
        </p:nvSpPr>
        <p:spPr/>
        <p:txBody>
          <a:bodyPr/>
          <a:lstStyle/>
          <a:p>
            <a:r>
              <a:rPr lang="en-US" dirty="0" smtClean="0"/>
              <a:t>The Orange Book/Trusted Computer System Evaluation Criteria (TCSEC) (DoD 5200.28) in the old “Rainbow Series”</a:t>
            </a:r>
          </a:p>
          <a:p>
            <a:r>
              <a:rPr lang="en-US" dirty="0" smtClean="0"/>
              <a:t>TCB is a combination of hardware, software, and controls that work together to form a trusted base to enforce your security policy</a:t>
            </a:r>
            <a:endParaRPr lang="en-US" dirty="0"/>
          </a:p>
          <a:p>
            <a:r>
              <a:rPr lang="en-US" dirty="0" smtClean="0"/>
              <a:t>TCB is a subset of a complete information system</a:t>
            </a:r>
          </a:p>
          <a:p>
            <a:pPr lvl="1"/>
            <a:r>
              <a:rPr lang="en-US" dirty="0"/>
              <a:t> T</a:t>
            </a:r>
            <a:r>
              <a:rPr lang="en-US" dirty="0" smtClean="0"/>
              <a:t>he only portion of that system that can be trusted to adhere to and enforce the security policy.</a:t>
            </a:r>
          </a:p>
          <a:p>
            <a:pPr lvl="1"/>
            <a:r>
              <a:rPr lang="en-US" dirty="0" smtClean="0"/>
              <a:t>TCB components in a system are responsible for controlling access to the system</a:t>
            </a:r>
          </a:p>
        </p:txBody>
      </p:sp>
    </p:spTree>
    <p:extLst>
      <p:ext uri="{BB962C8B-B14F-4D97-AF65-F5344CB8AC3E}">
        <p14:creationId xmlns:p14="http://schemas.microsoft.com/office/powerpoint/2010/main" val="94992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Perimeter</a:t>
            </a:r>
            <a:endParaRPr lang="en-US" dirty="0"/>
          </a:p>
        </p:txBody>
      </p:sp>
      <p:sp>
        <p:nvSpPr>
          <p:cNvPr id="3" name="Content Placeholder 2"/>
          <p:cNvSpPr>
            <a:spLocks noGrp="1"/>
          </p:cNvSpPr>
          <p:nvPr>
            <p:ph idx="1"/>
          </p:nvPr>
        </p:nvSpPr>
        <p:spPr/>
        <p:txBody>
          <a:bodyPr/>
          <a:lstStyle/>
          <a:p>
            <a:r>
              <a:rPr lang="en-US" dirty="0" smtClean="0"/>
              <a:t>An imaginary boundary that separates the TCB from the rest of the system</a:t>
            </a:r>
          </a:p>
          <a:p>
            <a:r>
              <a:rPr lang="en-US" dirty="0" smtClean="0"/>
              <a:t>Ensures that no insecure communications or interactions occur between the TCB and the remaining elements of the computer system</a:t>
            </a:r>
          </a:p>
          <a:p>
            <a:r>
              <a:rPr lang="en-US" i="1" dirty="0" smtClean="0"/>
              <a:t>Trusted path</a:t>
            </a:r>
            <a:r>
              <a:rPr lang="en-US" dirty="0" smtClean="0"/>
              <a:t> is a channel established with strict standards to allow necessary communication to occur without compromising security</a:t>
            </a:r>
          </a:p>
          <a:p>
            <a:r>
              <a:rPr lang="en-US" dirty="0" smtClean="0"/>
              <a:t>Trusted paths are required to deliver high levels of security to users</a:t>
            </a:r>
            <a:endParaRPr lang="en-US" dirty="0"/>
          </a:p>
        </p:txBody>
      </p:sp>
    </p:spTree>
    <p:extLst>
      <p:ext uri="{BB962C8B-B14F-4D97-AF65-F5344CB8AC3E}">
        <p14:creationId xmlns:p14="http://schemas.microsoft.com/office/powerpoint/2010/main" val="56025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 Monitors and Kernels</a:t>
            </a:r>
            <a:endParaRPr lang="en-US" dirty="0"/>
          </a:p>
        </p:txBody>
      </p:sp>
      <p:sp>
        <p:nvSpPr>
          <p:cNvPr id="3" name="Content Placeholder 2"/>
          <p:cNvSpPr>
            <a:spLocks noGrp="1"/>
          </p:cNvSpPr>
          <p:nvPr>
            <p:ph idx="1"/>
          </p:nvPr>
        </p:nvSpPr>
        <p:spPr/>
        <p:txBody>
          <a:bodyPr/>
          <a:lstStyle/>
          <a:p>
            <a:r>
              <a:rPr lang="en-US" i="1" dirty="0" smtClean="0"/>
              <a:t>Reference Monitors </a:t>
            </a:r>
            <a:r>
              <a:rPr lang="en-US" dirty="0" smtClean="0"/>
              <a:t>validate access to every resource prior to granting access requests</a:t>
            </a:r>
          </a:p>
          <a:p>
            <a:pPr lvl="1"/>
            <a:r>
              <a:rPr lang="en-US" dirty="0" smtClean="0"/>
              <a:t>Stands between every subject and object</a:t>
            </a:r>
          </a:p>
          <a:p>
            <a:pPr lvl="1"/>
            <a:r>
              <a:rPr lang="en-US" dirty="0" smtClean="0"/>
              <a:t>Verifies subjects credentials meet the object’s access requirements</a:t>
            </a:r>
          </a:p>
          <a:p>
            <a:pPr lvl="1"/>
            <a:r>
              <a:rPr lang="en-US" dirty="0" smtClean="0"/>
              <a:t>Access enforcer</a:t>
            </a:r>
          </a:p>
          <a:p>
            <a:r>
              <a:rPr lang="en-US" i="1" dirty="0" smtClean="0"/>
              <a:t>Security Kernel </a:t>
            </a:r>
            <a:r>
              <a:rPr lang="en-US" dirty="0" smtClean="0"/>
              <a:t>- The collection of components in the TCB that work together to implement reference monitoring functions</a:t>
            </a:r>
          </a:p>
          <a:p>
            <a:pPr lvl="1"/>
            <a:r>
              <a:rPr lang="en-US" dirty="0" smtClean="0"/>
              <a:t>Launches appropriate components to enforce reference monitor functionality and resists all know attacks</a:t>
            </a:r>
            <a:endParaRPr lang="en-US" dirty="0"/>
          </a:p>
        </p:txBody>
      </p:sp>
    </p:spTree>
    <p:extLst>
      <p:ext uri="{BB962C8B-B14F-4D97-AF65-F5344CB8AC3E}">
        <p14:creationId xmlns:p14="http://schemas.microsoft.com/office/powerpoint/2010/main" val="1605080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 Machine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a:t>
            </a:r>
            <a:r>
              <a:rPr lang="en-US" i="1" dirty="0"/>
              <a:t>state</a:t>
            </a:r>
            <a:r>
              <a:rPr lang="en-US" dirty="0"/>
              <a:t> is a snapshot of a system at a specific moment in time.</a:t>
            </a:r>
          </a:p>
          <a:p>
            <a:r>
              <a:rPr lang="en-US" i="1" dirty="0" smtClean="0"/>
              <a:t>State machine </a:t>
            </a:r>
            <a:r>
              <a:rPr lang="en-US" dirty="0" smtClean="0"/>
              <a:t>model describes a system that is always secure no matter what state it is in.</a:t>
            </a:r>
          </a:p>
          <a:p>
            <a:r>
              <a:rPr lang="en-US" i="1" dirty="0" smtClean="0"/>
              <a:t>Finite state machine </a:t>
            </a:r>
            <a:r>
              <a:rPr lang="en-US" dirty="0" smtClean="0"/>
              <a:t>(FSM) combines external input with an internal machine state to model all kinds of complex system, including parser, decoders, and interpreters.</a:t>
            </a:r>
          </a:p>
          <a:p>
            <a:r>
              <a:rPr lang="en-US" dirty="0" smtClean="0"/>
              <a:t>Based on input and a state, an FSM transitions to another state and may create an output</a:t>
            </a:r>
          </a:p>
          <a:p>
            <a:r>
              <a:rPr lang="en-US" dirty="0" smtClean="0"/>
              <a:t>Security models are based on secure state concept</a:t>
            </a:r>
          </a:p>
          <a:p>
            <a:pPr lvl="1"/>
            <a:r>
              <a:rPr lang="en-US" dirty="0" smtClean="0"/>
              <a:t>If all aspects of a state meet security policy requirements, then that state is secure.</a:t>
            </a:r>
          </a:p>
          <a:p>
            <a:pPr lvl="1"/>
            <a:r>
              <a:rPr lang="en-US" dirty="0" smtClean="0"/>
              <a:t>All state transitions must be evaluated</a:t>
            </a:r>
          </a:p>
          <a:p>
            <a:pPr lvl="1"/>
            <a:r>
              <a:rPr lang="en-US" dirty="0" smtClean="0"/>
              <a:t>If all states transitions result in another secure state, the system is a secure state machine</a:t>
            </a:r>
            <a:endParaRPr lang="en-US" dirty="0"/>
          </a:p>
        </p:txBody>
      </p:sp>
    </p:spTree>
    <p:extLst>
      <p:ext uri="{BB962C8B-B14F-4D97-AF65-F5344CB8AC3E}">
        <p14:creationId xmlns:p14="http://schemas.microsoft.com/office/powerpoint/2010/main" val="589767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Information Flow Model</a:t>
            </a:r>
            <a:endParaRPr lang="en-US" dirty="0"/>
          </a:p>
        </p:txBody>
      </p:sp>
      <p:sp>
        <p:nvSpPr>
          <p:cNvPr id="3" name="Content Placeholder 2"/>
          <p:cNvSpPr>
            <a:spLocks noGrp="1"/>
          </p:cNvSpPr>
          <p:nvPr>
            <p:ph idx="1"/>
          </p:nvPr>
        </p:nvSpPr>
        <p:spPr/>
        <p:txBody>
          <a:bodyPr/>
          <a:lstStyle/>
          <a:p>
            <a:r>
              <a:rPr lang="en-US" dirty="0" smtClean="0"/>
              <a:t>Information flow focuses on the flow of information</a:t>
            </a:r>
            <a:endParaRPr lang="en-US" dirty="0"/>
          </a:p>
          <a:p>
            <a:pPr lvl="1"/>
            <a:r>
              <a:rPr lang="en-US" dirty="0" smtClean="0"/>
              <a:t>Bell-LaPadula and Biba are information flow models</a:t>
            </a:r>
          </a:p>
          <a:p>
            <a:r>
              <a:rPr lang="en-US" dirty="0" smtClean="0"/>
              <a:t>Based on state machine model designed to prevent unauthorized , insecure, or restricted information flow</a:t>
            </a:r>
          </a:p>
          <a:p>
            <a:pPr lvl="1"/>
            <a:r>
              <a:rPr lang="en-US" dirty="0"/>
              <a:t>Can be between subjects and objects of the same classification</a:t>
            </a:r>
          </a:p>
          <a:p>
            <a:pPr lvl="1"/>
            <a:r>
              <a:rPr lang="en-US" dirty="0"/>
              <a:t>Can be between subjects and objects of different classifications</a:t>
            </a:r>
          </a:p>
          <a:p>
            <a:r>
              <a:rPr lang="en-US" dirty="0" smtClean="0"/>
              <a:t>Used to establish relationship between two version or states of the same object when those two versions or states exist at different points in time</a:t>
            </a:r>
          </a:p>
          <a:p>
            <a:pPr lvl="1"/>
            <a:r>
              <a:rPr lang="en-US" dirty="0" smtClean="0"/>
              <a:t>Addresses covert channels</a:t>
            </a:r>
          </a:p>
        </p:txBody>
      </p:sp>
    </p:spTree>
    <p:extLst>
      <p:ext uri="{BB962C8B-B14F-4D97-AF65-F5344CB8AC3E}">
        <p14:creationId xmlns:p14="http://schemas.microsoft.com/office/powerpoint/2010/main" val="3554314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Noninterference Model</a:t>
            </a:r>
            <a:endParaRPr lang="en-US" dirty="0"/>
          </a:p>
        </p:txBody>
      </p:sp>
      <p:sp>
        <p:nvSpPr>
          <p:cNvPr id="3" name="Content Placeholder 2"/>
          <p:cNvSpPr>
            <a:spLocks noGrp="1"/>
          </p:cNvSpPr>
          <p:nvPr>
            <p:ph idx="1"/>
          </p:nvPr>
        </p:nvSpPr>
        <p:spPr/>
        <p:txBody>
          <a:bodyPr/>
          <a:lstStyle/>
          <a:p>
            <a:r>
              <a:rPr lang="en-US" dirty="0" smtClean="0"/>
              <a:t>Loosely based on the information flow model</a:t>
            </a:r>
          </a:p>
          <a:p>
            <a:r>
              <a:rPr lang="en-US" dirty="0" smtClean="0"/>
              <a:t>Concerned with how the actions of a subject at a higher level affect the system state or actions of a subject at a lower security level</a:t>
            </a:r>
          </a:p>
          <a:p>
            <a:pPr lvl="1"/>
            <a:r>
              <a:rPr lang="en-US" dirty="0" smtClean="0"/>
              <a:t>Subjects at a higher level should not affect subjects at a lower level</a:t>
            </a:r>
          </a:p>
          <a:p>
            <a:pPr lvl="1"/>
            <a:r>
              <a:rPr lang="en-US" dirty="0" smtClean="0"/>
              <a:t>If this occurs, then the lower subject may be placed in an insecure state and deduce information from the higher subject</a:t>
            </a:r>
          </a:p>
          <a:p>
            <a:r>
              <a:rPr lang="en-US" dirty="0" smtClean="0"/>
              <a:t>This is an information leakage which can implicitly create a covert channel</a:t>
            </a:r>
            <a:endParaRPr lang="en-US" dirty="0"/>
          </a:p>
        </p:txBody>
      </p:sp>
    </p:spTree>
    <p:extLst>
      <p:ext uri="{BB962C8B-B14F-4D97-AF65-F5344CB8AC3E}">
        <p14:creationId xmlns:p14="http://schemas.microsoft.com/office/powerpoint/2010/main" val="3723663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Take-Grant Model</a:t>
            </a:r>
            <a:endParaRPr lang="en-US" dirty="0"/>
          </a:p>
        </p:txBody>
      </p:sp>
      <p:sp>
        <p:nvSpPr>
          <p:cNvPr id="3" name="Content Placeholder 2"/>
          <p:cNvSpPr>
            <a:spLocks noGrp="1"/>
          </p:cNvSpPr>
          <p:nvPr>
            <p:ph idx="1"/>
          </p:nvPr>
        </p:nvSpPr>
        <p:spPr/>
        <p:txBody>
          <a:bodyPr/>
          <a:lstStyle/>
          <a:p>
            <a:r>
              <a:rPr lang="en-US" dirty="0" smtClean="0"/>
              <a:t>Dictates how rights can be passed from one subject to another or from a subject to an object</a:t>
            </a:r>
          </a:p>
          <a:p>
            <a:pPr lvl="1"/>
            <a:r>
              <a:rPr lang="en-US" dirty="0" smtClean="0"/>
              <a:t>Subject with grant right can grant another subject or another object any other right they possess</a:t>
            </a:r>
          </a:p>
          <a:p>
            <a:pPr lvl="1"/>
            <a:r>
              <a:rPr lang="en-US" dirty="0" smtClean="0"/>
              <a:t>Likewise, a subject with the take right can take a right from another subject</a:t>
            </a:r>
            <a:endParaRPr lang="en-US" dirty="0"/>
          </a:p>
        </p:txBody>
      </p:sp>
      <p:sp>
        <p:nvSpPr>
          <p:cNvPr id="4" name="TextBox 3"/>
          <p:cNvSpPr txBox="1"/>
          <p:nvPr/>
        </p:nvSpPr>
        <p:spPr>
          <a:xfrm>
            <a:off x="2520341" y="4581144"/>
            <a:ext cx="7151317" cy="1200329"/>
          </a:xfrm>
          <a:prstGeom prst="rect">
            <a:avLst/>
          </a:prstGeom>
          <a:noFill/>
        </p:spPr>
        <p:txBody>
          <a:bodyPr wrap="none" rtlCol="0">
            <a:spAutoFit/>
          </a:bodyPr>
          <a:lstStyle/>
          <a:p>
            <a:r>
              <a:rPr lang="en-US" dirty="0" smtClean="0"/>
              <a:t>Take rule			Allows a subject to take rights over on object</a:t>
            </a:r>
          </a:p>
          <a:p>
            <a:r>
              <a:rPr lang="en-US" dirty="0" smtClean="0"/>
              <a:t>Grant rule		Allows a subject to grant rights to an object</a:t>
            </a:r>
          </a:p>
          <a:p>
            <a:r>
              <a:rPr lang="en-US" dirty="0" smtClean="0"/>
              <a:t>Create rule		Allows a subject to create new rights</a:t>
            </a:r>
          </a:p>
          <a:p>
            <a:r>
              <a:rPr lang="en-US" dirty="0" smtClean="0"/>
              <a:t>Remove rule		Allows a subject to remove right it has</a:t>
            </a:r>
            <a:endParaRPr lang="en-US" dirty="0"/>
          </a:p>
        </p:txBody>
      </p:sp>
    </p:spTree>
    <p:extLst>
      <p:ext uri="{BB962C8B-B14F-4D97-AF65-F5344CB8AC3E}">
        <p14:creationId xmlns:p14="http://schemas.microsoft.com/office/powerpoint/2010/main" val="3616984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Access Control Matrix</a:t>
            </a:r>
            <a:endParaRPr lang="en-US" dirty="0"/>
          </a:p>
        </p:txBody>
      </p:sp>
      <p:sp>
        <p:nvSpPr>
          <p:cNvPr id="3" name="Content Placeholder 2"/>
          <p:cNvSpPr>
            <a:spLocks noGrp="1"/>
          </p:cNvSpPr>
          <p:nvPr>
            <p:ph idx="1"/>
          </p:nvPr>
        </p:nvSpPr>
        <p:spPr/>
        <p:txBody>
          <a:bodyPr>
            <a:normAutofit fontScale="92500"/>
          </a:bodyPr>
          <a:lstStyle/>
          <a:p>
            <a:r>
              <a:rPr lang="en-US" dirty="0" smtClean="0"/>
              <a:t>An access control matrix is a table of subjects and objects that indicate the actions or functions that each subject can perform on each object</a:t>
            </a:r>
          </a:p>
          <a:p>
            <a:pPr lvl="1"/>
            <a:r>
              <a:rPr lang="en-US" dirty="0" smtClean="0"/>
              <a:t>Each column is an access control list (ACL)</a:t>
            </a:r>
          </a:p>
          <a:p>
            <a:pPr lvl="1"/>
            <a:r>
              <a:rPr lang="en-US" dirty="0" smtClean="0"/>
              <a:t>Each row is a capabilities list</a:t>
            </a:r>
          </a:p>
          <a:p>
            <a:r>
              <a:rPr lang="en-US" dirty="0" smtClean="0"/>
              <a:t>An ACL is tied to an object and lists valid actions each subject can perform</a:t>
            </a:r>
          </a:p>
          <a:p>
            <a:r>
              <a:rPr lang="en-US" dirty="0" smtClean="0"/>
              <a:t>Implementing an access control matrix involves:</a:t>
            </a:r>
          </a:p>
          <a:p>
            <a:pPr lvl="1"/>
            <a:r>
              <a:rPr lang="en-US" dirty="0" smtClean="0"/>
              <a:t>Constructing an environment that can create and manage lists of subjects and objects</a:t>
            </a:r>
          </a:p>
          <a:p>
            <a:pPr lvl="1"/>
            <a:r>
              <a:rPr lang="en-US" dirty="0" smtClean="0"/>
              <a:t>Crafting a function that can return the type associated with whatever object is supplied to the function as input</a:t>
            </a:r>
            <a:endParaRPr lang="en-US" dirty="0"/>
          </a:p>
        </p:txBody>
      </p:sp>
    </p:spTree>
    <p:extLst>
      <p:ext uri="{BB962C8B-B14F-4D97-AF65-F5344CB8AC3E}">
        <p14:creationId xmlns:p14="http://schemas.microsoft.com/office/powerpoint/2010/main" val="303511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 and Manage Engineering Processes Using Secure Design Principles</a:t>
            </a:r>
            <a:endParaRPr lang="en-US" dirty="0"/>
          </a:p>
        </p:txBody>
      </p:sp>
      <p:sp>
        <p:nvSpPr>
          <p:cNvPr id="3" name="Content Placeholder 2"/>
          <p:cNvSpPr>
            <a:spLocks noGrp="1"/>
          </p:cNvSpPr>
          <p:nvPr>
            <p:ph idx="1"/>
          </p:nvPr>
        </p:nvSpPr>
        <p:spPr/>
        <p:txBody>
          <a:bodyPr/>
          <a:lstStyle/>
          <a:p>
            <a:r>
              <a:rPr lang="en-US" dirty="0" smtClean="0"/>
              <a:t>Security should be considered at every stage of a system’s development</a:t>
            </a:r>
          </a:p>
          <a:p>
            <a:r>
              <a:rPr lang="en-US" dirty="0" smtClean="0"/>
              <a:t>Programmers should strive to build security into applications</a:t>
            </a:r>
            <a:endParaRPr lang="en-US" dirty="0"/>
          </a:p>
        </p:txBody>
      </p:sp>
    </p:spTree>
    <p:extLst>
      <p:ext uri="{BB962C8B-B14F-4D97-AF65-F5344CB8AC3E}">
        <p14:creationId xmlns:p14="http://schemas.microsoft.com/office/powerpoint/2010/main" val="314899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Bell-LaPadula Model</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Developed by the Department of Defense in the 1970s</a:t>
            </a:r>
          </a:p>
          <a:p>
            <a:r>
              <a:rPr lang="en-US" dirty="0" smtClean="0"/>
              <a:t>Derived from the DoD’s multilevel security policies</a:t>
            </a:r>
          </a:p>
          <a:p>
            <a:pPr lvl="1"/>
            <a:r>
              <a:rPr lang="en-US" dirty="0" smtClean="0"/>
              <a:t>States that a subject with any level of clearance can access resources at or below its clearance level</a:t>
            </a:r>
            <a:r>
              <a:rPr lang="en-US" dirty="0"/>
              <a:t> </a:t>
            </a:r>
            <a:r>
              <a:rPr lang="en-US" dirty="0" smtClean="0"/>
              <a:t>with a need to know</a:t>
            </a:r>
          </a:p>
          <a:p>
            <a:r>
              <a:rPr lang="en-US" dirty="0" smtClean="0"/>
              <a:t>Prevents leaking or transfer of classified information to less secure clearance levels</a:t>
            </a:r>
          </a:p>
          <a:p>
            <a:r>
              <a:rPr lang="en-US" dirty="0" smtClean="0"/>
              <a:t>Blocks lower-classified subjects from accessing higher-classified objects</a:t>
            </a:r>
          </a:p>
          <a:p>
            <a:r>
              <a:rPr lang="en-US" dirty="0" smtClean="0"/>
              <a:t>It is focused on </a:t>
            </a:r>
            <a:r>
              <a:rPr lang="en-US" b="1" dirty="0" smtClean="0"/>
              <a:t>Confidentiality</a:t>
            </a:r>
          </a:p>
          <a:p>
            <a:r>
              <a:rPr lang="en-US" dirty="0" smtClean="0"/>
              <a:t>Also the first mathematical model of a multilevel security policy</a:t>
            </a:r>
          </a:p>
        </p:txBody>
      </p:sp>
    </p:spTree>
    <p:extLst>
      <p:ext uri="{BB962C8B-B14F-4D97-AF65-F5344CB8AC3E}">
        <p14:creationId xmlns:p14="http://schemas.microsoft.com/office/powerpoint/2010/main" val="2621618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Bell-LaPadula Model</a:t>
            </a:r>
            <a:endParaRPr lang="en-US" dirty="0"/>
          </a:p>
        </p:txBody>
      </p:sp>
      <p:sp>
        <p:nvSpPr>
          <p:cNvPr id="3" name="Content Placeholder 2"/>
          <p:cNvSpPr>
            <a:spLocks noGrp="1"/>
          </p:cNvSpPr>
          <p:nvPr>
            <p:ph idx="1"/>
          </p:nvPr>
        </p:nvSpPr>
        <p:spPr/>
        <p:txBody>
          <a:bodyPr>
            <a:normAutofit/>
          </a:bodyPr>
          <a:lstStyle/>
          <a:p>
            <a:r>
              <a:rPr lang="en-US" dirty="0" smtClean="0"/>
              <a:t>The model is built on a </a:t>
            </a:r>
            <a:r>
              <a:rPr lang="en-US" i="1" dirty="0" smtClean="0"/>
              <a:t>state machine </a:t>
            </a:r>
            <a:r>
              <a:rPr lang="en-US" dirty="0" smtClean="0"/>
              <a:t>concept and the </a:t>
            </a:r>
            <a:r>
              <a:rPr lang="en-US" i="1" dirty="0" smtClean="0"/>
              <a:t>information flow model</a:t>
            </a:r>
          </a:p>
          <a:p>
            <a:r>
              <a:rPr lang="en-US" dirty="0" smtClean="0"/>
              <a:t>Employs Mandatory Access Control (MAC) and the lattice concept</a:t>
            </a:r>
          </a:p>
          <a:p>
            <a:pPr lvl="1"/>
            <a:r>
              <a:rPr lang="en-US" dirty="0" smtClean="0"/>
              <a:t>Classification labels and levels</a:t>
            </a:r>
          </a:p>
          <a:p>
            <a:r>
              <a:rPr lang="en-US" dirty="0"/>
              <a:t>Three </a:t>
            </a:r>
            <a:r>
              <a:rPr lang="en-US" dirty="0" smtClean="0"/>
              <a:t>properties (axioms or rules):</a:t>
            </a:r>
            <a:endParaRPr lang="en-US" dirty="0"/>
          </a:p>
          <a:p>
            <a:pPr lvl="1"/>
            <a:r>
              <a:rPr lang="en-US" dirty="0"/>
              <a:t>The Simple Security Property: </a:t>
            </a:r>
            <a:r>
              <a:rPr lang="en-US" b="1" dirty="0"/>
              <a:t>No Read Up</a:t>
            </a:r>
          </a:p>
          <a:p>
            <a:pPr lvl="1"/>
            <a:r>
              <a:rPr lang="en-US" dirty="0"/>
              <a:t>The *(star) Security Property: </a:t>
            </a:r>
            <a:r>
              <a:rPr lang="en-US" b="1" dirty="0"/>
              <a:t>No </a:t>
            </a:r>
            <a:r>
              <a:rPr lang="en-US" b="1" dirty="0" smtClean="0"/>
              <a:t>Write Down</a:t>
            </a:r>
            <a:endParaRPr lang="en-US" b="1" dirty="0"/>
          </a:p>
          <a:p>
            <a:pPr lvl="1"/>
            <a:r>
              <a:rPr lang="en-US" dirty="0"/>
              <a:t>The Discretionary Security Property: the system uses an access matrix to enforce discretionary access control (enforces the “need-to-know” rule)</a:t>
            </a:r>
          </a:p>
          <a:p>
            <a:r>
              <a:rPr lang="en-US" dirty="0" smtClean="0"/>
              <a:t>Does not support file sharing and networking</a:t>
            </a:r>
          </a:p>
        </p:txBody>
      </p:sp>
    </p:spTree>
    <p:extLst>
      <p:ext uri="{BB962C8B-B14F-4D97-AF65-F5344CB8AC3E}">
        <p14:creationId xmlns:p14="http://schemas.microsoft.com/office/powerpoint/2010/main" val="3650403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Biba Model</a:t>
            </a:r>
            <a:endParaRPr lang="en-US" dirty="0"/>
          </a:p>
        </p:txBody>
      </p:sp>
      <p:sp>
        <p:nvSpPr>
          <p:cNvPr id="3" name="Content Placeholder 2"/>
          <p:cNvSpPr>
            <a:spLocks noGrp="1"/>
          </p:cNvSpPr>
          <p:nvPr>
            <p:ph idx="1"/>
          </p:nvPr>
        </p:nvSpPr>
        <p:spPr/>
        <p:txBody>
          <a:bodyPr>
            <a:normAutofit lnSpcReduction="10000"/>
          </a:bodyPr>
          <a:lstStyle/>
          <a:p>
            <a:r>
              <a:rPr lang="en-US" dirty="0" smtClean="0"/>
              <a:t>Addresses </a:t>
            </a:r>
            <a:r>
              <a:rPr lang="en-US" b="1" dirty="0" smtClean="0"/>
              <a:t>Integrity</a:t>
            </a:r>
            <a:r>
              <a:rPr lang="en-US" dirty="0" smtClean="0"/>
              <a:t> rather than Confidentiality</a:t>
            </a:r>
          </a:p>
          <a:p>
            <a:r>
              <a:rPr lang="en-US" dirty="0" smtClean="0"/>
              <a:t>Also built on the state machine model, information flow, and multilevel model</a:t>
            </a:r>
          </a:p>
          <a:p>
            <a:r>
              <a:rPr lang="en-US" dirty="0"/>
              <a:t>Properties (axioms or rules):</a:t>
            </a:r>
          </a:p>
          <a:p>
            <a:pPr lvl="1"/>
            <a:r>
              <a:rPr lang="en-US" dirty="0"/>
              <a:t>Simple Integrity Property:  </a:t>
            </a:r>
            <a:r>
              <a:rPr lang="en-US" b="1" dirty="0"/>
              <a:t>No Read Down</a:t>
            </a:r>
          </a:p>
          <a:p>
            <a:pPr lvl="1"/>
            <a:r>
              <a:rPr lang="en-US" dirty="0"/>
              <a:t>* (star) Integrity Property: </a:t>
            </a:r>
            <a:r>
              <a:rPr lang="en-US" b="1" dirty="0"/>
              <a:t>No Write Up</a:t>
            </a:r>
          </a:p>
          <a:p>
            <a:r>
              <a:rPr lang="en-US" dirty="0" smtClean="0"/>
              <a:t>Addresses three integrity issues:</a:t>
            </a:r>
          </a:p>
          <a:p>
            <a:pPr lvl="1"/>
            <a:r>
              <a:rPr lang="en-US" dirty="0" smtClean="0"/>
              <a:t>Prevent modification of objects by unauthorized subjects</a:t>
            </a:r>
          </a:p>
          <a:p>
            <a:pPr lvl="1"/>
            <a:r>
              <a:rPr lang="en-US" dirty="0" smtClean="0"/>
              <a:t>Prevent unauthorized modification of objects by authorized subjects</a:t>
            </a:r>
          </a:p>
          <a:p>
            <a:pPr lvl="1"/>
            <a:r>
              <a:rPr lang="en-US" dirty="0" smtClean="0"/>
              <a:t>Protect internal and external object consistency</a:t>
            </a:r>
          </a:p>
        </p:txBody>
      </p:sp>
    </p:spTree>
    <p:extLst>
      <p:ext uri="{BB962C8B-B14F-4D97-AF65-F5344CB8AC3E}">
        <p14:creationId xmlns:p14="http://schemas.microsoft.com/office/powerpoint/2010/main" val="3738661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Clark-Wilson Model</a:t>
            </a:r>
            <a:endParaRPr lang="en-US" dirty="0"/>
          </a:p>
        </p:txBody>
      </p:sp>
      <p:sp>
        <p:nvSpPr>
          <p:cNvPr id="3" name="Content Placeholder 2"/>
          <p:cNvSpPr>
            <a:spLocks noGrp="1"/>
          </p:cNvSpPr>
          <p:nvPr>
            <p:ph idx="1"/>
          </p:nvPr>
        </p:nvSpPr>
        <p:spPr/>
        <p:txBody>
          <a:bodyPr>
            <a:normAutofit lnSpcReduction="10000"/>
          </a:bodyPr>
          <a:lstStyle/>
          <a:p>
            <a:r>
              <a:rPr lang="en-US" dirty="0" smtClean="0"/>
              <a:t>Designed in 1987 for commercial environment</a:t>
            </a:r>
          </a:p>
          <a:p>
            <a:r>
              <a:rPr lang="en-US" dirty="0" smtClean="0"/>
              <a:t>Uses a multi-faceted approach to enforce data integrity</a:t>
            </a:r>
          </a:p>
          <a:p>
            <a:r>
              <a:rPr lang="en-US" dirty="0" smtClean="0"/>
              <a:t>Does not require a lattice structure; instead uses a three-part relationship of subject/program/object</a:t>
            </a:r>
          </a:p>
          <a:p>
            <a:pPr lvl="1"/>
            <a:r>
              <a:rPr lang="en-US" b="1" dirty="0" smtClean="0"/>
              <a:t>Access triple or access control triple</a:t>
            </a:r>
          </a:p>
          <a:p>
            <a:r>
              <a:rPr lang="en-US" dirty="0" smtClean="0"/>
              <a:t>Subjects do not directly access objects but have to go through a program using well-formed transactions</a:t>
            </a:r>
          </a:p>
          <a:p>
            <a:r>
              <a:rPr lang="en-US" dirty="0" smtClean="0"/>
              <a:t>Programs has specific limitations on what it can or cannot do to an object; thereby limiting subject’s capabilities</a:t>
            </a:r>
          </a:p>
          <a:p>
            <a:pPr lvl="1"/>
            <a:r>
              <a:rPr lang="en-US" dirty="0" smtClean="0"/>
              <a:t>Also known as a constrained interface</a:t>
            </a:r>
            <a:endParaRPr lang="en-US" dirty="0"/>
          </a:p>
        </p:txBody>
      </p:sp>
    </p:spTree>
    <p:extLst>
      <p:ext uri="{BB962C8B-B14F-4D97-AF65-F5344CB8AC3E}">
        <p14:creationId xmlns:p14="http://schemas.microsoft.com/office/powerpoint/2010/main" val="3735118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Clark-Wilson Model</a:t>
            </a:r>
            <a:endParaRPr lang="en-US" dirty="0"/>
          </a:p>
        </p:txBody>
      </p:sp>
      <p:sp>
        <p:nvSpPr>
          <p:cNvPr id="3" name="Content Placeholder 2"/>
          <p:cNvSpPr>
            <a:spLocks noGrp="1"/>
          </p:cNvSpPr>
          <p:nvPr>
            <p:ph idx="1"/>
          </p:nvPr>
        </p:nvSpPr>
        <p:spPr>
          <a:xfrm>
            <a:off x="838200" y="1825624"/>
            <a:ext cx="10515600" cy="4767199"/>
          </a:xfrm>
        </p:spPr>
        <p:txBody>
          <a:bodyPr>
            <a:normAutofit fontScale="92500" lnSpcReduction="10000"/>
          </a:bodyPr>
          <a:lstStyle/>
          <a:p>
            <a:r>
              <a:rPr lang="en-US" dirty="0" smtClean="0"/>
              <a:t>Clark-Wilson defines the following items and procedures:</a:t>
            </a:r>
          </a:p>
          <a:p>
            <a:pPr lvl="1"/>
            <a:r>
              <a:rPr lang="en-US" dirty="0"/>
              <a:t>Constrained data item (CDI</a:t>
            </a:r>
            <a:r>
              <a:rPr lang="en-US" dirty="0" smtClean="0"/>
              <a:t>)</a:t>
            </a:r>
          </a:p>
          <a:p>
            <a:pPr lvl="2"/>
            <a:r>
              <a:rPr lang="en-US" dirty="0" smtClean="0"/>
              <a:t>Any data item whose integrity is protected by the security model</a:t>
            </a:r>
            <a:endParaRPr lang="en-US" dirty="0"/>
          </a:p>
          <a:p>
            <a:pPr lvl="1"/>
            <a:r>
              <a:rPr lang="en-US" dirty="0"/>
              <a:t>Unconstrained data item (UDI</a:t>
            </a:r>
            <a:r>
              <a:rPr lang="en-US" dirty="0" smtClean="0"/>
              <a:t>)</a:t>
            </a:r>
          </a:p>
          <a:p>
            <a:pPr lvl="2"/>
            <a:r>
              <a:rPr lang="en-US" dirty="0" smtClean="0"/>
              <a:t>Any data item that is not controlled by the security model</a:t>
            </a:r>
            <a:endParaRPr lang="en-US" dirty="0"/>
          </a:p>
          <a:p>
            <a:pPr lvl="1"/>
            <a:r>
              <a:rPr lang="en-US" dirty="0"/>
              <a:t>Integrity verification procedure (IVP</a:t>
            </a:r>
            <a:r>
              <a:rPr lang="en-US" dirty="0" smtClean="0"/>
              <a:t>)</a:t>
            </a:r>
          </a:p>
          <a:p>
            <a:pPr lvl="2"/>
            <a:r>
              <a:rPr lang="en-US" dirty="0" smtClean="0"/>
              <a:t>Procedure that scans data item and confirms their integrity</a:t>
            </a:r>
            <a:endParaRPr lang="en-US" dirty="0"/>
          </a:p>
          <a:p>
            <a:pPr lvl="1"/>
            <a:r>
              <a:rPr lang="en-US" dirty="0"/>
              <a:t>Transformation procedures (TPs</a:t>
            </a:r>
            <a:r>
              <a:rPr lang="en-US" dirty="0" smtClean="0"/>
              <a:t>)</a:t>
            </a:r>
          </a:p>
          <a:p>
            <a:pPr lvl="2"/>
            <a:r>
              <a:rPr lang="en-US" dirty="0" smtClean="0"/>
              <a:t>Only procedures that are allowed to modify a CDI; limited access through CDIs and TPs forms the backbone of the Clark-Wilson model</a:t>
            </a:r>
            <a:endParaRPr lang="en-US" dirty="0"/>
          </a:p>
          <a:p>
            <a:r>
              <a:rPr lang="en-US" dirty="0" smtClean="0"/>
              <a:t>Uses security labels to grant access to objects, but only through transformation procedures and a restricted interface model</a:t>
            </a:r>
          </a:p>
          <a:p>
            <a:pPr lvl="1"/>
            <a:r>
              <a:rPr lang="en-US" dirty="0" smtClean="0"/>
              <a:t>Uses classification-based restrictions to offer only subject-specific authorized information and functions</a:t>
            </a:r>
          </a:p>
        </p:txBody>
      </p:sp>
    </p:spTree>
    <p:extLst>
      <p:ext uri="{BB962C8B-B14F-4D97-AF65-F5344CB8AC3E}">
        <p14:creationId xmlns:p14="http://schemas.microsoft.com/office/powerpoint/2010/main" val="250135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Brewer and Nash Model (aka Chinese Wall)</a:t>
            </a:r>
            <a:endParaRPr lang="en-US" dirty="0"/>
          </a:p>
        </p:txBody>
      </p:sp>
      <p:sp>
        <p:nvSpPr>
          <p:cNvPr id="3" name="Content Placeholder 2"/>
          <p:cNvSpPr>
            <a:spLocks noGrp="1"/>
          </p:cNvSpPr>
          <p:nvPr>
            <p:ph idx="1"/>
          </p:nvPr>
        </p:nvSpPr>
        <p:spPr/>
        <p:txBody>
          <a:bodyPr/>
          <a:lstStyle/>
          <a:p>
            <a:r>
              <a:rPr lang="en-US" dirty="0" smtClean="0"/>
              <a:t>Created to permit access controls to change dynamically based on a user’s previous activity</a:t>
            </a:r>
          </a:p>
          <a:p>
            <a:r>
              <a:rPr lang="en-US" dirty="0" smtClean="0"/>
              <a:t>Applies to a single integrated database; creates security domains sensitive to the notion of conflict of interest</a:t>
            </a:r>
          </a:p>
          <a:p>
            <a:r>
              <a:rPr lang="en-US" dirty="0" smtClean="0"/>
              <a:t>Someone at Company C who has access to proprietary data for Company A should not also have access to similar data for Company B if the two companies compete with each other</a:t>
            </a:r>
          </a:p>
          <a:p>
            <a:r>
              <a:rPr lang="en-US" dirty="0" smtClean="0"/>
              <a:t>Creates a class of data that defines which security domains are potentially in conflict and prevents any subject with access to one domain from accessing another domain</a:t>
            </a:r>
            <a:endParaRPr lang="en-US" dirty="0"/>
          </a:p>
        </p:txBody>
      </p:sp>
    </p:spTree>
    <p:extLst>
      <p:ext uri="{BB962C8B-B14F-4D97-AF65-F5344CB8AC3E}">
        <p14:creationId xmlns:p14="http://schemas.microsoft.com/office/powerpoint/2010/main" val="2675623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Goguen-Meseguer Model</a:t>
            </a:r>
            <a:endParaRPr lang="en-US" dirty="0"/>
          </a:p>
        </p:txBody>
      </p:sp>
      <p:sp>
        <p:nvSpPr>
          <p:cNvPr id="3" name="Content Placeholder 2"/>
          <p:cNvSpPr>
            <a:spLocks noGrp="1"/>
          </p:cNvSpPr>
          <p:nvPr>
            <p:ph idx="1"/>
          </p:nvPr>
        </p:nvSpPr>
        <p:spPr/>
        <p:txBody>
          <a:bodyPr/>
          <a:lstStyle/>
          <a:p>
            <a:r>
              <a:rPr lang="en-US" dirty="0" smtClean="0"/>
              <a:t>Another Integrity model; not as well known as Biba</a:t>
            </a:r>
          </a:p>
          <a:p>
            <a:r>
              <a:rPr lang="en-US" dirty="0" smtClean="0"/>
              <a:t>Based on predetermining the set or domain; a list of object that a subject can access</a:t>
            </a:r>
          </a:p>
          <a:p>
            <a:r>
              <a:rPr lang="en-US" dirty="0" smtClean="0"/>
              <a:t>Also based on the automation theory and domain separation</a:t>
            </a:r>
          </a:p>
          <a:p>
            <a:r>
              <a:rPr lang="en-US" dirty="0" smtClean="0"/>
              <a:t>Subjects are allowed only to perform predetermined actions against predetermined objects</a:t>
            </a:r>
          </a:p>
          <a:p>
            <a:endParaRPr lang="en-US" dirty="0"/>
          </a:p>
        </p:txBody>
      </p:sp>
    </p:spTree>
    <p:extLst>
      <p:ext uri="{BB962C8B-B14F-4D97-AF65-F5344CB8AC3E}">
        <p14:creationId xmlns:p14="http://schemas.microsoft.com/office/powerpoint/2010/main" val="634830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Sutherland Model</a:t>
            </a:r>
            <a:endParaRPr lang="en-US" dirty="0"/>
          </a:p>
        </p:txBody>
      </p:sp>
      <p:sp>
        <p:nvSpPr>
          <p:cNvPr id="3" name="Content Placeholder 2"/>
          <p:cNvSpPr>
            <a:spLocks noGrp="1"/>
          </p:cNvSpPr>
          <p:nvPr>
            <p:ph idx="1"/>
          </p:nvPr>
        </p:nvSpPr>
        <p:spPr/>
        <p:txBody>
          <a:bodyPr/>
          <a:lstStyle/>
          <a:p>
            <a:r>
              <a:rPr lang="en-US" dirty="0" smtClean="0"/>
              <a:t>Yet ANOTHER Integrity model!</a:t>
            </a:r>
          </a:p>
          <a:p>
            <a:r>
              <a:rPr lang="en-US" dirty="0" smtClean="0"/>
              <a:t>Focuses on preventing interference in support of integrity</a:t>
            </a:r>
          </a:p>
          <a:p>
            <a:pPr lvl="1"/>
            <a:r>
              <a:rPr lang="en-US" dirty="0" smtClean="0"/>
              <a:t>Based on state machine model and information flow model</a:t>
            </a:r>
          </a:p>
          <a:p>
            <a:r>
              <a:rPr lang="en-US" dirty="0" smtClean="0"/>
              <a:t>Does not directly indicate specific mechanisms or protection of integrity</a:t>
            </a:r>
          </a:p>
          <a:p>
            <a:pPr lvl="1"/>
            <a:r>
              <a:rPr lang="en-US" dirty="0" smtClean="0"/>
              <a:t>Instead, defines a set of system states, initial states, and state transitions</a:t>
            </a:r>
          </a:p>
          <a:p>
            <a:r>
              <a:rPr lang="en-US" dirty="0" smtClean="0"/>
              <a:t>Prevents covert channels from being used to influence the outcome of a process or activity</a:t>
            </a:r>
            <a:endParaRPr lang="en-US" dirty="0"/>
          </a:p>
        </p:txBody>
      </p:sp>
    </p:spTree>
    <p:extLst>
      <p:ext uri="{BB962C8B-B14F-4D97-AF65-F5344CB8AC3E}">
        <p14:creationId xmlns:p14="http://schemas.microsoft.com/office/powerpoint/2010/main" val="240953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Graham-Denning Model</a:t>
            </a:r>
            <a:endParaRPr lang="en-US" dirty="0"/>
          </a:p>
        </p:txBody>
      </p:sp>
      <p:sp>
        <p:nvSpPr>
          <p:cNvPr id="3" name="Content Placeholder 2"/>
          <p:cNvSpPr>
            <a:spLocks noGrp="1"/>
          </p:cNvSpPr>
          <p:nvPr>
            <p:ph idx="1"/>
          </p:nvPr>
        </p:nvSpPr>
        <p:spPr/>
        <p:txBody>
          <a:bodyPr>
            <a:normAutofit fontScale="92500"/>
          </a:bodyPr>
          <a:lstStyle/>
          <a:p>
            <a:r>
              <a:rPr lang="en-US" dirty="0" smtClean="0"/>
              <a:t>Focuses on the secure creation and deletion of both subjects and objects</a:t>
            </a:r>
          </a:p>
          <a:p>
            <a:r>
              <a:rPr lang="en-US" dirty="0" smtClean="0"/>
              <a:t>A collection of eight primary protection rules or actions that define the boundaries of certain secure actions:</a:t>
            </a:r>
          </a:p>
          <a:p>
            <a:pPr lvl="1"/>
            <a:r>
              <a:rPr lang="en-US" dirty="0" smtClean="0"/>
              <a:t>Securely create an object</a:t>
            </a:r>
          </a:p>
          <a:p>
            <a:pPr lvl="1"/>
            <a:r>
              <a:rPr lang="en-US" dirty="0" smtClean="0"/>
              <a:t>Securely create a subject</a:t>
            </a:r>
          </a:p>
          <a:p>
            <a:pPr lvl="1"/>
            <a:r>
              <a:rPr lang="en-US" dirty="0" smtClean="0"/>
              <a:t>Securely delete an object</a:t>
            </a:r>
          </a:p>
          <a:p>
            <a:pPr lvl="1"/>
            <a:r>
              <a:rPr lang="en-US" dirty="0" smtClean="0"/>
              <a:t>Securely delete a subject</a:t>
            </a:r>
          </a:p>
          <a:p>
            <a:pPr lvl="1"/>
            <a:r>
              <a:rPr lang="en-US" dirty="0" smtClean="0"/>
              <a:t>Securely provide the read access right</a:t>
            </a:r>
          </a:p>
          <a:p>
            <a:pPr lvl="1"/>
            <a:r>
              <a:rPr lang="en-US" dirty="0" smtClean="0"/>
              <a:t>Securely provide the grant access right</a:t>
            </a:r>
          </a:p>
          <a:p>
            <a:pPr lvl="1"/>
            <a:r>
              <a:rPr lang="en-US" dirty="0"/>
              <a:t>Securely provide </a:t>
            </a:r>
            <a:r>
              <a:rPr lang="en-US" dirty="0" smtClean="0"/>
              <a:t>the delete access right</a:t>
            </a:r>
          </a:p>
          <a:p>
            <a:pPr lvl="1"/>
            <a:r>
              <a:rPr lang="en-US" dirty="0"/>
              <a:t>Securely provide </a:t>
            </a:r>
            <a:r>
              <a:rPr lang="en-US" dirty="0" smtClean="0"/>
              <a:t>the transfer access right</a:t>
            </a:r>
            <a:endParaRPr lang="en-US" dirty="0"/>
          </a:p>
        </p:txBody>
      </p:sp>
    </p:spTree>
    <p:extLst>
      <p:ext uri="{BB962C8B-B14F-4D97-AF65-F5344CB8AC3E}">
        <p14:creationId xmlns:p14="http://schemas.microsoft.com/office/powerpoint/2010/main" val="1513700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Select Controls Based On Systems Security Requirements</a:t>
            </a:r>
            <a:endParaRPr lang="en-US" dirty="0"/>
          </a:p>
        </p:txBody>
      </p:sp>
      <p:sp>
        <p:nvSpPr>
          <p:cNvPr id="3" name="Content Placeholder 2"/>
          <p:cNvSpPr>
            <a:spLocks noGrp="1"/>
          </p:cNvSpPr>
          <p:nvPr>
            <p:ph idx="1"/>
          </p:nvPr>
        </p:nvSpPr>
        <p:spPr>
          <a:xfrm>
            <a:off x="838200" y="1825624"/>
            <a:ext cx="10515600" cy="4922647"/>
          </a:xfrm>
        </p:spPr>
        <p:txBody>
          <a:bodyPr>
            <a:normAutofit fontScale="85000" lnSpcReduction="20000"/>
          </a:bodyPr>
          <a:lstStyle/>
          <a:p>
            <a:r>
              <a:rPr lang="en-US" dirty="0" smtClean="0"/>
              <a:t>Purchasing information systems that require a level of security based on the data they process</a:t>
            </a:r>
          </a:p>
          <a:p>
            <a:r>
              <a:rPr lang="en-US" dirty="0" smtClean="0"/>
              <a:t>Many organization need a way to evaluate trust in the information system</a:t>
            </a:r>
          </a:p>
          <a:p>
            <a:r>
              <a:rPr lang="en-US" dirty="0" smtClean="0"/>
              <a:t>Two-step process:</a:t>
            </a:r>
          </a:p>
          <a:p>
            <a:pPr lvl="1"/>
            <a:r>
              <a:rPr lang="en-US" dirty="0" smtClean="0"/>
              <a:t>The system is tested and a technical evaluation is performed to make sure that the system’s security capabilities meet criteria laid out from it intended use</a:t>
            </a:r>
          </a:p>
          <a:p>
            <a:pPr lvl="1"/>
            <a:r>
              <a:rPr lang="en-US" dirty="0" smtClean="0"/>
              <a:t>The system is subjected to a formal comparison of its design and security criteria and its actual capabilities and performance, and individuals responsible for the security and veracity of such system must decide whether to adopt them, reject them, or make some changes to their criteria and try again.</a:t>
            </a:r>
            <a:endParaRPr lang="en-US" dirty="0"/>
          </a:p>
          <a:p>
            <a:r>
              <a:rPr lang="en-US" dirty="0" smtClean="0"/>
              <a:t>Evaluations are usually performed by trusted third-parties and receiving a “seal of approval”</a:t>
            </a:r>
          </a:p>
          <a:p>
            <a:r>
              <a:rPr lang="en-US" dirty="0" smtClean="0"/>
              <a:t>Three main product evaluation models or classification criteria:</a:t>
            </a:r>
          </a:p>
          <a:p>
            <a:pPr lvl="1"/>
            <a:r>
              <a:rPr lang="en-US" dirty="0" smtClean="0"/>
              <a:t>TCSEC</a:t>
            </a:r>
          </a:p>
          <a:p>
            <a:pPr lvl="1"/>
            <a:r>
              <a:rPr lang="en-US" dirty="0" smtClean="0"/>
              <a:t>ITSEC</a:t>
            </a:r>
          </a:p>
          <a:p>
            <a:pPr lvl="1"/>
            <a:r>
              <a:rPr lang="en-US" dirty="0" smtClean="0"/>
              <a:t>Common Criteria</a:t>
            </a:r>
          </a:p>
        </p:txBody>
      </p:sp>
    </p:spTree>
    <p:extLst>
      <p:ext uri="{BB962C8B-B14F-4D97-AF65-F5344CB8AC3E}">
        <p14:creationId xmlns:p14="http://schemas.microsoft.com/office/powerpoint/2010/main" val="64917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Objects and Subjects</a:t>
            </a:r>
            <a:endParaRPr lang="en-US" dirty="0"/>
          </a:p>
        </p:txBody>
      </p:sp>
      <p:sp>
        <p:nvSpPr>
          <p:cNvPr id="3" name="Content Placeholder 2"/>
          <p:cNvSpPr>
            <a:spLocks noGrp="1"/>
          </p:cNvSpPr>
          <p:nvPr>
            <p:ph idx="1"/>
          </p:nvPr>
        </p:nvSpPr>
        <p:spPr>
          <a:ln>
            <a:noFill/>
          </a:ln>
        </p:spPr>
        <p:txBody>
          <a:bodyPr/>
          <a:lstStyle/>
          <a:p>
            <a:r>
              <a:rPr lang="en-US" dirty="0" smtClean="0"/>
              <a:t>Subject</a:t>
            </a:r>
          </a:p>
          <a:p>
            <a:pPr lvl="1"/>
            <a:r>
              <a:rPr lang="en-US" dirty="0"/>
              <a:t>An active entity; the user or process that makes a request to access a resource</a:t>
            </a:r>
          </a:p>
          <a:p>
            <a:r>
              <a:rPr lang="en-US" dirty="0" smtClean="0"/>
              <a:t>Object</a:t>
            </a:r>
          </a:p>
          <a:p>
            <a:pPr lvl="1"/>
            <a:r>
              <a:rPr lang="en-US" dirty="0"/>
              <a:t>A passive entity; the resource the user or process want to </a:t>
            </a:r>
            <a:r>
              <a:rPr lang="en-US" dirty="0" smtClean="0"/>
              <a:t>access</a:t>
            </a:r>
          </a:p>
          <a:p>
            <a:pPr lvl="1"/>
            <a:endParaRPr lang="en-US" dirty="0"/>
          </a:p>
          <a:p>
            <a:pPr lvl="1"/>
            <a:endParaRPr lang="en-US" dirty="0"/>
          </a:p>
          <a:p>
            <a:pPr lvl="1"/>
            <a:endParaRPr lang="en-US" dirty="0"/>
          </a:p>
          <a:p>
            <a:r>
              <a:rPr lang="en-US" dirty="0" smtClean="0"/>
              <a:t>Transitive trust</a:t>
            </a:r>
          </a:p>
          <a:p>
            <a:pPr lvl="1"/>
            <a:r>
              <a:rPr lang="en-US" dirty="0" smtClean="0"/>
              <a:t>If A trusts B and B trust C, then A trust C</a:t>
            </a:r>
          </a:p>
        </p:txBody>
      </p:sp>
      <p:sp>
        <p:nvSpPr>
          <p:cNvPr id="8" name="TextBox 7"/>
          <p:cNvSpPr txBox="1"/>
          <p:nvPr/>
        </p:nvSpPr>
        <p:spPr>
          <a:xfrm>
            <a:off x="1935502" y="4142232"/>
            <a:ext cx="8320996" cy="923330"/>
          </a:xfrm>
          <a:prstGeom prst="rect">
            <a:avLst/>
          </a:prstGeom>
          <a:noFill/>
        </p:spPr>
        <p:txBody>
          <a:bodyPr wrap="none" rtlCol="0">
            <a:spAutoFit/>
          </a:bodyPr>
          <a:lstStyle/>
          <a:p>
            <a:r>
              <a:rPr lang="en-US" dirty="0" smtClean="0"/>
              <a:t>First request		process A (subject)			process B (object)</a:t>
            </a:r>
          </a:p>
          <a:p>
            <a:endParaRPr lang="en-US" dirty="0" smtClean="0"/>
          </a:p>
          <a:p>
            <a:r>
              <a:rPr lang="en-US" dirty="0" smtClean="0"/>
              <a:t>Second request		process B (subject)			process C (object)</a:t>
            </a:r>
            <a:endParaRPr lang="en-US" dirty="0"/>
          </a:p>
        </p:txBody>
      </p:sp>
    </p:spTree>
    <p:extLst>
      <p:ext uri="{BB962C8B-B14F-4D97-AF65-F5344CB8AC3E}">
        <p14:creationId xmlns:p14="http://schemas.microsoft.com/office/powerpoint/2010/main" val="2227172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Rainbow Series</a:t>
            </a:r>
            <a:endParaRPr lang="en-US" dirty="0"/>
          </a:p>
        </p:txBody>
      </p:sp>
      <p:sp>
        <p:nvSpPr>
          <p:cNvPr id="3" name="Content Placeholder 2"/>
          <p:cNvSpPr>
            <a:spLocks noGrp="1"/>
          </p:cNvSpPr>
          <p:nvPr>
            <p:ph idx="1"/>
          </p:nvPr>
        </p:nvSpPr>
        <p:spPr/>
        <p:txBody>
          <a:bodyPr/>
          <a:lstStyle/>
          <a:p>
            <a:r>
              <a:rPr lang="en-US" dirty="0" smtClean="0"/>
              <a:t>The first set of standards security standards; Trusted Computer System Evaluation Criteria (TCSEC), aka the Orange Book</a:t>
            </a:r>
          </a:p>
          <a:p>
            <a:r>
              <a:rPr lang="en-US" dirty="0" smtClean="0"/>
              <a:t>Led to a set of publications by the DoD in the mid-1990s called the Rainbow Series based on the color coding of the publications</a:t>
            </a:r>
          </a:p>
          <a:p>
            <a:r>
              <a:rPr lang="en-US" dirty="0" smtClean="0"/>
              <a:t>Others include Information Technology Security Evaluation Criteria (ITSEC) in the 1990s</a:t>
            </a:r>
          </a:p>
          <a:p>
            <a:r>
              <a:rPr lang="en-US" dirty="0" smtClean="0"/>
              <a:t>Both were replaced with the Common Criteria</a:t>
            </a:r>
            <a:endParaRPr lang="en-US" dirty="0"/>
          </a:p>
        </p:txBody>
      </p:sp>
    </p:spTree>
    <p:extLst>
      <p:ext uri="{BB962C8B-B14F-4D97-AF65-F5344CB8AC3E}">
        <p14:creationId xmlns:p14="http://schemas.microsoft.com/office/powerpoint/2010/main" val="1452535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TCSEC Classes and Required Functionality</a:t>
            </a:r>
            <a:endParaRPr lang="en-US" dirty="0"/>
          </a:p>
        </p:txBody>
      </p:sp>
      <p:sp>
        <p:nvSpPr>
          <p:cNvPr id="3" name="Content Placeholder 2"/>
          <p:cNvSpPr>
            <a:spLocks noGrp="1"/>
          </p:cNvSpPr>
          <p:nvPr>
            <p:ph idx="1"/>
          </p:nvPr>
        </p:nvSpPr>
        <p:spPr>
          <a:xfrm>
            <a:off x="838200" y="1825624"/>
            <a:ext cx="10515600" cy="4913503"/>
          </a:xfrm>
        </p:spPr>
        <p:txBody>
          <a:bodyPr/>
          <a:lstStyle/>
          <a:p>
            <a:r>
              <a:rPr lang="en-US" dirty="0" smtClean="0"/>
              <a:t>Combines the functionality and assurance rating of the confidentiality protection offered by a system into four major categories which are then subdivided into additional categories: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See page 297 and 298 for detailed description of categories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19412744"/>
              </p:ext>
            </p:extLst>
          </p:nvPr>
        </p:nvGraphicFramePr>
        <p:xfrm>
          <a:off x="3028696" y="3133682"/>
          <a:ext cx="5776976" cy="2966720"/>
        </p:xfrm>
        <a:graphic>
          <a:graphicData uri="http://schemas.openxmlformats.org/drawingml/2006/table">
            <a:tbl>
              <a:tblPr firstRow="1" bandRow="1">
                <a:tableStyleId>{5C22544A-7EE6-4342-B048-85BDC9FD1C3A}</a:tableStyleId>
              </a:tblPr>
              <a:tblGrid>
                <a:gridCol w="1298375"/>
                <a:gridCol w="4478601"/>
              </a:tblGrid>
              <a:tr h="370840">
                <a:tc>
                  <a:txBody>
                    <a:bodyPr/>
                    <a:lstStyle/>
                    <a:p>
                      <a:pPr algn="ctr"/>
                      <a:r>
                        <a:rPr lang="en-US" dirty="0" smtClean="0">
                          <a:solidFill>
                            <a:schemeClr val="tx1"/>
                          </a:solidFill>
                        </a:rPr>
                        <a:t>Level Label</a:t>
                      </a:r>
                      <a:endParaRPr lang="en-US" dirty="0">
                        <a:solidFill>
                          <a:schemeClr val="tx1"/>
                        </a:solidFill>
                      </a:endParaRPr>
                    </a:p>
                  </a:txBody>
                  <a:tcPr/>
                </a:tc>
                <a:tc>
                  <a:txBody>
                    <a:bodyPr/>
                    <a:lstStyle/>
                    <a:p>
                      <a:r>
                        <a:rPr lang="en-US" dirty="0" smtClean="0">
                          <a:solidFill>
                            <a:schemeClr val="tx1"/>
                          </a:solidFill>
                        </a:rPr>
                        <a:t>Requirements</a:t>
                      </a:r>
                      <a:endParaRPr lang="en-US" dirty="0">
                        <a:solidFill>
                          <a:schemeClr val="tx1"/>
                        </a:solidFill>
                      </a:endParaRPr>
                    </a:p>
                  </a:txBody>
                  <a:tcPr/>
                </a:tc>
              </a:tr>
              <a:tr h="370840">
                <a:tc>
                  <a:txBody>
                    <a:bodyPr/>
                    <a:lstStyle/>
                    <a:p>
                      <a:pPr algn="ctr"/>
                      <a:r>
                        <a:rPr lang="en-US" dirty="0" smtClean="0">
                          <a:solidFill>
                            <a:schemeClr val="tx1"/>
                          </a:solidFill>
                        </a:rPr>
                        <a:t>D</a:t>
                      </a:r>
                      <a:endParaRPr lang="en-US" dirty="0">
                        <a:solidFill>
                          <a:schemeClr val="tx1"/>
                        </a:solidFill>
                      </a:endParaRPr>
                    </a:p>
                  </a:txBody>
                  <a:tcPr/>
                </a:tc>
                <a:tc>
                  <a:txBody>
                    <a:bodyPr/>
                    <a:lstStyle/>
                    <a:p>
                      <a:r>
                        <a:rPr lang="en-US" dirty="0" smtClean="0">
                          <a:solidFill>
                            <a:schemeClr val="tx1"/>
                          </a:solidFill>
                        </a:rPr>
                        <a:t>Minimal Protection</a:t>
                      </a:r>
                      <a:endParaRPr lang="en-US" dirty="0">
                        <a:solidFill>
                          <a:schemeClr val="tx1"/>
                        </a:solidFill>
                      </a:endParaRPr>
                    </a:p>
                  </a:txBody>
                  <a:tcPr/>
                </a:tc>
              </a:tr>
              <a:tr h="370840">
                <a:tc>
                  <a:txBody>
                    <a:bodyPr/>
                    <a:lstStyle/>
                    <a:p>
                      <a:pPr algn="ctr"/>
                      <a:r>
                        <a:rPr lang="en-US" dirty="0" smtClean="0">
                          <a:solidFill>
                            <a:schemeClr val="tx1"/>
                          </a:solidFill>
                        </a:rPr>
                        <a:t>C1</a:t>
                      </a:r>
                      <a:endParaRPr lang="en-US" dirty="0">
                        <a:solidFill>
                          <a:schemeClr val="tx1"/>
                        </a:solidFill>
                      </a:endParaRPr>
                    </a:p>
                  </a:txBody>
                  <a:tcPr/>
                </a:tc>
                <a:tc>
                  <a:txBody>
                    <a:bodyPr/>
                    <a:lstStyle/>
                    <a:p>
                      <a:r>
                        <a:rPr lang="en-US" dirty="0" smtClean="0">
                          <a:solidFill>
                            <a:schemeClr val="tx1"/>
                          </a:solidFill>
                        </a:rPr>
                        <a:t>Discretionary Protection</a:t>
                      </a:r>
                      <a:endParaRPr lang="en-US" dirty="0">
                        <a:solidFill>
                          <a:schemeClr val="tx1"/>
                        </a:solidFill>
                      </a:endParaRPr>
                    </a:p>
                  </a:txBody>
                  <a:tcPr/>
                </a:tc>
              </a:tr>
              <a:tr h="370840">
                <a:tc>
                  <a:txBody>
                    <a:bodyPr/>
                    <a:lstStyle/>
                    <a:p>
                      <a:pPr algn="ctr"/>
                      <a:r>
                        <a:rPr lang="en-US" dirty="0" smtClean="0">
                          <a:solidFill>
                            <a:schemeClr val="tx1"/>
                          </a:solidFill>
                        </a:rPr>
                        <a:t>C2</a:t>
                      </a:r>
                      <a:endParaRPr lang="en-US" dirty="0">
                        <a:solidFill>
                          <a:schemeClr val="tx1"/>
                        </a:solidFill>
                      </a:endParaRPr>
                    </a:p>
                  </a:txBody>
                  <a:tcPr/>
                </a:tc>
                <a:tc>
                  <a:txBody>
                    <a:bodyPr/>
                    <a:lstStyle/>
                    <a:p>
                      <a:r>
                        <a:rPr lang="en-US" dirty="0" smtClean="0">
                          <a:solidFill>
                            <a:schemeClr val="tx1"/>
                          </a:solidFill>
                        </a:rPr>
                        <a:t>Controlled Access</a:t>
                      </a:r>
                      <a:r>
                        <a:rPr lang="en-US" baseline="0" dirty="0" smtClean="0">
                          <a:solidFill>
                            <a:schemeClr val="tx1"/>
                          </a:solidFill>
                        </a:rPr>
                        <a:t> Protection</a:t>
                      </a:r>
                      <a:endParaRPr lang="en-US" dirty="0">
                        <a:solidFill>
                          <a:schemeClr val="tx1"/>
                        </a:solidFill>
                      </a:endParaRPr>
                    </a:p>
                  </a:txBody>
                  <a:tcPr/>
                </a:tc>
              </a:tr>
              <a:tr h="370840">
                <a:tc>
                  <a:txBody>
                    <a:bodyPr/>
                    <a:lstStyle/>
                    <a:p>
                      <a:pPr algn="ctr"/>
                      <a:r>
                        <a:rPr lang="en-US" dirty="0" smtClean="0">
                          <a:solidFill>
                            <a:schemeClr val="tx1"/>
                          </a:solidFill>
                        </a:rPr>
                        <a:t>B1</a:t>
                      </a:r>
                      <a:endParaRPr lang="en-US" dirty="0">
                        <a:solidFill>
                          <a:schemeClr val="tx1"/>
                        </a:solidFill>
                      </a:endParaRPr>
                    </a:p>
                  </a:txBody>
                  <a:tcPr/>
                </a:tc>
                <a:tc>
                  <a:txBody>
                    <a:bodyPr/>
                    <a:lstStyle/>
                    <a:p>
                      <a:r>
                        <a:rPr lang="en-US" dirty="0" smtClean="0">
                          <a:solidFill>
                            <a:schemeClr val="tx1"/>
                          </a:solidFill>
                        </a:rPr>
                        <a:t>Labeled</a:t>
                      </a:r>
                      <a:r>
                        <a:rPr lang="en-US" baseline="0" dirty="0" smtClean="0">
                          <a:solidFill>
                            <a:schemeClr val="tx1"/>
                          </a:solidFill>
                        </a:rPr>
                        <a:t> Security</a:t>
                      </a:r>
                      <a:endParaRPr lang="en-US" dirty="0">
                        <a:solidFill>
                          <a:schemeClr val="tx1"/>
                        </a:solidFill>
                      </a:endParaRPr>
                    </a:p>
                  </a:txBody>
                  <a:tcPr/>
                </a:tc>
              </a:tr>
              <a:tr h="370840">
                <a:tc>
                  <a:txBody>
                    <a:bodyPr/>
                    <a:lstStyle/>
                    <a:p>
                      <a:pPr algn="ctr"/>
                      <a:r>
                        <a:rPr lang="en-US" dirty="0" smtClean="0">
                          <a:solidFill>
                            <a:schemeClr val="tx1"/>
                          </a:solidFill>
                        </a:rPr>
                        <a:t>B2</a:t>
                      </a:r>
                      <a:endParaRPr lang="en-US" dirty="0">
                        <a:solidFill>
                          <a:schemeClr val="tx1"/>
                        </a:solidFill>
                      </a:endParaRPr>
                    </a:p>
                  </a:txBody>
                  <a:tcPr/>
                </a:tc>
                <a:tc>
                  <a:txBody>
                    <a:bodyPr/>
                    <a:lstStyle/>
                    <a:p>
                      <a:r>
                        <a:rPr lang="en-US" dirty="0" smtClean="0">
                          <a:solidFill>
                            <a:schemeClr val="tx1"/>
                          </a:solidFill>
                        </a:rPr>
                        <a:t>Structured Protection</a:t>
                      </a:r>
                      <a:endParaRPr lang="en-US" dirty="0">
                        <a:solidFill>
                          <a:schemeClr val="tx1"/>
                        </a:solidFill>
                      </a:endParaRPr>
                    </a:p>
                  </a:txBody>
                  <a:tcPr/>
                </a:tc>
              </a:tr>
              <a:tr h="370840">
                <a:tc>
                  <a:txBody>
                    <a:bodyPr/>
                    <a:lstStyle/>
                    <a:p>
                      <a:pPr algn="ctr"/>
                      <a:r>
                        <a:rPr lang="en-US" dirty="0" smtClean="0">
                          <a:solidFill>
                            <a:schemeClr val="tx1"/>
                          </a:solidFill>
                        </a:rPr>
                        <a:t>B3</a:t>
                      </a:r>
                      <a:endParaRPr lang="en-US" dirty="0">
                        <a:solidFill>
                          <a:schemeClr val="tx1"/>
                        </a:solidFill>
                      </a:endParaRPr>
                    </a:p>
                  </a:txBody>
                  <a:tcPr/>
                </a:tc>
                <a:tc>
                  <a:txBody>
                    <a:bodyPr/>
                    <a:lstStyle/>
                    <a:p>
                      <a:r>
                        <a:rPr lang="en-US" dirty="0" smtClean="0">
                          <a:solidFill>
                            <a:schemeClr val="tx1"/>
                          </a:solidFill>
                        </a:rPr>
                        <a:t>Security</a:t>
                      </a:r>
                      <a:r>
                        <a:rPr lang="en-US" baseline="0" dirty="0" smtClean="0">
                          <a:solidFill>
                            <a:schemeClr val="tx1"/>
                          </a:solidFill>
                        </a:rPr>
                        <a:t> Domains</a:t>
                      </a:r>
                      <a:endParaRPr lang="en-US" dirty="0">
                        <a:solidFill>
                          <a:schemeClr val="tx1"/>
                        </a:solidFill>
                      </a:endParaRPr>
                    </a:p>
                  </a:txBody>
                  <a:tcPr/>
                </a:tc>
              </a:tr>
              <a:tr h="370840">
                <a:tc>
                  <a:txBody>
                    <a:bodyPr/>
                    <a:lstStyle/>
                    <a:p>
                      <a:pPr algn="ctr"/>
                      <a:r>
                        <a:rPr lang="en-US" dirty="0" smtClean="0">
                          <a:solidFill>
                            <a:schemeClr val="tx1"/>
                          </a:solidFill>
                        </a:rPr>
                        <a:t>A1</a:t>
                      </a:r>
                      <a:endParaRPr lang="en-US" dirty="0">
                        <a:solidFill>
                          <a:schemeClr val="tx1"/>
                        </a:solidFill>
                      </a:endParaRPr>
                    </a:p>
                  </a:txBody>
                  <a:tcPr/>
                </a:tc>
                <a:tc>
                  <a:txBody>
                    <a:bodyPr/>
                    <a:lstStyle/>
                    <a:p>
                      <a:r>
                        <a:rPr lang="en-US" dirty="0" smtClean="0">
                          <a:solidFill>
                            <a:schemeClr val="tx1"/>
                          </a:solidFill>
                        </a:rPr>
                        <a:t>Verified Protection</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3785114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Other Colors in the Rainbow Series</a:t>
            </a:r>
            <a:endParaRPr lang="en-US" dirty="0"/>
          </a:p>
        </p:txBody>
      </p:sp>
      <p:sp>
        <p:nvSpPr>
          <p:cNvPr id="3" name="Content Placeholder 2"/>
          <p:cNvSpPr>
            <a:spLocks noGrp="1"/>
          </p:cNvSpPr>
          <p:nvPr>
            <p:ph idx="1"/>
          </p:nvPr>
        </p:nvSpPr>
        <p:spPr/>
        <p:txBody>
          <a:bodyPr>
            <a:normAutofit fontScale="92500"/>
          </a:bodyPr>
          <a:lstStyle/>
          <a:p>
            <a:r>
              <a:rPr lang="en-US" dirty="0" smtClean="0"/>
              <a:t>Red Book (</a:t>
            </a:r>
            <a:r>
              <a:rPr lang="en-US" i="1" dirty="0" smtClean="0"/>
              <a:t>Trusted Network Interpretation of the TSCSEC</a:t>
            </a:r>
            <a:r>
              <a:rPr lang="en-US" dirty="0" smtClean="0"/>
              <a:t>)</a:t>
            </a:r>
          </a:p>
          <a:p>
            <a:pPr lvl="1"/>
            <a:r>
              <a:rPr lang="en-US" dirty="0" smtClean="0"/>
              <a:t>The Orange Book only applied to stand-alone systems</a:t>
            </a:r>
          </a:p>
          <a:p>
            <a:pPr lvl="1"/>
            <a:r>
              <a:rPr lang="en-US" dirty="0" smtClean="0"/>
              <a:t>The Red Book interprets TCSEC in a network context</a:t>
            </a:r>
          </a:p>
          <a:p>
            <a:pPr lvl="2"/>
            <a:r>
              <a:rPr lang="en-US" dirty="0" smtClean="0"/>
              <a:t>Rates confidentiality and integrity</a:t>
            </a:r>
          </a:p>
          <a:p>
            <a:pPr lvl="2"/>
            <a:r>
              <a:rPr lang="en-US" dirty="0" smtClean="0"/>
              <a:t>Addresses communication integrity</a:t>
            </a:r>
          </a:p>
          <a:p>
            <a:pPr lvl="2"/>
            <a:r>
              <a:rPr lang="en-US" dirty="0" smtClean="0"/>
              <a:t>Addresses denial of service protection</a:t>
            </a:r>
          </a:p>
          <a:p>
            <a:pPr lvl="2"/>
            <a:r>
              <a:rPr lang="en-US" dirty="0" smtClean="0"/>
              <a:t>Addresses compromise protection </a:t>
            </a:r>
            <a:r>
              <a:rPr lang="en-US" smtClean="0"/>
              <a:t>and prevention</a:t>
            </a:r>
            <a:endParaRPr lang="en-US" dirty="0" smtClean="0"/>
          </a:p>
          <a:p>
            <a:pPr lvl="2"/>
            <a:r>
              <a:rPr lang="en-US" dirty="0" smtClean="0"/>
              <a:t>Is restricted to a limited class of networks labeled “centralized networks with a single accreditation authority”</a:t>
            </a:r>
          </a:p>
          <a:p>
            <a:pPr lvl="2"/>
            <a:r>
              <a:rPr lang="en-US" dirty="0" smtClean="0"/>
              <a:t>Uses only four rating levels</a:t>
            </a:r>
          </a:p>
          <a:p>
            <a:r>
              <a:rPr lang="en-US" dirty="0" smtClean="0"/>
              <a:t>Green Book</a:t>
            </a:r>
            <a:r>
              <a:rPr lang="en-US" dirty="0"/>
              <a:t> </a:t>
            </a:r>
            <a:r>
              <a:rPr lang="en-US" dirty="0" smtClean="0"/>
              <a:t>(</a:t>
            </a:r>
            <a:r>
              <a:rPr lang="en-US" i="1" dirty="0" smtClean="0"/>
              <a:t>Department of Defense Password Management Guidelines)</a:t>
            </a:r>
          </a:p>
          <a:p>
            <a:pPr lvl="1"/>
            <a:r>
              <a:rPr lang="en-US" dirty="0" smtClean="0"/>
              <a:t>Provides password creation and management guidelines</a:t>
            </a:r>
          </a:p>
        </p:txBody>
      </p:sp>
    </p:spTree>
    <p:extLst>
      <p:ext uri="{BB962C8B-B14F-4D97-AF65-F5344CB8AC3E}">
        <p14:creationId xmlns:p14="http://schemas.microsoft.com/office/powerpoint/2010/main" val="810665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ITSEC Classes and Required Assurance and Functionality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Information Technology Security Evaluation Criteria represents and initial attempt to create security evaluation criteria in Europe</a:t>
            </a:r>
          </a:p>
          <a:p>
            <a:r>
              <a:rPr lang="en-US" dirty="0" smtClean="0"/>
              <a:t>Functionality is measured on the system’s utility value for users</a:t>
            </a:r>
          </a:p>
          <a:p>
            <a:r>
              <a:rPr lang="en-US" dirty="0" smtClean="0"/>
              <a:t>Target of Evaluation – any system being evaluated</a:t>
            </a:r>
          </a:p>
          <a:p>
            <a:pPr lvl="1"/>
            <a:r>
              <a:rPr lang="en-US" dirty="0" smtClean="0"/>
              <a:t>The functionality rating system uses F-D through F-B3</a:t>
            </a:r>
          </a:p>
          <a:p>
            <a:pPr lvl="1"/>
            <a:r>
              <a:rPr lang="en-US" dirty="0" smtClean="0"/>
              <a:t>The assurance rating system is E0 through E6</a:t>
            </a:r>
          </a:p>
          <a:p>
            <a:r>
              <a:rPr lang="en-US" dirty="0" smtClean="0"/>
              <a:t>Differences between TCSEC and ITSEC:</a:t>
            </a:r>
          </a:p>
          <a:p>
            <a:pPr lvl="1"/>
            <a:r>
              <a:rPr lang="en-US" dirty="0" smtClean="0"/>
              <a:t>TCSEC concentrates mostly on confidentiality; ITSEC addresses loss of integrity, availability, and confidentiality</a:t>
            </a:r>
          </a:p>
          <a:p>
            <a:pPr lvl="1"/>
            <a:r>
              <a:rPr lang="en-US" dirty="0" smtClean="0"/>
              <a:t>ITSEC does not rely on a TCB and does not require components to be isolated within a TCB</a:t>
            </a:r>
          </a:p>
          <a:p>
            <a:pPr lvl="1"/>
            <a:r>
              <a:rPr lang="en-US" dirty="0" smtClean="0"/>
              <a:t>ITSEC includes coverage for maintaining targets of evaluation after changes occur without requiring a new formal evaluation</a:t>
            </a:r>
            <a:endParaRPr lang="en-US" dirty="0"/>
          </a:p>
        </p:txBody>
      </p:sp>
    </p:spTree>
    <p:extLst>
      <p:ext uri="{BB962C8B-B14F-4D97-AF65-F5344CB8AC3E}">
        <p14:creationId xmlns:p14="http://schemas.microsoft.com/office/powerpoint/2010/main" val="170849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Common Criteria</a:t>
            </a:r>
            <a:endParaRPr lang="en-US" dirty="0"/>
          </a:p>
        </p:txBody>
      </p:sp>
      <p:sp>
        <p:nvSpPr>
          <p:cNvPr id="3" name="Content Placeholder 2"/>
          <p:cNvSpPr>
            <a:spLocks noGrp="1"/>
          </p:cNvSpPr>
          <p:nvPr>
            <p:ph idx="1"/>
          </p:nvPr>
        </p:nvSpPr>
        <p:spPr/>
        <p:txBody>
          <a:bodyPr>
            <a:normAutofit lnSpcReduction="10000"/>
          </a:bodyPr>
          <a:lstStyle/>
          <a:p>
            <a:r>
              <a:rPr lang="en-US" dirty="0" smtClean="0"/>
              <a:t>Represents a global effort that involves everyone who worked on TCSEC and ITSEC</a:t>
            </a:r>
          </a:p>
          <a:p>
            <a:r>
              <a:rPr lang="en-US" dirty="0" smtClean="0"/>
              <a:t>Defines various levels of testing and confirmation of a system’s security capabilities, and the number level indicates what kind of testing and confirmation has been performed</a:t>
            </a:r>
          </a:p>
          <a:p>
            <a:r>
              <a:rPr lang="en-US" dirty="0" smtClean="0"/>
              <a:t>Designed as a product evaluation model</a:t>
            </a:r>
          </a:p>
          <a:p>
            <a:r>
              <a:rPr lang="en-US" dirty="0" smtClean="0"/>
              <a:t>The Common Criteria is based on two key elements:</a:t>
            </a:r>
          </a:p>
          <a:p>
            <a:pPr lvl="1"/>
            <a:r>
              <a:rPr lang="en-US" i="1" dirty="0" smtClean="0"/>
              <a:t>Protection profiles </a:t>
            </a:r>
            <a:r>
              <a:rPr lang="en-US" dirty="0" smtClean="0"/>
              <a:t>– specifies the security requirements and protections for a product</a:t>
            </a:r>
          </a:p>
          <a:p>
            <a:pPr lvl="1"/>
            <a:r>
              <a:rPr lang="en-US" i="1" dirty="0"/>
              <a:t>S</a:t>
            </a:r>
            <a:r>
              <a:rPr lang="en-US" i="1" dirty="0" smtClean="0"/>
              <a:t>ecurity targets </a:t>
            </a:r>
            <a:r>
              <a:rPr lang="en-US" dirty="0" smtClean="0"/>
              <a:t>– specify the claims of security from the vendor that are built into a TOE</a:t>
            </a:r>
            <a:endParaRPr lang="en-US" dirty="0"/>
          </a:p>
        </p:txBody>
      </p:sp>
    </p:spTree>
    <p:extLst>
      <p:ext uri="{BB962C8B-B14F-4D97-AF65-F5344CB8AC3E}">
        <p14:creationId xmlns:p14="http://schemas.microsoft.com/office/powerpoint/2010/main" val="1011555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Common Criteria</a:t>
            </a:r>
            <a:endParaRPr lang="en-US" dirty="0"/>
          </a:p>
        </p:txBody>
      </p:sp>
      <p:sp>
        <p:nvSpPr>
          <p:cNvPr id="3" name="Content Placeholder 2"/>
          <p:cNvSpPr>
            <a:spLocks noGrp="1"/>
          </p:cNvSpPr>
          <p:nvPr>
            <p:ph idx="1"/>
          </p:nvPr>
        </p:nvSpPr>
        <p:spPr/>
        <p:txBody>
          <a:bodyPr>
            <a:normAutofit lnSpcReduction="10000"/>
          </a:bodyPr>
          <a:lstStyle/>
          <a:p>
            <a:r>
              <a:rPr lang="en-US" dirty="0" smtClean="0"/>
              <a:t>Represents a global effort that involves everyone who worked on TCSEC and ITSEC</a:t>
            </a:r>
          </a:p>
          <a:p>
            <a:r>
              <a:rPr lang="en-US" dirty="0" smtClean="0"/>
              <a:t>Defines various levels of testing and confirmation of a system’s security capabilities, and the number level indicates what kind of testing and confirmation has been performed</a:t>
            </a:r>
          </a:p>
          <a:p>
            <a:r>
              <a:rPr lang="en-US" dirty="0" smtClean="0"/>
              <a:t>Designed as a product evaluation model</a:t>
            </a:r>
          </a:p>
          <a:p>
            <a:r>
              <a:rPr lang="en-US" dirty="0" smtClean="0"/>
              <a:t>The Common Criteria is based on two key elements:</a:t>
            </a:r>
          </a:p>
          <a:p>
            <a:pPr lvl="1"/>
            <a:r>
              <a:rPr lang="en-US" i="1" dirty="0" smtClean="0"/>
              <a:t>Protection profiles (PP) </a:t>
            </a:r>
            <a:r>
              <a:rPr lang="en-US" dirty="0" smtClean="0"/>
              <a:t>– specifies the security requirements and protections for a product</a:t>
            </a:r>
          </a:p>
          <a:p>
            <a:pPr lvl="1"/>
            <a:r>
              <a:rPr lang="en-US" i="1" dirty="0"/>
              <a:t>S</a:t>
            </a:r>
            <a:r>
              <a:rPr lang="en-US" i="1" dirty="0" smtClean="0"/>
              <a:t>ecurity targets (ST) </a:t>
            </a:r>
            <a:r>
              <a:rPr lang="en-US" dirty="0" smtClean="0"/>
              <a:t>– specify the claims of security from the vendor that are built into a TOE</a:t>
            </a:r>
            <a:endParaRPr lang="en-US" dirty="0"/>
          </a:p>
        </p:txBody>
      </p:sp>
    </p:spTree>
    <p:extLst>
      <p:ext uri="{BB962C8B-B14F-4D97-AF65-F5344CB8AC3E}">
        <p14:creationId xmlns:p14="http://schemas.microsoft.com/office/powerpoint/2010/main" val="692391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Industry and International Security Implementation Guidelines</a:t>
            </a:r>
            <a:endParaRPr lang="en-US" dirty="0"/>
          </a:p>
        </p:txBody>
      </p:sp>
      <p:sp>
        <p:nvSpPr>
          <p:cNvPr id="3" name="Content Placeholder 2"/>
          <p:cNvSpPr>
            <a:spLocks noGrp="1"/>
          </p:cNvSpPr>
          <p:nvPr>
            <p:ph idx="1"/>
          </p:nvPr>
        </p:nvSpPr>
        <p:spPr/>
        <p:txBody>
          <a:bodyPr>
            <a:normAutofit/>
          </a:bodyPr>
          <a:lstStyle/>
          <a:p>
            <a:r>
              <a:rPr lang="en-US" dirty="0" smtClean="0"/>
              <a:t>Clients initially select a vendor based on published  Evaluation Assurance Levels (EALs)</a:t>
            </a:r>
          </a:p>
          <a:p>
            <a:pPr lvl="1"/>
            <a:r>
              <a:rPr lang="en-US" dirty="0" smtClean="0"/>
              <a:t>Allows clients to choose a vendor to request exactly what they need for security rather than static fixed security levels</a:t>
            </a:r>
          </a:p>
          <a:p>
            <a:r>
              <a:rPr lang="en-US" dirty="0" smtClean="0"/>
              <a:t>Structure of the Common Criteria: see page 303</a:t>
            </a:r>
          </a:p>
          <a:p>
            <a:r>
              <a:rPr lang="en-US" dirty="0" smtClean="0"/>
              <a:t>CC EALs:  see page 304</a:t>
            </a:r>
          </a:p>
        </p:txBody>
      </p:sp>
    </p:spTree>
    <p:extLst>
      <p:ext uri="{BB962C8B-B14F-4D97-AF65-F5344CB8AC3E}">
        <p14:creationId xmlns:p14="http://schemas.microsoft.com/office/powerpoint/2010/main" val="2334464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and International Security Implementation Guidelines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Payment Card Industry Data Security Standard (PCI DSS)</a:t>
            </a:r>
          </a:p>
          <a:p>
            <a:pPr lvl="1"/>
            <a:r>
              <a:rPr lang="en-US" dirty="0" smtClean="0"/>
              <a:t>Collection of requirements for improving security of electronic payment transactions</a:t>
            </a:r>
          </a:p>
          <a:p>
            <a:pPr lvl="1"/>
            <a:r>
              <a:rPr lang="en-US" dirty="0" smtClean="0"/>
              <a:t>Defined by the PCI Security Standards Council; primarily credit card banks and financial institutions</a:t>
            </a:r>
          </a:p>
          <a:p>
            <a:pPr lvl="1"/>
            <a:r>
              <a:rPr lang="en-US" dirty="0" smtClean="0"/>
              <a:t>Defines requirements for security management, policies, procedures, network architecture, software, and other critical protective measures</a:t>
            </a:r>
          </a:p>
          <a:p>
            <a:r>
              <a:rPr lang="en-US" dirty="0" smtClean="0"/>
              <a:t>International Organization for Standardization (ISO)</a:t>
            </a:r>
          </a:p>
          <a:p>
            <a:pPr lvl="1"/>
            <a:r>
              <a:rPr lang="en-US" dirty="0" smtClean="0"/>
              <a:t>Worldwide standards-setting group of representatives from various national standard organizations</a:t>
            </a:r>
          </a:p>
          <a:p>
            <a:pPr lvl="1"/>
            <a:r>
              <a:rPr lang="en-US" dirty="0" smtClean="0"/>
              <a:t>Defines standards for industrial and commercial equipment, software, protocols, and management</a:t>
            </a:r>
          </a:p>
          <a:p>
            <a:pPr lvl="1"/>
            <a:r>
              <a:rPr lang="en-US" dirty="0" smtClean="0"/>
              <a:t>Issues six main products:</a:t>
            </a:r>
          </a:p>
          <a:p>
            <a:pPr lvl="2"/>
            <a:r>
              <a:rPr lang="en-US" dirty="0" smtClean="0"/>
              <a:t>International standards, Technical Reports, Technical Specifications, Publically Available Specifications, Technical Corrigenda, and Guides</a:t>
            </a:r>
          </a:p>
        </p:txBody>
      </p:sp>
    </p:spTree>
    <p:extLst>
      <p:ext uri="{BB962C8B-B14F-4D97-AF65-F5344CB8AC3E}">
        <p14:creationId xmlns:p14="http://schemas.microsoft.com/office/powerpoint/2010/main" val="4082098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Certification and Accreditation</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smtClean="0"/>
              <a:t>Certification</a:t>
            </a:r>
            <a:r>
              <a:rPr lang="en-US" dirty="0" smtClean="0"/>
              <a:t> is the comprehensive evaluation of the technical and nontechnical security features of an IT system and other safeguards in support of the accreditation process to establish the extent to which a particular design and implementation meets a set of specified security requirements</a:t>
            </a:r>
          </a:p>
          <a:p>
            <a:pPr lvl="1"/>
            <a:r>
              <a:rPr lang="en-US" dirty="0" smtClean="0"/>
              <a:t>Often internal</a:t>
            </a:r>
          </a:p>
          <a:p>
            <a:r>
              <a:rPr lang="en-US" b="1" i="1" dirty="0" smtClean="0"/>
              <a:t>Accreditation</a:t>
            </a:r>
            <a:r>
              <a:rPr lang="en-US" dirty="0" smtClean="0"/>
              <a:t> is the formal declaration by the designated approving authority (DAA) that an IT system is approved to operate in a particular security mode using a prescribed set of safeguard at an acceptable level of risk</a:t>
            </a:r>
          </a:p>
          <a:p>
            <a:pPr lvl="1"/>
            <a:r>
              <a:rPr lang="en-US" dirty="0"/>
              <a:t>Often external</a:t>
            </a:r>
          </a:p>
          <a:p>
            <a:r>
              <a:rPr lang="en-US" dirty="0" smtClean="0"/>
              <a:t>Once accreditation is preformed, management can formally accept the adequacy of the overall security performance of an evaluated system</a:t>
            </a:r>
          </a:p>
        </p:txBody>
      </p:sp>
    </p:spTree>
    <p:extLst>
      <p:ext uri="{BB962C8B-B14F-4D97-AF65-F5344CB8AC3E}">
        <p14:creationId xmlns:p14="http://schemas.microsoft.com/office/powerpoint/2010/main" val="2180199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Certification and Accreditation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Two government standards for certification and accreditation:</a:t>
            </a:r>
          </a:p>
          <a:p>
            <a:pPr lvl="1"/>
            <a:r>
              <a:rPr lang="en-US" dirty="0" smtClean="0"/>
              <a:t>The current DoD standard; Risk Management Framework (RMF)</a:t>
            </a:r>
          </a:p>
          <a:p>
            <a:pPr lvl="2"/>
            <a:r>
              <a:rPr lang="en-US" dirty="0" smtClean="0"/>
              <a:t>Replaced DIACAP, which replaced DITSCAP</a:t>
            </a:r>
          </a:p>
          <a:p>
            <a:pPr lvl="1"/>
            <a:r>
              <a:rPr lang="en-US" dirty="0" smtClean="0"/>
              <a:t>Committee on National Security Systems (CNSS) Policy (CNSSP)</a:t>
            </a:r>
            <a:endParaRPr lang="en-US" dirty="0"/>
          </a:p>
          <a:p>
            <a:pPr lvl="2"/>
            <a:r>
              <a:rPr lang="en-US" dirty="0" smtClean="0"/>
              <a:t>Four phases:</a:t>
            </a:r>
          </a:p>
          <a:p>
            <a:pPr lvl="3"/>
            <a:r>
              <a:rPr lang="en-US" dirty="0" smtClean="0"/>
              <a:t>Phase 1: </a:t>
            </a:r>
            <a:r>
              <a:rPr lang="en-US" b="1" dirty="0" smtClean="0"/>
              <a:t>Definition</a:t>
            </a:r>
            <a:r>
              <a:rPr lang="en-US" dirty="0" smtClean="0"/>
              <a:t>:  assignment of appropriate project personnel; documentation of mission needs, and registration, negotiation, and creation of System Security Authorization Agreement (SSAA)</a:t>
            </a:r>
          </a:p>
          <a:p>
            <a:pPr lvl="3"/>
            <a:r>
              <a:rPr lang="en-US" dirty="0" smtClean="0"/>
              <a:t>Phase 2:  </a:t>
            </a:r>
            <a:r>
              <a:rPr lang="en-US" b="1" dirty="0" smtClean="0"/>
              <a:t>Verification</a:t>
            </a:r>
            <a:r>
              <a:rPr lang="en-US" dirty="0" smtClean="0"/>
              <a:t>:  Includes refinement of the SSAA, system development activates, and certification analysis</a:t>
            </a:r>
          </a:p>
          <a:p>
            <a:pPr lvl="3"/>
            <a:r>
              <a:rPr lang="en-US" dirty="0" smtClean="0"/>
              <a:t>Phase 3:  </a:t>
            </a:r>
            <a:r>
              <a:rPr lang="en-US" b="1" dirty="0" smtClean="0"/>
              <a:t>Validation</a:t>
            </a:r>
            <a:r>
              <a:rPr lang="en-US" dirty="0" smtClean="0"/>
              <a:t>:  Includes further refinement of the SAA, certification evaluation of the integrated system, development of a recommendation to the DAA, and the DAA’s accreditation decision</a:t>
            </a:r>
          </a:p>
          <a:p>
            <a:pPr lvl="3"/>
            <a:r>
              <a:rPr lang="en-US" dirty="0" smtClean="0"/>
              <a:t>Phase 4:  </a:t>
            </a:r>
            <a:r>
              <a:rPr lang="en-US" b="1" dirty="0" smtClean="0"/>
              <a:t>Accreditation</a:t>
            </a:r>
            <a:r>
              <a:rPr lang="en-US" dirty="0" smtClean="0"/>
              <a:t>:  Includes maintenance of the SSAA, system operation, Change management, and compliance validation</a:t>
            </a:r>
          </a:p>
        </p:txBody>
      </p:sp>
    </p:spTree>
    <p:extLst>
      <p:ext uri="{BB962C8B-B14F-4D97-AF65-F5344CB8AC3E}">
        <p14:creationId xmlns:p14="http://schemas.microsoft.com/office/powerpoint/2010/main" val="405364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Closed and Open Systems</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Closed systems </a:t>
            </a:r>
            <a:r>
              <a:rPr lang="en-US" dirty="0" smtClean="0"/>
              <a:t>are designed to work will with a narrow range of other systems</a:t>
            </a:r>
          </a:p>
          <a:p>
            <a:pPr lvl="1"/>
            <a:r>
              <a:rPr lang="en-US" dirty="0" smtClean="0"/>
              <a:t>Does not integrate easily with unlike systems</a:t>
            </a:r>
          </a:p>
          <a:p>
            <a:pPr lvl="1"/>
            <a:r>
              <a:rPr lang="en-US" dirty="0" smtClean="0"/>
              <a:t>Can be more secure</a:t>
            </a:r>
          </a:p>
          <a:p>
            <a:pPr lvl="1"/>
            <a:r>
              <a:rPr lang="en-US" dirty="0" smtClean="0"/>
              <a:t>Common attacks do not work well against these systems</a:t>
            </a:r>
          </a:p>
          <a:p>
            <a:r>
              <a:rPr lang="en-US" i="1" dirty="0" smtClean="0"/>
              <a:t>Open systems</a:t>
            </a:r>
            <a:r>
              <a:rPr lang="en-US" dirty="0" smtClean="0"/>
              <a:t> are designed using agreed-upon industry standards</a:t>
            </a:r>
          </a:p>
          <a:p>
            <a:pPr lvl="1"/>
            <a:r>
              <a:rPr lang="en-US" dirty="0"/>
              <a:t>Integrate easier with other systems</a:t>
            </a:r>
          </a:p>
          <a:p>
            <a:pPr lvl="1"/>
            <a:r>
              <a:rPr lang="en-US" dirty="0"/>
              <a:t>Supports industry standards</a:t>
            </a:r>
          </a:p>
          <a:p>
            <a:pPr lvl="1"/>
            <a:r>
              <a:rPr lang="en-US" dirty="0"/>
              <a:t>Easy to create local area networks (LAN)</a:t>
            </a:r>
          </a:p>
          <a:p>
            <a:pPr lvl="1"/>
            <a:r>
              <a:rPr lang="en-US" dirty="0"/>
              <a:t>Easier to execute </a:t>
            </a:r>
            <a:r>
              <a:rPr lang="en-US" dirty="0" smtClean="0"/>
              <a:t>cyber attacks</a:t>
            </a:r>
            <a:endParaRPr lang="en-US" dirty="0"/>
          </a:p>
          <a:p>
            <a:pPr lvl="1"/>
            <a:endParaRPr lang="en-US" dirty="0" smtClean="0"/>
          </a:p>
          <a:p>
            <a:r>
              <a:rPr lang="en-US" dirty="0" smtClean="0"/>
              <a:t>Open-source vs closed-source</a:t>
            </a:r>
          </a:p>
          <a:p>
            <a:pPr lvl="1"/>
            <a:endParaRPr lang="en-US" dirty="0"/>
          </a:p>
        </p:txBody>
      </p:sp>
    </p:spTree>
    <p:extLst>
      <p:ext uri="{BB962C8B-B14F-4D97-AF65-F5344CB8AC3E}">
        <p14:creationId xmlns:p14="http://schemas.microsoft.com/office/powerpoint/2010/main" val="656621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Security Capabilities of Information System</a:t>
            </a:r>
            <a:endParaRPr lang="en-US" dirty="0"/>
          </a:p>
        </p:txBody>
      </p:sp>
      <p:sp>
        <p:nvSpPr>
          <p:cNvPr id="3" name="Content Placeholder 2"/>
          <p:cNvSpPr>
            <a:spLocks noGrp="1"/>
          </p:cNvSpPr>
          <p:nvPr>
            <p:ph idx="1"/>
          </p:nvPr>
        </p:nvSpPr>
        <p:spPr/>
        <p:txBody>
          <a:bodyPr>
            <a:normAutofit/>
          </a:bodyPr>
          <a:lstStyle/>
          <a:p>
            <a:r>
              <a:rPr lang="en-US" dirty="0" smtClean="0"/>
              <a:t>Memory Protection</a:t>
            </a:r>
          </a:p>
          <a:p>
            <a:r>
              <a:rPr lang="en-US" dirty="0" smtClean="0"/>
              <a:t>Virtualization</a:t>
            </a:r>
          </a:p>
          <a:p>
            <a:r>
              <a:rPr lang="en-US" dirty="0" smtClean="0"/>
              <a:t>Trusted Platform Module</a:t>
            </a:r>
          </a:p>
          <a:p>
            <a:r>
              <a:rPr lang="en-US" dirty="0" smtClean="0"/>
              <a:t>Interfaces</a:t>
            </a:r>
          </a:p>
          <a:p>
            <a:r>
              <a:rPr lang="en-US" dirty="0" smtClean="0"/>
              <a:t>Fault Tolerance</a:t>
            </a:r>
            <a:endParaRPr lang="en-US" dirty="0"/>
          </a:p>
        </p:txBody>
      </p:sp>
    </p:spTree>
    <p:extLst>
      <p:ext uri="{BB962C8B-B14F-4D97-AF65-F5344CB8AC3E}">
        <p14:creationId xmlns:p14="http://schemas.microsoft.com/office/powerpoint/2010/main" val="147953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Memory Protection</a:t>
            </a:r>
            <a:endParaRPr lang="en-US" dirty="0"/>
          </a:p>
        </p:txBody>
      </p:sp>
      <p:sp>
        <p:nvSpPr>
          <p:cNvPr id="3" name="Content Placeholder 2"/>
          <p:cNvSpPr>
            <a:spLocks noGrp="1"/>
          </p:cNvSpPr>
          <p:nvPr>
            <p:ph idx="1"/>
          </p:nvPr>
        </p:nvSpPr>
        <p:spPr/>
        <p:txBody>
          <a:bodyPr/>
          <a:lstStyle/>
          <a:p>
            <a:pPr lvl="1"/>
            <a:r>
              <a:rPr lang="en-US" dirty="0"/>
              <a:t>A core security component that must be designed and implemented into an operating system.</a:t>
            </a:r>
          </a:p>
          <a:p>
            <a:pPr lvl="1"/>
            <a:r>
              <a:rPr lang="en-US" dirty="0"/>
              <a:t>must be enforced regardless of the programs executing in the system</a:t>
            </a:r>
          </a:p>
          <a:p>
            <a:pPr lvl="1"/>
            <a:r>
              <a:rPr lang="en-US" dirty="0"/>
              <a:t>Prevents an active process from interacting with an area of memory not specifically assigned to it.</a:t>
            </a:r>
          </a:p>
          <a:p>
            <a:endParaRPr lang="en-US" dirty="0"/>
          </a:p>
        </p:txBody>
      </p:sp>
    </p:spTree>
    <p:extLst>
      <p:ext uri="{BB962C8B-B14F-4D97-AF65-F5344CB8AC3E}">
        <p14:creationId xmlns:p14="http://schemas.microsoft.com/office/powerpoint/2010/main" val="2777426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Virtualization</a:t>
            </a:r>
            <a:endParaRPr lang="en-US" dirty="0"/>
          </a:p>
        </p:txBody>
      </p:sp>
      <p:sp>
        <p:nvSpPr>
          <p:cNvPr id="3" name="Content Placeholder 2"/>
          <p:cNvSpPr>
            <a:spLocks noGrp="1"/>
          </p:cNvSpPr>
          <p:nvPr>
            <p:ph idx="1"/>
          </p:nvPr>
        </p:nvSpPr>
        <p:spPr/>
        <p:txBody>
          <a:bodyPr/>
          <a:lstStyle/>
          <a:p>
            <a:pPr lvl="1"/>
            <a:r>
              <a:rPr lang="en-US" dirty="0"/>
              <a:t>Used to host one or more </a:t>
            </a:r>
            <a:r>
              <a:rPr lang="en-US" dirty="0" smtClean="0"/>
              <a:t>OSs </a:t>
            </a:r>
            <a:r>
              <a:rPr lang="en-US" dirty="0"/>
              <a:t>within the memory of a single host computer</a:t>
            </a:r>
          </a:p>
          <a:p>
            <a:pPr lvl="1"/>
            <a:r>
              <a:rPr lang="en-US" dirty="0"/>
              <a:t>Several advantages: launch individual instances of servers/services as </a:t>
            </a:r>
            <a:r>
              <a:rPr lang="en-US" dirty="0" smtClean="0"/>
              <a:t>needed</a:t>
            </a:r>
          </a:p>
          <a:p>
            <a:pPr lvl="1"/>
            <a:r>
              <a:rPr lang="en-US" dirty="0" smtClean="0"/>
              <a:t>Real-time scalability</a:t>
            </a:r>
          </a:p>
          <a:p>
            <a:pPr lvl="1"/>
            <a:r>
              <a:rPr lang="en-US" dirty="0" smtClean="0"/>
              <a:t>Being able to run the exact OS versions needed for a specific application</a:t>
            </a:r>
            <a:endParaRPr lang="en-US" dirty="0"/>
          </a:p>
          <a:p>
            <a:endParaRPr lang="en-US" dirty="0"/>
          </a:p>
        </p:txBody>
      </p:sp>
    </p:spTree>
    <p:extLst>
      <p:ext uri="{BB962C8B-B14F-4D97-AF65-F5344CB8AC3E}">
        <p14:creationId xmlns:p14="http://schemas.microsoft.com/office/powerpoint/2010/main" val="1084176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Trusted Platform Module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TPM is both a specification for a cryptoprocessor chip on a motherboard and the general name for implementation of the specification</a:t>
            </a:r>
          </a:p>
          <a:p>
            <a:r>
              <a:rPr lang="en-US" dirty="0" smtClean="0"/>
              <a:t>Stores and processes cryptographic keys for hard drive encryption</a:t>
            </a:r>
          </a:p>
          <a:p>
            <a:r>
              <a:rPr lang="en-US" dirty="0" smtClean="0"/>
              <a:t>User provides a password or USB token device to the computer to authenticate and allow the TPM chip to release the hard drive encryption keys into memory</a:t>
            </a:r>
          </a:p>
          <a:p>
            <a:pPr lvl="1"/>
            <a:r>
              <a:rPr lang="en-US" dirty="0" smtClean="0"/>
              <a:t>If the hard drive is moved to a different computer, it cannot be decrypted</a:t>
            </a:r>
          </a:p>
          <a:p>
            <a:r>
              <a:rPr lang="en-US" dirty="0" smtClean="0"/>
              <a:t>Hardware Security Module</a:t>
            </a:r>
          </a:p>
          <a:p>
            <a:pPr lvl="1"/>
            <a:r>
              <a:rPr lang="en-US" dirty="0" smtClean="0"/>
              <a:t>A cryptoprocessor used to manage/store digital encryption keys, accelerate crypto operations, support faster digital signatures, and improve authentication</a:t>
            </a:r>
          </a:p>
          <a:p>
            <a:pPr lvl="1"/>
            <a:r>
              <a:rPr lang="en-US" dirty="0" smtClean="0"/>
              <a:t>Provide accelerated solutions for large (2,048+ bit) asymmetric encryption and secure vault storage of keys</a:t>
            </a:r>
            <a:endParaRPr lang="en-US" dirty="0"/>
          </a:p>
        </p:txBody>
      </p:sp>
    </p:spTree>
    <p:extLst>
      <p:ext uri="{BB962C8B-B14F-4D97-AF65-F5344CB8AC3E}">
        <p14:creationId xmlns:p14="http://schemas.microsoft.com/office/powerpoint/2010/main" val="2579407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Interfaces</a:t>
            </a:r>
            <a:endParaRPr lang="en-US" dirty="0"/>
          </a:p>
        </p:txBody>
      </p:sp>
      <p:sp>
        <p:nvSpPr>
          <p:cNvPr id="3" name="Content Placeholder 2"/>
          <p:cNvSpPr>
            <a:spLocks noGrp="1"/>
          </p:cNvSpPr>
          <p:nvPr>
            <p:ph idx="1"/>
          </p:nvPr>
        </p:nvSpPr>
        <p:spPr/>
        <p:txBody>
          <a:bodyPr/>
          <a:lstStyle/>
          <a:p>
            <a:r>
              <a:rPr lang="en-US" dirty="0" smtClean="0"/>
              <a:t>A constrained or restricted interface restricts what users can do or see based on their privileges</a:t>
            </a:r>
          </a:p>
          <a:p>
            <a:r>
              <a:rPr lang="en-US" dirty="0" smtClean="0"/>
              <a:t>A common method is to hide the capability if a user doesn’t have permissions to use it</a:t>
            </a:r>
          </a:p>
          <a:p>
            <a:r>
              <a:rPr lang="en-US" dirty="0" smtClean="0"/>
              <a:t>Another method; grayed out or dimmed commands</a:t>
            </a:r>
          </a:p>
          <a:p>
            <a:r>
              <a:rPr lang="en-US" dirty="0" smtClean="0"/>
              <a:t>Limits the actions of both authorized and unauthorized users</a:t>
            </a:r>
            <a:endParaRPr lang="en-US" dirty="0"/>
          </a:p>
        </p:txBody>
      </p:sp>
    </p:spTree>
    <p:extLst>
      <p:ext uri="{BB962C8B-B14F-4D97-AF65-F5344CB8AC3E}">
        <p14:creationId xmlns:p14="http://schemas.microsoft.com/office/powerpoint/2010/main" val="1527729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Fault Tolerance</a:t>
            </a:r>
            <a:endParaRPr lang="en-US" dirty="0"/>
          </a:p>
        </p:txBody>
      </p:sp>
      <p:sp>
        <p:nvSpPr>
          <p:cNvPr id="3" name="Content Placeholder 2"/>
          <p:cNvSpPr>
            <a:spLocks noGrp="1"/>
          </p:cNvSpPr>
          <p:nvPr>
            <p:ph idx="1"/>
          </p:nvPr>
        </p:nvSpPr>
        <p:spPr/>
        <p:txBody>
          <a:bodyPr/>
          <a:lstStyle/>
          <a:p>
            <a:r>
              <a:rPr lang="en-US" dirty="0" smtClean="0"/>
              <a:t>The ability of a system to suffer a fault but continue to operate</a:t>
            </a:r>
          </a:p>
          <a:p>
            <a:r>
              <a:rPr lang="en-US" dirty="0" smtClean="0"/>
              <a:t>Achieved through redundant components</a:t>
            </a:r>
          </a:p>
          <a:p>
            <a:pPr lvl="1"/>
            <a:r>
              <a:rPr lang="en-US" dirty="0"/>
              <a:t>RAID</a:t>
            </a:r>
          </a:p>
          <a:p>
            <a:pPr lvl="1"/>
            <a:r>
              <a:rPr lang="en-US" dirty="0"/>
              <a:t>Additional servers within failover </a:t>
            </a:r>
            <a:r>
              <a:rPr lang="en-US" dirty="0" smtClean="0"/>
              <a:t>configurations</a:t>
            </a:r>
          </a:p>
          <a:p>
            <a:pPr lvl="1"/>
            <a:r>
              <a:rPr lang="en-US" dirty="0" smtClean="0"/>
              <a:t>VRRP/HSRP</a:t>
            </a:r>
            <a:endParaRPr lang="en-US" dirty="0"/>
          </a:p>
          <a:p>
            <a:r>
              <a:rPr lang="en-US" dirty="0" smtClean="0"/>
              <a:t>Essential element of security design</a:t>
            </a:r>
          </a:p>
          <a:p>
            <a:r>
              <a:rPr lang="en-US" dirty="0" smtClean="0"/>
              <a:t>Avoids Single Points of Failure (SPOF)</a:t>
            </a:r>
          </a:p>
        </p:txBody>
      </p:sp>
    </p:spTree>
    <p:extLst>
      <p:ext uri="{BB962C8B-B14F-4D97-AF65-F5344CB8AC3E}">
        <p14:creationId xmlns:p14="http://schemas.microsoft.com/office/powerpoint/2010/main" val="380444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Secure systems are designed to support security</a:t>
            </a:r>
          </a:p>
          <a:p>
            <a:r>
              <a:rPr lang="en-US" dirty="0"/>
              <a:t>Security models; Bell-LaPadula, Biba, Clark-Wilson, etc.</a:t>
            </a:r>
          </a:p>
          <a:p>
            <a:r>
              <a:rPr lang="en-US" dirty="0" smtClean="0"/>
              <a:t>The certification process is the technical evaluation of system’s ability to meet a design goal</a:t>
            </a:r>
          </a:p>
          <a:p>
            <a:r>
              <a:rPr lang="en-US" dirty="0" smtClean="0"/>
              <a:t>Certification and Accreditation</a:t>
            </a:r>
          </a:p>
          <a:p>
            <a:pPr marL="0" indent="0">
              <a:buNone/>
            </a:pPr>
            <a:endParaRPr lang="en-US" dirty="0"/>
          </a:p>
        </p:txBody>
      </p:sp>
    </p:spTree>
    <p:extLst>
      <p:ext uri="{BB962C8B-B14F-4D97-AF65-F5344CB8AC3E}">
        <p14:creationId xmlns:p14="http://schemas.microsoft.com/office/powerpoint/2010/main" val="332616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Techniques for Ensuring Confidentiality, Integrity, and Availability</a:t>
            </a:r>
            <a:endParaRPr lang="en-US" dirty="0"/>
          </a:p>
        </p:txBody>
      </p:sp>
      <p:sp>
        <p:nvSpPr>
          <p:cNvPr id="3" name="Content Placeholder 2"/>
          <p:cNvSpPr>
            <a:spLocks noGrp="1"/>
          </p:cNvSpPr>
          <p:nvPr>
            <p:ph idx="1"/>
          </p:nvPr>
        </p:nvSpPr>
        <p:spPr/>
        <p:txBody>
          <a:bodyPr/>
          <a:lstStyle/>
          <a:p>
            <a:r>
              <a:rPr lang="en-US" dirty="0" smtClean="0"/>
              <a:t>To guarantee CIA, you must ensure that all components that have access to data are secure and well behaved</a:t>
            </a:r>
          </a:p>
          <a:p>
            <a:r>
              <a:rPr lang="en-US" dirty="0" smtClean="0"/>
              <a:t>Software designers use different techniques to ensure programs do only what is required and nothing more</a:t>
            </a:r>
          </a:p>
          <a:p>
            <a:r>
              <a:rPr lang="en-US" dirty="0" smtClean="0"/>
              <a:t>If an affected program is processing sensitive or secret data, that data’s confidentiality is no longer guaranteed</a:t>
            </a:r>
          </a:p>
          <a:p>
            <a:r>
              <a:rPr lang="en-US" dirty="0" smtClean="0"/>
              <a:t>If data is overwritten or altered in an unpredictable way, there is not guarantee of integrity</a:t>
            </a:r>
            <a:endParaRPr lang="en-US" dirty="0"/>
          </a:p>
        </p:txBody>
      </p:sp>
    </p:spTree>
    <p:extLst>
      <p:ext uri="{BB962C8B-B14F-4D97-AF65-F5344CB8AC3E}">
        <p14:creationId xmlns:p14="http://schemas.microsoft.com/office/powerpoint/2010/main" val="393750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Confinement </a:t>
            </a:r>
            <a:endParaRPr lang="en-US" dirty="0"/>
          </a:p>
        </p:txBody>
      </p:sp>
      <p:sp>
        <p:nvSpPr>
          <p:cNvPr id="3" name="Content Placeholder 2"/>
          <p:cNvSpPr>
            <a:spLocks noGrp="1"/>
          </p:cNvSpPr>
          <p:nvPr>
            <p:ph idx="1"/>
          </p:nvPr>
        </p:nvSpPr>
        <p:spPr/>
        <p:txBody>
          <a:bodyPr/>
          <a:lstStyle/>
          <a:p>
            <a:r>
              <a:rPr lang="en-US" dirty="0" smtClean="0"/>
              <a:t>Software designers use process confinement to restrict the actions of a program</a:t>
            </a:r>
          </a:p>
          <a:p>
            <a:r>
              <a:rPr lang="en-US" i="1" dirty="0" smtClean="0"/>
              <a:t>Confinement</a:t>
            </a:r>
            <a:r>
              <a:rPr lang="en-US" dirty="0" smtClean="0"/>
              <a:t> allows a process to read from and write to only certain memory locations and resources</a:t>
            </a:r>
          </a:p>
          <a:p>
            <a:pPr lvl="1"/>
            <a:r>
              <a:rPr lang="en-US" dirty="0" smtClean="0"/>
              <a:t>Aka </a:t>
            </a:r>
            <a:r>
              <a:rPr lang="en-US" i="1" dirty="0" smtClean="0"/>
              <a:t>sandboxing</a:t>
            </a:r>
          </a:p>
          <a:p>
            <a:r>
              <a:rPr lang="en-US" dirty="0" smtClean="0"/>
              <a:t>If a process attempts to initiate an action beyond its granted authority, that action will be denied</a:t>
            </a:r>
          </a:p>
          <a:p>
            <a:r>
              <a:rPr lang="en-US" dirty="0" smtClean="0"/>
              <a:t>Systems with higher security rating will record all violations and respond in some tangible way</a:t>
            </a:r>
          </a:p>
          <a:p>
            <a:pPr lvl="1"/>
            <a:r>
              <a:rPr lang="en-US" dirty="0" smtClean="0"/>
              <a:t>Terminate the program</a:t>
            </a:r>
            <a:endParaRPr lang="en-US" dirty="0"/>
          </a:p>
        </p:txBody>
      </p:sp>
    </p:spTree>
    <p:extLst>
      <p:ext uri="{BB962C8B-B14F-4D97-AF65-F5344CB8AC3E}">
        <p14:creationId xmlns:p14="http://schemas.microsoft.com/office/powerpoint/2010/main" val="54184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Bounds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Each process that runs on a system is assigned an authority level</a:t>
            </a:r>
          </a:p>
          <a:p>
            <a:pPr lvl="1"/>
            <a:r>
              <a:rPr lang="en-US" dirty="0"/>
              <a:t>Tell the OS what the process can do</a:t>
            </a:r>
          </a:p>
          <a:p>
            <a:r>
              <a:rPr lang="en-US" dirty="0" smtClean="0"/>
              <a:t>The </a:t>
            </a:r>
            <a:r>
              <a:rPr lang="en-US" i="1" dirty="0" smtClean="0"/>
              <a:t>bounds</a:t>
            </a:r>
            <a:r>
              <a:rPr lang="en-US" dirty="0" smtClean="0"/>
              <a:t> of a process consist of limits set on the memory addresses and resource is can access</a:t>
            </a:r>
          </a:p>
          <a:p>
            <a:r>
              <a:rPr lang="en-US" dirty="0" smtClean="0"/>
              <a:t>In most systems, bounds segment logical areas of memory for each process to use</a:t>
            </a:r>
          </a:p>
          <a:p>
            <a:r>
              <a:rPr lang="en-US" dirty="0" smtClean="0"/>
              <a:t>It is the OS’s responsibility to enforce the logical bounds and disallow other processes </a:t>
            </a:r>
          </a:p>
          <a:p>
            <a:r>
              <a:rPr lang="en-US" dirty="0" smtClean="0"/>
              <a:t>Physical bounds require processes to run in a physically separated area of memory</a:t>
            </a:r>
          </a:p>
          <a:p>
            <a:pPr lvl="1"/>
            <a:r>
              <a:rPr lang="en-US" dirty="0" smtClean="0"/>
              <a:t>Can be very expensive</a:t>
            </a:r>
          </a:p>
        </p:txBody>
      </p:sp>
    </p:spTree>
    <p:extLst>
      <p:ext uri="{BB962C8B-B14F-4D97-AF65-F5344CB8AC3E}">
        <p14:creationId xmlns:p14="http://schemas.microsoft.com/office/powerpoint/2010/main" val="82237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Isolation</a:t>
            </a:r>
            <a:endParaRPr lang="en-US" dirty="0"/>
          </a:p>
        </p:txBody>
      </p:sp>
      <p:sp>
        <p:nvSpPr>
          <p:cNvPr id="3" name="Content Placeholder 2"/>
          <p:cNvSpPr>
            <a:spLocks noGrp="1"/>
          </p:cNvSpPr>
          <p:nvPr>
            <p:ph idx="1"/>
          </p:nvPr>
        </p:nvSpPr>
        <p:spPr/>
        <p:txBody>
          <a:bodyPr/>
          <a:lstStyle/>
          <a:p>
            <a:r>
              <a:rPr lang="en-US" dirty="0" smtClean="0"/>
              <a:t>When a process is confined by bounds, it runs in isolation</a:t>
            </a:r>
          </a:p>
          <a:p>
            <a:r>
              <a:rPr lang="en-US" i="1" dirty="0" smtClean="0"/>
              <a:t>Isolation</a:t>
            </a:r>
            <a:r>
              <a:rPr lang="en-US" dirty="0" smtClean="0"/>
              <a:t> is used to protect the operating environment, the kernel of the OS, and other independent applications</a:t>
            </a:r>
          </a:p>
          <a:p>
            <a:r>
              <a:rPr lang="en-US" dirty="0" smtClean="0"/>
              <a:t>Prevents an application from accessing the memory or resources on another application</a:t>
            </a:r>
          </a:p>
          <a:p>
            <a:r>
              <a:rPr lang="en-US" dirty="0" smtClean="0"/>
              <a:t>Confinement, bounds, and isolation make designing secure programs and OSs more difficult, but they also make it possible to implement more secure systems</a:t>
            </a:r>
            <a:endParaRPr lang="en-US" dirty="0"/>
          </a:p>
        </p:txBody>
      </p:sp>
    </p:spTree>
    <p:extLst>
      <p:ext uri="{BB962C8B-B14F-4D97-AF65-F5344CB8AC3E}">
        <p14:creationId xmlns:p14="http://schemas.microsoft.com/office/powerpoint/2010/main" val="409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Controls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i="1" dirty="0" smtClean="0"/>
              <a:t>control</a:t>
            </a:r>
            <a:r>
              <a:rPr lang="en-US" dirty="0" smtClean="0"/>
              <a:t> uses access rules to limit the access of a subject to an object</a:t>
            </a:r>
          </a:p>
          <a:p>
            <a:pPr lvl="1"/>
            <a:r>
              <a:rPr lang="en-US" dirty="0" smtClean="0"/>
              <a:t>Access rules state which objects are valid for each subject</a:t>
            </a:r>
            <a:endParaRPr lang="en-US" dirty="0"/>
          </a:p>
          <a:p>
            <a:r>
              <a:rPr lang="en-US" dirty="0" smtClean="0"/>
              <a:t>Mandatory and discretionary access control; MAC and DAC</a:t>
            </a:r>
          </a:p>
          <a:p>
            <a:pPr lvl="1"/>
            <a:r>
              <a:rPr lang="en-US" dirty="0"/>
              <a:t>Mandatory controls – static attributes of the subject and the object are considered </a:t>
            </a:r>
            <a:r>
              <a:rPr lang="en-US" dirty="0" smtClean="0"/>
              <a:t>to </a:t>
            </a:r>
            <a:r>
              <a:rPr lang="en-US" dirty="0"/>
              <a:t>determine the permissibility of an access</a:t>
            </a:r>
          </a:p>
          <a:p>
            <a:pPr lvl="1"/>
            <a:r>
              <a:rPr lang="en-US" dirty="0"/>
              <a:t>Discretionary controls – the subject has some ability to define the objects to access</a:t>
            </a:r>
          </a:p>
          <a:p>
            <a:r>
              <a:rPr lang="en-US" dirty="0" smtClean="0"/>
              <a:t>Both mandatory and discretionary access controls limit the access to objects by subjects</a:t>
            </a:r>
          </a:p>
          <a:p>
            <a:pPr lvl="1"/>
            <a:r>
              <a:rPr lang="en-US" dirty="0" smtClean="0"/>
              <a:t>The primary goal it to ensure the confidentiality and integrity of data by disallowing unauthorized access by authorized or unauthorized subjects</a:t>
            </a:r>
          </a:p>
          <a:p>
            <a:pPr lvl="1"/>
            <a:endParaRPr lang="en-US" dirty="0" smtClean="0"/>
          </a:p>
          <a:p>
            <a:endParaRPr lang="en-US" dirty="0"/>
          </a:p>
        </p:txBody>
      </p:sp>
    </p:spTree>
    <p:extLst>
      <p:ext uri="{BB962C8B-B14F-4D97-AF65-F5344CB8AC3E}">
        <p14:creationId xmlns:p14="http://schemas.microsoft.com/office/powerpoint/2010/main" val="1074504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TotalTime>
  <Words>3579</Words>
  <Application>Microsoft Office PowerPoint</Application>
  <PresentationFormat>Widescreen</PresentationFormat>
  <Paragraphs>362</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Chapter 8</vt:lpstr>
      <vt:lpstr>Implement and Manage Engineering Processes Using Secure Design Principles</vt:lpstr>
      <vt:lpstr>Objects and Subjects</vt:lpstr>
      <vt:lpstr>Closed and Open Systems</vt:lpstr>
      <vt:lpstr>Techniques for Ensuring Confidentiality, Integrity, and Availability</vt:lpstr>
      <vt:lpstr>Confinement </vt:lpstr>
      <vt:lpstr>Bounds</vt:lpstr>
      <vt:lpstr>Isolation</vt:lpstr>
      <vt:lpstr>Controls</vt:lpstr>
      <vt:lpstr>Trust and Assurance</vt:lpstr>
      <vt:lpstr>Understand the Fundamental Concepts of Security Models</vt:lpstr>
      <vt:lpstr>Trusted Computing Base (TCB)</vt:lpstr>
      <vt:lpstr>Security Perimeter</vt:lpstr>
      <vt:lpstr>Reference Monitors and Kernels</vt:lpstr>
      <vt:lpstr>State Machine Model</vt:lpstr>
      <vt:lpstr>Information Flow Model</vt:lpstr>
      <vt:lpstr>Noninterference Model</vt:lpstr>
      <vt:lpstr>Take-Grant Model</vt:lpstr>
      <vt:lpstr>Access Control Matrix</vt:lpstr>
      <vt:lpstr>Bell-LaPadula Model</vt:lpstr>
      <vt:lpstr>Bell-LaPadula Model</vt:lpstr>
      <vt:lpstr>Biba Model</vt:lpstr>
      <vt:lpstr>Clark-Wilson Model</vt:lpstr>
      <vt:lpstr>Clark-Wilson Model</vt:lpstr>
      <vt:lpstr>Brewer and Nash Model (aka Chinese Wall)</vt:lpstr>
      <vt:lpstr>Goguen-Meseguer Model</vt:lpstr>
      <vt:lpstr>Sutherland Model</vt:lpstr>
      <vt:lpstr>Graham-Denning Model</vt:lpstr>
      <vt:lpstr>Select Controls Based On Systems Security Requirements</vt:lpstr>
      <vt:lpstr>Rainbow Series</vt:lpstr>
      <vt:lpstr>TCSEC Classes and Required Functionality</vt:lpstr>
      <vt:lpstr>Other Colors in the Rainbow Series</vt:lpstr>
      <vt:lpstr>ITSEC Classes and Required Assurance and Functionality</vt:lpstr>
      <vt:lpstr>Common Criteria</vt:lpstr>
      <vt:lpstr>Common Criteria</vt:lpstr>
      <vt:lpstr>Industry and International Security Implementation Guidelines</vt:lpstr>
      <vt:lpstr>Industry and International Security Implementation Guidelines</vt:lpstr>
      <vt:lpstr>Certification and Accreditation</vt:lpstr>
      <vt:lpstr>Certification and Accreditation Systems</vt:lpstr>
      <vt:lpstr>Understanding Security Capabilities of Information System</vt:lpstr>
      <vt:lpstr>Memory Protection</vt:lpstr>
      <vt:lpstr>Virtualization</vt:lpstr>
      <vt:lpstr>Trusted Platform Module</vt:lpstr>
      <vt:lpstr>Interfaces</vt:lpstr>
      <vt:lpstr>Fault Tolerance</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77</cp:revision>
  <dcterms:created xsi:type="dcterms:W3CDTF">2019-09-16T01:37:19Z</dcterms:created>
  <dcterms:modified xsi:type="dcterms:W3CDTF">2021-01-06T12:48:04Z</dcterms:modified>
</cp:coreProperties>
</file>