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2" r:id="rId4"/>
    <p:sldId id="273" r:id="rId5"/>
    <p:sldId id="338" r:id="rId6"/>
    <p:sldId id="275" r:id="rId7"/>
    <p:sldId id="339" r:id="rId8"/>
    <p:sldId id="276" r:id="rId9"/>
    <p:sldId id="340" r:id="rId10"/>
    <p:sldId id="343" r:id="rId11"/>
    <p:sldId id="277" r:id="rId12"/>
    <p:sldId id="278" r:id="rId13"/>
    <p:sldId id="280" r:id="rId14"/>
    <p:sldId id="281" r:id="rId15"/>
    <p:sldId id="282" r:id="rId16"/>
    <p:sldId id="283" r:id="rId17"/>
    <p:sldId id="284" r:id="rId18"/>
    <p:sldId id="285" r:id="rId19"/>
    <p:sldId id="289" r:id="rId20"/>
    <p:sldId id="290" r:id="rId21"/>
    <p:sldId id="295" r:id="rId22"/>
    <p:sldId id="298" r:id="rId23"/>
    <p:sldId id="299" r:id="rId24"/>
    <p:sldId id="300" r:id="rId25"/>
    <p:sldId id="344" r:id="rId26"/>
    <p:sldId id="301" r:id="rId27"/>
    <p:sldId id="302" r:id="rId28"/>
    <p:sldId id="305" r:id="rId29"/>
    <p:sldId id="306" r:id="rId30"/>
    <p:sldId id="307" r:id="rId31"/>
    <p:sldId id="308" r:id="rId32"/>
    <p:sldId id="341" r:id="rId33"/>
    <p:sldId id="309" r:id="rId34"/>
    <p:sldId id="342" r:id="rId35"/>
    <p:sldId id="310" r:id="rId36"/>
    <p:sldId id="312" r:id="rId37"/>
    <p:sldId id="313" r:id="rId38"/>
    <p:sldId id="314" r:id="rId39"/>
    <p:sldId id="315" r:id="rId40"/>
    <p:sldId id="345" r:id="rId41"/>
    <p:sldId id="346" r:id="rId42"/>
    <p:sldId id="311" r:id="rId43"/>
    <p:sldId id="316" r:id="rId44"/>
    <p:sldId id="317" r:id="rId45"/>
    <p:sldId id="318" r:id="rId46"/>
    <p:sldId id="337" r:id="rId47"/>
    <p:sldId id="319" r:id="rId48"/>
    <p:sldId id="320" r:id="rId49"/>
    <p:sldId id="321" r:id="rId50"/>
    <p:sldId id="347" r:id="rId51"/>
    <p:sldId id="322" r:id="rId52"/>
    <p:sldId id="323" r:id="rId53"/>
    <p:sldId id="348" r:id="rId54"/>
    <p:sldId id="324" r:id="rId55"/>
    <p:sldId id="349" r:id="rId56"/>
    <p:sldId id="325" r:id="rId57"/>
    <p:sldId id="350" r:id="rId58"/>
    <p:sldId id="326" r:id="rId59"/>
    <p:sldId id="327" r:id="rId60"/>
    <p:sldId id="328" r:id="rId61"/>
    <p:sldId id="329" r:id="rId62"/>
    <p:sldId id="330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620835-6F4D-46B2-9C3A-3CC3059FC50D}">
          <p14:sldIdLst>
            <p14:sldId id="257"/>
            <p14:sldId id="271"/>
            <p14:sldId id="272"/>
            <p14:sldId id="273"/>
            <p14:sldId id="338"/>
            <p14:sldId id="275"/>
            <p14:sldId id="339"/>
            <p14:sldId id="276"/>
            <p14:sldId id="340"/>
            <p14:sldId id="343"/>
            <p14:sldId id="277"/>
            <p14:sldId id="278"/>
            <p14:sldId id="280"/>
            <p14:sldId id="281"/>
            <p14:sldId id="282"/>
            <p14:sldId id="283"/>
            <p14:sldId id="284"/>
            <p14:sldId id="285"/>
            <p14:sldId id="289"/>
            <p14:sldId id="290"/>
            <p14:sldId id="295"/>
            <p14:sldId id="298"/>
            <p14:sldId id="299"/>
            <p14:sldId id="300"/>
            <p14:sldId id="344"/>
            <p14:sldId id="301"/>
            <p14:sldId id="302"/>
            <p14:sldId id="305"/>
            <p14:sldId id="306"/>
            <p14:sldId id="307"/>
            <p14:sldId id="308"/>
            <p14:sldId id="341"/>
            <p14:sldId id="309"/>
            <p14:sldId id="342"/>
            <p14:sldId id="310"/>
            <p14:sldId id="312"/>
            <p14:sldId id="313"/>
            <p14:sldId id="314"/>
            <p14:sldId id="315"/>
            <p14:sldId id="345"/>
            <p14:sldId id="346"/>
            <p14:sldId id="311"/>
            <p14:sldId id="316"/>
            <p14:sldId id="317"/>
            <p14:sldId id="318"/>
            <p14:sldId id="337"/>
            <p14:sldId id="319"/>
            <p14:sldId id="320"/>
            <p14:sldId id="321"/>
            <p14:sldId id="347"/>
            <p14:sldId id="322"/>
            <p14:sldId id="323"/>
            <p14:sldId id="348"/>
            <p14:sldId id="324"/>
            <p14:sldId id="349"/>
            <p14:sldId id="325"/>
            <p14:sldId id="350"/>
            <p14:sldId id="326"/>
            <p14:sldId id="327"/>
            <p14:sldId id="328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9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9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5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5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3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0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1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1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2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9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B2914-7E6D-442F-B37A-696F73638B28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4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Chapter 9</a:t>
            </a:r>
            <a:endParaRPr lang="en-US" sz="60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695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Learning Objectives:</a:t>
            </a:r>
          </a:p>
          <a:p>
            <a:r>
              <a:rPr lang="en-US" sz="3600" dirty="0" smtClean="0"/>
              <a:t>Domain 3: Security Architecture and Engineering</a:t>
            </a:r>
          </a:p>
          <a:p>
            <a:pPr lvl="1"/>
            <a:r>
              <a:rPr lang="en-US" sz="2400" dirty="0" smtClean="0"/>
              <a:t>3.5 Assess and mitigate the vulnerabilities of security architectures, designs, and solution elements</a:t>
            </a:r>
          </a:p>
          <a:p>
            <a:pPr lvl="2"/>
            <a:r>
              <a:rPr lang="en-US" dirty="0" smtClean="0"/>
              <a:t>3.5.1 Client-based systems</a:t>
            </a:r>
          </a:p>
          <a:p>
            <a:pPr lvl="2"/>
            <a:r>
              <a:rPr lang="en-US" dirty="0" smtClean="0"/>
              <a:t>3.5.2 Server-based systems</a:t>
            </a:r>
          </a:p>
          <a:p>
            <a:pPr lvl="2"/>
            <a:r>
              <a:rPr lang="en-US" dirty="0" smtClean="0"/>
              <a:t>3.5.3 Database systems</a:t>
            </a:r>
          </a:p>
          <a:p>
            <a:pPr lvl="2"/>
            <a:r>
              <a:rPr lang="en-US" dirty="0" smtClean="0"/>
              <a:t>3.5.5 Industrial control systems (ICS)</a:t>
            </a:r>
          </a:p>
          <a:p>
            <a:pPr lvl="2"/>
            <a:r>
              <a:rPr lang="en-US" dirty="0" smtClean="0"/>
              <a:t>3.5.6 Cloud-based systems</a:t>
            </a:r>
          </a:p>
          <a:p>
            <a:pPr lvl="2"/>
            <a:r>
              <a:rPr lang="en-US" dirty="0" smtClean="0"/>
              <a:t>3.5.7 Distributed systems</a:t>
            </a:r>
          </a:p>
          <a:p>
            <a:pPr lvl="2"/>
            <a:r>
              <a:rPr lang="en-US" dirty="0" smtClean="0"/>
              <a:t>3.5.8 Internet of Things (IoT)</a:t>
            </a:r>
          </a:p>
          <a:p>
            <a:pPr lvl="1"/>
            <a:r>
              <a:rPr lang="en-US" dirty="0" smtClean="0"/>
              <a:t>3.6 Assess and mitigate vulnerabilities in web-based systems</a:t>
            </a:r>
          </a:p>
          <a:p>
            <a:pPr lvl="1"/>
            <a:r>
              <a:rPr lang="en-US" sz="2400" dirty="0" smtClean="0"/>
              <a:t>3.7 Assess and mitigate vulnerabilities in mobile systems</a:t>
            </a:r>
          </a:p>
          <a:p>
            <a:pPr lvl="1"/>
            <a:r>
              <a:rPr lang="en-US" dirty="0" smtClean="0"/>
              <a:t>3.8 </a:t>
            </a:r>
            <a:r>
              <a:rPr lang="en-US" dirty="0"/>
              <a:t>Assess and mitigate vulnerabilities in </a:t>
            </a:r>
            <a:r>
              <a:rPr lang="en-US" dirty="0" smtClean="0"/>
              <a:t>embedded devices</a:t>
            </a:r>
            <a:endParaRPr lang="en-US" sz="2400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751648"/>
            <a:ext cx="12192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11200" y="0"/>
            <a:ext cx="1016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30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Protection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Modes: see pages 330, 331, and 332</a:t>
            </a:r>
          </a:p>
          <a:p>
            <a:pPr lvl="1"/>
            <a:r>
              <a:rPr lang="en-US" dirty="0" smtClean="0"/>
              <a:t>Dedicated Mode </a:t>
            </a:r>
          </a:p>
          <a:p>
            <a:pPr lvl="1"/>
            <a:r>
              <a:rPr lang="en-US" dirty="0" smtClean="0"/>
              <a:t>System Mode  </a:t>
            </a:r>
          </a:p>
          <a:p>
            <a:pPr lvl="1"/>
            <a:r>
              <a:rPr lang="en-US" dirty="0" smtClean="0"/>
              <a:t>Compartmented Mode</a:t>
            </a:r>
          </a:p>
          <a:p>
            <a:pPr lvl="1"/>
            <a:r>
              <a:rPr lang="en-US" dirty="0" smtClean="0"/>
              <a:t>Multilevel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02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Operating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Mode</a:t>
            </a:r>
          </a:p>
          <a:p>
            <a:pPr lvl="1"/>
            <a:r>
              <a:rPr lang="en-US" dirty="0" smtClean="0"/>
              <a:t>Basic mode used by the CPU when executing user applications</a:t>
            </a:r>
          </a:p>
          <a:p>
            <a:pPr lvl="1"/>
            <a:r>
              <a:rPr lang="en-US" dirty="0" smtClean="0"/>
              <a:t>Allows execution of only a portion of its full instruction set</a:t>
            </a:r>
          </a:p>
          <a:p>
            <a:pPr lvl="1"/>
            <a:r>
              <a:rPr lang="en-US" dirty="0" smtClean="0"/>
              <a:t>Designed to protect users from accidentally damaging the system the execution of poorly designed code or misuse of code</a:t>
            </a:r>
          </a:p>
          <a:p>
            <a:r>
              <a:rPr lang="en-US" dirty="0" smtClean="0"/>
              <a:t>Privilege Mode</a:t>
            </a:r>
          </a:p>
          <a:p>
            <a:pPr lvl="1"/>
            <a:r>
              <a:rPr lang="en-US" dirty="0" smtClean="0"/>
              <a:t>Gives the OS full range of instructions supported by the CPU</a:t>
            </a:r>
          </a:p>
          <a:p>
            <a:pPr lvl="2"/>
            <a:r>
              <a:rPr lang="en-US" dirty="0" smtClean="0"/>
              <a:t>Privileged mode</a:t>
            </a:r>
          </a:p>
          <a:p>
            <a:pPr lvl="2"/>
            <a:r>
              <a:rPr lang="en-US" dirty="0" smtClean="0"/>
              <a:t>Supervisory mode</a:t>
            </a:r>
          </a:p>
          <a:p>
            <a:pPr lvl="2"/>
            <a:r>
              <a:rPr lang="en-US" dirty="0" smtClean="0"/>
              <a:t>System mode</a:t>
            </a:r>
          </a:p>
          <a:p>
            <a:pPr lvl="2"/>
            <a:r>
              <a:rPr lang="en-US" dirty="0" smtClean="0"/>
              <a:t>Kernel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Read Only Memory (ROM)</a:t>
            </a:r>
          </a:p>
          <a:p>
            <a:pPr lvl="1"/>
            <a:r>
              <a:rPr lang="en-US" dirty="0" smtClean="0"/>
              <a:t>Can read data (firmware), but not change it</a:t>
            </a:r>
          </a:p>
          <a:p>
            <a:pPr lvl="1"/>
            <a:r>
              <a:rPr lang="en-US" dirty="0" smtClean="0"/>
              <a:t>Power On Self Test instructions</a:t>
            </a:r>
          </a:p>
          <a:p>
            <a:r>
              <a:rPr lang="en-US" dirty="0" smtClean="0"/>
              <a:t>Programmable Read Only Memory (PROM)</a:t>
            </a:r>
          </a:p>
          <a:p>
            <a:pPr lvl="1"/>
            <a:r>
              <a:rPr lang="en-US" dirty="0" smtClean="0"/>
              <a:t>Allows a user to add code to the chip; afterwards, cannot be changed</a:t>
            </a:r>
          </a:p>
          <a:p>
            <a:r>
              <a:rPr lang="en-US" dirty="0" smtClean="0"/>
              <a:t>Erasable Programmable Read Only Memory (EPROM)</a:t>
            </a:r>
          </a:p>
          <a:p>
            <a:pPr lvl="1"/>
            <a:r>
              <a:rPr lang="en-US" dirty="0" smtClean="0"/>
              <a:t>UVEPROM – can erase the contents with a UV light</a:t>
            </a:r>
          </a:p>
          <a:p>
            <a:pPr lvl="1"/>
            <a:r>
              <a:rPr lang="en-US" dirty="0" smtClean="0"/>
              <a:t>EEPROM – discussed next</a:t>
            </a:r>
          </a:p>
          <a:p>
            <a:r>
              <a:rPr lang="en-US" dirty="0" smtClean="0"/>
              <a:t>EEPROM</a:t>
            </a:r>
          </a:p>
          <a:p>
            <a:pPr lvl="1"/>
            <a:r>
              <a:rPr lang="en-US" dirty="0" smtClean="0"/>
              <a:t>Electrical voltage through the pins to erase the contents</a:t>
            </a:r>
          </a:p>
          <a:p>
            <a:r>
              <a:rPr lang="en-US" dirty="0" smtClean="0"/>
              <a:t>Flash Memory (thumb drive, SSDs, etc.)</a:t>
            </a:r>
          </a:p>
          <a:p>
            <a:pPr lvl="1"/>
            <a:r>
              <a:rPr lang="en-US" dirty="0" smtClean="0"/>
              <a:t>Derivative of EEPROM</a:t>
            </a:r>
          </a:p>
          <a:p>
            <a:pPr lvl="2"/>
            <a:r>
              <a:rPr lang="en-US" dirty="0" smtClean="0"/>
              <a:t>Nonvolatile storage media</a:t>
            </a:r>
          </a:p>
          <a:p>
            <a:pPr lvl="2"/>
            <a:r>
              <a:rPr lang="en-US" dirty="0" smtClean="0"/>
              <a:t>Data is written in blocks or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04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Random Access Memory (RAM)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Readable and writable memory that contains information a computer uses during processing</a:t>
            </a:r>
          </a:p>
          <a:p>
            <a:r>
              <a:rPr lang="en-US" dirty="0" smtClean="0"/>
              <a:t>Retains its contents only when power is continuously supplied</a:t>
            </a:r>
          </a:p>
          <a:p>
            <a:r>
              <a:rPr lang="en-US" dirty="0" smtClean="0"/>
              <a:t>Critical data should never be stored solely in RAM</a:t>
            </a:r>
          </a:p>
          <a:p>
            <a:pPr lvl="1"/>
            <a:r>
              <a:rPr lang="en-US" dirty="0"/>
              <a:t>Real memory (Real memory or main memory)</a:t>
            </a:r>
          </a:p>
          <a:p>
            <a:pPr lvl="2"/>
            <a:r>
              <a:rPr lang="en-US" dirty="0"/>
              <a:t>Largest RAM storage; RAM sticks</a:t>
            </a:r>
          </a:p>
          <a:p>
            <a:pPr lvl="1"/>
            <a:r>
              <a:rPr lang="en-US" dirty="0"/>
              <a:t>Cache RAM</a:t>
            </a:r>
          </a:p>
          <a:p>
            <a:pPr lvl="2"/>
            <a:r>
              <a:rPr lang="en-US" dirty="0"/>
              <a:t>Processors contain onboard cache of extremely fast memory</a:t>
            </a:r>
          </a:p>
          <a:p>
            <a:pPr lvl="2"/>
            <a:r>
              <a:rPr lang="en-US" dirty="0"/>
              <a:t>L1, L2, L3, and even L4 cache</a:t>
            </a:r>
          </a:p>
          <a:p>
            <a:pPr lvl="2"/>
            <a:r>
              <a:rPr lang="en-US" dirty="0"/>
              <a:t>Peripherals also contains onboard cache memory; e.g. printers</a:t>
            </a:r>
          </a:p>
          <a:p>
            <a:r>
              <a:rPr lang="en-US" dirty="0" smtClean="0"/>
              <a:t>Dynamic vs Static RAM</a:t>
            </a:r>
          </a:p>
          <a:p>
            <a:pPr lvl="1"/>
            <a:r>
              <a:rPr lang="en-US" dirty="0" smtClean="0"/>
              <a:t>See page 335</a:t>
            </a:r>
          </a:p>
        </p:txBody>
      </p:sp>
    </p:spTree>
    <p:extLst>
      <p:ext uri="{BB962C8B-B14F-4D97-AF65-F5344CB8AC3E}">
        <p14:creationId xmlns:p14="http://schemas.microsoft.com/office/powerpoint/2010/main" val="4144908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imited amount of onboard memory in CPU</a:t>
            </a:r>
          </a:p>
          <a:p>
            <a:r>
              <a:rPr lang="en-US" dirty="0" smtClean="0"/>
              <a:t>Provides it with directly accessible memory locations the arithmetic-logical unit (ALU) uses when preforming calculations or processing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2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Memory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035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processor must have a means of referring to various locations in memory; this is solved via </a:t>
            </a:r>
            <a:r>
              <a:rPr lang="en-US" i="1" dirty="0" smtClean="0"/>
              <a:t>addressing</a:t>
            </a:r>
          </a:p>
          <a:p>
            <a:r>
              <a:rPr lang="en-US" b="1" dirty="0" smtClean="0"/>
              <a:t>Register Addressing</a:t>
            </a:r>
          </a:p>
          <a:p>
            <a:pPr lvl="1"/>
            <a:r>
              <a:rPr lang="en-US" dirty="0" smtClean="0"/>
              <a:t>Small amounts of memory located directly on the CPU</a:t>
            </a:r>
          </a:p>
          <a:p>
            <a:r>
              <a:rPr lang="en-US" b="1" dirty="0" smtClean="0"/>
              <a:t>Immediate Addressing</a:t>
            </a:r>
          </a:p>
          <a:p>
            <a:pPr lvl="1"/>
            <a:r>
              <a:rPr lang="en-US" dirty="0" smtClean="0"/>
              <a:t>A way of referring to data that is supplied to the CPU as part of an instruction</a:t>
            </a:r>
          </a:p>
          <a:p>
            <a:r>
              <a:rPr lang="en-US" b="1" dirty="0" smtClean="0"/>
              <a:t>Direct Addressing</a:t>
            </a:r>
          </a:p>
          <a:p>
            <a:pPr lvl="1"/>
            <a:r>
              <a:rPr lang="en-US" dirty="0" smtClean="0"/>
              <a:t>Provided with an actual address of the memory location to access</a:t>
            </a:r>
          </a:p>
          <a:p>
            <a:pPr lvl="1"/>
            <a:r>
              <a:rPr lang="en-US" dirty="0" smtClean="0"/>
              <a:t>Must be located on the same memory page as the instruction being executed</a:t>
            </a:r>
          </a:p>
          <a:p>
            <a:pPr lvl="1"/>
            <a:r>
              <a:rPr lang="en-US" dirty="0" smtClean="0"/>
              <a:t>More flexible than immediate addressing since memory locations can change</a:t>
            </a:r>
          </a:p>
          <a:p>
            <a:r>
              <a:rPr lang="en-US" b="1" dirty="0" smtClean="0"/>
              <a:t>Indirect Addressing</a:t>
            </a:r>
          </a:p>
          <a:p>
            <a:pPr lvl="1"/>
            <a:r>
              <a:rPr lang="en-US" dirty="0" smtClean="0"/>
              <a:t>Memory address supplied to the CPU as part of the instruction doesn’t contain the actual value the CPU uses as an operand</a:t>
            </a:r>
          </a:p>
          <a:p>
            <a:pPr lvl="1"/>
            <a:r>
              <a:rPr lang="en-US" dirty="0" smtClean="0"/>
              <a:t>Memory address contains another address where the desired data is located</a:t>
            </a:r>
          </a:p>
          <a:p>
            <a:r>
              <a:rPr lang="en-US" b="1" dirty="0" err="1" smtClean="0"/>
              <a:t>Base+Offset</a:t>
            </a:r>
            <a:r>
              <a:rPr lang="en-US" b="1" dirty="0" smtClean="0"/>
              <a:t> Addressing</a:t>
            </a:r>
          </a:p>
          <a:p>
            <a:pPr lvl="1"/>
            <a:r>
              <a:rPr lang="en-US" dirty="0" smtClean="0"/>
              <a:t>Uses a value stored in one of the CPU’s registers as the base location from which to begin counting</a:t>
            </a:r>
          </a:p>
          <a:p>
            <a:pPr lvl="1"/>
            <a:r>
              <a:rPr lang="en-US" dirty="0" smtClean="0"/>
              <a:t>The CPU then adds the offset supplied with the instructions to the base address and retrieves the operand from the computer memory locations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52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Secondary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Magnetic, optical, or flash-based media</a:t>
            </a:r>
          </a:p>
          <a:p>
            <a:r>
              <a:rPr lang="en-US" dirty="0" smtClean="0"/>
              <a:t>Not immediately available to the CPU</a:t>
            </a:r>
          </a:p>
          <a:p>
            <a:r>
              <a:rPr lang="en-US" dirty="0" smtClean="0"/>
              <a:t>Must first be read by the OS and stored in memory</a:t>
            </a:r>
          </a:p>
          <a:p>
            <a:r>
              <a:rPr lang="en-US" dirty="0" smtClean="0"/>
              <a:t>HDDs, SSDs, USBs, CDs, DVDs</a:t>
            </a:r>
          </a:p>
          <a:p>
            <a:r>
              <a:rPr lang="en-US" dirty="0" smtClean="0"/>
              <a:t>Virtual memory </a:t>
            </a:r>
          </a:p>
          <a:p>
            <a:pPr lvl="1"/>
            <a:r>
              <a:rPr lang="en-US" dirty="0" smtClean="0"/>
              <a:t>Special type of secondary memory the OS manages to look and act just like real memory</a:t>
            </a:r>
          </a:p>
          <a:p>
            <a:pPr lvl="1"/>
            <a:r>
              <a:rPr lang="en-US" dirty="0" smtClean="0"/>
              <a:t>Most common type is “</a:t>
            </a:r>
            <a:r>
              <a:rPr lang="en-US" dirty="0" err="1" smtClean="0"/>
              <a:t>pagefile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Slow and consumes resources and overhead of the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80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Memory Security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memory devices that stores sensitive data should be purged before they leave your organization for any reason</a:t>
            </a:r>
          </a:p>
          <a:p>
            <a:r>
              <a:rPr lang="en-US" dirty="0" smtClean="0"/>
              <a:t>RAM attack</a:t>
            </a:r>
          </a:p>
          <a:p>
            <a:pPr lvl="1"/>
            <a:r>
              <a:rPr lang="en-US" dirty="0"/>
              <a:t>Data stored in RAM using capacitors and flip-flops</a:t>
            </a:r>
          </a:p>
          <a:p>
            <a:pPr lvl="1"/>
            <a:r>
              <a:rPr lang="en-US" dirty="0"/>
              <a:t>Technical attack that freezes memory chips to delay the decay of resident data when a system is turned off or the RAM is removed from the motherboard</a:t>
            </a:r>
          </a:p>
          <a:p>
            <a:r>
              <a:rPr lang="en-US" dirty="0" smtClean="0"/>
              <a:t>Who may access the data while in memory when a computer is in use</a:t>
            </a:r>
          </a:p>
        </p:txBody>
      </p:sp>
    </p:spTree>
    <p:extLst>
      <p:ext uri="{BB962C8B-B14F-4D97-AF65-F5344CB8AC3E}">
        <p14:creationId xmlns:p14="http://schemas.microsoft.com/office/powerpoint/2010/main" val="589767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Primary vs Secondary</a:t>
            </a:r>
          </a:p>
          <a:p>
            <a:pPr lvl="1"/>
            <a:r>
              <a:rPr lang="en-US" dirty="0" smtClean="0"/>
              <a:t>Primary memory = RAM</a:t>
            </a:r>
          </a:p>
          <a:p>
            <a:pPr lvl="1"/>
            <a:r>
              <a:rPr lang="en-US" dirty="0" smtClean="0"/>
              <a:t>Secondary = HHD, SSD, CD, DVD, flash memory cards, etc.</a:t>
            </a:r>
          </a:p>
          <a:p>
            <a:r>
              <a:rPr lang="en-US" dirty="0" smtClean="0"/>
              <a:t>Volatile vs Nonvolatile</a:t>
            </a:r>
          </a:p>
          <a:p>
            <a:pPr lvl="1"/>
            <a:r>
              <a:rPr lang="en-US" dirty="0" smtClean="0"/>
              <a:t>Volatile = RAM</a:t>
            </a:r>
          </a:p>
          <a:p>
            <a:pPr lvl="1"/>
            <a:r>
              <a:rPr lang="en-US" dirty="0" smtClean="0"/>
              <a:t>Nonvolatile </a:t>
            </a:r>
            <a:r>
              <a:rPr lang="en-US" dirty="0"/>
              <a:t>= </a:t>
            </a:r>
            <a:r>
              <a:rPr lang="en-US" dirty="0" smtClean="0"/>
              <a:t>HDD</a:t>
            </a:r>
            <a:r>
              <a:rPr lang="en-US" dirty="0"/>
              <a:t>, SSD, CD, DVD</a:t>
            </a:r>
            <a:endParaRPr lang="en-US" dirty="0" smtClean="0"/>
          </a:p>
          <a:p>
            <a:r>
              <a:rPr lang="en-US" dirty="0" smtClean="0"/>
              <a:t>Random vs Sequential</a:t>
            </a:r>
          </a:p>
          <a:p>
            <a:pPr lvl="1"/>
            <a:r>
              <a:rPr lang="en-US" i="1" dirty="0" smtClean="0"/>
              <a:t>Random access storage </a:t>
            </a:r>
            <a:r>
              <a:rPr lang="en-US" dirty="0" smtClean="0"/>
              <a:t>– allows an OS to read and sometime write  immediately from any point within the device using an addressing system</a:t>
            </a:r>
          </a:p>
          <a:p>
            <a:pPr lvl="1"/>
            <a:r>
              <a:rPr lang="en-US" i="1" dirty="0" smtClean="0"/>
              <a:t>Sequential storage </a:t>
            </a:r>
            <a:r>
              <a:rPr lang="en-US" dirty="0" smtClean="0"/>
              <a:t>– requires that you read all the data physical stored prior to the desired location.  Example:  magnetic tape drive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14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Storage Media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Data remanence</a:t>
            </a:r>
          </a:p>
          <a:p>
            <a:pPr lvl="1"/>
            <a:r>
              <a:rPr lang="en-US" dirty="0" smtClean="0"/>
              <a:t>Data that remains on secondary storage devices even after it has been erased</a:t>
            </a:r>
          </a:p>
          <a:p>
            <a:pPr lvl="1"/>
            <a:r>
              <a:rPr lang="en-US" dirty="0" smtClean="0"/>
              <a:t>Technically possible to retrieve data after a hard drive has been reformatted</a:t>
            </a:r>
          </a:p>
          <a:p>
            <a:pPr lvl="1"/>
            <a:r>
              <a:rPr lang="en-US" dirty="0" smtClean="0"/>
              <a:t>Specialized utilities can destroy all traces of data on a device; </a:t>
            </a:r>
            <a:r>
              <a:rPr lang="en-US" i="1" dirty="0" smtClean="0"/>
              <a:t>sanitizing</a:t>
            </a:r>
          </a:p>
          <a:p>
            <a:r>
              <a:rPr lang="en-US" dirty="0" smtClean="0"/>
              <a:t>SSDs</a:t>
            </a:r>
          </a:p>
          <a:p>
            <a:pPr lvl="1"/>
            <a:r>
              <a:rPr lang="en-US" dirty="0" smtClean="0"/>
              <a:t>SSD wear leveling; blocks of data not marked as “live” but holds a copy of the data</a:t>
            </a:r>
          </a:p>
          <a:p>
            <a:pPr lvl="1"/>
            <a:r>
              <a:rPr lang="en-US" dirty="0" smtClean="0"/>
              <a:t>Traditional zero wipe is ineffective as a data security measure</a:t>
            </a:r>
          </a:p>
          <a:p>
            <a:r>
              <a:rPr lang="en-US" dirty="0" smtClean="0"/>
              <a:t>Secondary device theft</a:t>
            </a:r>
          </a:p>
          <a:p>
            <a:pPr lvl="1"/>
            <a:r>
              <a:rPr lang="en-US" dirty="0" smtClean="0"/>
              <a:t>Prone to theft; therefore employ full device encryption</a:t>
            </a:r>
          </a:p>
          <a:p>
            <a:r>
              <a:rPr lang="en-US" dirty="0" smtClean="0"/>
              <a:t>Access to data stored on secondary storage devices</a:t>
            </a:r>
          </a:p>
          <a:p>
            <a:pPr lvl="1"/>
            <a:r>
              <a:rPr lang="en-US" dirty="0" smtClean="0"/>
              <a:t>Data can be protected through a combination of OS access controls</a:t>
            </a:r>
          </a:p>
          <a:p>
            <a:r>
              <a:rPr lang="en-US" dirty="0" smtClean="0"/>
              <a:t>Storage media choice</a:t>
            </a:r>
          </a:p>
          <a:p>
            <a:pPr lvl="1"/>
            <a:r>
              <a:rPr lang="en-US" dirty="0" smtClean="0"/>
              <a:t>Backup tape might degrade before retention period of the data terminates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1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Assess and Mitigate Security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Computer architecture </a:t>
            </a:r>
            <a:r>
              <a:rPr lang="en-US" dirty="0" smtClean="0"/>
              <a:t>is an engineering discipline concerned with the design and construction of computing systems at the logical level</a:t>
            </a:r>
          </a:p>
          <a:p>
            <a:r>
              <a:rPr lang="en-US" dirty="0" smtClean="0"/>
              <a:t>Computer engineers delve into the design of the CPU components, memory devices, device communications, and similar topics</a:t>
            </a:r>
          </a:p>
          <a:p>
            <a:r>
              <a:rPr lang="en-US" dirty="0" smtClean="0"/>
              <a:t>Most security architecture and security elements are based on computer 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998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Input and Output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Monitors</a:t>
            </a:r>
          </a:p>
          <a:p>
            <a:pPr lvl="1"/>
            <a:r>
              <a:rPr lang="en-US" dirty="0" smtClean="0"/>
              <a:t>CRT vs LCD</a:t>
            </a:r>
          </a:p>
          <a:p>
            <a:pPr lvl="1"/>
            <a:r>
              <a:rPr lang="en-US" dirty="0" smtClean="0"/>
              <a:t>TEMPEST</a:t>
            </a:r>
          </a:p>
          <a:p>
            <a:r>
              <a:rPr lang="en-US" dirty="0" smtClean="0"/>
              <a:t>Printers</a:t>
            </a:r>
          </a:p>
          <a:p>
            <a:pPr lvl="1"/>
            <a:r>
              <a:rPr lang="en-US" dirty="0" smtClean="0"/>
              <a:t>Easy to walk off with something just printed on the printer</a:t>
            </a:r>
          </a:p>
          <a:p>
            <a:pPr lvl="1"/>
            <a:r>
              <a:rPr lang="en-US" dirty="0" smtClean="0"/>
              <a:t>Also stores data locally on a hard drive</a:t>
            </a:r>
          </a:p>
          <a:p>
            <a:pPr lvl="1"/>
            <a:r>
              <a:rPr lang="en-US" dirty="0" smtClean="0"/>
              <a:t>Exposed on the network</a:t>
            </a:r>
          </a:p>
          <a:p>
            <a:r>
              <a:rPr lang="en-US" dirty="0" smtClean="0"/>
              <a:t>Keyboards/Mice</a:t>
            </a:r>
          </a:p>
          <a:p>
            <a:pPr lvl="1"/>
            <a:r>
              <a:rPr lang="en-US" dirty="0" smtClean="0"/>
              <a:t>Input devices</a:t>
            </a:r>
          </a:p>
          <a:p>
            <a:pPr lvl="1"/>
            <a:r>
              <a:rPr lang="en-US" dirty="0" smtClean="0"/>
              <a:t>Susceptible to TEMPEST and </a:t>
            </a:r>
            <a:r>
              <a:rPr lang="en-US" dirty="0" err="1" smtClean="0"/>
              <a:t>keyloggers</a:t>
            </a:r>
            <a:endParaRPr lang="en-US" dirty="0" smtClean="0"/>
          </a:p>
          <a:p>
            <a:r>
              <a:rPr lang="en-US" dirty="0" smtClean="0"/>
              <a:t>Modems</a:t>
            </a:r>
          </a:p>
          <a:p>
            <a:pPr lvl="1"/>
            <a:r>
              <a:rPr lang="en-US" dirty="0" smtClean="0"/>
              <a:t>Older modems for dial-up</a:t>
            </a:r>
          </a:p>
          <a:p>
            <a:pPr lvl="1"/>
            <a:r>
              <a:rPr lang="en-US" dirty="0" smtClean="0"/>
              <a:t>Possible to bypass security measures if still allowed network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661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Firmware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Firmware</a:t>
            </a:r>
          </a:p>
          <a:p>
            <a:pPr lvl="1"/>
            <a:r>
              <a:rPr lang="en-US" dirty="0"/>
              <a:t>AKA microcode; stored on a ROM chip</a:t>
            </a:r>
          </a:p>
          <a:p>
            <a:pPr lvl="1"/>
            <a:r>
              <a:rPr lang="en-US" dirty="0"/>
              <a:t>Two types of firmware: BIOS and drivers</a:t>
            </a:r>
          </a:p>
          <a:p>
            <a:r>
              <a:rPr lang="en-US" dirty="0" smtClean="0"/>
              <a:t>BIOS and UEFI</a:t>
            </a:r>
          </a:p>
          <a:p>
            <a:pPr lvl="1"/>
            <a:r>
              <a:rPr lang="en-US" i="1" dirty="0" smtClean="0"/>
              <a:t>Basic </a:t>
            </a:r>
            <a:r>
              <a:rPr lang="en-US" i="1" dirty="0" err="1" smtClean="0"/>
              <a:t>Input/Output</a:t>
            </a:r>
            <a:r>
              <a:rPr lang="en-US" i="1" dirty="0" smtClean="0"/>
              <a:t> System </a:t>
            </a:r>
            <a:r>
              <a:rPr lang="en-US" dirty="0" smtClean="0"/>
              <a:t>contains the OS-independent instructions for start up and loading the OS</a:t>
            </a:r>
          </a:p>
          <a:p>
            <a:pPr lvl="1"/>
            <a:r>
              <a:rPr lang="en-US" dirty="0" smtClean="0"/>
              <a:t>Unified Extensible Firmware Interface is a more advanced interface; replaced BIOS</a:t>
            </a:r>
          </a:p>
          <a:p>
            <a:r>
              <a:rPr lang="en-US" dirty="0" smtClean="0"/>
              <a:t>Device Firmware</a:t>
            </a:r>
          </a:p>
          <a:p>
            <a:pPr lvl="1"/>
            <a:r>
              <a:rPr lang="en-US" dirty="0" smtClean="0"/>
              <a:t>“Mini” operating systems designed to provide limited processing power to complete their tasks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700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Client-Based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Client-based vulnerabilities place the user, their data, and the systems at risk of compromise and destruction</a:t>
            </a:r>
          </a:p>
          <a:p>
            <a:r>
              <a:rPr lang="en-US" dirty="0" smtClean="0"/>
              <a:t>A client-side attack is any attack that harms the client</a:t>
            </a:r>
          </a:p>
          <a:p>
            <a:r>
              <a:rPr lang="en-US" dirty="0" smtClean="0"/>
              <a:t>Common client-side attack is a malicious website that transfer malicious mobile code to a vulnerable browser on the client</a:t>
            </a:r>
          </a:p>
          <a:p>
            <a:pPr lvl="1"/>
            <a:r>
              <a:rPr lang="en-US" dirty="0" smtClean="0"/>
              <a:t>Cross-site Scripting (XSS)</a:t>
            </a:r>
          </a:p>
          <a:p>
            <a:pPr lvl="1"/>
            <a:r>
              <a:rPr lang="en-US" dirty="0" smtClean="0"/>
              <a:t>Risk of poisoning local cache; ARP and DNS poisoning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14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949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Code objects sent from the server to a client to perform some action</a:t>
            </a:r>
          </a:p>
          <a:p>
            <a:r>
              <a:rPr lang="en-US" dirty="0" smtClean="0"/>
              <a:t>Self-contained miniature programs that execute independently of the server that sent them</a:t>
            </a:r>
          </a:p>
          <a:p>
            <a:r>
              <a:rPr lang="en-US" dirty="0" smtClean="0"/>
              <a:t>Becoming obsolete, but most browser still support them</a:t>
            </a:r>
          </a:p>
          <a:p>
            <a:r>
              <a:rPr lang="en-US" dirty="0" smtClean="0"/>
              <a:t>Security concern:</a:t>
            </a:r>
          </a:p>
          <a:p>
            <a:pPr lvl="1"/>
            <a:r>
              <a:rPr lang="en-US" dirty="0" smtClean="0"/>
              <a:t>Allow a remote system to send code to the local system for execution</a:t>
            </a:r>
          </a:p>
          <a:p>
            <a:pPr lvl="1"/>
            <a:r>
              <a:rPr lang="en-US" dirty="0" smtClean="0"/>
              <a:t>Examples: </a:t>
            </a:r>
          </a:p>
          <a:p>
            <a:pPr lvl="2"/>
            <a:r>
              <a:rPr lang="en-US" dirty="0" smtClean="0"/>
              <a:t>Java applets – Java is platform-</a:t>
            </a:r>
            <a:r>
              <a:rPr lang="en-US" dirty="0"/>
              <a:t>i</a:t>
            </a:r>
            <a:r>
              <a:rPr lang="en-US" dirty="0" smtClean="0"/>
              <a:t>ndependent programming language; inserts a </a:t>
            </a:r>
            <a:r>
              <a:rPr lang="en-US" i="1" dirty="0" smtClean="0"/>
              <a:t>Java Virtual Machine</a:t>
            </a:r>
            <a:r>
              <a:rPr lang="en-US" dirty="0" smtClean="0"/>
              <a:t> into the web page; code can be shared between OSs without modification; creates a “sandbox” to restrict the Java code</a:t>
            </a:r>
          </a:p>
          <a:p>
            <a:pPr lvl="2"/>
            <a:r>
              <a:rPr lang="en-US" dirty="0" smtClean="0"/>
              <a:t>Active X controls – operates similar to Java; variety of languages; Microsoft proprietary and can only execute on systems running Microsoft browsers; not subject to  sandbox restrictions; have full access to the Windows operating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665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Local 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6612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Anything that is temporarily stored on the client for future reuse</a:t>
            </a:r>
          </a:p>
          <a:p>
            <a:r>
              <a:rPr lang="en-US" dirty="0" smtClean="0"/>
              <a:t>ARP cache</a:t>
            </a:r>
          </a:p>
          <a:p>
            <a:pPr lvl="1"/>
            <a:r>
              <a:rPr lang="en-US" dirty="0" smtClean="0"/>
              <a:t>ARP poisoning; dynamic and static entries</a:t>
            </a:r>
          </a:p>
          <a:p>
            <a:r>
              <a:rPr lang="en-US" dirty="0" smtClean="0"/>
              <a:t>DNS cache</a:t>
            </a:r>
          </a:p>
          <a:p>
            <a:pPr lvl="1"/>
            <a:r>
              <a:rPr lang="en-US" dirty="0"/>
              <a:t>DNS poisoning</a:t>
            </a:r>
          </a:p>
          <a:p>
            <a:pPr lvl="2"/>
            <a:r>
              <a:rPr lang="en-US" dirty="0"/>
              <a:t>HOST poisoning – changing HOST file entries</a:t>
            </a:r>
          </a:p>
          <a:p>
            <a:pPr lvl="2"/>
            <a:r>
              <a:rPr lang="en-US" dirty="0"/>
              <a:t>authorized DNS server attacks  - altering the primary record of a FQDN</a:t>
            </a:r>
          </a:p>
          <a:p>
            <a:pPr lvl="2"/>
            <a:r>
              <a:rPr lang="en-US" dirty="0"/>
              <a:t>caching DNS server attacks – any system that caches DNS information that isn’t a DNS server</a:t>
            </a:r>
          </a:p>
          <a:p>
            <a:pPr lvl="2"/>
            <a:r>
              <a:rPr lang="en-US" dirty="0"/>
              <a:t>DNS lookup address changing – redirecting to a different DNS service</a:t>
            </a:r>
          </a:p>
          <a:p>
            <a:pPr lvl="2"/>
            <a:r>
              <a:rPr lang="en-US" dirty="0"/>
              <a:t>DNS query spoofing – attack sends a false reply to a DNS query to the client</a:t>
            </a:r>
          </a:p>
          <a:p>
            <a:r>
              <a:rPr lang="en-US" dirty="0" smtClean="0"/>
              <a:t>Temporary Internet files</a:t>
            </a:r>
          </a:p>
        </p:txBody>
      </p:sp>
    </p:spTree>
    <p:extLst>
      <p:ext uri="{BB962C8B-B14F-4D97-AF65-F5344CB8AC3E}">
        <p14:creationId xmlns:p14="http://schemas.microsoft.com/office/powerpoint/2010/main" val="1708496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Local 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6612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Mitigating attacks:</a:t>
            </a:r>
          </a:p>
          <a:p>
            <a:pPr lvl="1"/>
            <a:r>
              <a:rPr lang="en-US" dirty="0" smtClean="0"/>
              <a:t>Update operating systems</a:t>
            </a:r>
          </a:p>
          <a:p>
            <a:pPr lvl="1"/>
            <a:r>
              <a:rPr lang="en-US" dirty="0" smtClean="0"/>
              <a:t>Install host and network based IDS/IPS</a:t>
            </a:r>
          </a:p>
          <a:p>
            <a:pPr lvl="1"/>
            <a:r>
              <a:rPr lang="en-US" dirty="0" smtClean="0"/>
              <a:t>Review DNS and DHCP system logs</a:t>
            </a:r>
          </a:p>
          <a:p>
            <a:pPr lvl="1"/>
            <a:r>
              <a:rPr lang="en-US" dirty="0" smtClean="0"/>
              <a:t>Review client logs; Event Viewer, and intermediate systems logs</a:t>
            </a:r>
          </a:p>
          <a:p>
            <a:pPr lvl="1"/>
            <a:r>
              <a:rPr lang="en-US" dirty="0" smtClean="0"/>
              <a:t>Employ DNS-split designs</a:t>
            </a:r>
          </a:p>
          <a:p>
            <a:pPr lvl="1"/>
            <a:r>
              <a:rPr lang="en-US" dirty="0" smtClean="0"/>
              <a:t>Firewall statements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4579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Server-based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flow control is the movement of data between processes, between devices, across networks, or communications channels</a:t>
            </a:r>
          </a:p>
          <a:p>
            <a:r>
              <a:rPr lang="en-US" dirty="0" smtClean="0"/>
              <a:t>Management of data flow ensure efficient transmission with minimal delays or latency and reliable throughput using hashing and confidentiality protections with encryption</a:t>
            </a:r>
          </a:p>
          <a:p>
            <a:r>
              <a:rPr lang="en-US" dirty="0" smtClean="0"/>
              <a:t>Load balancers distributes network traffic load across several network links or network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55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Database System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</a:p>
          <a:p>
            <a:pPr lvl="1"/>
            <a:r>
              <a:rPr lang="en-US" dirty="0" smtClean="0"/>
              <a:t>Combining records or data from one or more resources</a:t>
            </a:r>
          </a:p>
          <a:p>
            <a:pPr lvl="1"/>
            <a:r>
              <a:rPr lang="en-US" dirty="0" smtClean="0"/>
              <a:t>Aggregation attack collect numerous low-level security items to create something of higher security level or value</a:t>
            </a:r>
          </a:p>
          <a:p>
            <a:r>
              <a:rPr lang="en-US" dirty="0" smtClean="0"/>
              <a:t>Inference</a:t>
            </a:r>
          </a:p>
          <a:p>
            <a:pPr lvl="1"/>
            <a:r>
              <a:rPr lang="en-US" dirty="0" smtClean="0"/>
              <a:t>An attack that involves combining several pieces of nonsensitive information to gain access to information that should be classified at a higher level</a:t>
            </a:r>
          </a:p>
          <a:p>
            <a:pPr lvl="1"/>
            <a:r>
              <a:rPr lang="en-US" dirty="0" smtClean="0"/>
              <a:t>Best defense is to maintain constant vigilance over the permissions granted to individual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64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Mining and Data Warehousing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warehousing</a:t>
            </a:r>
          </a:p>
          <a:p>
            <a:pPr lvl="1"/>
            <a:r>
              <a:rPr lang="en-US" dirty="0" smtClean="0"/>
              <a:t>Storing large amounts of information from a variety of databases for use with specialized analysis techniques</a:t>
            </a:r>
          </a:p>
          <a:p>
            <a:pPr lvl="1"/>
            <a:r>
              <a:rPr lang="en-US" b="1" i="1" dirty="0" smtClean="0"/>
              <a:t>Data dictionary </a:t>
            </a:r>
            <a:r>
              <a:rPr lang="en-US" dirty="0" smtClean="0"/>
              <a:t>– storing critical information about data; usage, type, sources, relationships, and formats</a:t>
            </a:r>
          </a:p>
          <a:p>
            <a:pPr lvl="1"/>
            <a:r>
              <a:rPr lang="en-US" dirty="0" smtClean="0"/>
              <a:t>DBMS reads the data dictionary to determine access rights for users attempting to access data</a:t>
            </a:r>
          </a:p>
          <a:p>
            <a:pPr lvl="1"/>
            <a:r>
              <a:rPr lang="en-US" b="1" i="1" dirty="0" smtClean="0"/>
              <a:t>Data mining </a:t>
            </a:r>
            <a:r>
              <a:rPr lang="en-US" dirty="0" smtClean="0"/>
              <a:t>– searching a data warehouse; looking for potential correlated information</a:t>
            </a:r>
          </a:p>
          <a:p>
            <a:pPr lvl="2"/>
            <a:r>
              <a:rPr lang="en-US" dirty="0"/>
              <a:t>Produces Metadata: data about data</a:t>
            </a:r>
          </a:p>
          <a:p>
            <a:pPr lvl="2"/>
            <a:r>
              <a:rPr lang="en-US" dirty="0"/>
              <a:t>Example: a security report about log information</a:t>
            </a:r>
          </a:p>
          <a:p>
            <a:pPr lvl="1"/>
            <a:r>
              <a:rPr lang="en-US" b="1" i="1" dirty="0" smtClean="0"/>
              <a:t>Data mart</a:t>
            </a:r>
          </a:p>
          <a:p>
            <a:pPr lvl="2"/>
            <a:r>
              <a:rPr lang="en-US" dirty="0" smtClean="0"/>
              <a:t>A more secure method to store metadata</a:t>
            </a:r>
          </a:p>
        </p:txBody>
      </p:sp>
    </p:spTree>
    <p:extLst>
      <p:ext uri="{BB962C8B-B14F-4D97-AF65-F5344CB8AC3E}">
        <p14:creationId xmlns:p14="http://schemas.microsoft.com/office/powerpoint/2010/main" val="147953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science of raw data examination with the focus of extracting useful information out the bulk information set</a:t>
            </a:r>
          </a:p>
          <a:p>
            <a:r>
              <a:rPr lang="en-US" dirty="0" smtClean="0"/>
              <a:t>Focus on important outliers or exceptions to normal or standard items, a summary of all data item, or some focused extraction and organization of interesting information</a:t>
            </a:r>
          </a:p>
          <a:p>
            <a:r>
              <a:rPr lang="en-US" dirty="0" smtClean="0"/>
              <a:t>Big Data refers to collections of data that have become so large that traditional means of analysis processing are ineffective, inefficient, and insufficient</a:t>
            </a:r>
          </a:p>
          <a:p>
            <a:r>
              <a:rPr lang="en-US" dirty="0" smtClean="0"/>
              <a:t>Large volumes of data can potentially reveal nuances and idiosyncrasies that more mundane sets of data fail to 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26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Encompasses any tangible part of a computer that you can touch</a:t>
            </a:r>
          </a:p>
          <a:p>
            <a:pPr lvl="1"/>
            <a:r>
              <a:rPr lang="en-US" dirty="0" smtClean="0"/>
              <a:t>Motherboards, hard drives, memory cards, power supplies,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Processes, transmits, and stores 1s and 0s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72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Large-Scale Parallel Data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Parallel data systems or parallel computing is a computational system designed to perform numerous calculations simultaneously</a:t>
            </a:r>
          </a:p>
          <a:p>
            <a:r>
              <a:rPr lang="en-US" dirty="0" smtClean="0"/>
              <a:t>Goes far beyond basic multiprocessing capabilities</a:t>
            </a:r>
          </a:p>
          <a:p>
            <a:r>
              <a:rPr lang="en-US" dirty="0" smtClean="0"/>
              <a:t>Divides up large task into smaller elements and distributes each subelement to a different processing subsystem for parallel computing</a:t>
            </a:r>
            <a:endParaRPr lang="en-US" dirty="0"/>
          </a:p>
          <a:p>
            <a:r>
              <a:rPr lang="en-US" dirty="0" smtClean="0"/>
              <a:t>Several divisions:</a:t>
            </a:r>
          </a:p>
          <a:p>
            <a:pPr lvl="1"/>
            <a:r>
              <a:rPr lang="en-US" dirty="0" smtClean="0"/>
              <a:t>Asymmetric multiprocessing (AMP) – processors operate independently</a:t>
            </a:r>
          </a:p>
          <a:p>
            <a:pPr lvl="1"/>
            <a:r>
              <a:rPr lang="en-US" dirty="0" smtClean="0"/>
              <a:t>Symmetric multiprocessing (SMP) – processors share a common OS and memory</a:t>
            </a:r>
          </a:p>
          <a:p>
            <a:pPr lvl="1"/>
            <a:r>
              <a:rPr lang="en-US" dirty="0" smtClean="0"/>
              <a:t>Massive parallel processing (</a:t>
            </a:r>
            <a:r>
              <a:rPr lang="en-US" dirty="0" smtClean="0"/>
              <a:t>MPP</a:t>
            </a:r>
            <a:r>
              <a:rPr lang="en-US" dirty="0" smtClean="0"/>
              <a:t>) – numerous AM systems are linked together in order to work on a single primary task across multiple processors in multiple linked systems </a:t>
            </a:r>
          </a:p>
        </p:txBody>
      </p:sp>
    </p:spTree>
    <p:extLst>
      <p:ext uri="{BB962C8B-B14F-4D97-AF65-F5344CB8AC3E}">
        <p14:creationId xmlns:p14="http://schemas.microsoft.com/office/powerpoint/2010/main" val="1084176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Distributed Systems and Endpoint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Client/server model is a distributed system</a:t>
            </a:r>
          </a:p>
          <a:p>
            <a:pPr lvl="1"/>
            <a:r>
              <a:rPr lang="en-US" dirty="0" smtClean="0"/>
              <a:t>Security must be addressed everywhere</a:t>
            </a:r>
          </a:p>
          <a:p>
            <a:r>
              <a:rPr lang="en-US" dirty="0" smtClean="0"/>
              <a:t>Distributed architectures are prone to vulnerabilities</a:t>
            </a:r>
          </a:p>
          <a:p>
            <a:pPr lvl="1"/>
            <a:r>
              <a:rPr lang="en-US" dirty="0"/>
              <a:t>Desktop system can contain sensitive information</a:t>
            </a:r>
          </a:p>
          <a:p>
            <a:pPr lvl="1"/>
            <a:r>
              <a:rPr lang="en-US" dirty="0"/>
              <a:t>Users may lack general security awareness</a:t>
            </a:r>
          </a:p>
          <a:p>
            <a:pPr lvl="1"/>
            <a:r>
              <a:rPr lang="en-US" dirty="0"/>
              <a:t>Communications equipment can provide unwanted points of entry</a:t>
            </a:r>
          </a:p>
          <a:p>
            <a:r>
              <a:rPr lang="en-US" dirty="0" smtClean="0"/>
              <a:t>See page 351 and 352 for a list of safeguards</a:t>
            </a:r>
          </a:p>
        </p:txBody>
      </p:sp>
    </p:spTree>
    <p:extLst>
      <p:ext uri="{BB962C8B-B14F-4D97-AF65-F5344CB8AC3E}">
        <p14:creationId xmlns:p14="http://schemas.microsoft.com/office/powerpoint/2010/main" val="25794076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Cloud-Based Systems and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Cloud computing</a:t>
            </a:r>
          </a:p>
          <a:p>
            <a:pPr lvl="1"/>
            <a:r>
              <a:rPr lang="en-US" dirty="0" smtClean="0"/>
              <a:t>Computing where processing and storage are performed elsewhere over a network connection rather than locally</a:t>
            </a:r>
          </a:p>
          <a:p>
            <a:pPr lvl="2"/>
            <a:r>
              <a:rPr lang="en-US" dirty="0" smtClean="0"/>
              <a:t>Cloud computing</a:t>
            </a:r>
          </a:p>
          <a:p>
            <a:pPr lvl="2"/>
            <a:r>
              <a:rPr lang="en-US" dirty="0" smtClean="0"/>
              <a:t>VM</a:t>
            </a:r>
          </a:p>
          <a:p>
            <a:r>
              <a:rPr lang="en-US" dirty="0" smtClean="0"/>
              <a:t>Hypervisor types</a:t>
            </a:r>
          </a:p>
          <a:p>
            <a:pPr lvl="1"/>
            <a:r>
              <a:rPr lang="en-US" dirty="0" smtClean="0"/>
              <a:t>Type I</a:t>
            </a:r>
          </a:p>
          <a:p>
            <a:pPr lvl="1"/>
            <a:r>
              <a:rPr lang="en-US" dirty="0" smtClean="0"/>
              <a:t>Type II</a:t>
            </a:r>
          </a:p>
          <a:p>
            <a:r>
              <a:rPr lang="en-US" dirty="0" smtClean="0"/>
              <a:t>Cloud storage</a:t>
            </a:r>
          </a:p>
          <a:p>
            <a:pPr lvl="1"/>
            <a:r>
              <a:rPr lang="en-US" dirty="0" smtClean="0"/>
              <a:t>Using storage capacity provided by a cloud vendor for an organization</a:t>
            </a:r>
          </a:p>
          <a:p>
            <a:pPr lvl="1"/>
            <a:r>
              <a:rPr lang="en-US" dirty="0" smtClean="0"/>
              <a:t>Can be used as a form of backup</a:t>
            </a:r>
          </a:p>
          <a:p>
            <a:pPr lvl="1"/>
            <a:r>
              <a:rPr lang="en-US" dirty="0" smtClean="0"/>
              <a:t>Cost effective but not always fast or low latency</a:t>
            </a:r>
          </a:p>
          <a:p>
            <a:pPr lvl="1"/>
            <a:r>
              <a:rPr lang="en-US" dirty="0" smtClean="0"/>
              <a:t>Lost of control of data</a:t>
            </a:r>
          </a:p>
          <a:p>
            <a:r>
              <a:rPr lang="en-US" dirty="0" smtClean="0"/>
              <a:t>Elasticity</a:t>
            </a:r>
          </a:p>
          <a:p>
            <a:pPr lvl="1"/>
            <a:r>
              <a:rPr lang="en-US" dirty="0" smtClean="0"/>
              <a:t>Refers to the flexibility of virtualization and cloud solutions to expand or contract based on need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85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Cloud-Based Systems and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Platform as a Service </a:t>
            </a:r>
            <a:r>
              <a:rPr lang="en-US" dirty="0" smtClean="0"/>
              <a:t>– providing computing platform and software</a:t>
            </a:r>
          </a:p>
          <a:p>
            <a:r>
              <a:rPr lang="en-US" b="1" dirty="0" smtClean="0"/>
              <a:t>Software as a Service </a:t>
            </a:r>
            <a:r>
              <a:rPr lang="en-US" dirty="0" smtClean="0"/>
              <a:t>– provides on-demand online access to specific software applications or suite with the need for local installation</a:t>
            </a:r>
          </a:p>
          <a:p>
            <a:r>
              <a:rPr lang="en-US" b="1" dirty="0" smtClean="0"/>
              <a:t>Infrastructure as a Service </a:t>
            </a:r>
            <a:r>
              <a:rPr lang="en-US" dirty="0" smtClean="0"/>
              <a:t>– provides complete outsourcing options; metered services, administrative task automation, dynamic scaling, virtualization services, policy implementation and management services and manage/filtered internet connectivity</a:t>
            </a:r>
            <a:endParaRPr lang="en-US" dirty="0"/>
          </a:p>
          <a:p>
            <a:r>
              <a:rPr lang="en-US" dirty="0" smtClean="0"/>
              <a:t>Other models:</a:t>
            </a:r>
          </a:p>
          <a:p>
            <a:pPr lvl="1"/>
            <a:r>
              <a:rPr lang="en-US" dirty="0" err="1" smtClean="0"/>
              <a:t>DaaS</a:t>
            </a:r>
            <a:endParaRPr lang="en-US" dirty="0" smtClean="0"/>
          </a:p>
          <a:p>
            <a:pPr lvl="1"/>
            <a:r>
              <a:rPr lang="en-US" dirty="0" err="1" smtClean="0"/>
              <a:t>CaaS</a:t>
            </a:r>
            <a:endParaRPr lang="en-US" dirty="0" smtClean="0"/>
          </a:p>
          <a:p>
            <a:pPr lvl="1"/>
            <a:r>
              <a:rPr lang="en-US" dirty="0" err="1" smtClean="0"/>
              <a:t>SECaaS</a:t>
            </a:r>
            <a:endParaRPr lang="en-US" dirty="0" smtClean="0"/>
          </a:p>
          <a:p>
            <a:pPr lvl="1"/>
            <a:r>
              <a:rPr lang="en-US" dirty="0" err="1" smtClean="0"/>
              <a:t>XaaS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7729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Cloud-Based Systems and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On-premise solution</a:t>
            </a:r>
          </a:p>
          <a:p>
            <a:pPr lvl="1"/>
            <a:r>
              <a:rPr lang="en-US" dirty="0" smtClean="0"/>
              <a:t>The traditional deployment of hardware, software, and operation and maintenance of systems within a building</a:t>
            </a:r>
          </a:p>
          <a:p>
            <a:r>
              <a:rPr lang="en-US" dirty="0" smtClean="0"/>
              <a:t>Hosted solution</a:t>
            </a:r>
          </a:p>
          <a:p>
            <a:pPr lvl="1"/>
            <a:r>
              <a:rPr lang="en-US" dirty="0" smtClean="0"/>
              <a:t>The organization must license software and then operate and maintain the software</a:t>
            </a:r>
          </a:p>
          <a:p>
            <a:pPr lvl="1"/>
            <a:r>
              <a:rPr lang="en-US" dirty="0" smtClean="0"/>
              <a:t>Hosting provider owns, operates, and maintains the hardware</a:t>
            </a:r>
          </a:p>
          <a:p>
            <a:r>
              <a:rPr lang="en-US" dirty="0" smtClean="0"/>
              <a:t>Cloud solution</a:t>
            </a:r>
          </a:p>
          <a:p>
            <a:pPr lvl="1"/>
            <a:r>
              <a:rPr lang="en-US" dirty="0" smtClean="0"/>
              <a:t>The organization contracts with a third-party cloud provider who owns operates, and maintains the hardware and software</a:t>
            </a:r>
          </a:p>
          <a:p>
            <a:r>
              <a:rPr lang="en-US" dirty="0" smtClean="0"/>
              <a:t>Cloud services:</a:t>
            </a:r>
          </a:p>
          <a:p>
            <a:pPr lvl="1"/>
            <a:r>
              <a:rPr lang="en-US" dirty="0" smtClean="0"/>
              <a:t>Private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Hybrid </a:t>
            </a:r>
          </a:p>
          <a:p>
            <a:pPr lvl="1"/>
            <a:r>
              <a:rPr lang="en-US" dirty="0" smtClean="0"/>
              <a:t>Community</a:t>
            </a:r>
          </a:p>
        </p:txBody>
      </p:sp>
    </p:spTree>
    <p:extLst>
      <p:ext uri="{BB962C8B-B14F-4D97-AF65-F5344CB8AC3E}">
        <p14:creationId xmlns:p14="http://schemas.microsoft.com/office/powerpoint/2010/main" val="4182687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Grid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form of parallel distributed processing that loosely groups a significant number of processing nodes to work toward a specific processing goal</a:t>
            </a:r>
          </a:p>
          <a:p>
            <a:r>
              <a:rPr lang="en-US" dirty="0" smtClean="0"/>
              <a:t>Members of the grid can enter and leave the grid at random intervals</a:t>
            </a:r>
          </a:p>
          <a:p>
            <a:r>
              <a:rPr lang="en-US" dirty="0" smtClean="0"/>
              <a:t>Grid member join the grid when their processing capabilities are not being used</a:t>
            </a:r>
          </a:p>
          <a:p>
            <a:pPr lvl="1"/>
            <a:r>
              <a:rPr lang="en-US" dirty="0" smtClean="0"/>
              <a:t>Think SETI</a:t>
            </a:r>
          </a:p>
          <a:p>
            <a:r>
              <a:rPr lang="en-US" dirty="0" smtClean="0"/>
              <a:t>The biggest security concern is that the content of each work packet is potentially exposed to the world</a:t>
            </a:r>
          </a:p>
          <a:p>
            <a:r>
              <a:rPr lang="en-US" dirty="0" smtClean="0"/>
              <a:t>Often uses a primary core of servers to manage the project, track work packets, and integrate returned work segments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449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Peer-to-Peer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application solutions that share tasks and workloads among peers</a:t>
            </a:r>
          </a:p>
          <a:p>
            <a:r>
              <a:rPr lang="en-US" dirty="0" smtClean="0"/>
              <a:t>Similar to grid computing, but no central management system</a:t>
            </a:r>
          </a:p>
          <a:p>
            <a:pPr lvl="1"/>
            <a:r>
              <a:rPr lang="en-US" dirty="0" smtClean="0"/>
              <a:t>Think LimeWire, Bit Torrent, Spotify, etc.</a:t>
            </a:r>
          </a:p>
          <a:p>
            <a:pPr lvl="1"/>
            <a:r>
              <a:rPr lang="en-US" dirty="0" smtClean="0"/>
              <a:t>Pirated copyrighted material</a:t>
            </a:r>
          </a:p>
          <a:p>
            <a:pPr lvl="1"/>
            <a:r>
              <a:rPr lang="en-US" dirty="0" smtClean="0"/>
              <a:t>Eavesdropping</a:t>
            </a:r>
          </a:p>
          <a:p>
            <a:pPr lvl="1"/>
            <a:r>
              <a:rPr lang="en-US" dirty="0" smtClean="0"/>
              <a:t>Lack of central control/oversight/management/filtering</a:t>
            </a:r>
          </a:p>
          <a:p>
            <a:pPr lvl="1"/>
            <a:r>
              <a:rPr lang="en-US" dirty="0" smtClean="0"/>
              <a:t>Potential to consume all available bandwidth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43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Internet of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 devices</a:t>
            </a:r>
          </a:p>
          <a:p>
            <a:pPr lvl="1"/>
            <a:r>
              <a:rPr lang="en-US" dirty="0"/>
              <a:t>Range of mobile devices that offer the user a plethora of customizable options</a:t>
            </a:r>
          </a:p>
          <a:p>
            <a:r>
              <a:rPr lang="en-US" dirty="0" smtClean="0"/>
              <a:t>IoT</a:t>
            </a:r>
          </a:p>
          <a:p>
            <a:pPr lvl="1"/>
            <a:r>
              <a:rPr lang="en-US" dirty="0" smtClean="0"/>
              <a:t>A new subcategory of smart devices that are Internet-connected in order to provide automation, remote control or AI processing to appliances in a home or office</a:t>
            </a:r>
          </a:p>
          <a:p>
            <a:pPr lvl="1"/>
            <a:r>
              <a:rPr lang="en-US" dirty="0" smtClean="0"/>
              <a:t>Security issues are about access and encryption</a:t>
            </a:r>
          </a:p>
          <a:p>
            <a:pPr lvl="1"/>
            <a:r>
              <a:rPr lang="en-US" dirty="0" smtClean="0"/>
              <a:t>Deploy a distinct network for IoT equipment, separate and isolated from the primary network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370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Industrial Control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Form of computer-management device that controls industrial process and machines</a:t>
            </a:r>
          </a:p>
          <a:p>
            <a:r>
              <a:rPr lang="en-US" dirty="0" smtClean="0"/>
              <a:t>Several forms of ICS:</a:t>
            </a:r>
          </a:p>
          <a:p>
            <a:pPr lvl="1"/>
            <a:r>
              <a:rPr lang="en-US" dirty="0" smtClean="0"/>
              <a:t>Distributed control systems (DCS)</a:t>
            </a:r>
          </a:p>
          <a:p>
            <a:pPr lvl="2"/>
            <a:r>
              <a:rPr lang="en-US" dirty="0"/>
              <a:t>DCS are typically found in industrial process plans where the need to gather data and implement control over a large-scale environment</a:t>
            </a:r>
          </a:p>
          <a:p>
            <a:pPr lvl="1"/>
            <a:r>
              <a:rPr lang="en-US" dirty="0" smtClean="0"/>
              <a:t>Programmable logic controllers (PLC)</a:t>
            </a:r>
          </a:p>
          <a:p>
            <a:pPr lvl="2"/>
            <a:r>
              <a:rPr lang="en-US" dirty="0" smtClean="0"/>
              <a:t>Single-purpose digital computers; deployed for management and automation of various industrial electromechanical operations; assembly lines</a:t>
            </a:r>
          </a:p>
          <a:p>
            <a:pPr lvl="1"/>
            <a:r>
              <a:rPr lang="en-US" dirty="0" smtClean="0"/>
              <a:t>Supervisory control and data acquisition (SCADA)</a:t>
            </a:r>
          </a:p>
          <a:p>
            <a:pPr lvl="2"/>
            <a:r>
              <a:rPr lang="en-US" dirty="0" smtClean="0"/>
              <a:t>Operate as a stand-alone device, be networked together with other SCADA systems, or be networked with traditional IT systems</a:t>
            </a:r>
          </a:p>
        </p:txBody>
      </p:sp>
    </p:spTree>
    <p:extLst>
      <p:ext uri="{BB962C8B-B14F-4D97-AF65-F5344CB8AC3E}">
        <p14:creationId xmlns:p14="http://schemas.microsoft.com/office/powerpoint/2010/main" val="39996971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Assess and Mitigate Vulnerabilities in Web-Based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Web Application Security Project (OWASP)	</a:t>
            </a:r>
          </a:p>
          <a:p>
            <a:pPr lvl="1"/>
            <a:r>
              <a:rPr lang="en-US" dirty="0"/>
              <a:t>Nonprofit security project focusing on improving security for online or web-based applications</a:t>
            </a:r>
          </a:p>
          <a:p>
            <a:r>
              <a:rPr lang="en-US" dirty="0" smtClean="0"/>
              <a:t>Security evaluation should start with reconnaissance </a:t>
            </a:r>
          </a:p>
          <a:p>
            <a:r>
              <a:rPr lang="en-US" dirty="0" smtClean="0"/>
              <a:t>Evaluate authentication and session management</a:t>
            </a:r>
          </a:p>
          <a:p>
            <a:r>
              <a:rPr lang="en-US" dirty="0" smtClean="0"/>
              <a:t>Evaluate cryptography of the site; web security assessment</a:t>
            </a:r>
          </a:p>
          <a:p>
            <a:r>
              <a:rPr lang="en-US" dirty="0" smtClean="0"/>
              <a:t>Injection attacks</a:t>
            </a:r>
          </a:p>
          <a:p>
            <a:pPr lvl="1"/>
            <a:r>
              <a:rPr lang="en-US" dirty="0" smtClean="0"/>
              <a:t>SQL injection</a:t>
            </a:r>
            <a:endParaRPr lang="en-US" dirty="0"/>
          </a:p>
          <a:p>
            <a:pPr lvl="2"/>
            <a:r>
              <a:rPr lang="en-US" dirty="0" smtClean="0"/>
              <a:t>Targets the database on the backside of the web server</a:t>
            </a:r>
          </a:p>
        </p:txBody>
      </p:sp>
    </p:spTree>
    <p:extLst>
      <p:ext uri="{BB962C8B-B14F-4D97-AF65-F5344CB8AC3E}">
        <p14:creationId xmlns:p14="http://schemas.microsoft.com/office/powerpoint/2010/main" val="2285152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Central processing unit, or processor, or microprocessor is the nerve center of a computer</a:t>
            </a:r>
          </a:p>
          <a:p>
            <a:r>
              <a:rPr lang="en-US" dirty="0" smtClean="0"/>
              <a:t>The chip that governs all major operations and either directly performs or coordinates the complex  symphony of calculations that allows a computer to perform its intended tasks</a:t>
            </a:r>
          </a:p>
          <a:p>
            <a:r>
              <a:rPr lang="en-US" dirty="0" smtClean="0"/>
              <a:t>Can only perform a limited set of computational and logical operations, despite the complexity of a computer’s function</a:t>
            </a:r>
          </a:p>
          <a:p>
            <a:r>
              <a:rPr lang="en-US" dirty="0" smtClean="0"/>
              <a:t>The OS is responsible for translating high-level programming language in software into simple assembly language that a CPU understands</a:t>
            </a:r>
          </a:p>
          <a:p>
            <a:r>
              <a:rPr lang="en-US" dirty="0" smtClean="0"/>
              <a:t>Limited functionality allows for high-speed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219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Assess and Mitigate Vulnerabilities in Web-Based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Injection attacks</a:t>
            </a:r>
          </a:p>
          <a:p>
            <a:pPr lvl="1"/>
            <a:r>
              <a:rPr lang="en-US" dirty="0"/>
              <a:t>SQL injection</a:t>
            </a:r>
          </a:p>
          <a:p>
            <a:pPr lvl="2"/>
            <a:r>
              <a:rPr lang="en-US" dirty="0"/>
              <a:t>Targets the database on the backside of the web server</a:t>
            </a:r>
          </a:p>
          <a:p>
            <a:r>
              <a:rPr lang="en-US" dirty="0" smtClean="0"/>
              <a:t>Mitigation techniques</a:t>
            </a:r>
          </a:p>
          <a:p>
            <a:pPr lvl="1"/>
            <a:r>
              <a:rPr lang="en-US" dirty="0" smtClean="0"/>
              <a:t>Deploy a DMZ</a:t>
            </a:r>
          </a:p>
          <a:p>
            <a:pPr lvl="1"/>
            <a:r>
              <a:rPr lang="en-US" dirty="0" smtClean="0"/>
              <a:t>Perform input validation</a:t>
            </a:r>
          </a:p>
          <a:p>
            <a:pPr lvl="1"/>
            <a:r>
              <a:rPr lang="en-US" dirty="0" smtClean="0"/>
              <a:t>Limit account privileges to the database</a:t>
            </a:r>
          </a:p>
        </p:txBody>
      </p:sp>
    </p:spTree>
    <p:extLst>
      <p:ext uri="{BB962C8B-B14F-4D97-AF65-F5344CB8AC3E}">
        <p14:creationId xmlns:p14="http://schemas.microsoft.com/office/powerpoint/2010/main" val="11078051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Assess and Mitigate Vulnerabilities in Web-Based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LDAP injection</a:t>
            </a:r>
          </a:p>
          <a:p>
            <a:r>
              <a:rPr lang="en-US" dirty="0" smtClean="0"/>
              <a:t>XML injection</a:t>
            </a:r>
          </a:p>
          <a:p>
            <a:r>
              <a:rPr lang="en-US" dirty="0" smtClean="0"/>
              <a:t>Directory traversal/command injection  (page 363)</a:t>
            </a:r>
          </a:p>
          <a:p>
            <a:r>
              <a:rPr lang="en-US" dirty="0" smtClean="0"/>
              <a:t>XML exploitation</a:t>
            </a:r>
          </a:p>
          <a:p>
            <a:r>
              <a:rPr lang="en-US" dirty="0" smtClean="0"/>
              <a:t>Cross-site scripting (XSS)</a:t>
            </a:r>
          </a:p>
          <a:p>
            <a:r>
              <a:rPr lang="en-US" dirty="0" smtClean="0"/>
              <a:t>Cross-site Request Forgery (XSRF)</a:t>
            </a:r>
          </a:p>
          <a:p>
            <a:pPr lvl="1"/>
            <a:r>
              <a:rPr lang="en-US" dirty="0" smtClean="0"/>
              <a:t>Prevent XSRF with CAPTCHA</a:t>
            </a:r>
          </a:p>
        </p:txBody>
      </p:sp>
    </p:spTree>
    <p:extLst>
      <p:ext uri="{BB962C8B-B14F-4D97-AF65-F5344CB8AC3E}">
        <p14:creationId xmlns:p14="http://schemas.microsoft.com/office/powerpoint/2010/main" val="34068966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Assess and Mitigate Vulnerabilities in Mobile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 phones and other mobile devices present ever-increasing security risks</a:t>
            </a:r>
          </a:p>
          <a:p>
            <a:r>
              <a:rPr lang="en-US" dirty="0" smtClean="0"/>
              <a:t>Can introduce malicious code via mobile phones, digital cameras, memory card, etc.</a:t>
            </a:r>
          </a:p>
          <a:p>
            <a:r>
              <a:rPr lang="en-US" dirty="0" smtClean="0"/>
              <a:t>Often contain sensitive data; e.g. contacts, text message, email, and documents</a:t>
            </a:r>
          </a:p>
          <a:p>
            <a:r>
              <a:rPr lang="en-US" dirty="0" smtClean="0"/>
              <a:t>Common target for hackers</a:t>
            </a:r>
          </a:p>
          <a:p>
            <a:r>
              <a:rPr lang="en-US" dirty="0" smtClean="0"/>
              <a:t>Support USB connections</a:t>
            </a:r>
          </a:p>
          <a:p>
            <a:r>
              <a:rPr lang="en-US" dirty="0" smtClean="0"/>
              <a:t>Are not immune to eavesdropping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629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Device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Full Device Encryption</a:t>
            </a:r>
          </a:p>
          <a:p>
            <a:r>
              <a:rPr lang="en-US" b="1" dirty="0" smtClean="0"/>
              <a:t>Remote Wiping </a:t>
            </a:r>
            <a:r>
              <a:rPr lang="en-US" dirty="0" smtClean="0"/>
              <a:t>– use delete function; may not get rid of data</a:t>
            </a:r>
          </a:p>
          <a:p>
            <a:r>
              <a:rPr lang="en-US" b="1" dirty="0" smtClean="0"/>
              <a:t>Lockout</a:t>
            </a:r>
            <a:r>
              <a:rPr lang="en-US" dirty="0" smtClean="0"/>
              <a:t> – extended lockout period</a:t>
            </a:r>
          </a:p>
          <a:p>
            <a:r>
              <a:rPr lang="en-US" b="1" dirty="0" smtClean="0"/>
              <a:t>Screen Locks </a:t>
            </a:r>
            <a:r>
              <a:rPr lang="en-US" dirty="0" smtClean="0"/>
              <a:t>– doesn’t prevent connections via wireless connection</a:t>
            </a:r>
          </a:p>
          <a:p>
            <a:r>
              <a:rPr lang="en-US" b="1" dirty="0" smtClean="0"/>
              <a:t>GPS</a:t>
            </a:r>
            <a:r>
              <a:rPr lang="en-US" dirty="0" smtClean="0"/>
              <a:t> – can track user’s activities through apps</a:t>
            </a:r>
          </a:p>
          <a:p>
            <a:r>
              <a:rPr lang="en-US" b="1" dirty="0" smtClean="0"/>
              <a:t>Application Control </a:t>
            </a:r>
            <a:r>
              <a:rPr lang="en-US" dirty="0" smtClean="0"/>
              <a:t>– a device-management solution</a:t>
            </a:r>
          </a:p>
          <a:p>
            <a:r>
              <a:rPr lang="en-US" b="1" dirty="0" smtClean="0"/>
              <a:t>Storage Segmentation </a:t>
            </a:r>
            <a:r>
              <a:rPr lang="en-US" dirty="0" smtClean="0"/>
              <a:t>– artificially compartmentalize various type of or values of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830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Device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Asset Tracking </a:t>
            </a:r>
            <a:r>
              <a:rPr lang="en-US" dirty="0" smtClean="0"/>
              <a:t>– management process; passive or active (polling)</a:t>
            </a:r>
          </a:p>
          <a:p>
            <a:r>
              <a:rPr lang="en-US" b="1" dirty="0" smtClean="0"/>
              <a:t>Inventory Control </a:t>
            </a:r>
            <a:r>
              <a:rPr lang="en-US" dirty="0" smtClean="0"/>
              <a:t>– may refer to using a mobile device for tracking</a:t>
            </a:r>
          </a:p>
          <a:p>
            <a:r>
              <a:rPr lang="en-US" b="1" dirty="0" smtClean="0"/>
              <a:t>Mobile Device Management (MDM)</a:t>
            </a:r>
            <a:r>
              <a:rPr lang="en-US" dirty="0" smtClean="0"/>
              <a:t> – software solution for controlling various mobile devices</a:t>
            </a:r>
          </a:p>
          <a:p>
            <a:r>
              <a:rPr lang="en-US" b="1" dirty="0" smtClean="0"/>
              <a:t>Device Access Control</a:t>
            </a:r>
            <a:r>
              <a:rPr lang="en-US" dirty="0" smtClean="0"/>
              <a:t> – strong password</a:t>
            </a:r>
            <a:endParaRPr lang="en-US" b="1" dirty="0" smtClean="0"/>
          </a:p>
          <a:p>
            <a:r>
              <a:rPr lang="en-US" b="1" dirty="0" smtClean="0"/>
              <a:t>Removable Storage </a:t>
            </a:r>
            <a:r>
              <a:rPr lang="en-US" dirty="0" smtClean="0"/>
              <a:t>– SD cards</a:t>
            </a:r>
          </a:p>
          <a:p>
            <a:r>
              <a:rPr lang="en-US" b="1" dirty="0" smtClean="0"/>
              <a:t>Disabling Unused Features </a:t>
            </a:r>
            <a:r>
              <a:rPr lang="en-US" dirty="0" smtClean="0"/>
              <a:t>– reduces the attack surfaces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4158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Application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Key Management </a:t>
            </a:r>
            <a:r>
              <a:rPr lang="en-US" dirty="0" smtClean="0"/>
              <a:t>– cryptography; TPM</a:t>
            </a:r>
          </a:p>
          <a:p>
            <a:r>
              <a:rPr lang="en-US" b="1" dirty="0" smtClean="0"/>
              <a:t>Credential Management </a:t>
            </a:r>
            <a:r>
              <a:rPr lang="en-US" dirty="0" smtClean="0"/>
              <a:t>– store credentials in a central location; credential management; may support auto-login</a:t>
            </a:r>
          </a:p>
          <a:p>
            <a:r>
              <a:rPr lang="en-US" b="1" dirty="0" smtClean="0"/>
              <a:t>Authentication Geotagging </a:t>
            </a:r>
            <a:r>
              <a:rPr lang="en-US" dirty="0" smtClean="0"/>
              <a:t>– metadata on photos</a:t>
            </a:r>
          </a:p>
          <a:p>
            <a:r>
              <a:rPr lang="en-US" b="1" dirty="0" smtClean="0"/>
              <a:t>Encryption</a:t>
            </a:r>
            <a:r>
              <a:rPr lang="en-US" dirty="0" smtClean="0"/>
              <a:t> – may be native; may need to be third-party support</a:t>
            </a:r>
          </a:p>
          <a:p>
            <a:r>
              <a:rPr lang="en-US" b="1" dirty="0" smtClean="0"/>
              <a:t>Application Whitelisting </a:t>
            </a:r>
            <a:r>
              <a:rPr lang="en-US" dirty="0" smtClean="0"/>
              <a:t>– based on </a:t>
            </a:r>
            <a:r>
              <a:rPr lang="en-US" i="1" dirty="0" smtClean="0"/>
              <a:t>deny by default </a:t>
            </a:r>
            <a:r>
              <a:rPr lang="en-US" dirty="0" smtClean="0"/>
              <a:t>or </a:t>
            </a:r>
            <a:r>
              <a:rPr lang="en-US" i="1" dirty="0" smtClean="0"/>
              <a:t>implicit deny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47217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BYOD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57560" cy="4351338"/>
          </a:xfrm>
        </p:spPr>
        <p:txBody>
          <a:bodyPr/>
          <a:lstStyle/>
          <a:p>
            <a:r>
              <a:rPr lang="en-US" dirty="0" smtClean="0"/>
              <a:t>BYOD – Bring Your Own Device; you own it</a:t>
            </a:r>
          </a:p>
          <a:p>
            <a:r>
              <a:rPr lang="en-US" dirty="0" smtClean="0"/>
              <a:t>COPE – Company Owned, Personally Enabled; can personalize it</a:t>
            </a:r>
          </a:p>
          <a:p>
            <a:r>
              <a:rPr lang="en-US" dirty="0" smtClean="0"/>
              <a:t>CYOD – Choose Your Own Device; choose from a list of approved devices</a:t>
            </a:r>
          </a:p>
          <a:p>
            <a:r>
              <a:rPr lang="en-US" dirty="0" smtClean="0"/>
              <a:t>VDI – hosting virtual machines on servers that users access</a:t>
            </a:r>
          </a:p>
          <a:p>
            <a:r>
              <a:rPr lang="en-US" dirty="0" smtClean="0"/>
              <a:t>VMI – the operating system of the mobile device is virtualized; allows greater control by the organization</a:t>
            </a:r>
          </a:p>
        </p:txBody>
      </p:sp>
    </p:spTree>
    <p:extLst>
      <p:ext uri="{BB962C8B-B14F-4D97-AF65-F5344CB8AC3E}">
        <p14:creationId xmlns:p14="http://schemas.microsoft.com/office/powerpoint/2010/main" val="34675012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BYOD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Data Ownership </a:t>
            </a:r>
            <a:r>
              <a:rPr lang="en-US" dirty="0" smtClean="0"/>
              <a:t>– mingling of personal and business data may occur; can very complicated; remote wipe may remove personal data as well</a:t>
            </a:r>
          </a:p>
          <a:p>
            <a:r>
              <a:rPr lang="en-US" b="1" dirty="0" smtClean="0"/>
              <a:t>Support Ownership </a:t>
            </a:r>
            <a:r>
              <a:rPr lang="en-US" dirty="0" smtClean="0"/>
              <a:t>– when failure or fault occurs, who is responsible?</a:t>
            </a:r>
          </a:p>
          <a:p>
            <a:r>
              <a:rPr lang="en-US" b="1" dirty="0" smtClean="0"/>
              <a:t>Patch Management </a:t>
            </a:r>
            <a:r>
              <a:rPr lang="en-US" dirty="0" smtClean="0"/>
              <a:t>– who should update the devices?</a:t>
            </a:r>
          </a:p>
          <a:p>
            <a:r>
              <a:rPr lang="en-US" b="1" dirty="0" smtClean="0"/>
              <a:t>Antivirus Management </a:t>
            </a:r>
            <a:r>
              <a:rPr lang="en-US" dirty="0" smtClean="0"/>
              <a:t>– the mobile device policy should dictate the antimalware solution</a:t>
            </a:r>
          </a:p>
          <a:p>
            <a:r>
              <a:rPr lang="en-US" b="1" dirty="0" smtClean="0"/>
              <a:t>Forensics</a:t>
            </a:r>
            <a:r>
              <a:rPr lang="en-US" dirty="0" smtClean="0"/>
              <a:t> – the mobile device policy should address forensics investigations</a:t>
            </a:r>
          </a:p>
          <a:p>
            <a:r>
              <a:rPr lang="en-US" b="1" dirty="0" smtClean="0"/>
              <a:t>Privacy</a:t>
            </a:r>
            <a:r>
              <a:rPr lang="en-US" dirty="0" smtClean="0"/>
              <a:t> – users often lose some or all privacy; may need agree to being tracked even when not at work</a:t>
            </a:r>
          </a:p>
          <a:p>
            <a:r>
              <a:rPr lang="en-US" b="1" dirty="0" smtClean="0"/>
              <a:t>Onboarding/Off-boarding</a:t>
            </a:r>
            <a:r>
              <a:rPr lang="en-US" dirty="0" smtClean="0"/>
              <a:t> – installing security apps and removing them as well as business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4673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BYOD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Adherence to Corporate Policies</a:t>
            </a:r>
            <a:r>
              <a:rPr lang="en-US" dirty="0" smtClean="0"/>
              <a:t> – using personal device for work does not exclude a worker from corporate policies</a:t>
            </a:r>
          </a:p>
          <a:p>
            <a:r>
              <a:rPr lang="en-US" b="1" dirty="0" smtClean="0"/>
              <a:t>User Acceptance </a:t>
            </a:r>
            <a:r>
              <a:rPr lang="en-US" dirty="0" smtClean="0"/>
              <a:t>– mobile device policy needs to clear and specific about all elements of using a personal device at work</a:t>
            </a:r>
          </a:p>
          <a:p>
            <a:r>
              <a:rPr lang="en-US" b="1" dirty="0" smtClean="0"/>
              <a:t>Architecture/Infrastructure Considerations </a:t>
            </a:r>
            <a:r>
              <a:rPr lang="en-US" dirty="0" smtClean="0"/>
              <a:t>– evaluate the network and security design, architecture, and infrastructure</a:t>
            </a:r>
          </a:p>
          <a:p>
            <a:r>
              <a:rPr lang="en-US" b="1" dirty="0" smtClean="0"/>
              <a:t>Legal Concerns </a:t>
            </a:r>
            <a:r>
              <a:rPr lang="en-US" dirty="0" smtClean="0"/>
              <a:t>– company attorneys should evaluate legal concerns of mobile device use by employees within the company</a:t>
            </a:r>
          </a:p>
          <a:p>
            <a:r>
              <a:rPr lang="en-US" b="1" dirty="0" smtClean="0"/>
              <a:t>Acceptable Use Policy</a:t>
            </a:r>
            <a:r>
              <a:rPr lang="en-US" dirty="0" smtClean="0"/>
              <a:t> – what users can and cannot do with the device</a:t>
            </a:r>
          </a:p>
          <a:p>
            <a:r>
              <a:rPr lang="en-US" dirty="0" smtClean="0"/>
              <a:t>On-board Camera/Video – do not bring into controlled areas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7822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Assess and Mitigate Vulnerabilities in Embedded Devices and Cyber-Physical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Embedded systems is a computer implemented as part of a larger system</a:t>
            </a:r>
          </a:p>
          <a:p>
            <a:r>
              <a:rPr lang="en-US" dirty="0" smtClean="0"/>
              <a:t>Designed around a limited set of specific functions in relation to the larger product</a:t>
            </a:r>
          </a:p>
          <a:p>
            <a:r>
              <a:rPr lang="en-US" dirty="0" smtClean="0"/>
              <a:t>Static systems is a set of conditions, event, and surrounding that do not change</a:t>
            </a:r>
          </a:p>
          <a:p>
            <a:r>
              <a:rPr lang="en-US" dirty="0" smtClean="0"/>
              <a:t>The goal is to prevent or reduce the possibility of a user implementing change that could reduce security or functional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15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Execution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Multitasking</a:t>
            </a:r>
          </a:p>
          <a:p>
            <a:pPr lvl="1"/>
            <a:r>
              <a:rPr lang="en-US" dirty="0" smtClean="0"/>
              <a:t>Handling two or more tasks simultaneously</a:t>
            </a:r>
          </a:p>
          <a:p>
            <a:pPr lvl="1"/>
            <a:r>
              <a:rPr lang="en-US" dirty="0" smtClean="0"/>
              <a:t>A single-core multitasking system juggles more than one task at a time</a:t>
            </a:r>
          </a:p>
          <a:p>
            <a:r>
              <a:rPr lang="en-US" dirty="0" smtClean="0"/>
              <a:t>Multicore</a:t>
            </a:r>
          </a:p>
          <a:p>
            <a:pPr lvl="1"/>
            <a:r>
              <a:rPr lang="en-US" dirty="0" smtClean="0"/>
              <a:t>Two, four, eight, or more independent execution cores</a:t>
            </a:r>
          </a:p>
          <a:p>
            <a:r>
              <a:rPr lang="en-US" dirty="0" smtClean="0"/>
              <a:t>Multiprocessing</a:t>
            </a:r>
          </a:p>
          <a:p>
            <a:pPr lvl="1"/>
            <a:r>
              <a:rPr lang="en-US" dirty="0"/>
              <a:t>Uses more than one processor to complete the execution of a multithreaded application</a:t>
            </a:r>
          </a:p>
          <a:p>
            <a:pPr lvl="2"/>
            <a:r>
              <a:rPr lang="en-US" dirty="0"/>
              <a:t>Two types of multiprocessing</a:t>
            </a:r>
          </a:p>
          <a:p>
            <a:pPr lvl="3"/>
            <a:r>
              <a:rPr lang="en-US" dirty="0"/>
              <a:t>Symmetric multiprocessing – share a common OS, common data bus, and memory resources</a:t>
            </a:r>
          </a:p>
          <a:p>
            <a:pPr lvl="3"/>
            <a:r>
              <a:rPr lang="en-US" dirty="0"/>
              <a:t>Massively parallel processing – houses hundreds of even thousands of processor, each with its own OS and memory/bus resources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299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Examples of Embedded and Static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Cyber-physical systems are devices that can control something in the physical world; key elements in robotics and sensor networks</a:t>
            </a:r>
          </a:p>
          <a:p>
            <a:pPr lvl="1"/>
            <a:r>
              <a:rPr lang="en-US" dirty="0" smtClean="0"/>
              <a:t>Smart homes</a:t>
            </a:r>
          </a:p>
          <a:p>
            <a:pPr lvl="1"/>
            <a:r>
              <a:rPr lang="en-US" dirty="0" smtClean="0"/>
              <a:t>Mainframes</a:t>
            </a:r>
          </a:p>
          <a:p>
            <a:pPr lvl="1"/>
            <a:r>
              <a:rPr lang="en-US" dirty="0" smtClean="0"/>
              <a:t>Game consoles</a:t>
            </a:r>
          </a:p>
          <a:p>
            <a:pPr lvl="1"/>
            <a:r>
              <a:rPr lang="en-US" dirty="0" smtClean="0"/>
              <a:t>In-vehicle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5575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Assess and Mitigate Vulnerabilities in Embedded Devices and Cyber-Physical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Methods of Securing Embedded and Static Systems</a:t>
            </a:r>
          </a:p>
          <a:p>
            <a:pPr lvl="1"/>
            <a:r>
              <a:rPr lang="en-US" b="1" dirty="0" smtClean="0"/>
              <a:t>Network Segmentation </a:t>
            </a:r>
            <a:r>
              <a:rPr lang="en-US" dirty="0" smtClean="0"/>
              <a:t>– logical (VLANS) or physical (air gap)</a:t>
            </a:r>
          </a:p>
          <a:p>
            <a:pPr lvl="1"/>
            <a:r>
              <a:rPr lang="en-US" b="1" dirty="0" smtClean="0"/>
              <a:t>Security Layers </a:t>
            </a:r>
            <a:r>
              <a:rPr lang="en-US" dirty="0" smtClean="0"/>
              <a:t>– grouping devices with different classification levels; can be logical or physical</a:t>
            </a:r>
          </a:p>
          <a:p>
            <a:pPr lvl="1"/>
            <a:r>
              <a:rPr lang="en-US" b="1" dirty="0" smtClean="0"/>
              <a:t>Application Firewalls</a:t>
            </a:r>
            <a:r>
              <a:rPr lang="en-US" dirty="0" smtClean="0"/>
              <a:t> – a device, server add-on, virtual service, or system filter that defines a strict set of communication rules for a service and all users</a:t>
            </a:r>
          </a:p>
          <a:p>
            <a:pPr lvl="1"/>
            <a:r>
              <a:rPr lang="en-US" b="1" dirty="0" smtClean="0"/>
              <a:t>Manual Updates </a:t>
            </a:r>
            <a:r>
              <a:rPr lang="en-US" dirty="0" smtClean="0"/>
              <a:t>– preferred method; automated updates can introduce untested updates</a:t>
            </a:r>
          </a:p>
          <a:p>
            <a:pPr lvl="1"/>
            <a:r>
              <a:rPr lang="en-US" b="1" dirty="0" smtClean="0"/>
              <a:t>Firmware Version Control </a:t>
            </a:r>
            <a:r>
              <a:rPr lang="en-US" dirty="0" smtClean="0"/>
              <a:t>– should be implemented manually</a:t>
            </a:r>
          </a:p>
          <a:p>
            <a:pPr lvl="1"/>
            <a:r>
              <a:rPr lang="en-US" b="1" dirty="0" smtClean="0"/>
              <a:t>Wrappers</a:t>
            </a:r>
            <a:r>
              <a:rPr lang="en-US" dirty="0" smtClean="0"/>
              <a:t> – used as encapsulation solution; may include integrity and authentication features</a:t>
            </a:r>
          </a:p>
          <a:p>
            <a:pPr lvl="1"/>
            <a:r>
              <a:rPr lang="en-US" b="1" dirty="0" smtClean="0"/>
              <a:t>Monitoring-</a:t>
            </a:r>
            <a:r>
              <a:rPr lang="en-US" dirty="0" smtClean="0"/>
              <a:t> embedded systems should be monitored for performance, violations, compliance, and operational status</a:t>
            </a:r>
          </a:p>
          <a:p>
            <a:pPr lvl="1"/>
            <a:r>
              <a:rPr lang="en-US" b="1" dirty="0" smtClean="0"/>
              <a:t>Control Redundancy and Diversity </a:t>
            </a:r>
            <a:r>
              <a:rPr lang="en-US" dirty="0" smtClean="0"/>
              <a:t>– defense in depth; avoid single security mechanisms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1541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Essential Security Protection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Technical Mechanisms</a:t>
            </a:r>
          </a:p>
          <a:p>
            <a:pPr lvl="1"/>
            <a:r>
              <a:rPr lang="en-US" b="1" dirty="0" smtClean="0"/>
              <a:t>Layering</a:t>
            </a:r>
            <a:r>
              <a:rPr lang="en-US" dirty="0" smtClean="0"/>
              <a:t> processes puts the most sensitive functions at the core surrounded by increasing rings of protection</a:t>
            </a:r>
          </a:p>
          <a:p>
            <a:pPr lvl="1"/>
            <a:r>
              <a:rPr lang="en-US" b="1" dirty="0" smtClean="0"/>
              <a:t>Abstraction</a:t>
            </a:r>
            <a:r>
              <a:rPr lang="en-US" dirty="0" smtClean="0"/>
              <a:t> – object-oriented programming; users don’t need to know how the object works; just need to know the proper syntax for using the object and type of data that will be returned as a result </a:t>
            </a:r>
          </a:p>
          <a:p>
            <a:pPr lvl="1"/>
            <a:r>
              <a:rPr lang="en-US" b="1" dirty="0" smtClean="0"/>
              <a:t>Data Hiding </a:t>
            </a:r>
            <a:r>
              <a:rPr lang="en-US" dirty="0" smtClean="0"/>
              <a:t>– important in multilevel systems; data existing at one level of security is not visible to processes running a different security level; places objects in security containers different from those that the subjects occupy to hide the details from those that do not need to know</a:t>
            </a:r>
          </a:p>
          <a:p>
            <a:pPr lvl="1"/>
            <a:r>
              <a:rPr lang="en-US" b="1" dirty="0" smtClean="0"/>
              <a:t>Process Isolation </a:t>
            </a:r>
            <a:r>
              <a:rPr lang="en-US" dirty="0" smtClean="0"/>
              <a:t>– requires that the OS provide separate memory spaces for each process’s instructions and data</a:t>
            </a:r>
          </a:p>
          <a:p>
            <a:pPr lvl="1"/>
            <a:r>
              <a:rPr lang="en-US" dirty="0" smtClean="0"/>
              <a:t>Hardware Segmentation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59590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Essential Security Protection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Technical Mechanisms</a:t>
            </a:r>
          </a:p>
          <a:p>
            <a:pPr lvl="1"/>
            <a:r>
              <a:rPr lang="en-US" b="1" dirty="0" smtClean="0"/>
              <a:t>Process Isolation </a:t>
            </a:r>
            <a:r>
              <a:rPr lang="en-US" dirty="0" smtClean="0"/>
              <a:t>– requires that the OS provide separate memory spaces for each process’s instructions and data</a:t>
            </a:r>
          </a:p>
          <a:p>
            <a:pPr lvl="2"/>
            <a:r>
              <a:rPr lang="en-US" dirty="0" smtClean="0"/>
              <a:t>Advantages:</a:t>
            </a:r>
          </a:p>
          <a:p>
            <a:pPr lvl="3"/>
            <a:r>
              <a:rPr lang="en-US" dirty="0" smtClean="0"/>
              <a:t>Prevents unauthorized data access; fundamental requirement in multilevel systems</a:t>
            </a:r>
          </a:p>
          <a:p>
            <a:pPr lvl="3"/>
            <a:r>
              <a:rPr lang="en-US" dirty="0" smtClean="0"/>
              <a:t>Protects the integrity of the processes; without it processes could write data in address memory locations allocated to other processes</a:t>
            </a:r>
          </a:p>
          <a:p>
            <a:pPr lvl="1"/>
            <a:r>
              <a:rPr lang="en-US" dirty="0" smtClean="0"/>
              <a:t>Hardware Segmentation – imposes physical separation controls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30696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Security Policy and Computer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policy guides day-to-day security operations, processes, and procedures in organizations</a:t>
            </a:r>
          </a:p>
          <a:p>
            <a:r>
              <a:rPr lang="en-US" dirty="0" smtClean="0"/>
              <a:t>It has an important role when designing and implementing systems</a:t>
            </a:r>
          </a:p>
          <a:p>
            <a:r>
              <a:rPr lang="en-US" dirty="0" smtClean="0"/>
              <a:t>Security policies should be designed, built, implemented, and tested as it relates to all applicable system components or elements</a:t>
            </a:r>
          </a:p>
        </p:txBody>
      </p:sp>
    </p:spTree>
    <p:extLst>
      <p:ext uri="{BB962C8B-B14F-4D97-AF65-F5344CB8AC3E}">
        <p14:creationId xmlns:p14="http://schemas.microsoft.com/office/powerpoint/2010/main" val="14295580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Policy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Principle of least privilege</a:t>
            </a:r>
          </a:p>
          <a:p>
            <a:pPr lvl="1"/>
            <a:r>
              <a:rPr lang="en-US" dirty="0" smtClean="0"/>
              <a:t>Operating system should run in user mode whenever possible</a:t>
            </a:r>
          </a:p>
          <a:p>
            <a:r>
              <a:rPr lang="en-US" dirty="0" smtClean="0"/>
              <a:t>Separation of privilege</a:t>
            </a:r>
          </a:p>
          <a:p>
            <a:pPr lvl="1"/>
            <a:r>
              <a:rPr lang="en-US" dirty="0" smtClean="0"/>
              <a:t>Requires the use of granular access permissions; different permission for each type of privileged operation</a:t>
            </a:r>
          </a:p>
          <a:p>
            <a:r>
              <a:rPr lang="en-US" dirty="0" smtClean="0"/>
              <a:t>Accountability </a:t>
            </a:r>
          </a:p>
          <a:p>
            <a:pPr lvl="1"/>
            <a:r>
              <a:rPr lang="en-US" dirty="0" smtClean="0"/>
              <a:t>Essential component in any security design</a:t>
            </a:r>
          </a:p>
          <a:p>
            <a:pPr lvl="1"/>
            <a:r>
              <a:rPr lang="en-US" dirty="0" smtClean="0"/>
              <a:t>In addition for reliable auditing and monitoring system to support accountability; there must be a resilient authorization system and impeccable authentication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767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Common Architectural Flaws and Security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4359"/>
          </a:xfrm>
        </p:spPr>
        <p:txBody>
          <a:bodyPr>
            <a:normAutofit/>
          </a:bodyPr>
          <a:lstStyle/>
          <a:p>
            <a:r>
              <a:rPr lang="en-US" b="1" dirty="0" smtClean="0"/>
              <a:t>Covert Channels- </a:t>
            </a:r>
            <a:r>
              <a:rPr lang="en-US" dirty="0" smtClean="0"/>
              <a:t>passing information over a path not normally used for communication; may not be protected; provides a means to violate security policy undetected</a:t>
            </a:r>
          </a:p>
          <a:p>
            <a:pPr lvl="1"/>
            <a:r>
              <a:rPr lang="en-US" dirty="0" smtClean="0"/>
              <a:t>Two types:</a:t>
            </a:r>
          </a:p>
          <a:p>
            <a:pPr lvl="2"/>
            <a:r>
              <a:rPr lang="en-US" dirty="0" smtClean="0"/>
              <a:t>Covert Timing Channel conveys information by altering system’s timing in a predictable manner</a:t>
            </a:r>
          </a:p>
          <a:p>
            <a:pPr lvl="2"/>
            <a:r>
              <a:rPr lang="en-US" dirty="0" smtClean="0"/>
              <a:t>Covert Storage Channel writes data to location another process can read it</a:t>
            </a:r>
          </a:p>
          <a:p>
            <a:r>
              <a:rPr lang="en-US" b="1" dirty="0" smtClean="0"/>
              <a:t>Attacks Based on Design or Coding Flaws and Security Issues </a:t>
            </a:r>
            <a:r>
              <a:rPr lang="en-US" dirty="0" smtClean="0"/>
              <a:t>– poor coding design techniques, questionable implementation practices and techniques or poor testing</a:t>
            </a:r>
          </a:p>
          <a:p>
            <a:r>
              <a:rPr lang="en-US" b="1" dirty="0" smtClean="0"/>
              <a:t>Trusted Recovery </a:t>
            </a:r>
            <a:r>
              <a:rPr lang="en-US" dirty="0" smtClean="0"/>
              <a:t>– ensures that all security controls remain intact in the event of a crash</a:t>
            </a:r>
          </a:p>
        </p:txBody>
      </p:sp>
    </p:spTree>
    <p:extLst>
      <p:ext uri="{BB962C8B-B14F-4D97-AF65-F5344CB8AC3E}">
        <p14:creationId xmlns:p14="http://schemas.microsoft.com/office/powerpoint/2010/main" val="26594073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Common Architectural Flaws and Security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435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Input and Parameter Checking</a:t>
            </a:r>
          </a:p>
          <a:p>
            <a:pPr lvl="1"/>
            <a:r>
              <a:rPr lang="en-US" dirty="0" smtClean="0"/>
              <a:t>Input validation to prevent buffer overflows; putting limits on inputs</a:t>
            </a:r>
          </a:p>
          <a:p>
            <a:r>
              <a:rPr lang="en-US" dirty="0" smtClean="0"/>
              <a:t>Maintenance Hooks and Privileged Programs</a:t>
            </a:r>
          </a:p>
          <a:p>
            <a:pPr lvl="1"/>
            <a:r>
              <a:rPr lang="en-US" dirty="0" smtClean="0"/>
              <a:t>Also known as backdoors; entry points into a system known only by the developer of the system</a:t>
            </a:r>
          </a:p>
          <a:p>
            <a:r>
              <a:rPr lang="en-US" dirty="0" smtClean="0"/>
              <a:t>Incremental Attacks</a:t>
            </a:r>
          </a:p>
          <a:p>
            <a:pPr lvl="1"/>
            <a:r>
              <a:rPr lang="en-US" dirty="0" smtClean="0"/>
              <a:t>Attack occurs in slow, gradual increments</a:t>
            </a:r>
          </a:p>
          <a:p>
            <a:pPr lvl="1"/>
            <a:r>
              <a:rPr lang="en-US" b="1" dirty="0" smtClean="0"/>
              <a:t>Data diddling </a:t>
            </a:r>
            <a:r>
              <a:rPr lang="en-US" dirty="0" smtClean="0"/>
              <a:t>occurs when an attacker gain access to a system and makes small, random, or incremental changes to data during storage, processing, input, output, or transaction</a:t>
            </a:r>
          </a:p>
          <a:p>
            <a:pPr lvl="2"/>
            <a:r>
              <a:rPr lang="en-US" dirty="0"/>
              <a:t>Difficult to detect; use integrity checks, file checks, or checksums</a:t>
            </a:r>
          </a:p>
          <a:p>
            <a:pPr lvl="1"/>
            <a:r>
              <a:rPr lang="en-US" b="1" dirty="0" smtClean="0"/>
              <a:t>Salami attack </a:t>
            </a:r>
            <a:r>
              <a:rPr lang="en-US" dirty="0" smtClean="0"/>
              <a:t>– systematic whittling away at assets in account or other records with financial value where small amounts are deducted from balance regularly and routinely</a:t>
            </a:r>
          </a:p>
        </p:txBody>
      </p:sp>
    </p:spTree>
    <p:extLst>
      <p:ext uri="{BB962C8B-B14F-4D97-AF65-F5344CB8AC3E}">
        <p14:creationId xmlns:p14="http://schemas.microsoft.com/office/powerpoint/2010/main" val="13432650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biggest flaw in programming is buffer overflow</a:t>
            </a:r>
          </a:p>
          <a:p>
            <a:r>
              <a:rPr lang="en-US" dirty="0" smtClean="0"/>
              <a:t>Handling exceptions or errors properly</a:t>
            </a:r>
          </a:p>
          <a:p>
            <a:r>
              <a:rPr lang="en-US" dirty="0" smtClean="0"/>
              <a:t>All programs must be fully tested to comply with the security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7281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Timing, State Changes, and Communication Disconnects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Computers perform repeatable tasks with rigid precision</a:t>
            </a:r>
          </a:p>
          <a:p>
            <a:r>
              <a:rPr lang="en-US" dirty="0" smtClean="0"/>
              <a:t>Attackers can predict task execution</a:t>
            </a:r>
          </a:p>
          <a:p>
            <a:r>
              <a:rPr lang="en-US" dirty="0" smtClean="0"/>
              <a:t>Common sequence of events for an algorithm is</a:t>
            </a:r>
          </a:p>
          <a:p>
            <a:pPr lvl="1"/>
            <a:r>
              <a:rPr lang="en-US" i="1" dirty="0" smtClean="0"/>
              <a:t>Time of check </a:t>
            </a:r>
            <a:r>
              <a:rPr lang="en-US" dirty="0" smtClean="0"/>
              <a:t>– time at which the subject checks on the status of the object</a:t>
            </a:r>
          </a:p>
          <a:p>
            <a:pPr lvl="1"/>
            <a:r>
              <a:rPr lang="en-US" i="1" dirty="0" smtClean="0"/>
              <a:t>Time of use </a:t>
            </a:r>
            <a:r>
              <a:rPr lang="en-US" dirty="0" smtClean="0"/>
              <a:t>– when the decision to access the object is made</a:t>
            </a:r>
          </a:p>
          <a:p>
            <a:pPr lvl="1"/>
            <a:r>
              <a:rPr lang="en-US" i="1" dirty="0" smtClean="0"/>
              <a:t>TOCTTOU attack </a:t>
            </a:r>
            <a:r>
              <a:rPr lang="en-US" dirty="0" smtClean="0"/>
              <a:t>– race condition; the attack is racing to replace the object before it is used; known as state attacks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4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Execution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035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Multiprogramming</a:t>
            </a:r>
          </a:p>
          <a:p>
            <a:pPr lvl="1"/>
            <a:r>
              <a:rPr lang="en-US" dirty="0"/>
              <a:t>Similar to multitasking; involves </a:t>
            </a:r>
            <a:r>
              <a:rPr lang="en-US" dirty="0" err="1"/>
              <a:t>pseudosimultaneous</a:t>
            </a:r>
            <a:r>
              <a:rPr lang="en-US" dirty="0"/>
              <a:t> execution of two task on a single processor coordinated by the OS</a:t>
            </a:r>
          </a:p>
          <a:p>
            <a:pPr lvl="1"/>
            <a:r>
              <a:rPr lang="en-US" dirty="0"/>
              <a:t>Batches or serializes multiple processes so when one process stops to wait on a peripheral, its state is saved and the next process in line begins to process</a:t>
            </a:r>
          </a:p>
          <a:p>
            <a:pPr lvl="1"/>
            <a:r>
              <a:rPr lang="en-US" dirty="0"/>
              <a:t>Considered relative obsolete technology</a:t>
            </a:r>
          </a:p>
          <a:p>
            <a:pPr lvl="2"/>
            <a:r>
              <a:rPr lang="en-US" dirty="0"/>
              <a:t>Takes places on large-scale system; mainframes</a:t>
            </a:r>
          </a:p>
          <a:p>
            <a:pPr lvl="2"/>
            <a:r>
              <a:rPr lang="en-US" dirty="0"/>
              <a:t>Multitasking is normally coordinated by the OS, whereas multiprogramming requires specially written software that coordinates its own activities and execution through the OS</a:t>
            </a:r>
          </a:p>
          <a:p>
            <a:r>
              <a:rPr lang="en-US" dirty="0" smtClean="0"/>
              <a:t>Multithreading</a:t>
            </a:r>
          </a:p>
          <a:p>
            <a:pPr lvl="1"/>
            <a:r>
              <a:rPr lang="en-US" dirty="0" smtClean="0"/>
              <a:t>Permits multiple concurrent task to be performed within a single process</a:t>
            </a:r>
          </a:p>
          <a:p>
            <a:pPr lvl="1"/>
            <a:r>
              <a:rPr lang="en-US" dirty="0" smtClean="0"/>
              <a:t>A thread is a self-contain sequence of instructions that can execute in parallel with other threads that are part of the same parent process</a:t>
            </a:r>
          </a:p>
          <a:p>
            <a:pPr lvl="1"/>
            <a:r>
              <a:rPr lang="en-US" dirty="0" smtClean="0"/>
              <a:t>Often used in applications where frequent context switching between multiple active processes consumes excessive overhead and reduces efficiency</a:t>
            </a:r>
          </a:p>
          <a:p>
            <a:pPr lvl="2"/>
            <a:r>
              <a:rPr lang="en-US" dirty="0" smtClean="0"/>
              <a:t>Incurs far less overhead and reduces efficiency</a:t>
            </a:r>
          </a:p>
          <a:p>
            <a:pPr lvl="2"/>
            <a:r>
              <a:rPr lang="en-US" dirty="0" smtClean="0"/>
              <a:t>Example: when multiple documents are opened at the same time using the same program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461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Technology and Process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Oriented Architecture</a:t>
            </a:r>
          </a:p>
          <a:p>
            <a:pPr lvl="1"/>
            <a:r>
              <a:rPr lang="en-US" dirty="0" smtClean="0"/>
              <a:t>Constructs new applications or functions out of existing but separate and distinct software services</a:t>
            </a:r>
          </a:p>
          <a:p>
            <a:pPr lvl="1"/>
            <a:r>
              <a:rPr lang="en-US" dirty="0" smtClean="0"/>
              <a:t>The resulting application is often new and untested and unprotected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4609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Electromagnetic Radiation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Electronic equipment builds up and gives off EM fields</a:t>
            </a:r>
          </a:p>
          <a:p>
            <a:r>
              <a:rPr lang="en-US" dirty="0" smtClean="0"/>
              <a:t>Easy to detect electronic emanations from devices</a:t>
            </a:r>
          </a:p>
          <a:p>
            <a:r>
              <a:rPr lang="en-US" dirty="0" smtClean="0"/>
              <a:t>TEMPEST technologies</a:t>
            </a:r>
          </a:p>
          <a:p>
            <a:pPr lvl="1"/>
            <a:r>
              <a:rPr lang="en-US" dirty="0" smtClean="0"/>
              <a:t>Faraday cages</a:t>
            </a:r>
          </a:p>
          <a:p>
            <a:pPr lvl="2"/>
            <a:r>
              <a:rPr lang="en-US" dirty="0" smtClean="0"/>
              <a:t>Acts as an EM capacitor</a:t>
            </a:r>
          </a:p>
          <a:p>
            <a:pPr lvl="1"/>
            <a:r>
              <a:rPr lang="en-US" dirty="0" smtClean="0"/>
              <a:t>Jamming or noise generators</a:t>
            </a:r>
          </a:p>
          <a:p>
            <a:pPr lvl="2"/>
            <a:r>
              <a:rPr lang="en-US" dirty="0" smtClean="0"/>
              <a:t>Ensure it does not interfere with your operations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349240"/>
            <a:ext cx="6677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Watch YouTube video:  How Hackers Could Wirelessly Bug Your Office</a:t>
            </a:r>
          </a:p>
          <a:p>
            <a:r>
              <a:rPr lang="en-US" dirty="0"/>
              <a:t>https://www.youtube.com/watch?v=5GnMj5cus4A</a:t>
            </a:r>
          </a:p>
        </p:txBody>
      </p:sp>
    </p:spTree>
    <p:extLst>
      <p:ext uri="{BB962C8B-B14F-4D97-AF65-F5344CB8AC3E}">
        <p14:creationId xmlns:p14="http://schemas.microsoft.com/office/powerpoint/2010/main" val="10336243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Designing secure computing systems is a complex task</a:t>
            </a:r>
          </a:p>
          <a:p>
            <a:r>
              <a:rPr lang="en-US" dirty="0" smtClean="0"/>
              <a:t>Understanding begins with hardware, software, and firmware</a:t>
            </a:r>
          </a:p>
          <a:p>
            <a:r>
              <a:rPr lang="en-US" dirty="0" smtClean="0"/>
              <a:t>Operating states</a:t>
            </a:r>
          </a:p>
          <a:p>
            <a:r>
              <a:rPr lang="en-US" dirty="0" smtClean="0"/>
              <a:t>Operating modes</a:t>
            </a:r>
          </a:p>
          <a:p>
            <a:r>
              <a:rPr lang="en-US" dirty="0" smtClean="0"/>
              <a:t>Storage types</a:t>
            </a:r>
          </a:p>
          <a:p>
            <a:r>
              <a:rPr lang="en-US" dirty="0" smtClean="0"/>
              <a:t>Protection mechanisms</a:t>
            </a:r>
          </a:p>
          <a:p>
            <a:r>
              <a:rPr lang="en-US" smtClean="0"/>
              <a:t>Programming 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40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Processing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High-security systems control the processing of information assigned to various security levels; e.g., government classifications</a:t>
            </a:r>
          </a:p>
          <a:p>
            <a:r>
              <a:rPr lang="en-US" dirty="0" smtClean="0"/>
              <a:t>Computer must be designed so they do not inadvertently disclose information to unauthorized recipients</a:t>
            </a:r>
          </a:p>
          <a:p>
            <a:r>
              <a:rPr lang="en-US" dirty="0" smtClean="0"/>
              <a:t>Single State</a:t>
            </a:r>
          </a:p>
          <a:p>
            <a:pPr lvl="1"/>
            <a:r>
              <a:rPr lang="en-US" dirty="0" smtClean="0"/>
              <a:t>Requires the use of policy mechanisms to manage information at different levels</a:t>
            </a:r>
          </a:p>
          <a:p>
            <a:pPr lvl="1"/>
            <a:r>
              <a:rPr lang="en-US" dirty="0" smtClean="0"/>
              <a:t>Security administrators approve a processor and system to handle only secret information</a:t>
            </a:r>
          </a:p>
          <a:p>
            <a:r>
              <a:rPr lang="en-US" dirty="0" smtClean="0"/>
              <a:t>Multistate</a:t>
            </a:r>
          </a:p>
          <a:p>
            <a:pPr lvl="1"/>
            <a:r>
              <a:rPr lang="en-US" dirty="0" smtClean="0"/>
              <a:t>Capable of implementing a much higher level of security</a:t>
            </a:r>
          </a:p>
          <a:p>
            <a:pPr lvl="1"/>
            <a:r>
              <a:rPr lang="en-US" dirty="0" smtClean="0"/>
              <a:t>Certified to handle multiple security levels simultaneously by using specialized security mechanisms</a:t>
            </a:r>
          </a:p>
          <a:p>
            <a:pPr lvl="1"/>
            <a:r>
              <a:rPr lang="en-US" dirty="0" smtClean="0"/>
              <a:t>Prevents information from crossing between security levels</a:t>
            </a:r>
          </a:p>
          <a:p>
            <a:pPr lvl="1"/>
            <a:r>
              <a:rPr lang="en-US" dirty="0" smtClean="0"/>
              <a:t>Relatively uncommon; expensive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093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Protection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Protection Rings</a:t>
            </a:r>
          </a:p>
          <a:p>
            <a:pPr lvl="1"/>
            <a:r>
              <a:rPr lang="en-US" dirty="0" smtClean="0"/>
              <a:t>Old but good protection scheme; organize code and components in an OS into concentric rings; page 326</a:t>
            </a:r>
          </a:p>
          <a:p>
            <a:pPr lvl="1"/>
            <a:r>
              <a:rPr lang="en-US" dirty="0" smtClean="0"/>
              <a:t>Ring 0 has the highest level of privilege</a:t>
            </a:r>
          </a:p>
          <a:p>
            <a:r>
              <a:rPr lang="en-US" dirty="0" smtClean="0"/>
              <a:t>Process states: operating states; various forms of execution a process may run</a:t>
            </a:r>
          </a:p>
          <a:p>
            <a:pPr lvl="1"/>
            <a:r>
              <a:rPr lang="en-US" dirty="0" smtClean="0"/>
              <a:t>Ready – ready to resume or begin processing</a:t>
            </a:r>
          </a:p>
          <a:p>
            <a:pPr lvl="1"/>
            <a:r>
              <a:rPr lang="en-US" dirty="0" smtClean="0"/>
              <a:t>Waiting – waiting for a resource to continue execution</a:t>
            </a:r>
          </a:p>
          <a:p>
            <a:pPr lvl="1"/>
            <a:r>
              <a:rPr lang="en-US" dirty="0" smtClean="0"/>
              <a:t>Running – executes on the CPU and keeps going until finished, its time slices expires, or it is blocked for some reason</a:t>
            </a:r>
            <a:endParaRPr lang="en-US" dirty="0"/>
          </a:p>
          <a:p>
            <a:pPr lvl="1"/>
            <a:r>
              <a:rPr lang="en-US" dirty="0" smtClean="0"/>
              <a:t>Supervisory – when a process must perform an action that requires privileges greater than the problem state’s set of privileges</a:t>
            </a:r>
            <a:endParaRPr lang="en-US" dirty="0"/>
          </a:p>
          <a:p>
            <a:pPr lvl="1"/>
            <a:r>
              <a:rPr lang="en-US" dirty="0" smtClean="0"/>
              <a:t>Stopped – when a process finishes or is terminated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78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Protection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Modes</a:t>
            </a:r>
          </a:p>
          <a:p>
            <a:pPr lvl="1"/>
            <a:r>
              <a:rPr lang="en-US" dirty="0" smtClean="0"/>
              <a:t>Four security modes designed by the U.S. government</a:t>
            </a:r>
          </a:p>
          <a:p>
            <a:pPr lvl="1"/>
            <a:r>
              <a:rPr lang="en-US" dirty="0" smtClean="0"/>
              <a:t>Added need to know; access authorization scheme based on subject’s rights</a:t>
            </a:r>
          </a:p>
          <a:p>
            <a:pPr lvl="1"/>
            <a:r>
              <a:rPr lang="en-US" dirty="0" smtClean="0"/>
              <a:t>Three elements before the security modes can be deployed:</a:t>
            </a:r>
          </a:p>
          <a:p>
            <a:pPr lvl="2"/>
            <a:r>
              <a:rPr lang="en-US" dirty="0" smtClean="0"/>
              <a:t>A hierarchical MAC environment</a:t>
            </a:r>
          </a:p>
          <a:p>
            <a:pPr lvl="2"/>
            <a:r>
              <a:rPr lang="en-US" dirty="0" smtClean="0"/>
              <a:t>Total physical control over which subjects can access the computer console</a:t>
            </a:r>
          </a:p>
          <a:p>
            <a:pPr lvl="2"/>
            <a:r>
              <a:rPr lang="en-US" dirty="0" smtClean="0"/>
              <a:t>Total physical control over which subjects can enter in the same room as the computer console</a:t>
            </a:r>
          </a:p>
        </p:txBody>
      </p:sp>
    </p:spTree>
    <p:extLst>
      <p:ext uri="{BB962C8B-B14F-4D97-AF65-F5344CB8AC3E}">
        <p14:creationId xmlns:p14="http://schemas.microsoft.com/office/powerpoint/2010/main" val="3978621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4596</Words>
  <Application>Microsoft Office PowerPoint</Application>
  <PresentationFormat>Widescreen</PresentationFormat>
  <Paragraphs>522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Calibri</vt:lpstr>
      <vt:lpstr>Calibri Light</vt:lpstr>
      <vt:lpstr>Office Theme</vt:lpstr>
      <vt:lpstr>Chapter 9</vt:lpstr>
      <vt:lpstr>Assess and Mitigate Security Vulnerabilities</vt:lpstr>
      <vt:lpstr>Hardware</vt:lpstr>
      <vt:lpstr>Processor</vt:lpstr>
      <vt:lpstr>Execution Types</vt:lpstr>
      <vt:lpstr>Execution Types</vt:lpstr>
      <vt:lpstr>Processing Types</vt:lpstr>
      <vt:lpstr>Protection Mechanisms</vt:lpstr>
      <vt:lpstr>Protection Mechanisms</vt:lpstr>
      <vt:lpstr>Protection Mechanisms</vt:lpstr>
      <vt:lpstr>Operating Modes</vt:lpstr>
      <vt:lpstr>Memory</vt:lpstr>
      <vt:lpstr>Random Access Memory (RAM)</vt:lpstr>
      <vt:lpstr>Registers</vt:lpstr>
      <vt:lpstr>Memory Addressing</vt:lpstr>
      <vt:lpstr>Secondary Memory</vt:lpstr>
      <vt:lpstr>Memory Security Issues</vt:lpstr>
      <vt:lpstr>Storage</vt:lpstr>
      <vt:lpstr>Storage Media Security</vt:lpstr>
      <vt:lpstr>Input and Output Devices</vt:lpstr>
      <vt:lpstr>Firmware</vt:lpstr>
      <vt:lpstr>Client-Based Systems</vt:lpstr>
      <vt:lpstr>Applets</vt:lpstr>
      <vt:lpstr>Local Caches</vt:lpstr>
      <vt:lpstr>Local Caches</vt:lpstr>
      <vt:lpstr>Server-based Systems</vt:lpstr>
      <vt:lpstr>Database System Security</vt:lpstr>
      <vt:lpstr>Data Mining and Data Warehousing</vt:lpstr>
      <vt:lpstr>Data Analytics</vt:lpstr>
      <vt:lpstr>Large-Scale Parallel Data Systems</vt:lpstr>
      <vt:lpstr>Distributed Systems and Endpoint Security</vt:lpstr>
      <vt:lpstr>Cloud-Based Systems and Cloud Computing</vt:lpstr>
      <vt:lpstr>Cloud-Based Systems and Cloud Computing</vt:lpstr>
      <vt:lpstr>Cloud-Based Systems and Cloud Computing</vt:lpstr>
      <vt:lpstr>Grid Computing</vt:lpstr>
      <vt:lpstr>Peer-to-Peer</vt:lpstr>
      <vt:lpstr>Internet of Things</vt:lpstr>
      <vt:lpstr>Industrial Control Systems</vt:lpstr>
      <vt:lpstr>Assess and Mitigate Vulnerabilities in Web-Based Systems</vt:lpstr>
      <vt:lpstr>Assess and Mitigate Vulnerabilities in Web-Based Systems</vt:lpstr>
      <vt:lpstr>Assess and Mitigate Vulnerabilities in Web-Based Systems</vt:lpstr>
      <vt:lpstr>Assess and Mitigate Vulnerabilities in Mobile Systems</vt:lpstr>
      <vt:lpstr>Device Security</vt:lpstr>
      <vt:lpstr>Device Security</vt:lpstr>
      <vt:lpstr>Application Security</vt:lpstr>
      <vt:lpstr>BYOD Concerns</vt:lpstr>
      <vt:lpstr>BYOD Concerns</vt:lpstr>
      <vt:lpstr>BYOD Concerns</vt:lpstr>
      <vt:lpstr>Assess and Mitigate Vulnerabilities in Embedded Devices and Cyber-Physical Systems</vt:lpstr>
      <vt:lpstr>Examples of Embedded and Static Systems</vt:lpstr>
      <vt:lpstr>Assess and Mitigate Vulnerabilities in Embedded Devices and Cyber-Physical Systems</vt:lpstr>
      <vt:lpstr>Essential Security Protection Mechanisms</vt:lpstr>
      <vt:lpstr>Essential Security Protection Mechanisms</vt:lpstr>
      <vt:lpstr>Security Policy and Computer Architecture</vt:lpstr>
      <vt:lpstr>Policy Mechanisms</vt:lpstr>
      <vt:lpstr>Common Architectural Flaws and Security Issues</vt:lpstr>
      <vt:lpstr>Common Architectural Flaws and Security Issues</vt:lpstr>
      <vt:lpstr>Programming</vt:lpstr>
      <vt:lpstr>Timing, State Changes, and Communication Disconnects</vt:lpstr>
      <vt:lpstr>Technology and Process Integration</vt:lpstr>
      <vt:lpstr>Electromagnetic Radiation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Hunnicutt CTR Ken</dc:creator>
  <cp:lastModifiedBy>Hunnicutt CTR Ken</cp:lastModifiedBy>
  <cp:revision>87</cp:revision>
  <dcterms:created xsi:type="dcterms:W3CDTF">2019-09-16T01:37:19Z</dcterms:created>
  <dcterms:modified xsi:type="dcterms:W3CDTF">2020-07-09T18:05:25Z</dcterms:modified>
</cp:coreProperties>
</file>