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344" r:id="rId9"/>
    <p:sldId id="345" r:id="rId10"/>
    <p:sldId id="277" r:id="rId11"/>
    <p:sldId id="339" r:id="rId12"/>
    <p:sldId id="278" r:id="rId13"/>
    <p:sldId id="279" r:id="rId14"/>
    <p:sldId id="280" r:id="rId15"/>
    <p:sldId id="347" r:id="rId16"/>
    <p:sldId id="281" r:id="rId17"/>
    <p:sldId id="348" r:id="rId18"/>
    <p:sldId id="282" r:id="rId19"/>
    <p:sldId id="283" r:id="rId20"/>
    <p:sldId id="284" r:id="rId21"/>
    <p:sldId id="349" r:id="rId22"/>
    <p:sldId id="286" r:id="rId23"/>
    <p:sldId id="287" r:id="rId24"/>
    <p:sldId id="340" r:id="rId25"/>
    <p:sldId id="350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41" r:id="rId35"/>
    <p:sldId id="296" r:id="rId36"/>
    <p:sldId id="351" r:id="rId37"/>
    <p:sldId id="297" r:id="rId38"/>
    <p:sldId id="298" r:id="rId39"/>
    <p:sldId id="299" r:id="rId40"/>
    <p:sldId id="342" r:id="rId41"/>
    <p:sldId id="300" r:id="rId42"/>
    <p:sldId id="34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271"/>
            <p14:sldId id="272"/>
            <p14:sldId id="273"/>
            <p14:sldId id="274"/>
            <p14:sldId id="275"/>
            <p14:sldId id="276"/>
            <p14:sldId id="344"/>
            <p14:sldId id="345"/>
            <p14:sldId id="277"/>
            <p14:sldId id="339"/>
            <p14:sldId id="278"/>
            <p14:sldId id="279"/>
            <p14:sldId id="280"/>
            <p14:sldId id="347"/>
            <p14:sldId id="281"/>
            <p14:sldId id="348"/>
            <p14:sldId id="282"/>
            <p14:sldId id="283"/>
            <p14:sldId id="284"/>
            <p14:sldId id="349"/>
            <p14:sldId id="286"/>
            <p14:sldId id="287"/>
            <p14:sldId id="340"/>
            <p14:sldId id="35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41"/>
            <p14:sldId id="296"/>
            <p14:sldId id="351"/>
            <p14:sldId id="297"/>
            <p14:sldId id="298"/>
            <p14:sldId id="299"/>
            <p14:sldId id="342"/>
            <p14:sldId id="300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12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4: Communication and Network Security</a:t>
            </a:r>
          </a:p>
          <a:p>
            <a:pPr lvl="1"/>
            <a:r>
              <a:rPr lang="en-US" dirty="0" smtClean="0"/>
              <a:t>4.3 Implement secure communication channels according to design</a:t>
            </a:r>
          </a:p>
          <a:p>
            <a:pPr lvl="2"/>
            <a:r>
              <a:rPr lang="en-US" sz="1800" dirty="0" smtClean="0"/>
              <a:t>4.3.1 Voice</a:t>
            </a:r>
          </a:p>
          <a:p>
            <a:pPr lvl="2"/>
            <a:r>
              <a:rPr lang="en-US" sz="1800" dirty="0" smtClean="0"/>
              <a:t>4.3.2 Multimedia collaboration</a:t>
            </a:r>
          </a:p>
          <a:p>
            <a:pPr lvl="2"/>
            <a:r>
              <a:rPr lang="en-US" sz="1800" dirty="0" smtClean="0"/>
              <a:t>4.3.3 Remote access</a:t>
            </a:r>
            <a:endParaRPr lang="en-US" sz="1800" dirty="0"/>
          </a:p>
          <a:p>
            <a:pPr lvl="2"/>
            <a:r>
              <a:rPr lang="en-US" sz="1800" dirty="0" smtClean="0"/>
              <a:t>4.3.4 Data Communications</a:t>
            </a:r>
          </a:p>
          <a:p>
            <a:pPr lvl="2"/>
            <a:r>
              <a:rPr lang="en-US" sz="1800" dirty="0" smtClean="0"/>
              <a:t>4.3.5 Virtualized networks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Multimedia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Remote Meeting</a:t>
            </a:r>
          </a:p>
          <a:p>
            <a:pPr lvl="1"/>
            <a:r>
              <a:rPr lang="en-US" dirty="0" smtClean="0"/>
              <a:t>Any product, hardware, or software that allows for interactions between remote parties</a:t>
            </a:r>
          </a:p>
          <a:p>
            <a:pPr lvl="2"/>
            <a:r>
              <a:rPr lang="en-US" dirty="0" smtClean="0"/>
              <a:t>Digital collaboration, virtual meetings, videoconferencing, software or application collaboration, shared whiteboard service, virtual training solutions, etc..</a:t>
            </a:r>
          </a:p>
          <a:p>
            <a:pPr lvl="2"/>
            <a:r>
              <a:rPr lang="en-US" dirty="0" smtClean="0"/>
              <a:t>Attendant security implementations must be evaluated</a:t>
            </a:r>
          </a:p>
          <a:p>
            <a:r>
              <a:rPr lang="en-US" dirty="0" smtClean="0"/>
              <a:t>Instant Messaging</a:t>
            </a:r>
          </a:p>
          <a:p>
            <a:pPr lvl="1"/>
            <a:r>
              <a:rPr lang="en-US" dirty="0" smtClean="0"/>
              <a:t>Mechanisms that allows for real-time text-based chat between users locate anywhere on the internet</a:t>
            </a:r>
          </a:p>
          <a:p>
            <a:pPr lvl="1"/>
            <a:r>
              <a:rPr lang="en-US" dirty="0" smtClean="0"/>
              <a:t>Some IM utilities allow for file transfer, multimedia, voice and videoconferencing, and more</a:t>
            </a:r>
          </a:p>
          <a:p>
            <a:pPr lvl="1"/>
            <a:r>
              <a:rPr lang="en-US" dirty="0" smtClean="0"/>
              <a:t>Some are peer-to-peer; others are centralized</a:t>
            </a:r>
          </a:p>
          <a:p>
            <a:pPr lvl="1"/>
            <a:r>
              <a:rPr lang="en-US" dirty="0" smtClean="0"/>
              <a:t>Many forms of IM lack common security features, such as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 Email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infrastructure primarily consists of using </a:t>
            </a:r>
          </a:p>
          <a:p>
            <a:pPr lvl="1"/>
            <a:r>
              <a:rPr lang="en-US" dirty="0" smtClean="0"/>
              <a:t>Simple Mail Transfer Protocol (port 25)</a:t>
            </a:r>
          </a:p>
          <a:p>
            <a:pPr lvl="2"/>
            <a:r>
              <a:rPr lang="en-US" dirty="0" smtClean="0"/>
              <a:t>Designed to be a mail relay system</a:t>
            </a:r>
          </a:p>
          <a:p>
            <a:pPr lvl="2"/>
            <a:r>
              <a:rPr lang="en-US" dirty="0" smtClean="0"/>
              <a:t>Avoid open relay; does not authenticate senders before accepting and relaying mail; prime target for spammers</a:t>
            </a:r>
          </a:p>
          <a:p>
            <a:pPr lvl="2"/>
            <a:r>
              <a:rPr lang="en-US" dirty="0" smtClean="0"/>
              <a:t>Another option; SaaS email solutions; cloud-based email which provide high-availability, distributed architecture, ease of access, standardized configuration, and physical location independence</a:t>
            </a:r>
          </a:p>
          <a:p>
            <a:pPr lvl="2"/>
            <a:r>
              <a:rPr lang="en-US" dirty="0" smtClean="0"/>
              <a:t>Risks of cloud-based email services: blacklisting issues, rate limiting, app/add-on restriction and additional security mechanism you can deploy</a:t>
            </a:r>
          </a:p>
          <a:p>
            <a:pPr lvl="1"/>
            <a:r>
              <a:rPr lang="en-US" dirty="0" smtClean="0"/>
              <a:t>Post Office Protocol (port 110)</a:t>
            </a:r>
          </a:p>
          <a:p>
            <a:pPr lvl="1"/>
            <a:r>
              <a:rPr lang="en-US" dirty="0" smtClean="0"/>
              <a:t>Internet Message Access Protocol (port 143)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Email 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Email in inherently not secure, but security can be added to email</a:t>
            </a:r>
          </a:p>
          <a:p>
            <a:pPr lvl="1"/>
            <a:r>
              <a:rPr lang="en-US" dirty="0" smtClean="0"/>
              <a:t>Provide for nonrepudiation</a:t>
            </a:r>
          </a:p>
          <a:p>
            <a:pPr lvl="1"/>
            <a:r>
              <a:rPr lang="en-US" dirty="0" smtClean="0"/>
              <a:t>Restrict access to messages to the intended recipients</a:t>
            </a:r>
          </a:p>
          <a:p>
            <a:pPr lvl="1"/>
            <a:r>
              <a:rPr lang="en-US" dirty="0" smtClean="0"/>
              <a:t>Authenticate and verify the source of message</a:t>
            </a:r>
          </a:p>
          <a:p>
            <a:pPr lvl="1"/>
            <a:r>
              <a:rPr lang="en-US" dirty="0" smtClean="0"/>
              <a:t>Verify the deliver of message</a:t>
            </a:r>
          </a:p>
          <a:p>
            <a:pPr lvl="1"/>
            <a:r>
              <a:rPr lang="en-US" dirty="0" smtClean="0"/>
              <a:t>Classify sensitive content within or attached to messages</a:t>
            </a:r>
          </a:p>
          <a:p>
            <a:r>
              <a:rPr lang="en-US" dirty="0" smtClean="0"/>
              <a:t>Within the security policy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cceptable use policies for email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Email management</a:t>
            </a:r>
          </a:p>
          <a:p>
            <a:pPr lvl="1"/>
            <a:r>
              <a:rPr lang="en-US" dirty="0" smtClean="0"/>
              <a:t>Email backup and retention policies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 Email Security Issues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step in deploying email security is to recognize the vulnerabilities specific to email</a:t>
            </a:r>
          </a:p>
          <a:p>
            <a:pPr lvl="1"/>
            <a:r>
              <a:rPr lang="en-US" dirty="0" smtClean="0"/>
              <a:t>SMTP, POP, and IMAP are not natively secure</a:t>
            </a:r>
          </a:p>
          <a:p>
            <a:r>
              <a:rPr lang="en-US" dirty="0" smtClean="0"/>
              <a:t>Email is a common deliver mechanism for viruses, </a:t>
            </a:r>
            <a:r>
              <a:rPr lang="en-US" dirty="0"/>
              <a:t>w</a:t>
            </a:r>
            <a:r>
              <a:rPr lang="en-US" dirty="0" smtClean="0"/>
              <a:t>orms, Trojan horses, document with destruction macros, and other malicious code</a:t>
            </a:r>
          </a:p>
          <a:p>
            <a:r>
              <a:rPr lang="en-US" dirty="0" smtClean="0"/>
              <a:t>Email offers little in the way of source verification possible to deliver email directly to user’s inbox on an email server by directly connecting to the email server’s SMTP port.</a:t>
            </a:r>
          </a:p>
          <a:p>
            <a:r>
              <a:rPr lang="en-US" dirty="0" smtClean="0"/>
              <a:t>Email can be used as an attack mechanism; mail-bombing</a:t>
            </a:r>
          </a:p>
          <a:p>
            <a:r>
              <a:rPr lang="en-US" dirty="0" smtClean="0"/>
              <a:t>Unwanted email can be considered an attack; spamming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Email Security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Secure Multipurpose Internet Mail Extension (S/MIME)</a:t>
            </a:r>
          </a:p>
          <a:p>
            <a:pPr lvl="1"/>
            <a:r>
              <a:rPr lang="en-US" dirty="0" smtClean="0"/>
              <a:t>An email security standard that offers authentication and confidentiality to email through public hey encryptions an digital signatures</a:t>
            </a:r>
          </a:p>
          <a:p>
            <a:pPr lvl="1"/>
            <a:r>
              <a:rPr lang="en-US" dirty="0" smtClean="0"/>
              <a:t>Signed vs enveloped message (page 533</a:t>
            </a:r>
          </a:p>
          <a:p>
            <a:r>
              <a:rPr lang="en-US" b="1" dirty="0" smtClean="0"/>
              <a:t>MIME Object Security Services (MOSS)</a:t>
            </a:r>
          </a:p>
          <a:p>
            <a:pPr lvl="1"/>
            <a:r>
              <a:rPr lang="en-US" dirty="0" smtClean="0"/>
              <a:t>Can provide authentication, confidentiality, integrity, and nonrepudiation for email</a:t>
            </a:r>
          </a:p>
          <a:p>
            <a:pPr lvl="1"/>
            <a:r>
              <a:rPr lang="en-US" dirty="0" smtClean="0"/>
              <a:t>Employs MD2 and MD5; RSA public key and DES to provide authentication and encryption</a:t>
            </a:r>
          </a:p>
          <a:p>
            <a:r>
              <a:rPr lang="en-US" b="1" dirty="0" smtClean="0"/>
              <a:t>Privacy Enhanced Mail (PEM)</a:t>
            </a:r>
          </a:p>
          <a:p>
            <a:pPr lvl="1"/>
            <a:r>
              <a:rPr lang="en-US" dirty="0" smtClean="0"/>
              <a:t>An email encryption mechanism; uses RSA, DES, and X.509</a:t>
            </a:r>
          </a:p>
          <a:p>
            <a:r>
              <a:rPr lang="en-US" b="1" dirty="0" smtClean="0"/>
              <a:t>Domain Keys Identified Mail (DKIM)</a:t>
            </a:r>
          </a:p>
          <a:p>
            <a:pPr lvl="1"/>
            <a:r>
              <a:rPr lang="en-US" dirty="0" smtClean="0"/>
              <a:t>A means to asset that valid mail is sent by an organization through verification of domain name identity</a:t>
            </a:r>
          </a:p>
          <a:p>
            <a:r>
              <a:rPr lang="en-US" b="1" dirty="0" smtClean="0"/>
              <a:t>Pretty Good Privacy (PGP)</a:t>
            </a:r>
          </a:p>
          <a:p>
            <a:pPr lvl="1"/>
            <a:r>
              <a:rPr lang="en-US" dirty="0" smtClean="0"/>
              <a:t>Public-private key system that uses a variety of encryption algorithms to encrypt files and email message</a:t>
            </a:r>
          </a:p>
          <a:p>
            <a:pPr lvl="1"/>
            <a:r>
              <a:rPr lang="en-US" dirty="0"/>
              <a:t>Open-source; OpenPGP and GPG</a:t>
            </a:r>
          </a:p>
          <a:p>
            <a:r>
              <a:rPr lang="en-US" b="1" dirty="0" smtClean="0"/>
              <a:t>Opportunistic TLS for SMTP Gateways</a:t>
            </a:r>
          </a:p>
          <a:p>
            <a:pPr lvl="1"/>
            <a:r>
              <a:rPr lang="en-US" dirty="0" smtClean="0"/>
              <a:t>SMTP over TLS</a:t>
            </a:r>
          </a:p>
          <a:p>
            <a:r>
              <a:rPr lang="en-US" b="1" dirty="0" smtClean="0"/>
              <a:t>Sender Policy Frameworks</a:t>
            </a:r>
          </a:p>
          <a:p>
            <a:pPr lvl="1"/>
            <a:r>
              <a:rPr lang="en-US" dirty="0" smtClean="0"/>
              <a:t>Protects against spam and email spoofing; operates by checking that inbound message originate from a host authorized to send message by the owners of the SMTP origin domain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Email Security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Blocking attachments at the email gateway system eases the threats from malicious attachment</a:t>
            </a:r>
          </a:p>
          <a:p>
            <a:r>
              <a:rPr lang="en-US" dirty="0"/>
              <a:t>Blacklist services offer a subscription system to a list of known email abuse sources</a:t>
            </a:r>
          </a:p>
          <a:p>
            <a:r>
              <a:rPr lang="en-US" dirty="0"/>
              <a:t>Unwanted emails can be managed through the use of email reputation filtering</a:t>
            </a:r>
          </a:p>
          <a:p>
            <a:r>
              <a:rPr lang="en-US" dirty="0"/>
              <a:t>Fax security</a:t>
            </a:r>
          </a:p>
          <a:p>
            <a:pPr lvl="1"/>
            <a:r>
              <a:rPr lang="en-US" dirty="0"/>
              <a:t>Fax encryptions, link encryption activity logs, and exception report</a:t>
            </a:r>
          </a:p>
          <a:p>
            <a:pPr lvl="1"/>
            <a:r>
              <a:rPr lang="en-US" dirty="0"/>
              <a:t>Disable automatic printing</a:t>
            </a:r>
          </a:p>
          <a:p>
            <a:pPr lvl="1"/>
            <a:r>
              <a:rPr lang="en-US" dirty="0"/>
              <a:t>Avoid fax machines that retain a copy of </a:t>
            </a:r>
            <a:r>
              <a:rPr lang="en-US" dirty="0" smtClean="0"/>
              <a:t>fax </a:t>
            </a:r>
            <a:r>
              <a:rPr lang="en-US" dirty="0"/>
              <a:t>in memory or on a local storage device</a:t>
            </a:r>
          </a:p>
          <a:p>
            <a:pPr lvl="1"/>
            <a:r>
              <a:rPr lang="en-US" dirty="0"/>
              <a:t>Fax to email instead of printing the documents</a:t>
            </a:r>
          </a:p>
        </p:txBody>
      </p:sp>
    </p:spTree>
    <p:extLst>
      <p:ext uri="{BB962C8B-B14F-4D97-AF65-F5344CB8AC3E}">
        <p14:creationId xmlns:p14="http://schemas.microsoft.com/office/powerpoint/2010/main" val="144433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Remote Access 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Telecommuting has become a common feature for business computing</a:t>
            </a:r>
          </a:p>
          <a:p>
            <a:r>
              <a:rPr lang="en-US" dirty="0" smtClean="0"/>
              <a:t>Usually requires remote access</a:t>
            </a:r>
          </a:p>
          <a:p>
            <a:pPr lvl="1"/>
            <a:r>
              <a:rPr lang="en-US" dirty="0" smtClean="0"/>
              <a:t>Using a modem to dial up directly to a RAS</a:t>
            </a:r>
          </a:p>
          <a:p>
            <a:pPr lvl="1"/>
            <a:r>
              <a:rPr lang="en-US" dirty="0" smtClean="0"/>
              <a:t>Connecting to a network over the internet through a VPN</a:t>
            </a:r>
          </a:p>
          <a:p>
            <a:pPr lvl="1"/>
            <a:r>
              <a:rPr lang="en-US" dirty="0" smtClean="0"/>
              <a:t>Connecting to a terminal server system through a thin-client connection</a:t>
            </a:r>
          </a:p>
          <a:p>
            <a:pPr lvl="1"/>
            <a:r>
              <a:rPr lang="en-US" dirty="0" smtClean="0"/>
              <a:t>Connecting to an office-located personal computer using  a remote desktop service</a:t>
            </a:r>
          </a:p>
          <a:p>
            <a:pPr lvl="1"/>
            <a:r>
              <a:rPr lang="en-US" dirty="0" smtClean="0"/>
              <a:t>Using cloud-based desktop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Remote Access 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remote access capabilities are deployed in any environment, security must be considered and implanted to provide protection for your private network against remote access complications</a:t>
            </a:r>
          </a:p>
          <a:p>
            <a:pPr lvl="1"/>
            <a:r>
              <a:rPr lang="en-US" dirty="0" smtClean="0"/>
              <a:t>Remote access user should be stringently authenticated before being granted access</a:t>
            </a:r>
          </a:p>
          <a:p>
            <a:pPr lvl="1"/>
            <a:r>
              <a:rPr lang="en-US" dirty="0" smtClean="0"/>
              <a:t>Only those users who specifically need remote access for the assigned work tasks should be granted permission to establish remote connections</a:t>
            </a:r>
          </a:p>
          <a:p>
            <a:pPr lvl="1"/>
            <a:r>
              <a:rPr lang="en-US" dirty="0" smtClean="0"/>
              <a:t>All remote communications should be protected from interception and eavesdropping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0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Remote Access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Remote access security management strategy:</a:t>
            </a:r>
          </a:p>
          <a:p>
            <a:pPr lvl="1"/>
            <a:r>
              <a:rPr lang="en-US" b="1" dirty="0"/>
              <a:t>Remote Connectivity Technology</a:t>
            </a:r>
          </a:p>
          <a:p>
            <a:pPr lvl="2"/>
            <a:r>
              <a:rPr lang="en-US" dirty="0"/>
              <a:t>Each connection has its own unique security issues</a:t>
            </a:r>
          </a:p>
          <a:p>
            <a:pPr lvl="1"/>
            <a:r>
              <a:rPr lang="en-US" b="1" dirty="0"/>
              <a:t>Transmission Protection</a:t>
            </a:r>
          </a:p>
          <a:p>
            <a:pPr lvl="2"/>
            <a:r>
              <a:rPr lang="en-US" dirty="0"/>
              <a:t>VPNs, SSL/TLS, SSH, </a:t>
            </a:r>
            <a:r>
              <a:rPr lang="en-US" dirty="0" smtClean="0"/>
              <a:t>IPsec, </a:t>
            </a:r>
            <a:r>
              <a:rPr lang="en-US" dirty="0"/>
              <a:t>L2TP</a:t>
            </a:r>
          </a:p>
          <a:p>
            <a:pPr lvl="1"/>
            <a:r>
              <a:rPr lang="en-US" b="1" dirty="0"/>
              <a:t>Authentication Protection</a:t>
            </a:r>
          </a:p>
          <a:p>
            <a:pPr lvl="2"/>
            <a:r>
              <a:rPr lang="en-US" dirty="0"/>
              <a:t>PAP, CHAP, EAP, RADIUS, TACACS+</a:t>
            </a:r>
          </a:p>
          <a:p>
            <a:pPr lvl="1"/>
            <a:r>
              <a:rPr lang="en-US" b="1" dirty="0"/>
              <a:t>Remote User Assistance</a:t>
            </a:r>
          </a:p>
          <a:p>
            <a:pPr lvl="2"/>
            <a:r>
              <a:rPr lang="en-US" dirty="0"/>
              <a:t>Technical assistance for users</a:t>
            </a:r>
          </a:p>
          <a:p>
            <a:r>
              <a:rPr lang="en-US" dirty="0" smtClean="0"/>
              <a:t>Remote connections should be tightly controlled</a:t>
            </a:r>
          </a:p>
          <a:p>
            <a:r>
              <a:rPr lang="en-US" dirty="0" smtClean="0"/>
              <a:t>Restrict remote access to only authorized users; use callback and caller ID</a:t>
            </a:r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Dial-up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protocol must govern how the link is established</a:t>
            </a:r>
          </a:p>
          <a:p>
            <a:pPr lvl="1"/>
            <a:r>
              <a:rPr lang="en-US" dirty="0" smtClean="0"/>
              <a:t>Point-to-point Protocol (PPP)</a:t>
            </a:r>
          </a:p>
          <a:p>
            <a:pPr lvl="2"/>
            <a:r>
              <a:rPr lang="en-US" dirty="0" smtClean="0"/>
              <a:t>Full-duplex protocol used for transmitting TCPIP packet over various non-LAN connections; modems, ISDN, VPNs, Frame Relay, etc.</a:t>
            </a:r>
          </a:p>
          <a:p>
            <a:pPr lvl="2"/>
            <a:r>
              <a:rPr lang="en-US" dirty="0" smtClean="0"/>
              <a:t>Widely supported; authentication is protected using CHAP and PAP</a:t>
            </a:r>
          </a:p>
          <a:p>
            <a:pPr lvl="2"/>
            <a:r>
              <a:rPr lang="en-US" dirty="0" smtClean="0"/>
              <a:t>Replacement for SLIP and can support any LAN protocol</a:t>
            </a:r>
          </a:p>
          <a:p>
            <a:pPr lvl="1"/>
            <a:r>
              <a:rPr lang="en-US" dirty="0" smtClean="0"/>
              <a:t>Serial Line Internet Protocol (SLIP)</a:t>
            </a:r>
          </a:p>
          <a:p>
            <a:pPr lvl="2"/>
            <a:r>
              <a:rPr lang="en-US" dirty="0" smtClean="0"/>
              <a:t>Older technology developed to support TCP/IP over asynchronous connections</a:t>
            </a:r>
          </a:p>
          <a:p>
            <a:pPr lvl="2"/>
            <a:r>
              <a:rPr lang="en-US" dirty="0" smtClean="0"/>
              <a:t>Rarely used but still supported on many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and Protocol Security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Communications Protocols</a:t>
            </a:r>
          </a:p>
          <a:p>
            <a:pPr lvl="1"/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Kerberos</a:t>
            </a:r>
          </a:p>
          <a:p>
            <a:pPr lvl="1"/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Signal Protocol</a:t>
            </a:r>
          </a:p>
          <a:p>
            <a:pPr lvl="1"/>
            <a:r>
              <a:rPr lang="en-US" dirty="0" smtClean="0"/>
              <a:t>Secure Remote Procedure Call (S-RPC)</a:t>
            </a:r>
          </a:p>
          <a:p>
            <a:pPr lvl="1"/>
            <a:r>
              <a:rPr lang="en-US" dirty="0" smtClean="0"/>
              <a:t>SSL</a:t>
            </a:r>
          </a:p>
          <a:p>
            <a:pPr lvl="1"/>
            <a:r>
              <a:rPr lang="en-US" dirty="0" smtClean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Centralized Remote Authentication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en-US" b="1" dirty="0" smtClean="0"/>
              <a:t>Remote Authentication Dial-In User Service (RADIUS)</a:t>
            </a:r>
          </a:p>
          <a:p>
            <a:pPr lvl="1"/>
            <a:r>
              <a:rPr lang="en-US" dirty="0" smtClean="0"/>
              <a:t>Centralized authentication for remote dial-up connections</a:t>
            </a:r>
          </a:p>
          <a:p>
            <a:pPr lvl="1"/>
            <a:r>
              <a:rPr lang="en-US" dirty="0" smtClean="0"/>
              <a:t>UDP over port 1812/1813</a:t>
            </a:r>
          </a:p>
          <a:p>
            <a:pPr lvl="1"/>
            <a:r>
              <a:rPr lang="en-US" dirty="0" smtClean="0"/>
              <a:t>TLS using TCP over port 2083 (Diameter)</a:t>
            </a:r>
          </a:p>
          <a:p>
            <a:r>
              <a:rPr lang="en-US" b="1" dirty="0" smtClean="0"/>
              <a:t>Terminal Access Controller Access-Control System</a:t>
            </a:r>
          </a:p>
          <a:p>
            <a:pPr lvl="1"/>
            <a:r>
              <a:rPr lang="en-US" dirty="0" smtClean="0"/>
              <a:t>Alternative to RADIUS</a:t>
            </a:r>
          </a:p>
          <a:p>
            <a:pPr lvl="1"/>
            <a:r>
              <a:rPr lang="en-US" dirty="0" smtClean="0"/>
              <a:t>Port 49</a:t>
            </a:r>
          </a:p>
          <a:p>
            <a:pPr lvl="1"/>
            <a:r>
              <a:rPr lang="en-US" dirty="0" smtClean="0"/>
              <a:t>Three versions:</a:t>
            </a:r>
          </a:p>
          <a:p>
            <a:pPr lvl="2"/>
            <a:r>
              <a:rPr lang="en-US" dirty="0" smtClean="0"/>
              <a:t>Original TACACS – integrates the authentication and authorization process</a:t>
            </a:r>
          </a:p>
          <a:p>
            <a:pPr lvl="2"/>
            <a:r>
              <a:rPr lang="en-US" dirty="0" smtClean="0"/>
              <a:t>XTACACS – separates AAA</a:t>
            </a:r>
          </a:p>
          <a:p>
            <a:pPr lvl="2"/>
            <a:r>
              <a:rPr lang="en-US" dirty="0" smtClean="0"/>
              <a:t>TACACS+ - same as XTACACS, but adds two-factor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Private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Provides point-to-point </a:t>
            </a:r>
            <a:r>
              <a:rPr lang="en-US" dirty="0"/>
              <a:t>transmission of both authentication and data traffic over an intermediary untrusted network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Most use </a:t>
            </a:r>
            <a:r>
              <a:rPr lang="en-US" dirty="0"/>
              <a:t>encryption to protect the encapsulated traffic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Most commonly </a:t>
            </a:r>
            <a:r>
              <a:rPr lang="en-US" dirty="0"/>
              <a:t>associated with establishing security communications paths through the </a:t>
            </a:r>
            <a:r>
              <a:rPr lang="en-US" dirty="0" smtClean="0"/>
              <a:t>internet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Tunneling – process that protects the contents of protocol packets by encapsulating them in packets of another protocol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How VPNs Work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Can establish over any other network communications connection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Can connect to individual systems or two entire networks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3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VPN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Point-to-point Tunneling Protocol</a:t>
            </a:r>
          </a:p>
          <a:p>
            <a:pPr lvl="1"/>
            <a:r>
              <a:rPr lang="en-US" dirty="0" smtClean="0"/>
              <a:t>An encapsulation protocol developed from PPP</a:t>
            </a:r>
          </a:p>
          <a:p>
            <a:pPr lvl="1"/>
            <a:r>
              <a:rPr lang="en-US" dirty="0" smtClean="0"/>
              <a:t>Operates over Layer 2 of the OSI model</a:t>
            </a:r>
          </a:p>
          <a:p>
            <a:pPr lvl="1"/>
            <a:r>
              <a:rPr lang="en-US" dirty="0" smtClean="0"/>
              <a:t>Used on IP networks</a:t>
            </a:r>
          </a:p>
          <a:p>
            <a:pPr lvl="1"/>
            <a:r>
              <a:rPr lang="en-US" dirty="0" smtClean="0"/>
              <a:t>Protection includes; MS-CHAP, CHAP, PAP, EAP, SPAP (Shiva Password Authentication Protocol)</a:t>
            </a:r>
          </a:p>
          <a:p>
            <a:r>
              <a:rPr lang="en-US" b="1" dirty="0" smtClean="0"/>
              <a:t>Layer 2 Forwarding Protocol and Layer 2 Tunneling Protocol</a:t>
            </a:r>
          </a:p>
          <a:p>
            <a:pPr lvl="1"/>
            <a:r>
              <a:rPr lang="en-US" dirty="0" smtClean="0"/>
              <a:t>Developed by Cisco</a:t>
            </a:r>
          </a:p>
          <a:p>
            <a:pPr lvl="1"/>
            <a:r>
              <a:rPr lang="en-US" dirty="0" smtClean="0"/>
              <a:t>Mutual authentication tunneling mechanism; no encryption</a:t>
            </a:r>
          </a:p>
          <a:p>
            <a:pPr lvl="1"/>
            <a:r>
              <a:rPr lang="en-US" dirty="0" smtClean="0"/>
              <a:t>Not widely deployed; replaced by L2TP</a:t>
            </a:r>
          </a:p>
          <a:p>
            <a:r>
              <a:rPr lang="en-US" b="1" dirty="0" smtClean="0"/>
              <a:t>IP Security Protocol</a:t>
            </a:r>
          </a:p>
          <a:p>
            <a:pPr lvl="1"/>
            <a:r>
              <a:rPr lang="en-US" dirty="0" smtClean="0"/>
              <a:t>Both a standalone VPN protocol and the security mechanism for L2TP</a:t>
            </a:r>
          </a:p>
          <a:p>
            <a:pPr lvl="1"/>
            <a:r>
              <a:rPr lang="en-US" dirty="0" smtClean="0"/>
              <a:t>Can be used only for IP traffic</a:t>
            </a:r>
          </a:p>
          <a:p>
            <a:pPr lvl="1"/>
            <a:r>
              <a:rPr lang="en-US" dirty="0" smtClean="0"/>
              <a:t>Native in IPv6</a:t>
            </a:r>
          </a:p>
          <a:p>
            <a:pPr lvl="1"/>
            <a:r>
              <a:rPr lang="en-US" dirty="0" smtClean="0"/>
              <a:t>Two primary components:</a:t>
            </a:r>
          </a:p>
          <a:p>
            <a:pPr lvl="2"/>
            <a:r>
              <a:rPr lang="en-US" dirty="0" smtClean="0"/>
              <a:t>Authentication Header – Provides authentication, integrity, and nonrepudiation</a:t>
            </a:r>
          </a:p>
          <a:p>
            <a:pPr lvl="2"/>
            <a:r>
              <a:rPr lang="en-US" dirty="0" smtClean="0"/>
              <a:t>Encapsulating Security Payload (ESP) – provides encryption to protect the confidentiality of transmitted data, but can also perform limited authentication; operates at the Network Layer and can use either transport or tunnel mode</a:t>
            </a:r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Hardware-imposed network segmentation created by switches</a:t>
            </a:r>
          </a:p>
          <a:p>
            <a:pPr lvl="1"/>
            <a:r>
              <a:rPr lang="en-US" dirty="0" smtClean="0"/>
              <a:t>By default all ports are part of VLAN 1</a:t>
            </a:r>
          </a:p>
          <a:p>
            <a:r>
              <a:rPr lang="en-US" dirty="0" smtClean="0"/>
              <a:t>Used for traffic management</a:t>
            </a:r>
          </a:p>
          <a:p>
            <a:r>
              <a:rPr lang="en-US" dirty="0" smtClean="0"/>
              <a:t>communications between members of the same VLAN occur without hindrance</a:t>
            </a:r>
          </a:p>
          <a:p>
            <a:pPr lvl="1"/>
            <a:r>
              <a:rPr lang="en-US" dirty="0" smtClean="0"/>
              <a:t>But communications between VLANs requires routing functions</a:t>
            </a:r>
          </a:p>
          <a:p>
            <a:pPr lvl="1"/>
            <a:r>
              <a:rPr lang="en-US" dirty="0" smtClean="0"/>
              <a:t>Logically separate network without altering its physical topology</a:t>
            </a:r>
          </a:p>
          <a:p>
            <a:r>
              <a:rPr lang="en-US" dirty="0" smtClean="0"/>
              <a:t>Easy to implement; little administrative overhead, and are a hardware-based solution</a:t>
            </a:r>
          </a:p>
          <a:p>
            <a:r>
              <a:rPr lang="en-US" dirty="0" smtClean="0"/>
              <a:t>Controls and restricts broadcast traffic</a:t>
            </a:r>
          </a:p>
          <a:p>
            <a:r>
              <a:rPr lang="en-US" dirty="0" smtClean="0"/>
              <a:t>Broadcast storm is a flood of unwanted Ethernet broadcast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host one or more operating systems within the memory of a single host computer</a:t>
            </a:r>
          </a:p>
          <a:p>
            <a:pPr lvl="1"/>
            <a:r>
              <a:rPr lang="en-US" dirty="0" smtClean="0"/>
              <a:t>Hosted OSs are called guest operating systems or instances</a:t>
            </a:r>
          </a:p>
          <a:p>
            <a:pPr lvl="1"/>
            <a:r>
              <a:rPr lang="en-US" dirty="0" smtClean="0"/>
              <a:t>Indistinguishable from traditional servers and services from the user’s perspective</a:t>
            </a:r>
          </a:p>
          <a:p>
            <a:r>
              <a:rPr lang="en-US" dirty="0" smtClean="0"/>
              <a:t>Offers several benefits;</a:t>
            </a:r>
            <a:endParaRPr lang="en-US" dirty="0"/>
          </a:p>
          <a:p>
            <a:pPr lvl="1"/>
            <a:r>
              <a:rPr lang="en-US" dirty="0" smtClean="0"/>
              <a:t>Easier and faster to make backups of entire virtual systems</a:t>
            </a:r>
          </a:p>
          <a:p>
            <a:pPr lvl="1"/>
            <a:r>
              <a:rPr lang="en-US" dirty="0" smtClean="0"/>
              <a:t>Virtual systems can be replaced  by a backup in minutes</a:t>
            </a:r>
          </a:p>
          <a:p>
            <a:pPr lvl="1"/>
            <a:r>
              <a:rPr lang="en-US" dirty="0" smtClean="0"/>
              <a:t>Malicious code compromise or infections of virtual systems rarely affect the host OS; allows for safe testing and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400893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VM escaping </a:t>
            </a:r>
            <a:r>
              <a:rPr lang="en-US" dirty="0" smtClean="0"/>
              <a:t>occurs when software within a guest OS is able to breach the isolation protection provided by the hypervisor in order to violate the container of other guest OSs or infiltrate the host OS</a:t>
            </a:r>
          </a:p>
          <a:p>
            <a:pPr lvl="1"/>
            <a:r>
              <a:rPr lang="en-US" dirty="0" smtClean="0"/>
              <a:t>VENOM exploit (page 547)</a:t>
            </a:r>
          </a:p>
          <a:p>
            <a:pPr lvl="1"/>
            <a:r>
              <a:rPr lang="en-US" dirty="0" smtClean="0"/>
              <a:t>Keep highly sensitive systems and data on separate physical machines</a:t>
            </a:r>
          </a:p>
          <a:p>
            <a:pPr lvl="1"/>
            <a:r>
              <a:rPr lang="en-US" dirty="0" smtClean="0"/>
              <a:t>Keep all hypervisor software current with vendor-released patches</a:t>
            </a:r>
          </a:p>
          <a:p>
            <a:pPr lvl="1"/>
            <a:r>
              <a:rPr lang="en-US" dirty="0" smtClean="0"/>
              <a:t>Monitor attack, exposure, and abuse indexes for new threats to your environment</a:t>
            </a:r>
          </a:p>
          <a:p>
            <a:r>
              <a:rPr lang="en-US" dirty="0" smtClean="0"/>
              <a:t>Used for a wide variety of new architectures and system design solutions</a:t>
            </a:r>
          </a:p>
        </p:txBody>
      </p:sp>
    </p:spTree>
    <p:extLst>
      <p:ext uri="{BB962C8B-B14F-4D97-AF65-F5344CB8AC3E}">
        <p14:creationId xmlns:p14="http://schemas.microsoft.com/office/powerpoint/2010/main" val="4260016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Virtual application </a:t>
            </a:r>
            <a:r>
              <a:rPr lang="en-US" dirty="0" smtClean="0"/>
              <a:t>is a software product deployed in such a way that it is fooled into believing it is interacting the a full host OS </a:t>
            </a:r>
          </a:p>
          <a:p>
            <a:r>
              <a:rPr lang="en-US" dirty="0" smtClean="0"/>
              <a:t>Virtual desktop refers to three different type of technology:</a:t>
            </a:r>
          </a:p>
          <a:p>
            <a:pPr lvl="1"/>
            <a:r>
              <a:rPr lang="en-US" dirty="0" smtClean="0"/>
              <a:t>A remote access tool that grants the users access to a distant computer system by allowing remote viewing and control of distant desktop’s display, keyboard, mouse, and so on</a:t>
            </a:r>
          </a:p>
          <a:p>
            <a:pPr lvl="1"/>
            <a:r>
              <a:rPr lang="en-US" dirty="0" smtClean="0"/>
              <a:t>An extension of the virtual application concept encapsulating multiple applications and some form of “desktop” or shell for portability or cross-OS operation</a:t>
            </a:r>
          </a:p>
          <a:p>
            <a:pPr lvl="1"/>
            <a:r>
              <a:rPr lang="en-US" dirty="0" smtClean="0"/>
              <a:t>An extended or expanded desktop larger than the display being used allows the user to employ multiple application layouts, switching between them using keystrokes or mouse movements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1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combination of hardware and software networking components into a single integrated entity</a:t>
            </a:r>
          </a:p>
          <a:p>
            <a:pPr lvl="1"/>
            <a:r>
              <a:rPr lang="en-US" dirty="0" smtClean="0"/>
              <a:t>Allows for software control over all network functions</a:t>
            </a:r>
          </a:p>
          <a:p>
            <a:pPr lvl="1"/>
            <a:r>
              <a:rPr lang="en-US" dirty="0" smtClean="0"/>
              <a:t>A single management console or interface can be used to oversee every aspect of the network</a:t>
            </a:r>
          </a:p>
          <a:p>
            <a:r>
              <a:rPr lang="en-US" i="1" dirty="0" smtClean="0"/>
              <a:t>Software-defined networking (SDN) </a:t>
            </a:r>
            <a:r>
              <a:rPr lang="en-US" dirty="0" smtClean="0"/>
              <a:t>is unique approach to network operations design, and management</a:t>
            </a:r>
          </a:p>
          <a:p>
            <a:r>
              <a:rPr lang="en-US" dirty="0" smtClean="0"/>
              <a:t>Based on the theory that complexities of a traditional network force organizations to stick with a single vendor</a:t>
            </a:r>
          </a:p>
          <a:p>
            <a:r>
              <a:rPr lang="en-US" dirty="0" smtClean="0"/>
              <a:t>SDN aims at separating the infrastructure layer from the control layer</a:t>
            </a:r>
          </a:p>
          <a:p>
            <a:r>
              <a:rPr lang="en-US" dirty="0" smtClean="0"/>
              <a:t>Removes the traditional networking concepts of IP addressing, subnets, routing, and the like from needing to be programmed into hosted devices</a:t>
            </a:r>
          </a:p>
          <a:p>
            <a:r>
              <a:rPr lang="en-US" dirty="0" smtClean="0"/>
              <a:t>Offers a new network design that is directly programmable from a central location</a:t>
            </a:r>
          </a:p>
          <a:p>
            <a:r>
              <a:rPr lang="en-US" dirty="0" smtClean="0"/>
              <a:t>Storage Area Network; a virtual SAN  is a virtual re-creation of a SAN on top of a 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1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goal of hiding the identity of internal clients</a:t>
            </a:r>
          </a:p>
          <a:p>
            <a:r>
              <a:rPr lang="en-US" dirty="0" smtClean="0"/>
              <a:t>A mechanism for converting internal IP addresses into public IP addresses</a:t>
            </a:r>
          </a:p>
          <a:p>
            <a:r>
              <a:rPr lang="en-US" dirty="0" smtClean="0"/>
              <a:t>Developed to allow private network to use any IP address set without causing collisions or conflicts with public internet hosts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Can connect an entire network to the internet using only a single or a few leased public IP addresses</a:t>
            </a:r>
          </a:p>
          <a:p>
            <a:pPr lvl="1"/>
            <a:r>
              <a:rPr lang="en-US" dirty="0" smtClean="0"/>
              <a:t>Can use the private IP addresses in a private network and still be able to communicate with the internet</a:t>
            </a:r>
          </a:p>
          <a:p>
            <a:pPr lvl="1"/>
            <a:r>
              <a:rPr lang="en-US" dirty="0" smtClean="0"/>
              <a:t>Hides the IP addressing scheme and network topography from the internet</a:t>
            </a:r>
          </a:p>
          <a:p>
            <a:pPr lvl="1"/>
            <a:r>
              <a:rPr lang="en-US" dirty="0" smtClean="0"/>
              <a:t>Restricts network connections so that only traffic stemming from connections originating from the internal protected network  is allowed back into the network from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6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Private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 has proliferated because of the increased scarcity of public IPv4 addresses and security concerns</a:t>
            </a:r>
          </a:p>
          <a:p>
            <a:r>
              <a:rPr lang="en-US" dirty="0" smtClean="0"/>
              <a:t>Private addresses: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routers and traffic-filtering devices are configured by default to not forward private IP addresses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68704"/>
              </p:ext>
            </p:extLst>
          </p:nvPr>
        </p:nvGraphicFramePr>
        <p:xfrm>
          <a:off x="2132584" y="367317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088"/>
                <a:gridCol w="60269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IP range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10.0.0.0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– 10.255.255.255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 – 172.31.255.255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 – 192.168.255.255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1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Authentication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</a:t>
            </a:r>
          </a:p>
          <a:p>
            <a:pPr lvl="1"/>
            <a:r>
              <a:rPr lang="en-US" dirty="0" smtClean="0"/>
              <a:t>MS-CHAPv2</a:t>
            </a:r>
          </a:p>
          <a:p>
            <a:r>
              <a:rPr lang="en-US" dirty="0" smtClean="0"/>
              <a:t>PAP</a:t>
            </a:r>
          </a:p>
          <a:p>
            <a:r>
              <a:rPr lang="en-US" dirty="0" smtClean="0"/>
              <a:t>EAP</a:t>
            </a:r>
          </a:p>
          <a:p>
            <a:pPr lvl="1"/>
            <a:r>
              <a:rPr lang="en-US" dirty="0" smtClean="0"/>
              <a:t>LEAP</a:t>
            </a:r>
          </a:p>
          <a:p>
            <a:pPr lvl="1"/>
            <a:r>
              <a:rPr lang="en-US" dirty="0" smtClean="0"/>
              <a:t>PEAP</a:t>
            </a:r>
          </a:p>
          <a:p>
            <a:pPr lvl="1"/>
            <a:r>
              <a:rPr lang="en-US" dirty="0" smtClean="0"/>
              <a:t>EAP-TLS</a:t>
            </a:r>
          </a:p>
          <a:p>
            <a:pPr lvl="1"/>
            <a:r>
              <a:rPr lang="en-US" dirty="0" smtClean="0"/>
              <a:t>EAP-TTLS</a:t>
            </a:r>
          </a:p>
          <a:p>
            <a:pPr lvl="1"/>
            <a:r>
              <a:rPr lang="en-US" dirty="0" smtClean="0"/>
              <a:t>EAP-FAST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Stateful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 operates by maintaining a mapping between requests made by internal clients and the IP address of the internet service contacted</a:t>
            </a:r>
          </a:p>
          <a:p>
            <a:r>
              <a:rPr lang="en-US" dirty="0" smtClean="0"/>
              <a:t>NAT can operate on a one-to-one basis with only a single client</a:t>
            </a:r>
          </a:p>
          <a:p>
            <a:pPr lvl="1"/>
            <a:r>
              <a:rPr lang="en-US" dirty="0" smtClean="0"/>
              <a:t>Can result in a bottleneck</a:t>
            </a:r>
          </a:p>
          <a:p>
            <a:r>
              <a:rPr lang="en-US" i="1" dirty="0" smtClean="0"/>
              <a:t>Port address translation (PAT) </a:t>
            </a:r>
            <a:r>
              <a:rPr lang="en-US" dirty="0" smtClean="0"/>
              <a:t>aka </a:t>
            </a:r>
            <a:r>
              <a:rPr lang="en-US" i="1" dirty="0" smtClean="0"/>
              <a:t>NAT overloading</a:t>
            </a:r>
          </a:p>
          <a:p>
            <a:pPr lvl="1"/>
            <a:r>
              <a:rPr lang="en-US" dirty="0" smtClean="0"/>
              <a:t>Uses sockets; 192.168.1.3:80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2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Static and 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Static NAT</a:t>
            </a:r>
          </a:p>
          <a:p>
            <a:pPr lvl="1"/>
            <a:r>
              <a:rPr lang="en-US" dirty="0" smtClean="0"/>
              <a:t>Specific internal client’s IP address is assigned a permanent mapping to a specific external public IP address</a:t>
            </a:r>
          </a:p>
          <a:p>
            <a:r>
              <a:rPr lang="en-US" dirty="0" smtClean="0"/>
              <a:t>Dynamic NAT</a:t>
            </a:r>
          </a:p>
          <a:p>
            <a:pPr lvl="1"/>
            <a:r>
              <a:rPr lang="en-US" dirty="0" smtClean="0"/>
              <a:t>Grants multiple internal clients access to a few leased public IP addresses</a:t>
            </a:r>
          </a:p>
          <a:p>
            <a:pPr lvl="1"/>
            <a:r>
              <a:rPr lang="en-US" dirty="0" smtClean="0"/>
              <a:t>The NAT system maintains a database of mapping so that all response traffic from internet services is properly routed to the original internal requesting client</a:t>
            </a:r>
          </a:p>
          <a:p>
            <a:pPr lvl="1"/>
            <a:r>
              <a:rPr lang="en-US" dirty="0" smtClean="0"/>
              <a:t>NAT is not directly compatible with IPsec because it modifies packet headers which IPsec relies on to prevent security violations</a:t>
            </a:r>
          </a:p>
          <a:p>
            <a:pPr lvl="1"/>
            <a:r>
              <a:rPr lang="en-US" dirty="0" smtClean="0"/>
              <a:t>However, there are versions of NAT proxies designed to support IPsec over NAT</a:t>
            </a:r>
          </a:p>
          <a:p>
            <a:pPr lvl="2"/>
            <a:r>
              <a:rPr lang="en-US" dirty="0" smtClean="0"/>
              <a:t>NAT-Traversal supports IPsec VPNs through the use of UDP encapsulation of 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0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Automatic Private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APIPA assigns an IP address to a system in the event of DHCP assignment failure</a:t>
            </a:r>
          </a:p>
          <a:p>
            <a:r>
              <a:rPr lang="en-US" dirty="0" smtClean="0"/>
              <a:t>Primarily a feature of Windows	</a:t>
            </a:r>
          </a:p>
          <a:p>
            <a:pPr lvl="1"/>
            <a:r>
              <a:rPr lang="en-US" dirty="0"/>
              <a:t>169.254.0.1 – 169.254.255.254</a:t>
            </a:r>
          </a:p>
          <a:p>
            <a:pPr lvl="1"/>
            <a:r>
              <a:rPr lang="en-US" dirty="0"/>
              <a:t>Subnet mask of 255.255.0.0</a:t>
            </a:r>
          </a:p>
          <a:p>
            <a:pPr lvl="1"/>
            <a:r>
              <a:rPr lang="en-US" dirty="0"/>
              <a:t>Can communicate with other APIPA clients but not any system across routers or with correctly assigned IP addresses</a:t>
            </a:r>
          </a:p>
          <a:p>
            <a:r>
              <a:rPr lang="en-US" dirty="0" smtClean="0"/>
              <a:t>Loopback addresses</a:t>
            </a:r>
          </a:p>
          <a:p>
            <a:pPr lvl="1"/>
            <a:r>
              <a:rPr lang="en-US" dirty="0" smtClean="0"/>
              <a:t>The entire 127.x.x.x address range is set aside for testing the NIC’s TCP/IP protocol stack</a:t>
            </a:r>
          </a:p>
          <a:p>
            <a:pPr lvl="1"/>
            <a:r>
              <a:rPr lang="en-US" dirty="0" smtClean="0"/>
              <a:t>127.0.0.1 most commonly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3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Switching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Circuit Switching</a:t>
            </a:r>
          </a:p>
          <a:p>
            <a:pPr lvl="1"/>
            <a:r>
              <a:rPr lang="en-US" dirty="0" smtClean="0"/>
              <a:t>a dedicated physical pathway is created between the two communicating parties</a:t>
            </a:r>
          </a:p>
          <a:p>
            <a:pPr lvl="1"/>
            <a:r>
              <a:rPr lang="en-US" dirty="0" smtClean="0"/>
              <a:t>Once the call is established, the links remain the same throughout the conversation</a:t>
            </a:r>
          </a:p>
          <a:p>
            <a:pPr lvl="1"/>
            <a:r>
              <a:rPr lang="en-US" dirty="0" smtClean="0"/>
              <a:t>Once the path is disconnected, a different path is established if the two parties connect again</a:t>
            </a:r>
          </a:p>
          <a:p>
            <a:pPr lvl="1"/>
            <a:r>
              <a:rPr lang="en-US" dirty="0" smtClean="0"/>
              <a:t>Grants excusive use of the communications path to the current communication partners</a:t>
            </a:r>
          </a:p>
          <a:p>
            <a:r>
              <a:rPr lang="en-US" dirty="0" smtClean="0"/>
              <a:t>Packet Switching	</a:t>
            </a:r>
          </a:p>
          <a:p>
            <a:pPr lvl="1"/>
            <a:r>
              <a:rPr lang="en-US" dirty="0" smtClean="0"/>
              <a:t>Occurs when a message is broken up into small segments and send across the intermediary networks to the destination</a:t>
            </a:r>
          </a:p>
          <a:p>
            <a:pPr lvl="1"/>
            <a:r>
              <a:rPr lang="en-US" dirty="0" smtClean="0"/>
              <a:t>Each segment has its own header and takes any route to its destination</a:t>
            </a:r>
          </a:p>
          <a:p>
            <a:pPr lvl="1"/>
            <a:r>
              <a:rPr lang="en-US" dirty="0" smtClean="0"/>
              <a:t>Does not enforce exclusivity of communication pathways</a:t>
            </a:r>
          </a:p>
          <a:p>
            <a:r>
              <a:rPr lang="en-US" dirty="0" smtClean="0"/>
              <a:t>Virtual Circuits</a:t>
            </a:r>
            <a:endParaRPr lang="en-US" dirty="0"/>
          </a:p>
          <a:p>
            <a:pPr lvl="1"/>
            <a:r>
              <a:rPr lang="en-US" dirty="0" smtClean="0"/>
              <a:t>A logical pathway or circuit created over a packet-switched network</a:t>
            </a:r>
          </a:p>
          <a:p>
            <a:pPr lvl="2"/>
            <a:r>
              <a:rPr lang="en-US" i="1" dirty="0" smtClean="0"/>
              <a:t>Permanent virtual circuit (PVC) </a:t>
            </a:r>
            <a:r>
              <a:rPr lang="en-US" dirty="0" smtClean="0"/>
              <a:t>– like a dedicated leased line; always exists; predefine circuit</a:t>
            </a:r>
          </a:p>
          <a:p>
            <a:pPr lvl="2"/>
            <a:r>
              <a:rPr lang="en-US" i="1" dirty="0" smtClean="0"/>
              <a:t>Switched virtual circuit (SVC) </a:t>
            </a:r>
            <a:r>
              <a:rPr lang="en-US" dirty="0" smtClean="0"/>
              <a:t>– more like a dial-up; assembled when needed, disassembled when not transmitting data</a:t>
            </a:r>
          </a:p>
        </p:txBody>
      </p:sp>
    </p:spTree>
    <p:extLst>
      <p:ext uri="{BB962C8B-B14F-4D97-AF65-F5344CB8AC3E}">
        <p14:creationId xmlns:p14="http://schemas.microsoft.com/office/powerpoint/2010/main" val="1513700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 links can be divided onto two primary categories:</a:t>
            </a:r>
            <a:endParaRPr lang="en-US" dirty="0"/>
          </a:p>
          <a:p>
            <a:pPr lvl="1"/>
            <a:r>
              <a:rPr lang="en-US" i="1" dirty="0" smtClean="0"/>
              <a:t>Dedicated line (leased line) </a:t>
            </a:r>
            <a:r>
              <a:rPr lang="en-US" dirty="0" smtClean="0"/>
              <a:t>– indefinitely and continually reserved for use by a specific customer</a:t>
            </a:r>
          </a:p>
          <a:p>
            <a:pPr lvl="2"/>
            <a:r>
              <a:rPr lang="en-US" dirty="0" smtClean="0"/>
              <a:t>See page 556</a:t>
            </a:r>
          </a:p>
          <a:p>
            <a:pPr lvl="1"/>
            <a:r>
              <a:rPr lang="en-US" i="1" dirty="0" smtClean="0"/>
              <a:t>Nondedicated line </a:t>
            </a:r>
            <a:r>
              <a:rPr lang="en-US" dirty="0" smtClean="0"/>
              <a:t>– requires a connection to be established before data transmission can occur; can be used with any remote system that uses the same type of nondedicated line</a:t>
            </a:r>
          </a:p>
          <a:p>
            <a:pPr lvl="2"/>
            <a:r>
              <a:rPr lang="en-US" dirty="0" smtClean="0"/>
              <a:t>Standard modems</a:t>
            </a:r>
          </a:p>
          <a:p>
            <a:pPr lvl="2"/>
            <a:r>
              <a:rPr lang="en-US" dirty="0" smtClean="0"/>
              <a:t>DSL</a:t>
            </a:r>
          </a:p>
          <a:p>
            <a:pPr lvl="2"/>
            <a:r>
              <a:rPr lang="en-US" dirty="0" smtClean="0"/>
              <a:t>ISDN</a:t>
            </a:r>
          </a:p>
          <a:p>
            <a:pPr lvl="3"/>
            <a:r>
              <a:rPr lang="en-US" dirty="0" smtClean="0"/>
              <a:t>Basic Rate Interface:	2B+D; 144 Kbps</a:t>
            </a:r>
          </a:p>
          <a:p>
            <a:pPr lvl="3"/>
            <a:r>
              <a:rPr lang="en-US" dirty="0" smtClean="0"/>
              <a:t>Primary Rate Interface: 23B+D; 1.544 Mbps</a:t>
            </a:r>
          </a:p>
        </p:txBody>
      </p:sp>
    </p:spTree>
    <p:extLst>
      <p:ext uri="{BB962C8B-B14F-4D97-AF65-F5344CB8AC3E}">
        <p14:creationId xmlns:p14="http://schemas.microsoft.com/office/powerpoint/2010/main" val="2756302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 Connection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X.25 WAN Connections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older packet-switching technology used in Europe</a:t>
            </a:r>
          </a:p>
          <a:p>
            <a:pPr lvl="1"/>
            <a:r>
              <a:rPr lang="en-US" dirty="0" smtClean="0"/>
              <a:t>Predecessor to Frame Relay; rarely used</a:t>
            </a:r>
            <a:endParaRPr lang="en-US" dirty="0"/>
          </a:p>
          <a:p>
            <a:r>
              <a:rPr lang="en-US" dirty="0" smtClean="0"/>
              <a:t>Frame Relay Connections</a:t>
            </a:r>
          </a:p>
          <a:p>
            <a:pPr lvl="1"/>
            <a:r>
              <a:rPr lang="en-US" dirty="0" smtClean="0"/>
              <a:t>Packet-switching technology also uses PVCs</a:t>
            </a:r>
          </a:p>
          <a:p>
            <a:pPr lvl="1"/>
            <a:r>
              <a:rPr lang="en-US" dirty="0" smtClean="0"/>
              <a:t>Layer 2 connection</a:t>
            </a:r>
          </a:p>
          <a:p>
            <a:pPr lvl="1"/>
            <a:r>
              <a:rPr lang="en-US" dirty="0" smtClean="0"/>
              <a:t>Establishes virtual circuits between communications endpoints</a:t>
            </a:r>
          </a:p>
          <a:p>
            <a:pPr lvl="1"/>
            <a:r>
              <a:rPr lang="en-US" dirty="0" smtClean="0"/>
              <a:t>Cost is based on amount of data transferred</a:t>
            </a:r>
          </a:p>
          <a:p>
            <a:pPr lvl="1"/>
            <a:r>
              <a:rPr lang="en-US" i="1" dirty="0" smtClean="0"/>
              <a:t>Committed information rate (CIR)</a:t>
            </a:r>
          </a:p>
          <a:p>
            <a:pPr lvl="1"/>
            <a:r>
              <a:rPr lang="en-US" dirty="0" smtClean="0"/>
              <a:t>Requires the use of DTE/DCE at each connection point</a:t>
            </a:r>
          </a:p>
          <a:p>
            <a:r>
              <a:rPr lang="en-US" dirty="0" smtClean="0"/>
              <a:t>Asynchronous transfer Mode (ATM)</a:t>
            </a:r>
          </a:p>
          <a:p>
            <a:pPr lvl="1"/>
            <a:r>
              <a:rPr lang="en-US" dirty="0" smtClean="0"/>
              <a:t>A cell-switching technology</a:t>
            </a:r>
          </a:p>
          <a:p>
            <a:pPr lvl="1"/>
            <a:r>
              <a:rPr lang="en-US" dirty="0" smtClean="0"/>
              <a:t>Fragments communications in 53-byte cells</a:t>
            </a:r>
          </a:p>
          <a:p>
            <a:pPr lvl="1"/>
            <a:r>
              <a:rPr lang="en-US" dirty="0" smtClean="0"/>
              <a:t>Very efficient; high throughputs</a:t>
            </a:r>
          </a:p>
          <a:p>
            <a:pPr lvl="1"/>
            <a:r>
              <a:rPr lang="en-US" dirty="0" smtClean="0"/>
              <a:t>Can be used with PVCs or SVCs</a:t>
            </a:r>
          </a:p>
          <a:p>
            <a:pPr lvl="1"/>
            <a:r>
              <a:rPr lang="en-US" dirty="0" smtClean="0"/>
              <a:t>connection-oriented packet-switching technology</a:t>
            </a:r>
          </a:p>
          <a:p>
            <a:pPr lvl="1"/>
            <a:r>
              <a:rPr lang="en-US" dirty="0" smtClean="0"/>
              <a:t>Older and being phased out</a:t>
            </a:r>
          </a:p>
        </p:txBody>
      </p:sp>
    </p:spTree>
    <p:extLst>
      <p:ext uri="{BB962C8B-B14F-4D97-AF65-F5344CB8AC3E}">
        <p14:creationId xmlns:p14="http://schemas.microsoft.com/office/powerpoint/2010/main" val="649177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 Connection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Switched Multimegabit Data Service (SMDS)</a:t>
            </a:r>
          </a:p>
          <a:p>
            <a:pPr lvl="1"/>
            <a:r>
              <a:rPr lang="en-US" dirty="0" smtClean="0"/>
              <a:t>Connectionless packet-switched technology</a:t>
            </a:r>
            <a:endParaRPr lang="en-US" dirty="0"/>
          </a:p>
          <a:p>
            <a:pPr lvl="1"/>
            <a:r>
              <a:rPr lang="en-US" dirty="0" smtClean="0"/>
              <a:t>Used to connect multiple LANs to form a MAN or a WAN</a:t>
            </a:r>
          </a:p>
          <a:p>
            <a:pPr lvl="1"/>
            <a:r>
              <a:rPr lang="en-US" dirty="0" smtClean="0"/>
              <a:t>Supports high-speed burst traffic and bandwidth on-demand</a:t>
            </a:r>
          </a:p>
          <a:p>
            <a:pPr lvl="1"/>
            <a:r>
              <a:rPr lang="en-US" dirty="0" smtClean="0"/>
              <a:t>Fragments into transmission cells</a:t>
            </a:r>
          </a:p>
          <a:p>
            <a:r>
              <a:rPr lang="en-US" dirty="0" smtClean="0"/>
              <a:t>SDH and SONET</a:t>
            </a:r>
          </a:p>
          <a:p>
            <a:pPr lvl="1"/>
            <a:r>
              <a:rPr lang="en-US" dirty="0" smtClean="0"/>
              <a:t>fiber-optic high-speed networking standards</a:t>
            </a:r>
          </a:p>
          <a:p>
            <a:pPr lvl="1"/>
            <a:r>
              <a:rPr lang="en-US" dirty="0" smtClean="0"/>
              <a:t>SDH was standardized by the ITU; SONET standardized by the ANSI</a:t>
            </a:r>
          </a:p>
          <a:p>
            <a:pPr lvl="1"/>
            <a:r>
              <a:rPr lang="en-US" dirty="0" smtClean="0"/>
              <a:t>Mostly hardware or physical layer</a:t>
            </a:r>
          </a:p>
          <a:p>
            <a:pPr lvl="1"/>
            <a:r>
              <a:rPr lang="en-US" dirty="0" smtClean="0"/>
              <a:t>Synchronous time-division multiplexing to high-speed duplex communications</a:t>
            </a:r>
          </a:p>
          <a:p>
            <a:pPr lvl="1"/>
            <a:r>
              <a:rPr lang="en-US" dirty="0" smtClean="0"/>
              <a:t>Data rates (see page 560)</a:t>
            </a:r>
          </a:p>
          <a:p>
            <a:pPr lvl="1"/>
            <a:r>
              <a:rPr lang="en-US" dirty="0" smtClean="0"/>
              <a:t>Both support mesh and ring topologies</a:t>
            </a:r>
          </a:p>
        </p:txBody>
      </p:sp>
    </p:spTree>
    <p:extLst>
      <p:ext uri="{BB962C8B-B14F-4D97-AF65-F5344CB8AC3E}">
        <p14:creationId xmlns:p14="http://schemas.microsoft.com/office/powerpoint/2010/main" val="225066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Specialized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Data Link Control (SDLC)</a:t>
            </a:r>
          </a:p>
          <a:p>
            <a:pPr lvl="1"/>
            <a:r>
              <a:rPr lang="en-US" dirty="0" smtClean="0"/>
              <a:t>Used on permanent physical connections of dedicated leased lines to provide connectivity for mainframes</a:t>
            </a:r>
          </a:p>
          <a:p>
            <a:r>
              <a:rPr lang="en-US" dirty="0" smtClean="0"/>
              <a:t>High-Level Data Link Control (HDLC)</a:t>
            </a:r>
          </a:p>
          <a:p>
            <a:pPr lvl="1"/>
            <a:r>
              <a:rPr lang="en-US" dirty="0" smtClean="0"/>
              <a:t>A refined version of SDLC designed specifically for serial synchronous connections</a:t>
            </a:r>
          </a:p>
          <a:p>
            <a:pPr lvl="1"/>
            <a:r>
              <a:rPr lang="en-US" dirty="0" smtClean="0"/>
              <a:t>Support full-duplex communications and supports both point-to-point (PPP) and multipoint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3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Dial-up Encapsulation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is an encapsulation protocol designed to support the transmission of IP traffic over dial-up or point-to-point links</a:t>
            </a:r>
          </a:p>
          <a:p>
            <a:r>
              <a:rPr lang="en-US" dirty="0" smtClean="0"/>
              <a:t>Allows for multivendor interoperability  of WAN devices supporting serial links</a:t>
            </a:r>
          </a:p>
          <a:p>
            <a:r>
              <a:rPr lang="en-US" dirty="0" smtClean="0"/>
              <a:t>Originally designed to support CHAP and PAP for authentication; however, recent versions of PPP also support MS-CHAP, EAP, and SPAP</a:t>
            </a:r>
          </a:p>
          <a:p>
            <a:r>
              <a:rPr lang="en-US" dirty="0" smtClean="0"/>
              <a:t>Can also be used support internetwork Packet Exchange (IPX) and DECnet protocols</a:t>
            </a:r>
          </a:p>
          <a:p>
            <a:r>
              <a:rPr lang="en-US" dirty="0" smtClean="0"/>
              <a:t>Replaced SLIP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Miscellaneous Security Control </a:t>
            </a:r>
            <a:br>
              <a:rPr lang="en-US" dirty="0" smtClean="0"/>
            </a:b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The characteristic of a service, security control or access mechanism that ensures that it is unseen by users</a:t>
            </a:r>
          </a:p>
          <a:p>
            <a:pPr lvl="1"/>
            <a:r>
              <a:rPr lang="en-US" dirty="0" smtClean="0"/>
              <a:t>The more transparent a security mechanism is, the less likely a user will be able to circumvent it or be aware it exists</a:t>
            </a:r>
          </a:p>
          <a:p>
            <a:r>
              <a:rPr lang="en-US" dirty="0" smtClean="0"/>
              <a:t>Verify Integrity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 a checksum call a hash total</a:t>
            </a:r>
          </a:p>
          <a:p>
            <a:pPr lvl="1"/>
            <a:r>
              <a:rPr lang="en-US" dirty="0" smtClean="0"/>
              <a:t>Added to the end of a message</a:t>
            </a:r>
          </a:p>
          <a:p>
            <a:pPr lvl="1"/>
            <a:r>
              <a:rPr lang="en-US" dirty="0" smtClean="0"/>
              <a:t>When received the destination system performs a hash on the message and compares the digests</a:t>
            </a:r>
          </a:p>
          <a:p>
            <a:pPr lvl="1"/>
            <a:r>
              <a:rPr lang="en-US" dirty="0" smtClean="0"/>
              <a:t>Record sequence checking verifies packet or message sequence integrity</a:t>
            </a:r>
          </a:p>
          <a:p>
            <a:r>
              <a:rPr lang="en-US" dirty="0" smtClean="0"/>
              <a:t>Transmission Mechanisms</a:t>
            </a:r>
          </a:p>
          <a:p>
            <a:pPr lvl="1"/>
            <a:r>
              <a:rPr lang="en-US" dirty="0" smtClean="0"/>
              <a:t>Transmission logging is a form of auditing focused on communications</a:t>
            </a:r>
          </a:p>
          <a:p>
            <a:pPr lvl="1"/>
            <a:r>
              <a:rPr lang="en-US" dirty="0" smtClean="0"/>
              <a:t>Transmission errors correction is a capability built-in to connection- or session-oriented protocols and services</a:t>
            </a:r>
          </a:p>
          <a:p>
            <a:pPr lvl="1"/>
            <a:r>
              <a:rPr lang="en-US" dirty="0" smtClean="0"/>
              <a:t>If a message was corrupted, altered, or lost, a request can be made to resend all or part of the message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Secure Voice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voice communications occur over the IT infrastructure, it is important to implement mechanism to provide authentication and integrity</a:t>
            </a:r>
          </a:p>
          <a:p>
            <a:r>
              <a:rPr lang="en-US" dirty="0" smtClean="0"/>
              <a:t>Confidentiality should be maintained by employing an encryption service or protocol to protect voice communications while in transit</a:t>
            </a:r>
          </a:p>
          <a:p>
            <a:r>
              <a:rPr lang="en-US" dirty="0" smtClean="0"/>
              <a:t>PBX or POTS voice communications are vulnerable to interception, eavesdropping, tapping, and other exploitations</a:t>
            </a:r>
          </a:p>
          <a:p>
            <a:r>
              <a:rPr lang="en-US" dirty="0" smtClean="0"/>
              <a:t>Physical security is required to maintain control over voice communications in the confines of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line of intersection between an two areas, subnets, or environments that have different security requirements or needs</a:t>
            </a:r>
          </a:p>
          <a:p>
            <a:r>
              <a:rPr lang="en-US" dirty="0" smtClean="0"/>
              <a:t>Exists between high-security area and a low-security area</a:t>
            </a:r>
            <a:endParaRPr lang="en-US" dirty="0"/>
          </a:p>
          <a:p>
            <a:pPr lvl="1"/>
            <a:r>
              <a:rPr lang="en-US" dirty="0" smtClean="0"/>
              <a:t>E.g., LAN and the internet</a:t>
            </a:r>
          </a:p>
          <a:p>
            <a:r>
              <a:rPr lang="en-US" dirty="0" smtClean="0"/>
              <a:t>Security boundaries also exist between the physical environment and the logical environment</a:t>
            </a:r>
          </a:p>
          <a:p>
            <a:r>
              <a:rPr lang="en-US" dirty="0" smtClean="0"/>
              <a:t>Security boundaries between protected and unprotected areas should always be clearly defined</a:t>
            </a:r>
          </a:p>
          <a:p>
            <a:r>
              <a:rPr lang="en-US" dirty="0" smtClean="0"/>
              <a:t>It is important to state in a security policy the point at which controls end or begins and to identify that point in both the physical and logical environments</a:t>
            </a:r>
          </a:p>
          <a:p>
            <a:pPr lvl="1"/>
            <a:r>
              <a:rPr lang="en-US" dirty="0" smtClean="0"/>
              <a:t>Signs on a controlled access door that requires multi-factor authentication to gain access to a controlled access database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368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Prevent or Mitigate Network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 and DDoS</a:t>
            </a:r>
          </a:p>
          <a:p>
            <a:r>
              <a:rPr lang="en-US" dirty="0" smtClean="0"/>
              <a:t>Eavesdropping</a:t>
            </a:r>
          </a:p>
          <a:p>
            <a:r>
              <a:rPr lang="en-US" dirty="0" smtClean="0"/>
              <a:t>Impersonation/Masquerading</a:t>
            </a:r>
          </a:p>
          <a:p>
            <a:r>
              <a:rPr lang="en-US" dirty="0" smtClean="0"/>
              <a:t>Replay Attacks</a:t>
            </a:r>
          </a:p>
          <a:p>
            <a:r>
              <a:rPr lang="en-US" dirty="0" smtClean="0"/>
              <a:t>Modification Attacks</a:t>
            </a:r>
          </a:p>
          <a:p>
            <a:r>
              <a:rPr lang="en-US" dirty="0" smtClean="0"/>
              <a:t>Address Resolution Protocol Spoofing</a:t>
            </a:r>
          </a:p>
          <a:p>
            <a:r>
              <a:rPr lang="en-US" dirty="0" smtClean="0"/>
              <a:t>DNS Poisoning, Spoofing, High jacking</a:t>
            </a:r>
          </a:p>
          <a:p>
            <a:r>
              <a:rPr lang="en-US" dirty="0" smtClean="0"/>
              <a:t>Hyperlink Spoofing</a:t>
            </a:r>
          </a:p>
        </p:txBody>
      </p:sp>
    </p:spTree>
    <p:extLst>
      <p:ext uri="{BB962C8B-B14F-4D97-AF65-F5344CB8AC3E}">
        <p14:creationId xmlns:p14="http://schemas.microsoft.com/office/powerpoint/2010/main" val="1708496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9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Remote access security management requires security systems to address the hardware and software components </a:t>
            </a:r>
          </a:p>
          <a:p>
            <a:r>
              <a:rPr lang="en-US" dirty="0" smtClean="0"/>
              <a:t>Maintaining control over communication pathways is essential to supporting CIA for network, voice, and other forms of communications</a:t>
            </a:r>
          </a:p>
          <a:p>
            <a:r>
              <a:rPr lang="en-US" dirty="0" smtClean="0"/>
              <a:t>Tunneling</a:t>
            </a:r>
          </a:p>
          <a:p>
            <a:r>
              <a:rPr lang="en-US" dirty="0" smtClean="0"/>
              <a:t>VLAN</a:t>
            </a:r>
          </a:p>
          <a:p>
            <a:r>
              <a:rPr lang="en-US" dirty="0" smtClean="0"/>
              <a:t>NAT</a:t>
            </a:r>
          </a:p>
          <a:p>
            <a:r>
              <a:rPr lang="en-US" dirty="0"/>
              <a:t> </a:t>
            </a:r>
            <a:r>
              <a:rPr lang="en-US" dirty="0" smtClean="0"/>
              <a:t>Switching technologies</a:t>
            </a:r>
          </a:p>
          <a:p>
            <a:r>
              <a:rPr lang="en-US" dirty="0" smtClean="0"/>
              <a:t>WAN link technologies</a:t>
            </a:r>
          </a:p>
          <a:p>
            <a:r>
              <a:rPr lang="en-US" dirty="0" smtClean="0"/>
              <a:t>Virtualizations</a:t>
            </a:r>
          </a:p>
          <a:p>
            <a:r>
              <a:rPr lang="en-US" dirty="0" smtClean="0"/>
              <a:t>Internet-based email</a:t>
            </a:r>
          </a:p>
          <a:p>
            <a:r>
              <a:rPr lang="en-US" dirty="0" smtClean="0"/>
              <a:t>Fax and voice security</a:t>
            </a:r>
          </a:p>
          <a:p>
            <a:r>
              <a:rPr lang="en-US" dirty="0" smtClean="0"/>
              <a:t>Types of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over Internet Protocol (VOIP)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VOIP encapsulates audio into IP packets</a:t>
            </a:r>
            <a:endParaRPr lang="en-US" dirty="0"/>
          </a:p>
          <a:p>
            <a:r>
              <a:rPr lang="en-US" dirty="0" smtClean="0"/>
              <a:t>It is important to keep security in mind when selecting a VOIP solution</a:t>
            </a:r>
          </a:p>
          <a:p>
            <a:pPr lvl="1"/>
            <a:r>
              <a:rPr lang="en-US" dirty="0"/>
              <a:t>Caller ID </a:t>
            </a:r>
            <a:r>
              <a:rPr lang="en-US" dirty="0" smtClean="0"/>
              <a:t>can </a:t>
            </a:r>
            <a:r>
              <a:rPr lang="en-US" dirty="0"/>
              <a:t>be falsified</a:t>
            </a:r>
          </a:p>
          <a:p>
            <a:pPr lvl="1"/>
            <a:r>
              <a:rPr lang="en-US" dirty="0"/>
              <a:t>The call </a:t>
            </a:r>
            <a:r>
              <a:rPr lang="en-US" dirty="0" smtClean="0"/>
              <a:t>manager </a:t>
            </a:r>
            <a:r>
              <a:rPr lang="en-US" dirty="0"/>
              <a:t>systems  and VOIP phones themselves might be vulnerable to OS attack and DoS attacks</a:t>
            </a:r>
          </a:p>
          <a:p>
            <a:pPr lvl="1"/>
            <a:r>
              <a:rPr lang="en-US" dirty="0"/>
              <a:t>Man-in-the-Middle attacks</a:t>
            </a:r>
          </a:p>
          <a:p>
            <a:pPr lvl="1"/>
            <a:r>
              <a:rPr lang="en-US" dirty="0"/>
              <a:t>Deploying VOIP phones on the same switches a desktop and server systems</a:t>
            </a:r>
          </a:p>
          <a:p>
            <a:pPr lvl="1"/>
            <a:r>
              <a:rPr lang="en-US" dirty="0"/>
              <a:t>Possible to listen to VOIP communications by decoding VOIP traffic</a:t>
            </a:r>
          </a:p>
          <a:p>
            <a:r>
              <a:rPr lang="en-US" dirty="0" smtClean="0"/>
              <a:t>Secure Real-Time Transport Protocol </a:t>
            </a:r>
          </a:p>
          <a:p>
            <a:pPr lvl="1"/>
            <a:r>
              <a:rPr lang="en-US" dirty="0" smtClean="0"/>
              <a:t>Secure alternative to RTP and provides robust encryption and authentication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Gaining trust of employees through phone conversations</a:t>
            </a:r>
          </a:p>
          <a:p>
            <a:r>
              <a:rPr lang="en-US" dirty="0" smtClean="0"/>
              <a:t>People within an organization make it vulnerable to social engineering attacks</a:t>
            </a:r>
          </a:p>
          <a:p>
            <a:r>
              <a:rPr lang="en-US" dirty="0" smtClean="0"/>
              <a:t>Just a little information makes it possible to get a victim to disclose confidential information or engage in irresponsible activity</a:t>
            </a:r>
          </a:p>
          <a:p>
            <a:r>
              <a:rPr lang="en-US" dirty="0" smtClean="0"/>
              <a:t>The only way to protect against social engineering is to teach users how to respond and interact with any form of communications</a:t>
            </a:r>
          </a:p>
          <a:p>
            <a:pPr lvl="1"/>
            <a:r>
              <a:rPr lang="en-US" dirty="0" smtClean="0"/>
              <a:t>Always err on the side of caution when voice communications is out of place</a:t>
            </a:r>
          </a:p>
          <a:p>
            <a:pPr lvl="1"/>
            <a:r>
              <a:rPr lang="en-US" dirty="0" smtClean="0"/>
              <a:t>Always request proof of identity</a:t>
            </a:r>
          </a:p>
          <a:p>
            <a:pPr lvl="1"/>
            <a:r>
              <a:rPr lang="en-US" dirty="0" smtClean="0"/>
              <a:t>Require callback authorizations on all voice-only requests</a:t>
            </a:r>
          </a:p>
          <a:p>
            <a:pPr lvl="1"/>
            <a:r>
              <a:rPr lang="en-US" dirty="0" smtClean="0"/>
              <a:t>Classify information and clearly indicate which information can be discussed or even confirmed using voice communications</a:t>
            </a:r>
          </a:p>
          <a:p>
            <a:pPr lvl="1"/>
            <a:r>
              <a:rPr lang="en-US" dirty="0" smtClean="0"/>
              <a:t>Ask why the information is needed an verify the identity again</a:t>
            </a:r>
          </a:p>
          <a:p>
            <a:pPr lvl="1"/>
            <a:r>
              <a:rPr lang="en-US" dirty="0" smtClean="0"/>
              <a:t>Never give out passwords via voice-only communications</a:t>
            </a:r>
          </a:p>
          <a:p>
            <a:pPr lvl="1"/>
            <a:r>
              <a:rPr lang="en-US" dirty="0" smtClean="0"/>
              <a:t>When disposing of office documentation, use secure disposal process, especially regarding IT infrastructure or its security mechanisms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Fraud and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Private Branch Exchanges are susceptible to fraud and abuse</a:t>
            </a:r>
          </a:p>
          <a:p>
            <a:r>
              <a:rPr lang="en-US" b="1" i="1" dirty="0" smtClean="0"/>
              <a:t>Phreakers</a:t>
            </a:r>
            <a:r>
              <a:rPr lang="en-US" dirty="0" smtClean="0"/>
              <a:t> may be able to gain unauthorized access to personal voice mailboxes, redirect messages, block access, and redirect inbound and outbound calls</a:t>
            </a:r>
          </a:p>
          <a:p>
            <a:r>
              <a:rPr lang="en-US" dirty="0" smtClean="0"/>
              <a:t>Countermeasures:</a:t>
            </a:r>
          </a:p>
          <a:p>
            <a:pPr lvl="1"/>
            <a:r>
              <a:rPr lang="en-US" dirty="0" smtClean="0"/>
              <a:t>Consider replacing remote access or long-distance calling through the PBX with a credit card or calling card system</a:t>
            </a:r>
          </a:p>
          <a:p>
            <a:pPr lvl="1"/>
            <a:r>
              <a:rPr lang="en-US" dirty="0" smtClean="0"/>
              <a:t>Restrict dial-in or dial-out features</a:t>
            </a:r>
          </a:p>
          <a:p>
            <a:pPr lvl="1"/>
            <a:r>
              <a:rPr lang="en-US" dirty="0" smtClean="0"/>
              <a:t>For dial-in modems, use unpublished phone numbers outside of the prefix block range for your voice numbers</a:t>
            </a:r>
          </a:p>
          <a:p>
            <a:pPr lvl="1"/>
            <a:r>
              <a:rPr lang="en-US" dirty="0" smtClean="0"/>
              <a:t>Protect administrative interfaces for the PBX</a:t>
            </a:r>
          </a:p>
          <a:p>
            <a:pPr lvl="1"/>
            <a:r>
              <a:rPr lang="en-US" dirty="0" smtClean="0"/>
              <a:t>Bock or disable any unassigned access codes or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Fraud and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Countermeasures (cont.):</a:t>
            </a:r>
          </a:p>
          <a:p>
            <a:pPr lvl="1"/>
            <a:r>
              <a:rPr lang="en-US" dirty="0" smtClean="0"/>
              <a:t>Define AUP and train users on how to properly use the system</a:t>
            </a:r>
          </a:p>
          <a:p>
            <a:pPr lvl="1"/>
            <a:r>
              <a:rPr lang="en-US" dirty="0" smtClean="0"/>
              <a:t>Log and audit all activities</a:t>
            </a:r>
          </a:p>
          <a:p>
            <a:pPr lvl="1"/>
            <a:r>
              <a:rPr lang="en-US" dirty="0" smtClean="0"/>
              <a:t>Disable maintenance modems and/or any form of remote administrative features</a:t>
            </a:r>
          </a:p>
          <a:p>
            <a:pPr lvl="1"/>
            <a:r>
              <a:rPr lang="en-US" dirty="0" smtClean="0"/>
              <a:t>Change all default configurations</a:t>
            </a:r>
          </a:p>
          <a:p>
            <a:pPr lvl="1"/>
            <a:r>
              <a:rPr lang="en-US" dirty="0" smtClean="0"/>
              <a:t>Block remote calling</a:t>
            </a:r>
          </a:p>
          <a:p>
            <a:pPr lvl="1"/>
            <a:r>
              <a:rPr lang="en-US" dirty="0" smtClean="0"/>
              <a:t>Deploy Direct Inward System Access (DISA) technologies to reduce PBX fraud by external parties; must be properly installed, configured, and monitored in order to obtain the desired security improvements</a:t>
            </a:r>
          </a:p>
          <a:p>
            <a:pPr lvl="1"/>
            <a:r>
              <a:rPr lang="en-US" dirty="0" smtClean="0"/>
              <a:t>Keep the system current with vendor updates</a:t>
            </a:r>
          </a:p>
        </p:txBody>
      </p:sp>
    </p:spTree>
    <p:extLst>
      <p:ext uri="{BB962C8B-B14F-4D97-AF65-F5344CB8AC3E}">
        <p14:creationId xmlns:p14="http://schemas.microsoft.com/office/powerpoint/2010/main" val="352976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Fraud and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Phreaker</a:t>
            </a:r>
            <a:r>
              <a:rPr lang="en-US" dirty="0" smtClean="0"/>
              <a:t> tools</a:t>
            </a:r>
          </a:p>
          <a:p>
            <a:pPr lvl="1"/>
            <a:r>
              <a:rPr lang="en-US" i="1" dirty="0" smtClean="0"/>
              <a:t>Black boxes</a:t>
            </a:r>
            <a:r>
              <a:rPr lang="en-US" dirty="0" smtClean="0"/>
              <a:t> are used to manipulate line voltages to steal long-distance services</a:t>
            </a:r>
          </a:p>
          <a:p>
            <a:pPr lvl="1"/>
            <a:r>
              <a:rPr lang="en-US" i="1" dirty="0" smtClean="0"/>
              <a:t>Red boxes </a:t>
            </a:r>
            <a:r>
              <a:rPr lang="en-US" dirty="0" smtClean="0"/>
              <a:t>are used to simulate tones of coins being deposited into pay phone</a:t>
            </a:r>
          </a:p>
          <a:p>
            <a:pPr lvl="1"/>
            <a:r>
              <a:rPr lang="en-US" i="1" dirty="0" smtClean="0"/>
              <a:t>Blue boxes </a:t>
            </a:r>
            <a:r>
              <a:rPr lang="en-US" dirty="0" smtClean="0"/>
              <a:t>are used to simulate 2600 Hz tones to interact directly with telephone network trunk systems</a:t>
            </a:r>
          </a:p>
          <a:p>
            <a:pPr lvl="1"/>
            <a:r>
              <a:rPr lang="en-US" i="1" dirty="0" smtClean="0"/>
              <a:t>White boxes </a:t>
            </a:r>
            <a:r>
              <a:rPr lang="en-US" dirty="0" smtClean="0"/>
              <a:t>are used control the phone system; dual-tone multi-frequency (DTMF) generator (keypad); custom built or pieces of equipment most telephone repair personnel use</a:t>
            </a:r>
          </a:p>
        </p:txBody>
      </p:sp>
    </p:spTree>
    <p:extLst>
      <p:ext uri="{BB962C8B-B14F-4D97-AF65-F5344CB8AC3E}">
        <p14:creationId xmlns:p14="http://schemas.microsoft.com/office/powerpoint/2010/main" val="406448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3440</Words>
  <Application>Microsoft Office PowerPoint</Application>
  <PresentationFormat>Widescreen</PresentationFormat>
  <Paragraphs>415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Chapter 12</vt:lpstr>
      <vt:lpstr>Network and Protocol Security Mechanisms</vt:lpstr>
      <vt:lpstr>Authentication Protocols</vt:lpstr>
      <vt:lpstr>Secure Voice Communications</vt:lpstr>
      <vt:lpstr>Voice over Internet Protocol (VOIP)</vt:lpstr>
      <vt:lpstr>Social Engineering</vt:lpstr>
      <vt:lpstr>Fraud and Abuse</vt:lpstr>
      <vt:lpstr>Fraud and Abuse</vt:lpstr>
      <vt:lpstr>Fraud and Abuse</vt:lpstr>
      <vt:lpstr>Multimedia Collaboration</vt:lpstr>
      <vt:lpstr>Manage Email Security</vt:lpstr>
      <vt:lpstr>Email Security Goals</vt:lpstr>
      <vt:lpstr>Understand Email Security Issues</vt:lpstr>
      <vt:lpstr>Email Security Solutions</vt:lpstr>
      <vt:lpstr>Email Security Solutions</vt:lpstr>
      <vt:lpstr>Remote Access Security Management</vt:lpstr>
      <vt:lpstr>Remote Access Security Management</vt:lpstr>
      <vt:lpstr>Plan Remote Access Security</vt:lpstr>
      <vt:lpstr>Dial-up Protocols</vt:lpstr>
      <vt:lpstr>Centralized Remote Authentication Services</vt:lpstr>
      <vt:lpstr>Virtual Private Networks</vt:lpstr>
      <vt:lpstr>Common VPN Protocols</vt:lpstr>
      <vt:lpstr>Virtual LAN</vt:lpstr>
      <vt:lpstr>Virtualization</vt:lpstr>
      <vt:lpstr>Virtualization</vt:lpstr>
      <vt:lpstr>Virtual Software</vt:lpstr>
      <vt:lpstr>Virtual Networking</vt:lpstr>
      <vt:lpstr>Network Address Translation</vt:lpstr>
      <vt:lpstr>Private IP Addresses</vt:lpstr>
      <vt:lpstr>Stateful NAT</vt:lpstr>
      <vt:lpstr>Static and Dynamic NAT</vt:lpstr>
      <vt:lpstr>Automatic Private IP Addressing</vt:lpstr>
      <vt:lpstr>Switching Technologies</vt:lpstr>
      <vt:lpstr>WAN Technologies</vt:lpstr>
      <vt:lpstr>WAN Connection Technologies</vt:lpstr>
      <vt:lpstr>WAN Connection Technologies</vt:lpstr>
      <vt:lpstr>Specialized Protocols</vt:lpstr>
      <vt:lpstr>Dial-up Encapsulation Protocols</vt:lpstr>
      <vt:lpstr>Miscellaneous Security Control  Characteristics</vt:lpstr>
      <vt:lpstr>Security Boundaries</vt:lpstr>
      <vt:lpstr>Prevent or Mitigate Network Attacks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90</cp:revision>
  <dcterms:created xsi:type="dcterms:W3CDTF">2019-09-16T01:37:19Z</dcterms:created>
  <dcterms:modified xsi:type="dcterms:W3CDTF">2020-01-10T19:24:45Z</dcterms:modified>
</cp:coreProperties>
</file>