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4" r:id="rId3"/>
    <p:sldId id="271" r:id="rId4"/>
    <p:sldId id="272" r:id="rId5"/>
    <p:sldId id="273" r:id="rId6"/>
    <p:sldId id="274" r:id="rId7"/>
    <p:sldId id="345" r:id="rId8"/>
    <p:sldId id="275" r:id="rId9"/>
    <p:sldId id="276" r:id="rId10"/>
    <p:sldId id="277" r:id="rId11"/>
    <p:sldId id="339" r:id="rId12"/>
    <p:sldId id="278" r:id="rId13"/>
    <p:sldId id="279" r:id="rId14"/>
    <p:sldId id="280" r:id="rId15"/>
    <p:sldId id="281" r:id="rId16"/>
    <p:sldId id="346" r:id="rId17"/>
    <p:sldId id="282" r:id="rId18"/>
    <p:sldId id="283" r:id="rId19"/>
    <p:sldId id="284" r:id="rId20"/>
    <p:sldId id="347" r:id="rId21"/>
    <p:sldId id="285" r:id="rId22"/>
    <p:sldId id="286" r:id="rId23"/>
    <p:sldId id="287" r:id="rId24"/>
    <p:sldId id="354" r:id="rId25"/>
    <p:sldId id="340" r:id="rId26"/>
    <p:sldId id="288" r:id="rId27"/>
    <p:sldId id="289" r:id="rId28"/>
    <p:sldId id="290" r:id="rId29"/>
    <p:sldId id="291" r:id="rId30"/>
    <p:sldId id="348" r:id="rId31"/>
    <p:sldId id="292" r:id="rId32"/>
    <p:sldId id="349" r:id="rId33"/>
    <p:sldId id="350" r:id="rId34"/>
    <p:sldId id="293" r:id="rId35"/>
    <p:sldId id="351" r:id="rId36"/>
    <p:sldId id="294" r:id="rId37"/>
    <p:sldId id="295" r:id="rId38"/>
    <p:sldId id="341" r:id="rId39"/>
    <p:sldId id="296" r:id="rId40"/>
    <p:sldId id="352" r:id="rId41"/>
    <p:sldId id="297" r:id="rId42"/>
    <p:sldId id="298" r:id="rId43"/>
    <p:sldId id="299" r:id="rId44"/>
    <p:sldId id="353" r:id="rId45"/>
    <p:sldId id="34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44"/>
            <p14:sldId id="271"/>
            <p14:sldId id="272"/>
            <p14:sldId id="273"/>
            <p14:sldId id="274"/>
            <p14:sldId id="345"/>
            <p14:sldId id="275"/>
            <p14:sldId id="276"/>
            <p14:sldId id="277"/>
            <p14:sldId id="339"/>
            <p14:sldId id="278"/>
            <p14:sldId id="279"/>
            <p14:sldId id="280"/>
            <p14:sldId id="281"/>
            <p14:sldId id="346"/>
            <p14:sldId id="282"/>
            <p14:sldId id="283"/>
            <p14:sldId id="284"/>
            <p14:sldId id="347"/>
            <p14:sldId id="285"/>
            <p14:sldId id="286"/>
            <p14:sldId id="287"/>
            <p14:sldId id="354"/>
            <p14:sldId id="340"/>
            <p14:sldId id="288"/>
            <p14:sldId id="289"/>
            <p14:sldId id="290"/>
            <p14:sldId id="291"/>
            <p14:sldId id="348"/>
            <p14:sldId id="292"/>
            <p14:sldId id="349"/>
            <p14:sldId id="350"/>
            <p14:sldId id="293"/>
            <p14:sldId id="351"/>
            <p14:sldId id="294"/>
            <p14:sldId id="295"/>
            <p14:sldId id="341"/>
            <p14:sldId id="296"/>
            <p14:sldId id="352"/>
            <p14:sldId id="297"/>
            <p14:sldId id="298"/>
            <p14:sldId id="299"/>
            <p14:sldId id="353"/>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4/6/2020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13</a:t>
            </a:r>
            <a:endParaRPr lang="en-US" sz="6000" dirty="0"/>
          </a:p>
        </p:txBody>
      </p:sp>
      <p:sp>
        <p:nvSpPr>
          <p:cNvPr id="16" name="Content Placeholder 15"/>
          <p:cNvSpPr>
            <a:spLocks noGrp="1"/>
          </p:cNvSpPr>
          <p:nvPr>
            <p:ph idx="1"/>
          </p:nvPr>
        </p:nvSpPr>
        <p:spPr>
          <a:xfrm>
            <a:off x="838200" y="1825624"/>
            <a:ext cx="10515600" cy="4798695"/>
          </a:xfrm>
        </p:spPr>
        <p:txBody>
          <a:bodyPr>
            <a:normAutofit fontScale="85000" lnSpcReduction="10000"/>
          </a:bodyPr>
          <a:lstStyle/>
          <a:p>
            <a:r>
              <a:rPr lang="en-US" sz="3600" dirty="0" smtClean="0"/>
              <a:t>Learning Objectives:</a:t>
            </a:r>
          </a:p>
          <a:p>
            <a:r>
              <a:rPr lang="en-US" sz="3600" dirty="0" smtClean="0"/>
              <a:t>Domain 5: Identity and Access Management (IAM)</a:t>
            </a:r>
            <a:endParaRPr lang="en-US" sz="1400" dirty="0"/>
          </a:p>
          <a:p>
            <a:pPr lvl="1"/>
            <a:r>
              <a:rPr lang="en-US" sz="3200" dirty="0" smtClean="0"/>
              <a:t>5.1 Control physical and logical access to assets</a:t>
            </a:r>
          </a:p>
          <a:p>
            <a:pPr lvl="2"/>
            <a:r>
              <a:rPr lang="en-US" dirty="0"/>
              <a:t>5.1.1 Information</a:t>
            </a:r>
          </a:p>
          <a:p>
            <a:pPr lvl="2"/>
            <a:r>
              <a:rPr lang="en-US" dirty="0"/>
              <a:t>5.1.2 System</a:t>
            </a:r>
          </a:p>
          <a:p>
            <a:pPr lvl="2"/>
            <a:r>
              <a:rPr lang="en-US" dirty="0"/>
              <a:t>5.1.3 Devices</a:t>
            </a:r>
          </a:p>
          <a:p>
            <a:pPr lvl="2"/>
            <a:r>
              <a:rPr lang="en-US" dirty="0"/>
              <a:t>5.1.4Facilities</a:t>
            </a:r>
          </a:p>
          <a:p>
            <a:pPr lvl="1"/>
            <a:r>
              <a:rPr lang="en-US" sz="2800" dirty="0" smtClean="0"/>
              <a:t>5.2 Manage identification and authentication of people, devices, and services</a:t>
            </a:r>
          </a:p>
          <a:p>
            <a:pPr lvl="2"/>
            <a:r>
              <a:rPr lang="en-US" dirty="0" smtClean="0"/>
              <a:t>5.2.1 Identity management implementation</a:t>
            </a:r>
          </a:p>
          <a:p>
            <a:pPr lvl="2"/>
            <a:r>
              <a:rPr lang="en-US" dirty="0" smtClean="0"/>
              <a:t>5.2.2 Single/multi-factor authentication</a:t>
            </a:r>
          </a:p>
          <a:p>
            <a:pPr lvl="2"/>
            <a:r>
              <a:rPr lang="en-US" dirty="0" smtClean="0"/>
              <a:t>5.2.3 Accountability</a:t>
            </a:r>
          </a:p>
          <a:p>
            <a:pPr lvl="2"/>
            <a:r>
              <a:rPr lang="en-US" dirty="0" smtClean="0"/>
              <a:t>5.2.4 Session management</a:t>
            </a:r>
          </a:p>
          <a:p>
            <a:pPr lvl="2"/>
            <a:r>
              <a:rPr lang="en-US" dirty="0" smtClean="0"/>
              <a:t>5.2.5 Registration and proofing of identity</a:t>
            </a:r>
          </a:p>
          <a:p>
            <a:pPr lvl="2"/>
            <a:r>
              <a:rPr lang="en-US" dirty="0" smtClean="0"/>
              <a:t>5.2.6 Federated Identity  Management (FIM)</a:t>
            </a:r>
          </a:p>
          <a:p>
            <a:pPr lvl="2"/>
            <a:r>
              <a:rPr lang="en-US" dirty="0" smtClean="0"/>
              <a:t>5.2.7 Credential management systems</a:t>
            </a:r>
          </a:p>
          <a:p>
            <a:pPr lvl="1"/>
            <a:endParaRPr lang="en-US" sz="32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Authorization and Accountability</a:t>
            </a:r>
            <a:endParaRPr lang="en-US" dirty="0"/>
          </a:p>
        </p:txBody>
      </p:sp>
      <p:sp>
        <p:nvSpPr>
          <p:cNvPr id="3" name="Content Placeholder 2"/>
          <p:cNvSpPr>
            <a:spLocks noGrp="1"/>
          </p:cNvSpPr>
          <p:nvPr>
            <p:ph idx="1"/>
          </p:nvPr>
        </p:nvSpPr>
        <p:spPr/>
        <p:txBody>
          <a:bodyPr/>
          <a:lstStyle/>
          <a:p>
            <a:r>
              <a:rPr lang="en-US" dirty="0" smtClean="0"/>
              <a:t>Authorization</a:t>
            </a:r>
          </a:p>
          <a:p>
            <a:pPr lvl="1"/>
            <a:r>
              <a:rPr lang="en-US" dirty="0"/>
              <a:t>Subjects are granted access to objects based on proven identities</a:t>
            </a:r>
          </a:p>
          <a:p>
            <a:r>
              <a:rPr lang="en-US" dirty="0" smtClean="0"/>
              <a:t>Accountability</a:t>
            </a:r>
          </a:p>
          <a:p>
            <a:pPr lvl="1"/>
            <a:r>
              <a:rPr lang="en-US" dirty="0"/>
              <a:t>Users and other subjects can be held accountable for their actions </a:t>
            </a:r>
            <a:r>
              <a:rPr lang="en-US" dirty="0" smtClean="0"/>
              <a:t>when </a:t>
            </a:r>
            <a:r>
              <a:rPr lang="en-US" dirty="0"/>
              <a:t>auditing is implemented</a:t>
            </a:r>
          </a:p>
          <a:p>
            <a:r>
              <a:rPr lang="en-US" dirty="0" smtClean="0"/>
              <a:t>Assuming the user has been properly authenticated, audit logs provide nonrepudiation</a:t>
            </a:r>
          </a:p>
        </p:txBody>
      </p:sp>
    </p:spTree>
    <p:extLst>
      <p:ext uri="{BB962C8B-B14F-4D97-AF65-F5344CB8AC3E}">
        <p14:creationId xmlns:p14="http://schemas.microsoft.com/office/powerpoint/2010/main" val="409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Authorization</a:t>
            </a:r>
            <a:endParaRPr lang="en-US" dirty="0"/>
          </a:p>
        </p:txBody>
      </p:sp>
      <p:sp>
        <p:nvSpPr>
          <p:cNvPr id="3" name="Content Placeholder 2"/>
          <p:cNvSpPr>
            <a:spLocks noGrp="1"/>
          </p:cNvSpPr>
          <p:nvPr>
            <p:ph idx="1"/>
          </p:nvPr>
        </p:nvSpPr>
        <p:spPr/>
        <p:txBody>
          <a:bodyPr/>
          <a:lstStyle/>
          <a:p>
            <a:r>
              <a:rPr lang="en-US" dirty="0" smtClean="0"/>
              <a:t>Authorization indicates who is trusted to perform specific operations</a:t>
            </a:r>
          </a:p>
          <a:p>
            <a:r>
              <a:rPr lang="en-US" dirty="0" smtClean="0"/>
              <a:t>It is important to realize that just because users or other entities can authenticate to a system, that doesn’t mean they are given access to any to anything and everything</a:t>
            </a:r>
          </a:p>
          <a:p>
            <a:r>
              <a:rPr lang="en-US" dirty="0" smtClean="0"/>
              <a:t>Identification and authorization are “all-or-nothing” aspects of access control.  In contrast, authorization occupies a wide range of variations</a:t>
            </a:r>
            <a:endParaRPr lang="en-US" dirty="0"/>
          </a:p>
        </p:txBody>
      </p:sp>
    </p:spTree>
    <p:extLst>
      <p:ext uri="{BB962C8B-B14F-4D97-AF65-F5344CB8AC3E}">
        <p14:creationId xmlns:p14="http://schemas.microsoft.com/office/powerpoint/2010/main" val="31143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Accountability</a:t>
            </a:r>
            <a:endParaRPr lang="en-US" dirty="0"/>
          </a:p>
        </p:txBody>
      </p:sp>
      <p:sp>
        <p:nvSpPr>
          <p:cNvPr id="3" name="Content Placeholder 2"/>
          <p:cNvSpPr>
            <a:spLocks noGrp="1"/>
          </p:cNvSpPr>
          <p:nvPr>
            <p:ph idx="1"/>
          </p:nvPr>
        </p:nvSpPr>
        <p:spPr>
          <a:xfrm>
            <a:off x="838200" y="1825624"/>
            <a:ext cx="10515600" cy="4694047"/>
          </a:xfrm>
        </p:spPr>
        <p:txBody>
          <a:bodyPr>
            <a:normAutofit fontScale="92500" lnSpcReduction="10000"/>
          </a:bodyPr>
          <a:lstStyle/>
          <a:p>
            <a:r>
              <a:rPr lang="en-US" dirty="0" smtClean="0"/>
              <a:t>Auditing, logging, and monitoring provide accountability by ensuring that subjects can be held accountable for their actions</a:t>
            </a:r>
          </a:p>
          <a:p>
            <a:r>
              <a:rPr lang="en-US" dirty="0" smtClean="0"/>
              <a:t>Auditing is the process of tracking and recording subject activities within logs</a:t>
            </a:r>
          </a:p>
          <a:p>
            <a:r>
              <a:rPr lang="en-US" dirty="0" smtClean="0"/>
              <a:t>Logs record actions, when and where the action was taken, and what the action was</a:t>
            </a:r>
          </a:p>
          <a:p>
            <a:r>
              <a:rPr lang="en-US" dirty="0" smtClean="0"/>
              <a:t>One or more logs create an audit trails that researchers can use to reconstruct events and identify security incidents</a:t>
            </a:r>
          </a:p>
          <a:p>
            <a:r>
              <a:rPr lang="en-US" dirty="0" smtClean="0"/>
              <a:t>Accountability relies on effective identification and authentication, but it does not require effective authorization</a:t>
            </a:r>
          </a:p>
          <a:p>
            <a:pPr lvl="1"/>
            <a:r>
              <a:rPr lang="en-US" dirty="0" smtClean="0"/>
              <a:t>After identification and authorization, accountability mechanisms such as audit logs can track their activity</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Authentication Factors</a:t>
            </a:r>
            <a:endParaRPr lang="en-US" dirty="0"/>
          </a:p>
        </p:txBody>
      </p:sp>
      <p:sp>
        <p:nvSpPr>
          <p:cNvPr id="5" name="Content Placeholder 4"/>
          <p:cNvSpPr>
            <a:spLocks noGrp="1"/>
          </p:cNvSpPr>
          <p:nvPr>
            <p:ph idx="1"/>
          </p:nvPr>
        </p:nvSpPr>
        <p:spPr>
          <a:xfrm>
            <a:off x="838200" y="1825624"/>
            <a:ext cx="10515600" cy="4931792"/>
          </a:xfrm>
        </p:spPr>
        <p:txBody>
          <a:bodyPr>
            <a:normAutofit fontScale="77500" lnSpcReduction="20000"/>
          </a:bodyPr>
          <a:lstStyle/>
          <a:p>
            <a:r>
              <a:rPr lang="en-US" dirty="0" smtClean="0"/>
              <a:t>Type 1 Something You </a:t>
            </a:r>
            <a:r>
              <a:rPr lang="en-US" dirty="0"/>
              <a:t>K</a:t>
            </a:r>
            <a:r>
              <a:rPr lang="en-US" dirty="0" smtClean="0"/>
              <a:t>now (weakest)</a:t>
            </a:r>
          </a:p>
          <a:p>
            <a:pPr lvl="1"/>
            <a:r>
              <a:rPr lang="en-US" dirty="0" smtClean="0"/>
              <a:t>Password, PIN, passphrase, code, etc.</a:t>
            </a:r>
          </a:p>
          <a:p>
            <a:r>
              <a:rPr lang="en-US" dirty="0" smtClean="0"/>
              <a:t>Type 2 Something You Have</a:t>
            </a:r>
          </a:p>
          <a:p>
            <a:pPr lvl="1"/>
            <a:r>
              <a:rPr lang="en-US" dirty="0" smtClean="0"/>
              <a:t>Physical devices that a user helps to provide authentication; smartcard, hardware token, USB, etc.</a:t>
            </a:r>
          </a:p>
          <a:p>
            <a:r>
              <a:rPr lang="en-US" dirty="0" smtClean="0"/>
              <a:t>Type 3 Something you Are (strongest)</a:t>
            </a:r>
          </a:p>
          <a:p>
            <a:pPr lvl="1"/>
            <a:r>
              <a:rPr lang="en-US" dirty="0"/>
              <a:t>Physical characteristic of a person</a:t>
            </a:r>
          </a:p>
          <a:p>
            <a:pPr lvl="1"/>
            <a:r>
              <a:rPr lang="en-US" dirty="0"/>
              <a:t>Fingerprints, voice prints, retina patterns, iris patterns, face shapes, palm topology, and hand geometry</a:t>
            </a:r>
          </a:p>
          <a:p>
            <a:r>
              <a:rPr lang="en-US" dirty="0" smtClean="0"/>
              <a:t>Somewhere You Are</a:t>
            </a:r>
          </a:p>
          <a:p>
            <a:pPr lvl="1"/>
            <a:r>
              <a:rPr lang="en-US" dirty="0" smtClean="0"/>
              <a:t>Identifies a subject’s location based on a specific computer, a geographic location identified by IP address, or a phone number identified by caller ID</a:t>
            </a:r>
          </a:p>
          <a:p>
            <a:r>
              <a:rPr lang="en-US" dirty="0" smtClean="0"/>
              <a:t>Context-Aware Authentication</a:t>
            </a:r>
          </a:p>
          <a:p>
            <a:pPr lvl="1"/>
            <a:r>
              <a:rPr lang="en-US" dirty="0" smtClean="0"/>
              <a:t>Mobile Device Management (MDM) systems identify mobile device users</a:t>
            </a:r>
          </a:p>
          <a:p>
            <a:pPr lvl="1"/>
            <a:r>
              <a:rPr lang="en-US" dirty="0" smtClean="0"/>
              <a:t>Geolocation vs geofencing</a:t>
            </a:r>
          </a:p>
          <a:p>
            <a:pPr lvl="1"/>
            <a:r>
              <a:rPr lang="en-US" dirty="0" smtClean="0"/>
              <a:t>Many mobile devices support gestures or finger swipes</a:t>
            </a:r>
          </a:p>
          <a:p>
            <a:pPr lvl="1"/>
            <a:r>
              <a:rPr lang="en-US" dirty="0" smtClean="0"/>
              <a:t>Picture passwords</a:t>
            </a:r>
          </a:p>
          <a:p>
            <a:pPr lvl="1"/>
            <a:r>
              <a:rPr lang="en-US" dirty="0" smtClean="0"/>
              <a:t>Behavioral biometrics; signatures and keystroke dynamics</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Passwords</a:t>
            </a:r>
            <a:endParaRPr lang="en-US" dirty="0"/>
          </a:p>
        </p:txBody>
      </p:sp>
      <p:sp>
        <p:nvSpPr>
          <p:cNvPr id="3" name="Content Placeholder 2"/>
          <p:cNvSpPr>
            <a:spLocks noGrp="1"/>
          </p:cNvSpPr>
          <p:nvPr>
            <p:ph idx="1"/>
          </p:nvPr>
        </p:nvSpPr>
        <p:spPr>
          <a:xfrm>
            <a:off x="838200" y="1825624"/>
            <a:ext cx="10515600" cy="4876927"/>
          </a:xfrm>
        </p:spPr>
        <p:txBody>
          <a:bodyPr>
            <a:normAutofit fontScale="92500" lnSpcReduction="20000"/>
          </a:bodyPr>
          <a:lstStyle/>
          <a:p>
            <a:r>
              <a:rPr lang="en-US" dirty="0" smtClean="0"/>
              <a:t>Static password stays the same for a length of time; 30 – 90 days</a:t>
            </a:r>
          </a:p>
          <a:p>
            <a:r>
              <a:rPr lang="en-US" dirty="0" smtClean="0"/>
              <a:t>Weakest form of authentication</a:t>
            </a:r>
          </a:p>
          <a:p>
            <a:pPr lvl="1"/>
            <a:r>
              <a:rPr lang="en-US" dirty="0" smtClean="0"/>
              <a:t>Users often choose </a:t>
            </a:r>
            <a:r>
              <a:rPr lang="en-US" dirty="0" smtClean="0"/>
              <a:t>easy-to-remember </a:t>
            </a:r>
            <a:r>
              <a:rPr lang="en-US" dirty="0" smtClean="0"/>
              <a:t>passwords, therefore easy to guess</a:t>
            </a:r>
          </a:p>
          <a:p>
            <a:pPr lvl="1"/>
            <a:r>
              <a:rPr lang="en-US" dirty="0" smtClean="0"/>
              <a:t>Randomly generated passwords are hard to remember; thus users write them down</a:t>
            </a:r>
          </a:p>
          <a:p>
            <a:pPr lvl="1"/>
            <a:r>
              <a:rPr lang="en-US" dirty="0" smtClean="0"/>
              <a:t>Users often share their passwords or forget them</a:t>
            </a:r>
          </a:p>
          <a:p>
            <a:pPr lvl="1"/>
            <a:r>
              <a:rPr lang="en-US" dirty="0" smtClean="0"/>
              <a:t>Attackers detect passwords through observation, sniffing and stealing security databases</a:t>
            </a:r>
          </a:p>
          <a:p>
            <a:pPr lvl="1"/>
            <a:r>
              <a:rPr lang="en-US" dirty="0" smtClean="0"/>
              <a:t>Password are sometimes retransmitted in cleartext</a:t>
            </a:r>
          </a:p>
          <a:p>
            <a:pPr lvl="1"/>
            <a:r>
              <a:rPr lang="en-US" dirty="0" smtClean="0"/>
              <a:t>Password databases are sometime stored in publicly accessible online locations</a:t>
            </a:r>
          </a:p>
          <a:p>
            <a:pPr lvl="1"/>
            <a:r>
              <a:rPr lang="en-US" dirty="0" smtClean="0"/>
              <a:t>Brute-force attack can quickly discover weak passwords</a:t>
            </a:r>
          </a:p>
          <a:p>
            <a:r>
              <a:rPr lang="en-US" dirty="0" smtClean="0"/>
              <a:t>Password storage</a:t>
            </a:r>
          </a:p>
          <a:p>
            <a:pPr lvl="1"/>
            <a:r>
              <a:rPr lang="en-US" dirty="0" smtClean="0"/>
              <a:t>Hash passwords using SHA-3</a:t>
            </a:r>
          </a:p>
          <a:p>
            <a:pPr lvl="1"/>
            <a:r>
              <a:rPr lang="en-US" dirty="0" smtClean="0"/>
              <a:t>Key stretching algorithms that add </a:t>
            </a:r>
            <a:r>
              <a:rPr lang="en-US" i="1" dirty="0" smtClean="0"/>
              <a:t>salts</a:t>
            </a:r>
            <a:r>
              <a:rPr lang="en-US" dirty="0" smtClean="0"/>
              <a:t> to the password before hashing</a:t>
            </a:r>
          </a:p>
          <a:p>
            <a:pPr lvl="2"/>
            <a:r>
              <a:rPr lang="en-US" dirty="0" smtClean="0"/>
              <a:t>Password-Base Key Derivation Function 2 (PBKDF2)</a:t>
            </a:r>
          </a:p>
          <a:p>
            <a:pPr lvl="2"/>
            <a:r>
              <a:rPr lang="en-US" dirty="0" smtClean="0"/>
              <a:t>bcrypt</a:t>
            </a:r>
          </a:p>
        </p:txBody>
      </p:sp>
    </p:spTree>
    <p:extLst>
      <p:ext uri="{BB962C8B-B14F-4D97-AF65-F5344CB8AC3E}">
        <p14:creationId xmlns:p14="http://schemas.microsoft.com/office/powerpoint/2010/main" val="414490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Strong Passwords</a:t>
            </a:r>
            <a:endParaRPr lang="en-US" dirty="0"/>
          </a:p>
        </p:txBody>
      </p:sp>
      <p:sp>
        <p:nvSpPr>
          <p:cNvPr id="3" name="Content Placeholder 2"/>
          <p:cNvSpPr>
            <a:spLocks noGrp="1"/>
          </p:cNvSpPr>
          <p:nvPr>
            <p:ph idx="1"/>
          </p:nvPr>
        </p:nvSpPr>
        <p:spPr>
          <a:xfrm>
            <a:off x="838200" y="1825624"/>
            <a:ext cx="10515600" cy="4639183"/>
          </a:xfrm>
        </p:spPr>
        <p:txBody>
          <a:bodyPr>
            <a:normAutofit fontScale="92500" lnSpcReduction="20000"/>
          </a:bodyPr>
          <a:lstStyle/>
          <a:p>
            <a:r>
              <a:rPr lang="en-US" dirty="0" smtClean="0"/>
              <a:t>Maximum Age</a:t>
            </a:r>
            <a:endParaRPr lang="en-US" dirty="0"/>
          </a:p>
          <a:p>
            <a:pPr lvl="1"/>
            <a:r>
              <a:rPr lang="en-US" dirty="0" smtClean="0"/>
              <a:t>Requires users to change their password periodically</a:t>
            </a:r>
          </a:p>
          <a:p>
            <a:r>
              <a:rPr lang="en-US" dirty="0" smtClean="0"/>
              <a:t>Password Complexity</a:t>
            </a:r>
          </a:p>
          <a:p>
            <a:pPr lvl="1"/>
            <a:r>
              <a:rPr lang="en-US" dirty="0" smtClean="0"/>
              <a:t>Uppercase</a:t>
            </a:r>
          </a:p>
          <a:p>
            <a:pPr lvl="1"/>
            <a:r>
              <a:rPr lang="en-US" dirty="0" smtClean="0"/>
              <a:t>Lowercase</a:t>
            </a:r>
          </a:p>
          <a:p>
            <a:pPr lvl="1"/>
            <a:r>
              <a:rPr lang="en-US" dirty="0" smtClean="0"/>
              <a:t>Numbers</a:t>
            </a:r>
          </a:p>
          <a:p>
            <a:pPr lvl="1"/>
            <a:r>
              <a:rPr lang="en-US" dirty="0" smtClean="0"/>
              <a:t>Special characters</a:t>
            </a:r>
          </a:p>
          <a:p>
            <a:pPr lvl="2"/>
            <a:r>
              <a:rPr lang="en-US" dirty="0" smtClean="0"/>
              <a:t>Watch out for </a:t>
            </a:r>
            <a:r>
              <a:rPr lang="en-US" i="1" dirty="0" smtClean="0"/>
              <a:t>metacharacters</a:t>
            </a:r>
          </a:p>
          <a:p>
            <a:r>
              <a:rPr lang="en-US" dirty="0" smtClean="0"/>
              <a:t>Password Length</a:t>
            </a:r>
          </a:p>
          <a:p>
            <a:pPr lvl="1"/>
            <a:r>
              <a:rPr lang="en-US" dirty="0"/>
              <a:t>The most important characteristic of creating strong passwords</a:t>
            </a:r>
          </a:p>
          <a:p>
            <a:pPr lvl="1"/>
            <a:r>
              <a:rPr lang="en-US" dirty="0"/>
              <a:t>12 characters is usually the minimum; 15-20 is better</a:t>
            </a:r>
          </a:p>
          <a:p>
            <a:pPr lvl="1"/>
            <a:r>
              <a:rPr lang="en-US" dirty="0"/>
              <a:t>Will increase in length as computers get faster</a:t>
            </a:r>
          </a:p>
          <a:p>
            <a:r>
              <a:rPr lang="en-US" dirty="0" smtClean="0"/>
              <a:t>Password History</a:t>
            </a:r>
          </a:p>
          <a:p>
            <a:pPr lvl="1"/>
            <a:r>
              <a:rPr lang="en-US" dirty="0" smtClean="0"/>
              <a:t>Many users rotate between passwords (yes, we all do it.)</a:t>
            </a:r>
          </a:p>
          <a:p>
            <a:pPr lvl="1"/>
            <a:endParaRPr lang="en-US" dirty="0" smtClean="0"/>
          </a:p>
          <a:p>
            <a:pPr lvl="1"/>
            <a:endParaRPr lang="en-US" dirty="0" smtClean="0"/>
          </a:p>
        </p:txBody>
      </p:sp>
    </p:spTree>
    <p:extLst>
      <p:ext uri="{BB962C8B-B14F-4D97-AF65-F5344CB8AC3E}">
        <p14:creationId xmlns:p14="http://schemas.microsoft.com/office/powerpoint/2010/main" val="9499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Strong Passwords</a:t>
            </a:r>
            <a:endParaRPr lang="en-US" dirty="0"/>
          </a:p>
        </p:txBody>
      </p:sp>
      <p:sp>
        <p:nvSpPr>
          <p:cNvPr id="3" name="Content Placeholder 2"/>
          <p:cNvSpPr>
            <a:spLocks noGrp="1"/>
          </p:cNvSpPr>
          <p:nvPr>
            <p:ph idx="1"/>
          </p:nvPr>
        </p:nvSpPr>
        <p:spPr>
          <a:xfrm>
            <a:off x="838200" y="1825624"/>
            <a:ext cx="10515600" cy="4639183"/>
          </a:xfrm>
        </p:spPr>
        <p:txBody>
          <a:bodyPr>
            <a:normAutofit/>
          </a:bodyPr>
          <a:lstStyle/>
          <a:p>
            <a:r>
              <a:rPr lang="en-US" dirty="0" smtClean="0"/>
              <a:t>Good suggestions to creating strong passwords</a:t>
            </a:r>
          </a:p>
          <a:p>
            <a:pPr lvl="1"/>
            <a:r>
              <a:rPr lang="en-US" dirty="0" smtClean="0"/>
              <a:t>Do not use any part of your name, logon name, email address, employee number, national identification number or SSN, phone number, extension, or other identifying name or code</a:t>
            </a:r>
          </a:p>
          <a:p>
            <a:pPr lvl="1"/>
            <a:r>
              <a:rPr lang="en-US" dirty="0" smtClean="0"/>
              <a:t>Do not use information available from social network profiles; family names, pet names, or birth date</a:t>
            </a:r>
          </a:p>
          <a:p>
            <a:pPr lvl="1"/>
            <a:r>
              <a:rPr lang="en-US" dirty="0" smtClean="0"/>
              <a:t>Do not use dictionary words, slang, or industry acronyms</a:t>
            </a:r>
          </a:p>
          <a:p>
            <a:pPr lvl="1"/>
            <a:r>
              <a:rPr lang="en-US" dirty="0" smtClean="0"/>
              <a:t>Use nonstandard capitalization and spelling; stRongsecuRitiee instead of strongsecurity</a:t>
            </a:r>
          </a:p>
          <a:p>
            <a:pPr lvl="1"/>
            <a:r>
              <a:rPr lang="en-US" dirty="0" smtClean="0"/>
              <a:t>Replace letters with special characters and numbers; stR0ng$ecuR1tee</a:t>
            </a:r>
          </a:p>
          <a:p>
            <a:pPr lvl="1"/>
            <a:endParaRPr lang="en-US" dirty="0" smtClean="0"/>
          </a:p>
          <a:p>
            <a:pPr lvl="1"/>
            <a:endParaRPr lang="en-US" dirty="0" smtClean="0"/>
          </a:p>
        </p:txBody>
      </p:sp>
    </p:spTree>
    <p:extLst>
      <p:ext uri="{BB962C8B-B14F-4D97-AF65-F5344CB8AC3E}">
        <p14:creationId xmlns:p14="http://schemas.microsoft.com/office/powerpoint/2010/main" val="150942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Password Phrases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More effective than a basic password</a:t>
            </a:r>
          </a:p>
          <a:p>
            <a:r>
              <a:rPr lang="en-US" dirty="0" smtClean="0"/>
              <a:t>A string of characters similar to a password but has unique meaning to the user</a:t>
            </a:r>
            <a:endParaRPr lang="en-US" dirty="0"/>
          </a:p>
          <a:p>
            <a:pPr lvl="1"/>
            <a:r>
              <a:rPr lang="en-US" dirty="0" smtClean="0"/>
              <a:t>“I passed the CISSP exam!”</a:t>
            </a:r>
          </a:p>
          <a:p>
            <a:pPr lvl="1"/>
            <a:r>
              <a:rPr lang="en-US" dirty="0" smtClean="0"/>
              <a:t>Many systems do not support spaces so may have to run it all together or use underscores</a:t>
            </a:r>
          </a:p>
          <a:p>
            <a:r>
              <a:rPr lang="en-US" dirty="0" smtClean="0"/>
              <a:t>Benefits:</a:t>
            </a:r>
          </a:p>
          <a:p>
            <a:pPr lvl="1"/>
            <a:r>
              <a:rPr lang="en-US" dirty="0" smtClean="0"/>
              <a:t>Easy to remember</a:t>
            </a:r>
          </a:p>
          <a:p>
            <a:pPr lvl="1"/>
            <a:r>
              <a:rPr lang="en-US" dirty="0" smtClean="0"/>
              <a:t>Encourages users to create longer passwords</a:t>
            </a:r>
          </a:p>
          <a:p>
            <a:pPr lvl="1"/>
            <a:r>
              <a:rPr lang="en-US" dirty="0" smtClean="0"/>
              <a:t>More difficult to break using brute-force tools</a:t>
            </a:r>
          </a:p>
          <a:p>
            <a:r>
              <a:rPr lang="en-US" dirty="0" smtClean="0"/>
              <a:t>“1P@ssedThe C1SSPEx@m!”</a:t>
            </a:r>
          </a:p>
          <a:p>
            <a:pPr lvl="1"/>
            <a:r>
              <a:rPr lang="en-US" dirty="0" smtClean="0"/>
              <a:t>Think positive!</a:t>
            </a:r>
          </a:p>
          <a:p>
            <a:pPr lvl="1"/>
            <a:endParaRPr lang="en-US" dirty="0" smtClean="0"/>
          </a:p>
        </p:txBody>
      </p:sp>
    </p:spTree>
    <p:extLst>
      <p:ext uri="{BB962C8B-B14F-4D97-AF65-F5344CB8AC3E}">
        <p14:creationId xmlns:p14="http://schemas.microsoft.com/office/powerpoint/2010/main" val="56025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Cognitive Passwords</a:t>
            </a:r>
            <a:endParaRPr lang="en-US" dirty="0"/>
          </a:p>
        </p:txBody>
      </p:sp>
      <p:sp>
        <p:nvSpPr>
          <p:cNvPr id="3" name="Content Placeholder 2"/>
          <p:cNvSpPr>
            <a:spLocks noGrp="1"/>
          </p:cNvSpPr>
          <p:nvPr>
            <p:ph idx="1"/>
          </p:nvPr>
        </p:nvSpPr>
        <p:spPr/>
        <p:txBody>
          <a:bodyPr/>
          <a:lstStyle/>
          <a:p>
            <a:r>
              <a:rPr lang="en-US" dirty="0" smtClean="0"/>
              <a:t>A series of challenge questions or predefined responses that only the subject should know</a:t>
            </a:r>
          </a:p>
          <a:p>
            <a:r>
              <a:rPr lang="en-US" dirty="0" smtClean="0"/>
              <a:t>Authentications systems often collect the answers to the questions during the initial registration of the account.</a:t>
            </a:r>
          </a:p>
          <a:p>
            <a:r>
              <a:rPr lang="en-US" dirty="0" smtClean="0"/>
              <a:t>Often used for self-service password resets</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Smartcards and Tokens</a:t>
            </a:r>
            <a:endParaRPr lang="en-US" dirty="0"/>
          </a:p>
        </p:txBody>
      </p:sp>
      <p:sp>
        <p:nvSpPr>
          <p:cNvPr id="3" name="Content Placeholder 2"/>
          <p:cNvSpPr>
            <a:spLocks noGrp="1"/>
          </p:cNvSpPr>
          <p:nvPr>
            <p:ph idx="1"/>
          </p:nvPr>
        </p:nvSpPr>
        <p:spPr/>
        <p:txBody>
          <a:bodyPr>
            <a:normAutofit/>
          </a:bodyPr>
          <a:lstStyle/>
          <a:p>
            <a:r>
              <a:rPr lang="en-US" dirty="0" smtClean="0"/>
              <a:t>Both are Type 2 authentication</a:t>
            </a:r>
          </a:p>
          <a:p>
            <a:r>
              <a:rPr lang="en-US" dirty="0" smtClean="0"/>
              <a:t>Smartcards</a:t>
            </a:r>
          </a:p>
          <a:p>
            <a:pPr lvl="1"/>
            <a:r>
              <a:rPr lang="en-US" dirty="0" smtClean="0"/>
              <a:t>Credit-card sized ID or badge with an integrated circuit chip imbedded in it</a:t>
            </a:r>
          </a:p>
          <a:p>
            <a:pPr lvl="1"/>
            <a:r>
              <a:rPr lang="en-US" dirty="0" smtClean="0"/>
              <a:t>Contains information about the authorized user for identification and/or authentication purposes</a:t>
            </a:r>
          </a:p>
          <a:p>
            <a:pPr lvl="1"/>
            <a:r>
              <a:rPr lang="en-US" dirty="0" smtClean="0"/>
              <a:t>Most include a microprocessor and one or more certificates</a:t>
            </a:r>
          </a:p>
          <a:p>
            <a:pPr lvl="2"/>
            <a:r>
              <a:rPr lang="en-US" dirty="0" smtClean="0"/>
              <a:t>CAC or PIV</a:t>
            </a:r>
          </a:p>
          <a:p>
            <a:pPr lvl="2"/>
            <a:r>
              <a:rPr lang="en-US" dirty="0" smtClean="0"/>
              <a:t>SIPR token, but not for physical identification purposes</a:t>
            </a:r>
          </a:p>
        </p:txBody>
      </p:sp>
    </p:spTree>
    <p:extLst>
      <p:ext uri="{BB962C8B-B14F-4D97-AF65-F5344CB8AC3E}">
        <p14:creationId xmlns:p14="http://schemas.microsoft.com/office/powerpoint/2010/main" val="58976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13</a:t>
            </a:r>
            <a:endParaRPr lang="en-US" sz="6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dirty="0" smtClean="0"/>
              <a:t>Domain 5: Identity and Access Management (IAM)</a:t>
            </a:r>
            <a:endParaRPr lang="en-US" sz="1400" dirty="0"/>
          </a:p>
          <a:p>
            <a:pPr lvl="1"/>
            <a:r>
              <a:rPr lang="en-US" sz="3200" dirty="0" smtClean="0"/>
              <a:t>5.3 Integrate identity as a third-party service</a:t>
            </a:r>
          </a:p>
          <a:p>
            <a:pPr lvl="2"/>
            <a:r>
              <a:rPr lang="en-US" sz="2800" dirty="0"/>
              <a:t>5.3.1 On-premise</a:t>
            </a:r>
          </a:p>
          <a:p>
            <a:pPr lvl="2"/>
            <a:r>
              <a:rPr lang="en-US" sz="2800" dirty="0"/>
              <a:t>5.3.2 Cloud</a:t>
            </a:r>
          </a:p>
          <a:p>
            <a:pPr lvl="2"/>
            <a:r>
              <a:rPr lang="en-US" sz="2800" dirty="0"/>
              <a:t>5.3.3 Federated</a:t>
            </a:r>
          </a:p>
          <a:p>
            <a:pPr lvl="1"/>
            <a:r>
              <a:rPr lang="en-US" sz="3200" dirty="0" smtClean="0"/>
              <a:t>5.5 Manage the identity and access provisioning lifecycle</a:t>
            </a:r>
          </a:p>
          <a:p>
            <a:pPr lvl="2"/>
            <a:r>
              <a:rPr lang="en-US" sz="2800" dirty="0" smtClean="0"/>
              <a:t>User access review</a:t>
            </a:r>
          </a:p>
          <a:p>
            <a:pPr lvl="2"/>
            <a:r>
              <a:rPr lang="en-US" sz="2800" dirty="0" smtClean="0"/>
              <a:t>System account access review</a:t>
            </a:r>
          </a:p>
          <a:p>
            <a:pPr lvl="2"/>
            <a:r>
              <a:rPr lang="en-US" sz="2800" dirty="0" smtClean="0"/>
              <a:t>Provisioning and deprovisioning</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887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Smartcards and Tokens</a:t>
            </a:r>
            <a:endParaRPr lang="en-US" dirty="0"/>
          </a:p>
        </p:txBody>
      </p:sp>
      <p:sp>
        <p:nvSpPr>
          <p:cNvPr id="3" name="Content Placeholder 2"/>
          <p:cNvSpPr>
            <a:spLocks noGrp="1"/>
          </p:cNvSpPr>
          <p:nvPr>
            <p:ph idx="1"/>
          </p:nvPr>
        </p:nvSpPr>
        <p:spPr>
          <a:xfrm>
            <a:off x="838200" y="1825624"/>
            <a:ext cx="10515600" cy="4876927"/>
          </a:xfrm>
        </p:spPr>
        <p:txBody>
          <a:bodyPr>
            <a:normAutofit fontScale="85000" lnSpcReduction="20000"/>
          </a:bodyPr>
          <a:lstStyle/>
          <a:p>
            <a:r>
              <a:rPr lang="en-US" dirty="0" smtClean="0"/>
              <a:t>Tokens</a:t>
            </a:r>
          </a:p>
          <a:p>
            <a:pPr lvl="1"/>
            <a:r>
              <a:rPr lang="en-US" dirty="0" smtClean="0"/>
              <a:t>Hardware token</a:t>
            </a:r>
          </a:p>
          <a:p>
            <a:pPr lvl="1"/>
            <a:r>
              <a:rPr lang="en-US" dirty="0" smtClean="0"/>
              <a:t>Password-generating device that users can carry with them</a:t>
            </a:r>
          </a:p>
          <a:p>
            <a:pPr lvl="1"/>
            <a:r>
              <a:rPr lang="en-US" dirty="0" smtClean="0"/>
              <a:t>Includes a display window that shows a 6-8 digit character PIN</a:t>
            </a:r>
          </a:p>
          <a:p>
            <a:pPr lvl="1"/>
            <a:r>
              <a:rPr lang="en-US" dirty="0" smtClean="0"/>
              <a:t>Authentication servers store the details of the token, so the server know what number is displayed on the user’s token</a:t>
            </a:r>
          </a:p>
          <a:p>
            <a:pPr lvl="1"/>
            <a:r>
              <a:rPr lang="en-US" dirty="0" smtClean="0"/>
              <a:t>Use dynamic one-time passwords making them more secure than static passwords</a:t>
            </a:r>
          </a:p>
          <a:p>
            <a:pPr lvl="2"/>
            <a:r>
              <a:rPr lang="en-US" dirty="0"/>
              <a:t>Static – the password remains the same for a long period of time; e.g. 60 days</a:t>
            </a:r>
          </a:p>
          <a:p>
            <a:pPr lvl="2"/>
            <a:r>
              <a:rPr lang="en-US" dirty="0"/>
              <a:t>Dynamic – used only once  and is no longer valid</a:t>
            </a:r>
          </a:p>
          <a:p>
            <a:pPr lvl="1"/>
            <a:r>
              <a:rPr lang="en-US" dirty="0" smtClean="0"/>
              <a:t>Synchronous Dynamic Password Token</a:t>
            </a:r>
          </a:p>
          <a:p>
            <a:pPr lvl="2"/>
            <a:r>
              <a:rPr lang="en-US" dirty="0" smtClean="0"/>
              <a:t>Generates a new password periodically; e.g. every 60 seconds</a:t>
            </a:r>
          </a:p>
          <a:p>
            <a:pPr lvl="2"/>
            <a:r>
              <a:rPr lang="en-US" dirty="0" smtClean="0"/>
              <a:t>Requires synchronization between the server and the token</a:t>
            </a:r>
          </a:p>
          <a:p>
            <a:pPr lvl="1"/>
            <a:r>
              <a:rPr lang="en-US" dirty="0" smtClean="0"/>
              <a:t>Asynchronous Dynamic Password Token</a:t>
            </a:r>
          </a:p>
          <a:p>
            <a:pPr lvl="2"/>
            <a:r>
              <a:rPr lang="en-US" dirty="0"/>
              <a:t>Does not use a clock</a:t>
            </a:r>
          </a:p>
          <a:p>
            <a:pPr lvl="2"/>
            <a:r>
              <a:rPr lang="en-US" dirty="0"/>
              <a:t>Uses an algorithm and an incrementing counter</a:t>
            </a:r>
          </a:p>
          <a:p>
            <a:pPr lvl="1"/>
            <a:r>
              <a:rPr lang="en-US" dirty="0" smtClean="0"/>
              <a:t>Disadvantages:</a:t>
            </a:r>
          </a:p>
          <a:p>
            <a:pPr lvl="2"/>
            <a:r>
              <a:rPr lang="en-US" dirty="0" smtClean="0"/>
              <a:t>Lost or stolen tokens</a:t>
            </a:r>
          </a:p>
          <a:p>
            <a:pPr lvl="2"/>
            <a:r>
              <a:rPr lang="en-US" dirty="0" smtClean="0"/>
              <a:t>Battery dies or the device breaks</a:t>
            </a:r>
          </a:p>
          <a:p>
            <a:pPr lvl="2"/>
            <a:endParaRPr lang="en-US" dirty="0" smtClean="0"/>
          </a:p>
        </p:txBody>
      </p:sp>
    </p:spTree>
    <p:extLst>
      <p:ext uri="{BB962C8B-B14F-4D97-AF65-F5344CB8AC3E}">
        <p14:creationId xmlns:p14="http://schemas.microsoft.com/office/powerpoint/2010/main" val="112087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Two-step Authentication</a:t>
            </a:r>
            <a:endParaRPr lang="en-US" dirty="0"/>
          </a:p>
        </p:txBody>
      </p:sp>
      <p:sp>
        <p:nvSpPr>
          <p:cNvPr id="3" name="Content Placeholder 2"/>
          <p:cNvSpPr>
            <a:spLocks noGrp="1"/>
          </p:cNvSpPr>
          <p:nvPr>
            <p:ph idx="1"/>
          </p:nvPr>
        </p:nvSpPr>
        <p:spPr>
          <a:xfrm>
            <a:off x="838200" y="1825624"/>
            <a:ext cx="10515600" cy="4739767"/>
          </a:xfrm>
        </p:spPr>
        <p:txBody>
          <a:bodyPr>
            <a:normAutofit fontScale="85000" lnSpcReduction="20000"/>
          </a:bodyPr>
          <a:lstStyle/>
          <a:p>
            <a:r>
              <a:rPr lang="en-US" dirty="0" smtClean="0"/>
              <a:t>Usually with online banking</a:t>
            </a:r>
          </a:p>
          <a:p>
            <a:pPr lvl="1"/>
            <a:r>
              <a:rPr lang="en-US" dirty="0" smtClean="0"/>
              <a:t>Login with username and password and then the organization sends a code to your smartphone</a:t>
            </a:r>
          </a:p>
          <a:p>
            <a:r>
              <a:rPr lang="en-US" dirty="0"/>
              <a:t>H</a:t>
            </a:r>
            <a:r>
              <a:rPr lang="en-US" dirty="0" smtClean="0"/>
              <a:t>ash message authentication code (HOTP)</a:t>
            </a:r>
          </a:p>
          <a:p>
            <a:pPr lvl="1"/>
            <a:r>
              <a:rPr lang="en-US" dirty="0" smtClean="0"/>
              <a:t>Includes a hash function used by the HMAC-based One-Time Password standard to create onetime passwords</a:t>
            </a:r>
          </a:p>
          <a:p>
            <a:pPr lvl="1"/>
            <a:r>
              <a:rPr lang="en-US" dirty="0" smtClean="0"/>
              <a:t>The HOTP value remains valid until used</a:t>
            </a:r>
          </a:p>
          <a:p>
            <a:r>
              <a:rPr lang="en-US" dirty="0" smtClean="0"/>
              <a:t>Time-Based One Time Password (TOTP)</a:t>
            </a:r>
          </a:p>
          <a:p>
            <a:pPr lvl="1"/>
            <a:r>
              <a:rPr lang="en-US" dirty="0"/>
              <a:t>Uses a timestamp and remains valid for a certain timeframe</a:t>
            </a:r>
          </a:p>
          <a:p>
            <a:pPr lvl="1"/>
            <a:r>
              <a:rPr lang="en-US" dirty="0"/>
              <a:t>Expires if not used within the timeframe</a:t>
            </a:r>
          </a:p>
          <a:p>
            <a:r>
              <a:rPr lang="en-US" dirty="0" smtClean="0"/>
              <a:t>Many organizations use a combinations of the two</a:t>
            </a:r>
          </a:p>
          <a:p>
            <a:r>
              <a:rPr lang="en-US" dirty="0" smtClean="0"/>
              <a:t>NIST SP 800-63B recommends that the code sent to the user’s smartphone should not be viewable until the user unlocks the phone</a:t>
            </a:r>
          </a:p>
          <a:p>
            <a:pPr lvl="1"/>
            <a:r>
              <a:rPr lang="en-US" dirty="0" smtClean="0"/>
              <a:t>Recommends the use of push notifications; first establishes an authenticated protected channel and then sends the notification to the receiving device</a:t>
            </a:r>
          </a:p>
          <a:p>
            <a:pPr lvl="1"/>
            <a:endParaRPr lang="en-US" dirty="0"/>
          </a:p>
        </p:txBody>
      </p:sp>
    </p:spTree>
    <p:extLst>
      <p:ext uri="{BB962C8B-B14F-4D97-AF65-F5344CB8AC3E}">
        <p14:creationId xmlns:p14="http://schemas.microsoft.com/office/powerpoint/2010/main" val="355431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Biometrics</a:t>
            </a:r>
            <a:endParaRPr lang="en-US" dirty="0"/>
          </a:p>
        </p:txBody>
      </p:sp>
      <p:sp>
        <p:nvSpPr>
          <p:cNvPr id="3" name="Content Placeholder 2"/>
          <p:cNvSpPr>
            <a:spLocks noGrp="1"/>
          </p:cNvSpPr>
          <p:nvPr>
            <p:ph idx="1"/>
          </p:nvPr>
        </p:nvSpPr>
        <p:spPr>
          <a:xfrm>
            <a:off x="838200" y="1825624"/>
            <a:ext cx="10515600" cy="4858639"/>
          </a:xfrm>
        </p:spPr>
        <p:txBody>
          <a:bodyPr>
            <a:normAutofit fontScale="85000" lnSpcReduction="20000"/>
          </a:bodyPr>
          <a:lstStyle/>
          <a:p>
            <a:r>
              <a:rPr lang="en-US" dirty="0" smtClean="0"/>
              <a:t>Fingerprints</a:t>
            </a:r>
          </a:p>
          <a:p>
            <a:r>
              <a:rPr lang="en-US" dirty="0" smtClean="0"/>
              <a:t>Face Scans</a:t>
            </a:r>
          </a:p>
          <a:p>
            <a:r>
              <a:rPr lang="en-US" dirty="0" smtClean="0"/>
              <a:t>Retina Scans</a:t>
            </a:r>
          </a:p>
          <a:p>
            <a:r>
              <a:rPr lang="en-US" dirty="0" smtClean="0"/>
              <a:t>Iris Scans</a:t>
            </a:r>
          </a:p>
          <a:p>
            <a:r>
              <a:rPr lang="en-US" dirty="0" smtClean="0"/>
              <a:t>Palm Scans – uses infrared light to measure vein patterns in the  palm</a:t>
            </a:r>
          </a:p>
          <a:p>
            <a:r>
              <a:rPr lang="en-US" dirty="0" smtClean="0"/>
              <a:t>Hand Geometry – recognizes the physical dimensions of the hand</a:t>
            </a:r>
          </a:p>
          <a:p>
            <a:r>
              <a:rPr lang="en-US" dirty="0" smtClean="0"/>
              <a:t>Heart/Pulse Patterns</a:t>
            </a:r>
          </a:p>
          <a:p>
            <a:r>
              <a:rPr lang="en-US" dirty="0" smtClean="0"/>
              <a:t>Voice Pattern Recognition – characteristics of a person’s speaking voice voiceprint</a:t>
            </a:r>
          </a:p>
          <a:p>
            <a:r>
              <a:rPr lang="en-US" dirty="0" smtClean="0"/>
              <a:t>Speech Recognition – often confused with Voice Pattern; any person’s voice</a:t>
            </a:r>
          </a:p>
          <a:p>
            <a:r>
              <a:rPr lang="en-US" dirty="0" smtClean="0"/>
              <a:t>Signature Dynamics – speed is usually not important</a:t>
            </a:r>
          </a:p>
          <a:p>
            <a:r>
              <a:rPr lang="en-US" dirty="0" smtClean="0"/>
              <a:t>Keystroke Patterns/Keystroke Dynamics – analyzing typing patterns</a:t>
            </a:r>
          </a:p>
          <a:p>
            <a:pPr lvl="1"/>
            <a:r>
              <a:rPr lang="en-US" dirty="0" smtClean="0"/>
              <a:t>Flight time – how long in between key presses</a:t>
            </a:r>
          </a:p>
          <a:p>
            <a:pPr lvl="1"/>
            <a:r>
              <a:rPr lang="en-US" dirty="0" smtClean="0"/>
              <a:t>Dwell time – how long a key is pressed</a:t>
            </a:r>
          </a:p>
          <a:p>
            <a:endParaRPr lang="en-US" dirty="0"/>
          </a:p>
        </p:txBody>
      </p:sp>
    </p:spTree>
    <p:extLst>
      <p:ext uri="{BB962C8B-B14F-4D97-AF65-F5344CB8AC3E}">
        <p14:creationId xmlns:p14="http://schemas.microsoft.com/office/powerpoint/2010/main" val="3723663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 Factor Error Ratings</a:t>
            </a:r>
            <a:endParaRPr lang="en-US" dirty="0"/>
          </a:p>
        </p:txBody>
      </p:sp>
      <p:sp>
        <p:nvSpPr>
          <p:cNvPr id="3" name="Content Placeholder 2"/>
          <p:cNvSpPr>
            <a:spLocks noGrp="1"/>
          </p:cNvSpPr>
          <p:nvPr>
            <p:ph idx="1"/>
          </p:nvPr>
        </p:nvSpPr>
        <p:spPr>
          <a:xfrm>
            <a:off x="838200" y="1825624"/>
            <a:ext cx="10515600" cy="4739767"/>
          </a:xfrm>
        </p:spPr>
        <p:txBody>
          <a:bodyPr>
            <a:normAutofit/>
          </a:bodyPr>
          <a:lstStyle/>
          <a:p>
            <a:r>
              <a:rPr lang="en-US" dirty="0" smtClean="0"/>
              <a:t>False Rejection Rate (FRR) </a:t>
            </a:r>
          </a:p>
          <a:p>
            <a:pPr lvl="1"/>
            <a:r>
              <a:rPr lang="en-US" dirty="0" smtClean="0">
                <a:solidFill>
                  <a:srgbClr val="FF0000"/>
                </a:solidFill>
              </a:rPr>
              <a:t>Type I error</a:t>
            </a:r>
            <a:endParaRPr lang="en-US" dirty="0" smtClean="0"/>
          </a:p>
          <a:p>
            <a:pPr lvl="1"/>
            <a:r>
              <a:rPr lang="en-US" dirty="0" smtClean="0"/>
              <a:t>Occurs when a valid subject is not authenticated</a:t>
            </a:r>
          </a:p>
          <a:p>
            <a:r>
              <a:rPr lang="en-US" dirty="0" smtClean="0"/>
              <a:t>False Acceptance Rate (FAR) </a:t>
            </a:r>
          </a:p>
          <a:p>
            <a:pPr lvl="1"/>
            <a:r>
              <a:rPr lang="en-US" dirty="0" smtClean="0">
                <a:solidFill>
                  <a:srgbClr val="FF0000"/>
                </a:solidFill>
              </a:rPr>
              <a:t>Type II error</a:t>
            </a:r>
            <a:endParaRPr lang="en-US" dirty="0" smtClean="0"/>
          </a:p>
          <a:p>
            <a:pPr lvl="1"/>
            <a:r>
              <a:rPr lang="en-US" dirty="0" smtClean="0"/>
              <a:t>Occurs when an invalid subject is authenticated</a:t>
            </a:r>
          </a:p>
          <a:p>
            <a:r>
              <a:rPr lang="en-US" dirty="0" smtClean="0"/>
              <a:t>Crossover Error Rate (CER)/Equal Error Rate (EER)</a:t>
            </a:r>
          </a:p>
          <a:p>
            <a:pPr lvl="1"/>
            <a:r>
              <a:rPr lang="en-US" dirty="0" smtClean="0"/>
              <a:t>Comparing the overall quality of biometric devices</a:t>
            </a:r>
          </a:p>
          <a:p>
            <a:pPr lvl="1"/>
            <a:r>
              <a:rPr lang="en-US" dirty="0" smtClean="0"/>
              <a:t>Shows the FRR and FAR</a:t>
            </a:r>
          </a:p>
          <a:p>
            <a:pPr lvl="2"/>
            <a:r>
              <a:rPr lang="en-US" dirty="0" smtClean="0"/>
              <a:t>Compares the accuracy of different biometric devices; the lower the CER/EER are more accurate</a:t>
            </a:r>
          </a:p>
          <a:p>
            <a:pPr lvl="1"/>
            <a:endParaRPr lang="en-US" dirty="0" smtClean="0"/>
          </a:p>
        </p:txBody>
      </p:sp>
    </p:spTree>
    <p:extLst>
      <p:ext uri="{BB962C8B-B14F-4D97-AF65-F5344CB8AC3E}">
        <p14:creationId xmlns:p14="http://schemas.microsoft.com/office/powerpoint/2010/main" val="361698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 CER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5224" y="1837944"/>
            <a:ext cx="6375115" cy="4290650"/>
          </a:xfrm>
        </p:spPr>
      </p:pic>
    </p:spTree>
    <p:extLst>
      <p:ext uri="{BB962C8B-B14F-4D97-AF65-F5344CB8AC3E}">
        <p14:creationId xmlns:p14="http://schemas.microsoft.com/office/powerpoint/2010/main" val="262787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 Registration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be ineffective or unacceptable to factors known as enrollment time, throughput rate, and acceptance</a:t>
            </a:r>
          </a:p>
          <a:p>
            <a:r>
              <a:rPr lang="en-US" dirty="0" smtClean="0"/>
              <a:t>During enrollment, a subject’s biometric factor is sampled and stored in the device’s database</a:t>
            </a:r>
          </a:p>
          <a:p>
            <a:pPr lvl="1"/>
            <a:r>
              <a:rPr lang="en-US" dirty="0" smtClean="0"/>
              <a:t>The stored sample is the </a:t>
            </a:r>
            <a:r>
              <a:rPr lang="en-US" i="1" dirty="0" smtClean="0"/>
              <a:t>reference profile </a:t>
            </a:r>
            <a:r>
              <a:rPr lang="en-US" dirty="0" smtClean="0"/>
              <a:t>or </a:t>
            </a:r>
            <a:r>
              <a:rPr lang="en-US" i="1" dirty="0" smtClean="0"/>
              <a:t>reference template</a:t>
            </a:r>
          </a:p>
          <a:p>
            <a:pPr lvl="1"/>
            <a:r>
              <a:rPr lang="en-US" dirty="0" smtClean="0"/>
              <a:t>The time required to scan and store a biometric factor depends on which physical or biometric method is measured</a:t>
            </a:r>
          </a:p>
          <a:p>
            <a:pPr lvl="1"/>
            <a:r>
              <a:rPr lang="en-US" dirty="0" smtClean="0"/>
              <a:t>Enrollment time over 2 minutes are unacceptable</a:t>
            </a:r>
          </a:p>
          <a:p>
            <a:r>
              <a:rPr lang="en-US" i="1" dirty="0" smtClean="0"/>
              <a:t>Throughput rate </a:t>
            </a:r>
            <a:r>
              <a:rPr lang="en-US" dirty="0" smtClean="0"/>
              <a:t>is the amount of time the system requires to scan a subject and approve or deny access</a:t>
            </a:r>
          </a:p>
          <a:p>
            <a:r>
              <a:rPr lang="en-US" dirty="0" smtClean="0"/>
              <a:t>Subjects typically accept a throughput rate of about 6 seconds or faster</a:t>
            </a:r>
          </a:p>
        </p:txBody>
      </p:sp>
    </p:spTree>
    <p:extLst>
      <p:ext uri="{BB962C8B-B14F-4D97-AF65-F5344CB8AC3E}">
        <p14:creationId xmlns:p14="http://schemas.microsoft.com/office/powerpoint/2010/main" val="4008934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Multifactor Authentication</a:t>
            </a:r>
            <a:endParaRPr lang="en-US" dirty="0"/>
          </a:p>
        </p:txBody>
      </p:sp>
      <p:sp>
        <p:nvSpPr>
          <p:cNvPr id="3" name="Content Placeholder 2"/>
          <p:cNvSpPr>
            <a:spLocks noGrp="1"/>
          </p:cNvSpPr>
          <p:nvPr>
            <p:ph idx="1"/>
          </p:nvPr>
        </p:nvSpPr>
        <p:spPr/>
        <p:txBody>
          <a:bodyPr/>
          <a:lstStyle/>
          <a:p>
            <a:r>
              <a:rPr lang="en-US" dirty="0" smtClean="0"/>
              <a:t>Using two or more factors to provide authentication</a:t>
            </a:r>
            <a:endParaRPr lang="en-US" dirty="0"/>
          </a:p>
          <a:p>
            <a:r>
              <a:rPr lang="en-US" dirty="0" smtClean="0"/>
              <a:t>CAC and PIN</a:t>
            </a:r>
          </a:p>
          <a:p>
            <a:r>
              <a:rPr lang="en-US" dirty="0" smtClean="0"/>
              <a:t>Using two authentication methods of the same factor does not improve the strength of authentication</a:t>
            </a:r>
          </a:p>
          <a:p>
            <a:r>
              <a:rPr lang="en-US" dirty="0" smtClean="0"/>
              <a:t>When two or more authentication factors are used, attackers must cracked two different methods of authentication</a:t>
            </a:r>
          </a:p>
        </p:txBody>
      </p:sp>
    </p:spTree>
    <p:extLst>
      <p:ext uri="{BB962C8B-B14F-4D97-AF65-F5344CB8AC3E}">
        <p14:creationId xmlns:p14="http://schemas.microsoft.com/office/powerpoint/2010/main" val="303511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Device Authentication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More and more employees are bringing their own devices to work and plugging them in to the network</a:t>
            </a:r>
          </a:p>
          <a:p>
            <a:r>
              <a:rPr lang="en-US" dirty="0" smtClean="0"/>
              <a:t>Some organizations implement device identification and authentication methods</a:t>
            </a:r>
          </a:p>
          <a:p>
            <a:pPr lvl="1"/>
            <a:r>
              <a:rPr lang="en-US" dirty="0" smtClean="0"/>
              <a:t>Fingerprinting – users register their device with the organization and associate them with their user accounts</a:t>
            </a:r>
          </a:p>
          <a:p>
            <a:r>
              <a:rPr lang="en-US" dirty="0" smtClean="0"/>
              <a:t>Identifies the system by OS and version, web browser, browser fonts, browser plug-ins, time zones, data storage, screen resolution, cookie settings, and HTTP headers</a:t>
            </a:r>
          </a:p>
          <a:p>
            <a:pPr lvl="1"/>
            <a:r>
              <a:rPr lang="en-US" dirty="0" smtClean="0"/>
              <a:t>This has proven to be a successful device authentication method</a:t>
            </a:r>
          </a:p>
          <a:p>
            <a:r>
              <a:rPr lang="en-US" dirty="0" smtClean="0"/>
              <a:t>Many MDM system use context-aware authentication and work with NAC system to check the health of the device and grant or restrict access based on requirement configured within the NAC system</a:t>
            </a:r>
            <a:endParaRPr lang="en-US" dirty="0"/>
          </a:p>
        </p:txBody>
      </p:sp>
    </p:spTree>
    <p:extLst>
      <p:ext uri="{BB962C8B-B14F-4D97-AF65-F5344CB8AC3E}">
        <p14:creationId xmlns:p14="http://schemas.microsoft.com/office/powerpoint/2010/main" val="262161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Service Authentication</a:t>
            </a:r>
            <a:endParaRPr lang="en-US" dirty="0"/>
          </a:p>
        </p:txBody>
      </p:sp>
      <p:sp>
        <p:nvSpPr>
          <p:cNvPr id="3" name="Content Placeholder 2"/>
          <p:cNvSpPr>
            <a:spLocks noGrp="1"/>
          </p:cNvSpPr>
          <p:nvPr>
            <p:ph idx="1"/>
          </p:nvPr>
        </p:nvSpPr>
        <p:spPr>
          <a:xfrm>
            <a:off x="838200" y="1825624"/>
            <a:ext cx="10515600" cy="4803775"/>
          </a:xfrm>
        </p:spPr>
        <p:txBody>
          <a:bodyPr>
            <a:normAutofit fontScale="92500" lnSpcReduction="10000"/>
          </a:bodyPr>
          <a:lstStyle/>
          <a:p>
            <a:r>
              <a:rPr lang="en-US" dirty="0" smtClean="0"/>
              <a:t>A service account is simply a user account created for a service instead of a person</a:t>
            </a:r>
          </a:p>
          <a:p>
            <a:pPr lvl="1"/>
            <a:r>
              <a:rPr lang="en-US" dirty="0" smtClean="0"/>
              <a:t>Microsoft Exchange Server</a:t>
            </a:r>
          </a:p>
          <a:p>
            <a:pPr lvl="2"/>
            <a:r>
              <a:rPr lang="en-US" dirty="0" smtClean="0"/>
              <a:t>Administrators typically create a Microsoft domain account and give the account the necessary privileges to perform the tasks</a:t>
            </a:r>
          </a:p>
          <a:p>
            <a:r>
              <a:rPr lang="en-US" dirty="0" smtClean="0"/>
              <a:t>Service accounts have high level of privileges</a:t>
            </a:r>
            <a:endParaRPr lang="en-US" dirty="0"/>
          </a:p>
          <a:p>
            <a:pPr lvl="1"/>
            <a:r>
              <a:rPr lang="en-US" dirty="0" smtClean="0"/>
              <a:t>Configure with a strong, complex password that is changes more often than regular users</a:t>
            </a:r>
          </a:p>
          <a:p>
            <a:r>
              <a:rPr lang="en-US" dirty="0" smtClean="0"/>
              <a:t>Services can be configured to use certificate-based authentication</a:t>
            </a:r>
          </a:p>
          <a:p>
            <a:r>
              <a:rPr lang="en-US" dirty="0" smtClean="0"/>
              <a:t>Certificates are issued to the device running the service </a:t>
            </a:r>
            <a:r>
              <a:rPr lang="en-US" dirty="0" smtClean="0"/>
              <a:t>and </a:t>
            </a:r>
            <a:r>
              <a:rPr lang="en-US" dirty="0" smtClean="0"/>
              <a:t>presented by the service when accessing resources</a:t>
            </a:r>
          </a:p>
          <a:p>
            <a:pPr lvl="1"/>
            <a:r>
              <a:rPr lang="en-US" dirty="0" smtClean="0"/>
              <a:t>Web-based services often use Application Programming Interface (API) methods to exchange information between systems</a:t>
            </a:r>
          </a:p>
        </p:txBody>
      </p:sp>
    </p:spTree>
    <p:extLst>
      <p:ext uri="{BB962C8B-B14F-4D97-AF65-F5344CB8AC3E}">
        <p14:creationId xmlns:p14="http://schemas.microsoft.com/office/powerpoint/2010/main" val="3738661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Implementing Identity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Centralized access control </a:t>
            </a:r>
            <a:r>
              <a:rPr lang="en-US" dirty="0" smtClean="0"/>
              <a:t>implies that all authorization verification is performed by a single entity within a system</a:t>
            </a:r>
          </a:p>
          <a:p>
            <a:pPr lvl="1"/>
            <a:r>
              <a:rPr lang="en-US" dirty="0" smtClean="0"/>
              <a:t>Administration overhead is lower</a:t>
            </a:r>
          </a:p>
          <a:p>
            <a:r>
              <a:rPr lang="en-US" i="1" dirty="0" smtClean="0"/>
              <a:t>Decentralized access control </a:t>
            </a:r>
            <a:r>
              <a:rPr lang="en-US" dirty="0" smtClean="0"/>
              <a:t>implies that various entities located throughout a system perform authorization verification</a:t>
            </a:r>
          </a:p>
          <a:p>
            <a:pPr lvl="1"/>
            <a:r>
              <a:rPr lang="en-US" dirty="0" smtClean="0"/>
              <a:t>Administration overhead is higher</a:t>
            </a:r>
          </a:p>
          <a:p>
            <a:r>
              <a:rPr lang="en-US" dirty="0" smtClean="0"/>
              <a:t>Single Sign-On</a:t>
            </a:r>
          </a:p>
          <a:p>
            <a:pPr lvl="1"/>
            <a:r>
              <a:rPr lang="en-US" dirty="0" smtClean="0"/>
              <a:t>A centralized access control technique that allows a subject to be authenticated once on a system and to access multiple resources without authenticating again</a:t>
            </a:r>
          </a:p>
          <a:p>
            <a:pPr lvl="1"/>
            <a:r>
              <a:rPr lang="en-US" dirty="0" smtClean="0"/>
              <a:t>Convenient for users, but increases security</a:t>
            </a:r>
          </a:p>
          <a:p>
            <a:pPr lvl="1"/>
            <a:r>
              <a:rPr lang="en-US" dirty="0" smtClean="0"/>
              <a:t>Reduces the number of accounts required for a subject</a:t>
            </a:r>
          </a:p>
          <a:p>
            <a:r>
              <a:rPr lang="en-US" dirty="0" smtClean="0"/>
              <a:t>LDAP and Centralized Access Control</a:t>
            </a:r>
          </a:p>
          <a:p>
            <a:r>
              <a:rPr lang="en-US" dirty="0" smtClean="0"/>
              <a:t>LDAP and PKIs</a:t>
            </a:r>
            <a:endParaRPr lang="en-US" dirty="0"/>
          </a:p>
        </p:txBody>
      </p:sp>
    </p:spTree>
    <p:extLst>
      <p:ext uri="{BB962C8B-B14F-4D97-AF65-F5344CB8AC3E}">
        <p14:creationId xmlns:p14="http://schemas.microsoft.com/office/powerpoint/2010/main" val="373511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Controlling Access to Assets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central themes of security</a:t>
            </a:r>
          </a:p>
          <a:p>
            <a:pPr lvl="1"/>
            <a:r>
              <a:rPr lang="en-US" dirty="0" smtClean="0"/>
              <a:t>Information</a:t>
            </a:r>
          </a:p>
          <a:p>
            <a:pPr lvl="2"/>
            <a:r>
              <a:rPr lang="en-US" dirty="0" smtClean="0"/>
              <a:t>All information and data belonging to an organization that might be stored in various locations and systems.  Access control attempts to prevent unauthorized access to information</a:t>
            </a:r>
          </a:p>
          <a:p>
            <a:pPr lvl="1"/>
            <a:r>
              <a:rPr lang="en-US" dirty="0" smtClean="0"/>
              <a:t>Systems</a:t>
            </a:r>
          </a:p>
          <a:p>
            <a:pPr lvl="2"/>
            <a:r>
              <a:rPr lang="en-US" dirty="0" smtClean="0"/>
              <a:t>Includes any IT systems that provide one or more services</a:t>
            </a:r>
          </a:p>
          <a:p>
            <a:pPr lvl="1"/>
            <a:r>
              <a:rPr lang="en-US" dirty="0" smtClean="0"/>
              <a:t>Devices</a:t>
            </a:r>
          </a:p>
          <a:p>
            <a:pPr lvl="2"/>
            <a:r>
              <a:rPr lang="en-US" dirty="0" smtClean="0"/>
              <a:t>Refer to any computing system, including serves, desktop computers, portable laptop computers, tablets, smartphones, and external devices such as printers</a:t>
            </a:r>
          </a:p>
          <a:p>
            <a:pPr lvl="1"/>
            <a:r>
              <a:rPr lang="en-US" dirty="0" smtClean="0"/>
              <a:t>Facilities</a:t>
            </a:r>
          </a:p>
          <a:p>
            <a:pPr lvl="2"/>
            <a:r>
              <a:rPr lang="en-US" dirty="0" smtClean="0"/>
              <a:t>Includes any physical locations that it owns or rents; rooms, entire buildings, or entire complexes of several buildings.  Physical security controls help protect facilities</a:t>
            </a:r>
          </a:p>
          <a:p>
            <a:pPr lvl="1"/>
            <a:r>
              <a:rPr lang="en-US" dirty="0" smtClean="0"/>
              <a:t>Personnel</a:t>
            </a:r>
          </a:p>
          <a:p>
            <a:pPr lvl="2"/>
            <a:r>
              <a:rPr lang="en-US" dirty="0" smtClean="0"/>
              <a:t>Any personnel working for organizations.  Ensure adequate safety practices to prevent injury or death</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Implementing Identity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LDAP and Centralized Access Control</a:t>
            </a:r>
          </a:p>
          <a:p>
            <a:pPr lvl="1"/>
            <a:r>
              <a:rPr lang="en-US" dirty="0" smtClean="0"/>
              <a:t>A director service is a centralized database that includes information about subjects and objects</a:t>
            </a:r>
          </a:p>
          <a:p>
            <a:pPr lvl="1"/>
            <a:r>
              <a:rPr lang="en-US" dirty="0" smtClean="0"/>
              <a:t>Microsoft Active Directory Domain Services is LDAP-based</a:t>
            </a:r>
          </a:p>
          <a:p>
            <a:pPr lvl="1"/>
            <a:r>
              <a:rPr lang="en-US" dirty="0" smtClean="0"/>
              <a:t>Subjects must authenticate to the directory service before performing queries and lookup activities</a:t>
            </a:r>
          </a:p>
          <a:p>
            <a:pPr lvl="1"/>
            <a:r>
              <a:rPr lang="en-US" dirty="0" smtClean="0"/>
              <a:t>Multiple domains and trust are commonly used in access control systems</a:t>
            </a:r>
          </a:p>
          <a:p>
            <a:pPr lvl="1"/>
            <a:r>
              <a:rPr lang="en-US" dirty="0" smtClean="0"/>
              <a:t>Trusts are established between domains to create a security bridge and allow users from one domain to access resources in another domain</a:t>
            </a:r>
          </a:p>
          <a:p>
            <a:pPr lvl="2"/>
            <a:r>
              <a:rPr lang="en-US" dirty="0" smtClean="0"/>
              <a:t>Can be one-way or two-way</a:t>
            </a:r>
          </a:p>
          <a:p>
            <a:r>
              <a:rPr lang="en-US" dirty="0" smtClean="0"/>
              <a:t>LDAP and PKIs</a:t>
            </a:r>
          </a:p>
          <a:p>
            <a:pPr lvl="1"/>
            <a:r>
              <a:rPr lang="en-US" dirty="0" smtClean="0"/>
              <a:t>PKI uses LDAP when integrating digital certificates into transmissions</a:t>
            </a:r>
            <a:endParaRPr lang="en-US" dirty="0"/>
          </a:p>
        </p:txBody>
      </p:sp>
    </p:spTree>
    <p:extLst>
      <p:ext uri="{BB962C8B-B14F-4D97-AF65-F5344CB8AC3E}">
        <p14:creationId xmlns:p14="http://schemas.microsoft.com/office/powerpoint/2010/main" val="24170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Kerberos</a:t>
            </a:r>
            <a:endParaRPr lang="en-US" dirty="0"/>
          </a:p>
        </p:txBody>
      </p:sp>
      <p:sp>
        <p:nvSpPr>
          <p:cNvPr id="3" name="Content Placeholder 2"/>
          <p:cNvSpPr>
            <a:spLocks noGrp="1"/>
          </p:cNvSpPr>
          <p:nvPr>
            <p:ph idx="1"/>
          </p:nvPr>
        </p:nvSpPr>
        <p:spPr/>
        <p:txBody>
          <a:bodyPr>
            <a:normAutofit lnSpcReduction="10000"/>
          </a:bodyPr>
          <a:lstStyle/>
          <a:p>
            <a:r>
              <a:rPr lang="en-US" dirty="0" smtClean="0"/>
              <a:t>Ticket authentication is a mechanism that employs a third-party entity to prove identification and provide authentication</a:t>
            </a:r>
          </a:p>
          <a:p>
            <a:r>
              <a:rPr lang="en-US" dirty="0" smtClean="0"/>
              <a:t>Most common and well-know is Kerberos; named after the three-headed dog, Cerberus, that guards the gate to the Underworld in Greek mythology</a:t>
            </a:r>
          </a:p>
          <a:p>
            <a:r>
              <a:rPr lang="en-US" dirty="0" smtClean="0"/>
              <a:t>Offers a single sign-on solution for users and provides protection for logon credentials</a:t>
            </a:r>
          </a:p>
          <a:p>
            <a:r>
              <a:rPr lang="en-US" dirty="0" smtClean="0"/>
              <a:t>Relies on symmetric-key cryptography using AES</a:t>
            </a:r>
          </a:p>
          <a:p>
            <a:r>
              <a:rPr lang="en-US" dirty="0" smtClean="0"/>
              <a:t>Provides confidentiality and integrity using end-to-end security</a:t>
            </a:r>
          </a:p>
          <a:p>
            <a:r>
              <a:rPr lang="en-US" dirty="0" smtClean="0">
                <a:solidFill>
                  <a:srgbClr val="FF0000"/>
                </a:solidFill>
              </a:rPr>
              <a:t>Helps protect against eavesdropping and replay attack </a:t>
            </a:r>
            <a:endParaRPr lang="en-US" dirty="0">
              <a:solidFill>
                <a:srgbClr val="FF0000"/>
              </a:solidFill>
            </a:endParaRPr>
          </a:p>
        </p:txBody>
      </p:sp>
    </p:spTree>
    <p:extLst>
      <p:ext uri="{BB962C8B-B14F-4D97-AF65-F5344CB8AC3E}">
        <p14:creationId xmlns:p14="http://schemas.microsoft.com/office/powerpoint/2010/main" val="267562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Kerberos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Key Distribution Center</a:t>
            </a:r>
          </a:p>
          <a:p>
            <a:pPr lvl="1"/>
            <a:r>
              <a:rPr lang="en-US" dirty="0" smtClean="0"/>
              <a:t>The trusted third party that provides authentication services</a:t>
            </a:r>
          </a:p>
          <a:p>
            <a:pPr lvl="1"/>
            <a:r>
              <a:rPr lang="en-US" dirty="0" smtClean="0"/>
              <a:t>All clients and servers are registered with the KDC and it maintains the secret keys for all network members</a:t>
            </a:r>
          </a:p>
          <a:p>
            <a:r>
              <a:rPr lang="en-US" b="1" dirty="0" smtClean="0"/>
              <a:t>Kerberos Authentication Center</a:t>
            </a:r>
          </a:p>
          <a:p>
            <a:pPr lvl="1"/>
            <a:r>
              <a:rPr lang="en-US" dirty="0" smtClean="0"/>
              <a:t>Host the functions of the KDC; a ticket-granting service (TGS) and an authentication service (AS)</a:t>
            </a:r>
          </a:p>
          <a:p>
            <a:pPr lvl="1"/>
            <a:r>
              <a:rPr lang="en-US" dirty="0" smtClean="0"/>
              <a:t>Verifies or rejects the authenticity and timeliness of tickets</a:t>
            </a:r>
          </a:p>
          <a:p>
            <a:pPr lvl="1"/>
            <a:r>
              <a:rPr lang="en-US" dirty="0" smtClean="0"/>
              <a:t>Often called the KDC</a:t>
            </a:r>
          </a:p>
          <a:p>
            <a:r>
              <a:rPr lang="en-US" b="1" dirty="0" smtClean="0"/>
              <a:t>Ticket-Granting Ticket (TGT)</a:t>
            </a:r>
          </a:p>
          <a:p>
            <a:pPr lvl="1"/>
            <a:r>
              <a:rPr lang="en-US" dirty="0" smtClean="0"/>
              <a:t>Provides proof that a subject has authenticated through a KDC and is authorized to request tickets to access other objects</a:t>
            </a:r>
          </a:p>
          <a:p>
            <a:pPr lvl="1"/>
            <a:r>
              <a:rPr lang="en-US" dirty="0" smtClean="0"/>
              <a:t>It is encrypted and includes a symmetric key, and expiration time, and the user’s IP address</a:t>
            </a:r>
          </a:p>
          <a:p>
            <a:pPr lvl="1"/>
            <a:r>
              <a:rPr lang="en-US" dirty="0" smtClean="0"/>
              <a:t>Subjects present the TGT when requesting tickets to access objects</a:t>
            </a:r>
          </a:p>
          <a:p>
            <a:r>
              <a:rPr lang="en-US" b="1" dirty="0" smtClean="0"/>
              <a:t>Ticket</a:t>
            </a:r>
          </a:p>
          <a:p>
            <a:pPr lvl="1"/>
            <a:r>
              <a:rPr lang="en-US" dirty="0" smtClean="0"/>
              <a:t>An encrypted message that provides proof that a subject is authorized to access an object</a:t>
            </a:r>
          </a:p>
          <a:p>
            <a:pPr lvl="1"/>
            <a:r>
              <a:rPr lang="en-US" dirty="0" smtClean="0"/>
              <a:t>Aka Service Ticket (ST)</a:t>
            </a:r>
          </a:p>
        </p:txBody>
      </p:sp>
    </p:spTree>
    <p:extLst>
      <p:ext uri="{BB962C8B-B14F-4D97-AF65-F5344CB8AC3E}">
        <p14:creationId xmlns:p14="http://schemas.microsoft.com/office/powerpoint/2010/main" val="3328720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Kerberos</a:t>
            </a:r>
            <a:endParaRPr lang="en-US" dirty="0"/>
          </a:p>
        </p:txBody>
      </p:sp>
      <p:sp>
        <p:nvSpPr>
          <p:cNvPr id="3" name="Content Placeholder 2"/>
          <p:cNvSpPr>
            <a:spLocks noGrp="1"/>
          </p:cNvSpPr>
          <p:nvPr>
            <p:ph idx="1"/>
          </p:nvPr>
        </p:nvSpPr>
        <p:spPr>
          <a:xfrm>
            <a:off x="838200" y="1825624"/>
            <a:ext cx="10515600" cy="4803775"/>
          </a:xfrm>
        </p:spPr>
        <p:txBody>
          <a:bodyPr>
            <a:normAutofit fontScale="92500" lnSpcReduction="10000"/>
          </a:bodyPr>
          <a:lstStyle/>
          <a:p>
            <a:r>
              <a:rPr lang="en-US" dirty="0" smtClean="0"/>
              <a:t>Requires a database of account in a directory service</a:t>
            </a:r>
          </a:p>
          <a:p>
            <a:r>
              <a:rPr lang="en-US" dirty="0" smtClean="0"/>
              <a:t>Uses an exchange of tickets between clients, network services, and the KDC to prove identity and provide authentication</a:t>
            </a:r>
          </a:p>
          <a:p>
            <a:r>
              <a:rPr lang="en-US" dirty="0" smtClean="0"/>
              <a:t>Encrypted tickets ensure that logon credentials are never transmitted in cleartext</a:t>
            </a:r>
          </a:p>
          <a:p>
            <a:r>
              <a:rPr lang="en-US" dirty="0" smtClean="0"/>
              <a:t>Kerberos logon process:</a:t>
            </a:r>
          </a:p>
          <a:p>
            <a:pPr lvl="1"/>
            <a:r>
              <a:rPr lang="en-US" dirty="0" smtClean="0"/>
              <a:t>See page 604</a:t>
            </a:r>
            <a:endParaRPr lang="en-US" dirty="0"/>
          </a:p>
          <a:p>
            <a:r>
              <a:rPr lang="en-US" dirty="0" smtClean="0"/>
              <a:t>Accessing an object:</a:t>
            </a:r>
          </a:p>
          <a:p>
            <a:pPr lvl="1"/>
            <a:r>
              <a:rPr lang="en-US" dirty="0"/>
              <a:t>See page 604 and </a:t>
            </a:r>
            <a:r>
              <a:rPr lang="en-US" dirty="0" smtClean="0"/>
              <a:t>605</a:t>
            </a:r>
          </a:p>
          <a:p>
            <a:r>
              <a:rPr lang="en-US" dirty="0" smtClean="0"/>
              <a:t>Kerberos’s single point of failure is the KDC</a:t>
            </a:r>
          </a:p>
          <a:p>
            <a:pPr lvl="1"/>
            <a:r>
              <a:rPr lang="en-US" dirty="0" smtClean="0"/>
              <a:t>Compromised keys</a:t>
            </a:r>
          </a:p>
          <a:p>
            <a:pPr lvl="1"/>
            <a:r>
              <a:rPr lang="en-US" dirty="0" smtClean="0"/>
              <a:t>KDC goes offline </a:t>
            </a:r>
          </a:p>
        </p:txBody>
      </p:sp>
    </p:spTree>
    <p:extLst>
      <p:ext uri="{BB962C8B-B14F-4D97-AF65-F5344CB8AC3E}">
        <p14:creationId xmlns:p14="http://schemas.microsoft.com/office/powerpoint/2010/main" val="84010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Federated Identity Management and SSO</a:t>
            </a:r>
            <a:endParaRPr lang="en-US" dirty="0"/>
          </a:p>
        </p:txBody>
      </p:sp>
      <p:sp>
        <p:nvSpPr>
          <p:cNvPr id="3" name="Content Placeholder 2"/>
          <p:cNvSpPr>
            <a:spLocks noGrp="1"/>
          </p:cNvSpPr>
          <p:nvPr>
            <p:ph idx="1"/>
          </p:nvPr>
        </p:nvSpPr>
        <p:spPr/>
        <p:txBody>
          <a:bodyPr/>
          <a:lstStyle/>
          <a:p>
            <a:r>
              <a:rPr lang="en-US" dirty="0" smtClean="0"/>
              <a:t>Many cloud-based applications use an SSO solution </a:t>
            </a:r>
          </a:p>
          <a:p>
            <a:pPr lvl="1"/>
            <a:r>
              <a:rPr lang="en-US" dirty="0" smtClean="0"/>
              <a:t>Federated Identity Management (FIM)</a:t>
            </a:r>
          </a:p>
          <a:p>
            <a:pPr lvl="2"/>
            <a:r>
              <a:rPr lang="en-US" dirty="0" smtClean="0"/>
              <a:t>Extends identity management beyond a single organization</a:t>
            </a:r>
          </a:p>
          <a:p>
            <a:r>
              <a:rPr lang="en-US" dirty="0" smtClean="0"/>
              <a:t>Multiple organizations can  join a federation where they agree on a method to share identities between them</a:t>
            </a:r>
          </a:p>
          <a:p>
            <a:pPr lvl="1"/>
            <a:r>
              <a:rPr lang="en-US" dirty="0" smtClean="0"/>
              <a:t>Users logon once in their organization and their credentials are matched with a federated identity</a:t>
            </a:r>
          </a:p>
          <a:p>
            <a:r>
              <a:rPr lang="en-US" dirty="0" smtClean="0"/>
              <a:t>Example: many corporate online training websites use federated SSO systems</a:t>
            </a:r>
          </a:p>
        </p:txBody>
      </p:sp>
    </p:spTree>
    <p:extLst>
      <p:ext uri="{BB962C8B-B14F-4D97-AF65-F5344CB8AC3E}">
        <p14:creationId xmlns:p14="http://schemas.microsoft.com/office/powerpoint/2010/main" val="63483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Federated Identity Management and SSO</a:t>
            </a:r>
            <a:endParaRPr lang="en-US" dirty="0"/>
          </a:p>
        </p:txBody>
      </p:sp>
      <p:sp>
        <p:nvSpPr>
          <p:cNvPr id="3" name="Content Placeholder 2"/>
          <p:cNvSpPr>
            <a:spLocks noGrp="1"/>
          </p:cNvSpPr>
          <p:nvPr>
            <p:ph idx="1"/>
          </p:nvPr>
        </p:nvSpPr>
        <p:spPr>
          <a:xfrm>
            <a:off x="838200" y="1825624"/>
            <a:ext cx="10515600" cy="4812919"/>
          </a:xfrm>
        </p:spPr>
        <p:txBody>
          <a:bodyPr>
            <a:normAutofit fontScale="92500" lnSpcReduction="20000"/>
          </a:bodyPr>
          <a:lstStyle/>
          <a:p>
            <a:r>
              <a:rPr lang="en-US" dirty="0" smtClean="0"/>
              <a:t>Administrators manage the details behind the scenes and is transparent to the users</a:t>
            </a:r>
          </a:p>
          <a:p>
            <a:r>
              <a:rPr lang="en-US" dirty="0" smtClean="0"/>
              <a:t>The challenge is finding a common language; different operating systems need to share a common language</a:t>
            </a:r>
          </a:p>
          <a:p>
            <a:pPr lvl="1"/>
            <a:r>
              <a:rPr lang="en-US" dirty="0" smtClean="0"/>
              <a:t>Security Assertion Markup Language</a:t>
            </a:r>
            <a:r>
              <a:rPr lang="en-US" dirty="0"/>
              <a:t> </a:t>
            </a:r>
            <a:r>
              <a:rPr lang="en-US" dirty="0" smtClean="0"/>
              <a:t>(SAML)</a:t>
            </a:r>
          </a:p>
          <a:p>
            <a:r>
              <a:rPr lang="en-US" dirty="0" smtClean="0"/>
              <a:t>Different markup languages: (see page 606 and 607)</a:t>
            </a:r>
          </a:p>
          <a:p>
            <a:pPr lvl="1"/>
            <a:r>
              <a:rPr lang="en-US" dirty="0" smtClean="0"/>
              <a:t>Hypertext Markup Language</a:t>
            </a:r>
          </a:p>
          <a:p>
            <a:pPr lvl="1"/>
            <a:r>
              <a:rPr lang="en-US" dirty="0" smtClean="0"/>
              <a:t>Extensible Markup Language</a:t>
            </a:r>
          </a:p>
          <a:p>
            <a:pPr lvl="1"/>
            <a:r>
              <a:rPr lang="en-US" dirty="0" smtClean="0"/>
              <a:t>Security Assertion Markup Language</a:t>
            </a:r>
          </a:p>
          <a:p>
            <a:pPr lvl="1"/>
            <a:r>
              <a:rPr lang="en-US" dirty="0" smtClean="0"/>
              <a:t>Service Provisioning Markup Language</a:t>
            </a:r>
          </a:p>
          <a:p>
            <a:pPr lvl="1"/>
            <a:r>
              <a:rPr lang="en-US" dirty="0" smtClean="0"/>
              <a:t>Extensible Access Control Markup Language</a:t>
            </a:r>
          </a:p>
          <a:p>
            <a:pPr lvl="1"/>
            <a:r>
              <a:rPr lang="en-US" dirty="0" smtClean="0"/>
              <a:t>OAuth 2.0</a:t>
            </a:r>
          </a:p>
          <a:p>
            <a:pPr lvl="1"/>
            <a:r>
              <a:rPr lang="en-US" dirty="0" smtClean="0"/>
              <a:t>OpenID</a:t>
            </a:r>
          </a:p>
          <a:p>
            <a:pPr lvl="1"/>
            <a:r>
              <a:rPr lang="en-US" dirty="0" smtClean="0"/>
              <a:t>OpenID Connect</a:t>
            </a:r>
          </a:p>
          <a:p>
            <a:pPr lvl="1"/>
            <a:r>
              <a:rPr lang="en-US" dirty="0" smtClean="0"/>
              <a:t>Scripted Access</a:t>
            </a:r>
          </a:p>
        </p:txBody>
      </p:sp>
    </p:spTree>
    <p:extLst>
      <p:ext uri="{BB962C8B-B14F-4D97-AF65-F5344CB8AC3E}">
        <p14:creationId xmlns:p14="http://schemas.microsoft.com/office/powerpoint/2010/main" val="941490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Credential Management Systems</a:t>
            </a:r>
            <a:endParaRPr lang="en-US" dirty="0"/>
          </a:p>
        </p:txBody>
      </p:sp>
      <p:sp>
        <p:nvSpPr>
          <p:cNvPr id="3" name="Content Placeholder 2"/>
          <p:cNvSpPr>
            <a:spLocks noGrp="1"/>
          </p:cNvSpPr>
          <p:nvPr>
            <p:ph idx="1"/>
          </p:nvPr>
        </p:nvSpPr>
        <p:spPr/>
        <p:txBody>
          <a:bodyPr/>
          <a:lstStyle/>
          <a:p>
            <a:r>
              <a:rPr lang="en-US" dirty="0" smtClean="0"/>
              <a:t>Provides a storage space for user to keep their credentials when SSO is not available</a:t>
            </a:r>
          </a:p>
          <a:p>
            <a:r>
              <a:rPr lang="en-US" dirty="0" smtClean="0"/>
              <a:t>Users can store credentials for websites and network resources that require a different set of credentials</a:t>
            </a:r>
          </a:p>
          <a:p>
            <a:r>
              <a:rPr lang="en-US" dirty="0" smtClean="0"/>
              <a:t>The management system secures the credentials with encryption</a:t>
            </a:r>
          </a:p>
          <a:p>
            <a:r>
              <a:rPr lang="en-US" dirty="0" smtClean="0"/>
              <a:t>Third-party credential management systems are available</a:t>
            </a:r>
          </a:p>
          <a:p>
            <a:pPr lvl="1"/>
            <a:r>
              <a:rPr lang="en-US" dirty="0" smtClean="0"/>
              <a:t>KeePass is a freeware tool to store credentials</a:t>
            </a:r>
            <a:endParaRPr lang="en-US" dirty="0"/>
          </a:p>
        </p:txBody>
      </p:sp>
    </p:spTree>
    <p:extLst>
      <p:ext uri="{BB962C8B-B14F-4D97-AF65-F5344CB8AC3E}">
        <p14:creationId xmlns:p14="http://schemas.microsoft.com/office/powerpoint/2010/main" val="240953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Integrating Identity  Services</a:t>
            </a:r>
            <a:endParaRPr lang="en-US" dirty="0"/>
          </a:p>
        </p:txBody>
      </p:sp>
      <p:sp>
        <p:nvSpPr>
          <p:cNvPr id="3" name="Content Placeholder 2"/>
          <p:cNvSpPr>
            <a:spLocks noGrp="1"/>
          </p:cNvSpPr>
          <p:nvPr>
            <p:ph idx="1"/>
          </p:nvPr>
        </p:nvSpPr>
        <p:spPr>
          <a:xfrm>
            <a:off x="838200" y="1825624"/>
            <a:ext cx="10515600" cy="4739767"/>
          </a:xfrm>
        </p:spPr>
        <p:txBody>
          <a:bodyPr/>
          <a:lstStyle/>
          <a:p>
            <a:r>
              <a:rPr lang="en-US" dirty="0" smtClean="0"/>
              <a:t>Identity services provide additional tools for identification and authentication</a:t>
            </a:r>
          </a:p>
          <a:p>
            <a:r>
              <a:rPr lang="en-US" i="1" dirty="0" smtClean="0"/>
              <a:t>Identity as a service </a:t>
            </a:r>
            <a:r>
              <a:rPr lang="en-US" dirty="0" smtClean="0"/>
              <a:t>or identity and access as a service (IDaaS)</a:t>
            </a:r>
          </a:p>
          <a:p>
            <a:r>
              <a:rPr lang="en-US" dirty="0" smtClean="0"/>
              <a:t>Provides SSO for the cloud and is especially useful when internal clients access cloud-based software as a service (SaaS) applications</a:t>
            </a:r>
          </a:p>
          <a:p>
            <a:pPr lvl="1"/>
            <a:r>
              <a:rPr lang="en-US" dirty="0" smtClean="0"/>
              <a:t>Office 365 is a common example</a:t>
            </a:r>
          </a:p>
          <a:p>
            <a:pPr lvl="2"/>
            <a:r>
              <a:rPr lang="en-US" dirty="0" smtClean="0"/>
              <a:t>IDaaS</a:t>
            </a:r>
            <a:endParaRPr lang="en-US" dirty="0"/>
          </a:p>
          <a:p>
            <a:pPr lvl="3"/>
            <a:r>
              <a:rPr lang="en-US" sz="2000" dirty="0" smtClean="0"/>
              <a:t>SSO</a:t>
            </a:r>
          </a:p>
          <a:p>
            <a:pPr lvl="2"/>
            <a:r>
              <a:rPr lang="en-US" dirty="0" smtClean="0"/>
              <a:t>SaaS</a:t>
            </a:r>
          </a:p>
          <a:p>
            <a:pPr lvl="2"/>
            <a:r>
              <a:rPr lang="en-US" dirty="0" smtClean="0"/>
              <a:t>DaaS</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Managing Sessions</a:t>
            </a:r>
            <a:endParaRPr lang="en-US" dirty="0"/>
          </a:p>
        </p:txBody>
      </p:sp>
      <p:sp>
        <p:nvSpPr>
          <p:cNvPr id="3" name="Content Placeholder 2"/>
          <p:cNvSpPr>
            <a:spLocks noGrp="1"/>
          </p:cNvSpPr>
          <p:nvPr>
            <p:ph idx="1"/>
          </p:nvPr>
        </p:nvSpPr>
        <p:spPr/>
        <p:txBody>
          <a:bodyPr/>
          <a:lstStyle/>
          <a:p>
            <a:r>
              <a:rPr lang="en-US" dirty="0" smtClean="0"/>
              <a:t>When using any type of authentication system, it is important to manage sessions to prevent unauthorized  access</a:t>
            </a:r>
          </a:p>
          <a:p>
            <a:r>
              <a:rPr lang="en-US" dirty="0" smtClean="0"/>
              <a:t>Screen savers</a:t>
            </a:r>
          </a:p>
          <a:p>
            <a:pPr lvl="1"/>
            <a:r>
              <a:rPr lang="en-US" dirty="0" smtClean="0"/>
              <a:t>Originally designed for older monitors to prevent burned in images</a:t>
            </a:r>
          </a:p>
          <a:p>
            <a:pPr lvl="1"/>
            <a:r>
              <a:rPr lang="en-US" dirty="0" smtClean="0"/>
              <a:t>Password-protect feature</a:t>
            </a:r>
          </a:p>
          <a:p>
            <a:r>
              <a:rPr lang="en-US" dirty="0" smtClean="0"/>
              <a:t>Secure online session will normally terminate after a period of time</a:t>
            </a:r>
            <a:endParaRPr lang="en-US" dirty="0"/>
          </a:p>
        </p:txBody>
      </p:sp>
    </p:spTree>
    <p:extLst>
      <p:ext uri="{BB962C8B-B14F-4D97-AF65-F5344CB8AC3E}">
        <p14:creationId xmlns:p14="http://schemas.microsoft.com/office/powerpoint/2010/main" val="2756302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AAA Protocols</a:t>
            </a:r>
            <a:endParaRPr lang="en-US" dirty="0"/>
          </a:p>
        </p:txBody>
      </p:sp>
      <p:sp>
        <p:nvSpPr>
          <p:cNvPr id="3" name="Content Placeholder 2"/>
          <p:cNvSpPr>
            <a:spLocks noGrp="1"/>
          </p:cNvSpPr>
          <p:nvPr>
            <p:ph idx="1"/>
          </p:nvPr>
        </p:nvSpPr>
        <p:spPr/>
        <p:txBody>
          <a:bodyPr>
            <a:normAutofit fontScale="92500"/>
          </a:bodyPr>
          <a:lstStyle/>
          <a:p>
            <a:r>
              <a:rPr lang="en-US" dirty="0" smtClean="0"/>
              <a:t>Several protocols provide authentication, authorization, and accounting</a:t>
            </a:r>
          </a:p>
          <a:p>
            <a:r>
              <a:rPr lang="en-US" dirty="0" smtClean="0"/>
              <a:t>Centralized access control with remote access systems such as VPNs and other types of network access servers</a:t>
            </a:r>
          </a:p>
          <a:p>
            <a:r>
              <a:rPr lang="en-US" dirty="0" smtClean="0"/>
              <a:t>Help protect internal LANs from remote attacks</a:t>
            </a:r>
          </a:p>
          <a:p>
            <a:r>
              <a:rPr lang="en-US" dirty="0" smtClean="0"/>
              <a:t>RADIUS (UDP, ports 1812 and 1813)</a:t>
            </a:r>
          </a:p>
          <a:p>
            <a:pPr lvl="1"/>
            <a:r>
              <a:rPr lang="en-US" dirty="0" smtClean="0"/>
              <a:t>Centralizes authentication for remote connections</a:t>
            </a:r>
          </a:p>
          <a:p>
            <a:pPr lvl="1"/>
            <a:r>
              <a:rPr lang="en-US" dirty="0" smtClean="0"/>
              <a:t>Typically used when an organization has more than one network access server</a:t>
            </a:r>
          </a:p>
          <a:p>
            <a:pPr lvl="1"/>
            <a:r>
              <a:rPr lang="en-US" dirty="0" smtClean="0"/>
              <a:t>A user connects to any access server and then passes the credentials to RADIUS</a:t>
            </a:r>
          </a:p>
          <a:p>
            <a:pPr lvl="1"/>
            <a:r>
              <a:rPr lang="en-US" dirty="0" smtClean="0"/>
              <a:t>Unencrypted except for the password</a:t>
            </a:r>
          </a:p>
        </p:txBody>
      </p:sp>
    </p:spTree>
    <p:extLst>
      <p:ext uri="{BB962C8B-B14F-4D97-AF65-F5344CB8AC3E}">
        <p14:creationId xmlns:p14="http://schemas.microsoft.com/office/powerpoint/2010/main" val="64917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Comparing Subjects and Objects</a:t>
            </a:r>
            <a:endParaRPr lang="en-US" dirty="0"/>
          </a:p>
        </p:txBody>
      </p:sp>
      <p:sp>
        <p:nvSpPr>
          <p:cNvPr id="3" name="Content Placeholder 2"/>
          <p:cNvSpPr>
            <a:spLocks noGrp="1"/>
          </p:cNvSpPr>
          <p:nvPr>
            <p:ph idx="1"/>
          </p:nvPr>
        </p:nvSpPr>
        <p:spPr/>
        <p:txBody>
          <a:bodyPr/>
          <a:lstStyle/>
          <a:p>
            <a:r>
              <a:rPr lang="en-US" dirty="0" smtClean="0"/>
              <a:t>Subject</a:t>
            </a:r>
          </a:p>
          <a:p>
            <a:pPr lvl="1"/>
            <a:r>
              <a:rPr lang="en-US" dirty="0" smtClean="0"/>
              <a:t>An active entity that accesses a passive object </a:t>
            </a:r>
            <a:r>
              <a:rPr lang="en-US" dirty="0"/>
              <a:t>t</a:t>
            </a:r>
            <a:r>
              <a:rPr lang="en-US" dirty="0" smtClean="0"/>
              <a:t>o receive information from, or data about, an object</a:t>
            </a:r>
          </a:p>
          <a:p>
            <a:pPr lvl="1"/>
            <a:r>
              <a:rPr lang="en-US" dirty="0" smtClean="0"/>
              <a:t>Subjects can be users, programs, processes, services, computers, or anything else that can access a resource</a:t>
            </a:r>
          </a:p>
          <a:p>
            <a:pPr lvl="1"/>
            <a:r>
              <a:rPr lang="en-US" dirty="0" smtClean="0"/>
              <a:t>When authorized, subjects can modify objects</a:t>
            </a:r>
          </a:p>
          <a:p>
            <a:r>
              <a:rPr lang="en-US" dirty="0" smtClean="0"/>
              <a:t>Object</a:t>
            </a:r>
          </a:p>
          <a:p>
            <a:pPr lvl="1"/>
            <a:r>
              <a:rPr lang="en-US" dirty="0" smtClean="0"/>
              <a:t>A passive entity that provides information to active subjects</a:t>
            </a:r>
          </a:p>
          <a:p>
            <a:pPr lvl="1"/>
            <a:r>
              <a:rPr lang="en-US" dirty="0" smtClean="0"/>
              <a:t>Files, databases, computers, programs processes, services, printers, and storage media</a:t>
            </a:r>
            <a:endParaRPr lang="en-US" dirty="0"/>
          </a:p>
        </p:txBody>
      </p:sp>
    </p:spTree>
    <p:extLst>
      <p:ext uri="{BB962C8B-B14F-4D97-AF65-F5344CB8AC3E}">
        <p14:creationId xmlns:p14="http://schemas.microsoft.com/office/powerpoint/2010/main" val="2227172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AAA Protocols</a:t>
            </a:r>
            <a:endParaRPr lang="en-US" dirty="0"/>
          </a:p>
        </p:txBody>
      </p:sp>
      <p:sp>
        <p:nvSpPr>
          <p:cNvPr id="3" name="Content Placeholder 2"/>
          <p:cNvSpPr>
            <a:spLocks noGrp="1"/>
          </p:cNvSpPr>
          <p:nvPr>
            <p:ph idx="1"/>
          </p:nvPr>
        </p:nvSpPr>
        <p:spPr>
          <a:xfrm>
            <a:off x="838200" y="1825624"/>
            <a:ext cx="10515600" cy="4758055"/>
          </a:xfrm>
        </p:spPr>
        <p:txBody>
          <a:bodyPr>
            <a:normAutofit fontScale="92500" lnSpcReduction="10000"/>
          </a:bodyPr>
          <a:lstStyle/>
          <a:p>
            <a:r>
              <a:rPr lang="en-US" dirty="0" smtClean="0"/>
              <a:t>TACACS+ (TCP, port 49)</a:t>
            </a:r>
          </a:p>
          <a:p>
            <a:pPr lvl="1"/>
            <a:r>
              <a:rPr lang="en-US" dirty="0" smtClean="0"/>
              <a:t>Developed by Cisco along with TACACS and XTACACS (not commonly used today)</a:t>
            </a:r>
          </a:p>
          <a:p>
            <a:pPr lvl="1"/>
            <a:r>
              <a:rPr lang="en-US" dirty="0" smtClean="0"/>
              <a:t>Introduced as an alternative to RADIUS</a:t>
            </a:r>
          </a:p>
          <a:p>
            <a:pPr lvl="1"/>
            <a:r>
              <a:rPr lang="en-US" dirty="0" smtClean="0"/>
              <a:t>Separates authentication, authorization, and accounting</a:t>
            </a:r>
          </a:p>
          <a:p>
            <a:pPr lvl="1"/>
            <a:r>
              <a:rPr lang="en-US" dirty="0" smtClean="0"/>
              <a:t>Encrypts all of the authentication information including the password</a:t>
            </a:r>
          </a:p>
          <a:p>
            <a:r>
              <a:rPr lang="en-US" dirty="0" smtClean="0"/>
              <a:t>Diameter (TCP or SCTP, port 3868)</a:t>
            </a:r>
          </a:p>
          <a:p>
            <a:pPr lvl="1"/>
            <a:r>
              <a:rPr lang="en-US" dirty="0" smtClean="0"/>
              <a:t>An enhance version of RADIUS</a:t>
            </a:r>
          </a:p>
          <a:p>
            <a:pPr lvl="1"/>
            <a:r>
              <a:rPr lang="en-US" dirty="0" smtClean="0"/>
              <a:t>Supports a wide range of protocols</a:t>
            </a:r>
            <a:endParaRPr lang="en-US" dirty="0"/>
          </a:p>
          <a:p>
            <a:pPr lvl="2"/>
            <a:r>
              <a:rPr lang="en-US" dirty="0" smtClean="0"/>
              <a:t>Traditional IP</a:t>
            </a:r>
          </a:p>
          <a:p>
            <a:pPr lvl="2"/>
            <a:r>
              <a:rPr lang="en-US" dirty="0" smtClean="0"/>
              <a:t>Mobile IP</a:t>
            </a:r>
          </a:p>
          <a:p>
            <a:pPr lvl="2"/>
            <a:r>
              <a:rPr lang="en-US" dirty="0" smtClean="0"/>
              <a:t>Voice over IP</a:t>
            </a:r>
          </a:p>
          <a:p>
            <a:pPr lvl="1"/>
            <a:r>
              <a:rPr lang="en-US" dirty="0" smtClean="0"/>
              <a:t>Popular with wireless devices and smartphones</a:t>
            </a:r>
          </a:p>
          <a:p>
            <a:pPr lvl="1"/>
            <a:r>
              <a:rPr lang="en-US" dirty="0" smtClean="0"/>
              <a:t>Not backwards compatible with RADIUS</a:t>
            </a:r>
          </a:p>
        </p:txBody>
      </p:sp>
    </p:spTree>
    <p:extLst>
      <p:ext uri="{BB962C8B-B14F-4D97-AF65-F5344CB8AC3E}">
        <p14:creationId xmlns:p14="http://schemas.microsoft.com/office/powerpoint/2010/main" val="4108498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Managing the Identity and Access Provisioning Lifecycle</a:t>
            </a:r>
            <a:endParaRPr lang="en-US" dirty="0"/>
          </a:p>
        </p:txBody>
      </p:sp>
      <p:sp>
        <p:nvSpPr>
          <p:cNvPr id="3" name="Content Placeholder 2"/>
          <p:cNvSpPr>
            <a:spLocks noGrp="1"/>
          </p:cNvSpPr>
          <p:nvPr>
            <p:ph idx="1"/>
          </p:nvPr>
        </p:nvSpPr>
        <p:spPr/>
        <p:txBody>
          <a:bodyPr/>
          <a:lstStyle/>
          <a:p>
            <a:r>
              <a:rPr lang="en-US" dirty="0" smtClean="0"/>
              <a:t>Identity and access provisioning lifecycle refers to the creation, management, and deletion of accounts</a:t>
            </a:r>
          </a:p>
          <a:p>
            <a:r>
              <a:rPr lang="en-US" dirty="0" smtClean="0"/>
              <a:t>Access control administration is a collection of task and duties involved in managing accounts, access, and accountability during the life of the account</a:t>
            </a:r>
          </a:p>
          <a:p>
            <a:r>
              <a:rPr lang="en-US" dirty="0" smtClean="0"/>
              <a:t>Three main tasks:</a:t>
            </a:r>
          </a:p>
          <a:p>
            <a:pPr lvl="1"/>
            <a:r>
              <a:rPr lang="en-US" dirty="0" smtClean="0"/>
              <a:t>Provisioning</a:t>
            </a:r>
          </a:p>
          <a:p>
            <a:pPr lvl="1"/>
            <a:r>
              <a:rPr lang="en-US" dirty="0" smtClean="0"/>
              <a:t>Account review</a:t>
            </a:r>
          </a:p>
          <a:p>
            <a:pPr lvl="1"/>
            <a:r>
              <a:rPr lang="en-US" dirty="0" smtClean="0"/>
              <a:t>Account revocation</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Provisioning</a:t>
            </a:r>
            <a:endParaRPr lang="en-US" dirty="0"/>
          </a:p>
        </p:txBody>
      </p:sp>
      <p:sp>
        <p:nvSpPr>
          <p:cNvPr id="3" name="Content Placeholder 2"/>
          <p:cNvSpPr>
            <a:spLocks noGrp="1"/>
          </p:cNvSpPr>
          <p:nvPr>
            <p:ph idx="1"/>
          </p:nvPr>
        </p:nvSpPr>
        <p:spPr>
          <a:xfrm>
            <a:off x="838200" y="1825624"/>
            <a:ext cx="10515600" cy="4739767"/>
          </a:xfrm>
        </p:spPr>
        <p:txBody>
          <a:bodyPr>
            <a:normAutofit fontScale="85000" lnSpcReduction="20000"/>
          </a:bodyPr>
          <a:lstStyle/>
          <a:p>
            <a:r>
              <a:rPr lang="en-US" dirty="0" smtClean="0"/>
              <a:t>The initial steps in identity management is creation of new accounts and appropriate privileges</a:t>
            </a:r>
          </a:p>
          <a:p>
            <a:r>
              <a:rPr lang="en-US" dirty="0" smtClean="0"/>
              <a:t>Simple process, but must be protected an secured</a:t>
            </a:r>
          </a:p>
          <a:p>
            <a:r>
              <a:rPr lang="en-US" dirty="0" smtClean="0"/>
              <a:t>Often called enrollment or registration</a:t>
            </a:r>
          </a:p>
          <a:p>
            <a:r>
              <a:rPr lang="en-US" dirty="0" smtClean="0"/>
              <a:t>Creates a new identity and establishes the  factors needed to perform authentication</a:t>
            </a:r>
          </a:p>
          <a:p>
            <a:r>
              <a:rPr lang="en-US" dirty="0" smtClean="0"/>
              <a:t>It is critical that the enrollment process be completed fully and accurately</a:t>
            </a:r>
          </a:p>
          <a:p>
            <a:r>
              <a:rPr lang="en-US" dirty="0" smtClean="0"/>
              <a:t>Automated provisioning systems</a:t>
            </a:r>
          </a:p>
          <a:p>
            <a:pPr lvl="1"/>
            <a:r>
              <a:rPr lang="en-US" dirty="0"/>
              <a:t>Once the hiring process is completed, the request is sent to the IT department</a:t>
            </a:r>
          </a:p>
          <a:p>
            <a:pPr lvl="1"/>
            <a:r>
              <a:rPr lang="en-US" dirty="0"/>
              <a:t>Once the new employees information is entered into the system, the application creates the account based on a set of pre-defined rules</a:t>
            </a:r>
          </a:p>
          <a:p>
            <a:pPr lvl="1"/>
            <a:r>
              <a:rPr lang="en-US" dirty="0"/>
              <a:t>This creates consistency</a:t>
            </a:r>
          </a:p>
          <a:p>
            <a:pPr lvl="1"/>
            <a:r>
              <a:rPr lang="en-US" dirty="0"/>
              <a:t>Can add users to groups automatically</a:t>
            </a:r>
          </a:p>
          <a:p>
            <a:r>
              <a:rPr lang="en-US" dirty="0" smtClean="0"/>
              <a:t>Ongoing maintenance is required throughout the life of a user account</a:t>
            </a:r>
          </a:p>
        </p:txBody>
      </p:sp>
    </p:spTree>
    <p:extLst>
      <p:ext uri="{BB962C8B-B14F-4D97-AF65-F5344CB8AC3E}">
        <p14:creationId xmlns:p14="http://schemas.microsoft.com/office/powerpoint/2010/main" val="3785114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Account Review</a:t>
            </a:r>
            <a:endParaRPr lang="en-US" dirty="0"/>
          </a:p>
        </p:txBody>
      </p:sp>
      <p:sp>
        <p:nvSpPr>
          <p:cNvPr id="3" name="Content Placeholder 2"/>
          <p:cNvSpPr>
            <a:spLocks noGrp="1"/>
          </p:cNvSpPr>
          <p:nvPr>
            <p:ph idx="1"/>
          </p:nvPr>
        </p:nvSpPr>
        <p:spPr/>
        <p:txBody>
          <a:bodyPr>
            <a:normAutofit/>
          </a:bodyPr>
          <a:lstStyle/>
          <a:p>
            <a:r>
              <a:rPr lang="en-US" dirty="0" smtClean="0"/>
              <a:t>Accounts should be reviewed periodically to ensure that security policies are being enforced</a:t>
            </a:r>
          </a:p>
          <a:p>
            <a:r>
              <a:rPr lang="en-US" dirty="0" smtClean="0"/>
              <a:t>Many administrators use scripts to check for inactive accounts periodically</a:t>
            </a:r>
          </a:p>
          <a:p>
            <a:r>
              <a:rPr lang="en-US" dirty="0" smtClean="0"/>
              <a:t>Problems related to access control:</a:t>
            </a:r>
          </a:p>
          <a:p>
            <a:pPr lvl="1"/>
            <a:r>
              <a:rPr lang="en-US" i="1" dirty="0"/>
              <a:t>Excessive privileges </a:t>
            </a:r>
            <a:r>
              <a:rPr lang="en-US" dirty="0"/>
              <a:t>– occurs when users have more privileges that their assigned work task dictate</a:t>
            </a:r>
          </a:p>
          <a:p>
            <a:pPr lvl="1"/>
            <a:r>
              <a:rPr lang="en-US" i="1" dirty="0"/>
              <a:t>Creeping privileges </a:t>
            </a:r>
            <a:r>
              <a:rPr lang="en-US" dirty="0"/>
              <a:t>– involve user account accumulating privileges over time as job roles and assigned tasks change</a:t>
            </a:r>
          </a:p>
          <a:p>
            <a:r>
              <a:rPr lang="en-US" dirty="0" smtClean="0"/>
              <a:t>Both violate the basic security principle of least privilege</a:t>
            </a:r>
          </a:p>
        </p:txBody>
      </p:sp>
    </p:spTree>
    <p:extLst>
      <p:ext uri="{BB962C8B-B14F-4D97-AF65-F5344CB8AC3E}">
        <p14:creationId xmlns:p14="http://schemas.microsoft.com/office/powerpoint/2010/main" val="810665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Account Revocation</a:t>
            </a:r>
            <a:endParaRPr lang="en-US" dirty="0"/>
          </a:p>
        </p:txBody>
      </p:sp>
      <p:sp>
        <p:nvSpPr>
          <p:cNvPr id="3" name="Content Placeholder 2"/>
          <p:cNvSpPr>
            <a:spLocks noGrp="1"/>
          </p:cNvSpPr>
          <p:nvPr>
            <p:ph idx="1"/>
          </p:nvPr>
        </p:nvSpPr>
        <p:spPr/>
        <p:txBody>
          <a:bodyPr/>
          <a:lstStyle/>
          <a:p>
            <a:r>
              <a:rPr lang="en-US" dirty="0" smtClean="0"/>
              <a:t>When employees leave an organization, it is important to disable their user accounts as soon as possible</a:t>
            </a:r>
          </a:p>
          <a:p>
            <a:pPr lvl="1"/>
            <a:r>
              <a:rPr lang="en-US" dirty="0"/>
              <a:t>M</a:t>
            </a:r>
            <a:r>
              <a:rPr lang="en-US" dirty="0" smtClean="0"/>
              <a:t>ay include during leave of absence</a:t>
            </a:r>
          </a:p>
          <a:p>
            <a:pPr lvl="2"/>
            <a:r>
              <a:rPr lang="en-US" dirty="0" smtClean="0"/>
              <a:t>(Not typical for military service members on leave)</a:t>
            </a:r>
          </a:p>
          <a:p>
            <a:r>
              <a:rPr lang="en-US" dirty="0" smtClean="0"/>
              <a:t>Disable vs deleting an account</a:t>
            </a:r>
            <a:endParaRPr lang="en-US" dirty="0"/>
          </a:p>
          <a:p>
            <a:pPr lvl="1"/>
            <a:r>
              <a:rPr lang="en-US" dirty="0" smtClean="0"/>
              <a:t>May need to access encrypted data</a:t>
            </a:r>
          </a:p>
          <a:p>
            <a:r>
              <a:rPr lang="en-US" dirty="0" smtClean="0"/>
              <a:t>Set an expiration date</a:t>
            </a:r>
          </a:p>
        </p:txBody>
      </p:sp>
    </p:spTree>
    <p:extLst>
      <p:ext uri="{BB962C8B-B14F-4D97-AF65-F5344CB8AC3E}">
        <p14:creationId xmlns:p14="http://schemas.microsoft.com/office/powerpoint/2010/main" val="358407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a:xfrm>
            <a:off x="838200" y="1825624"/>
            <a:ext cx="10515600" cy="4831207"/>
          </a:xfrm>
        </p:spPr>
        <p:txBody>
          <a:bodyPr>
            <a:normAutofit fontScale="92500" lnSpcReduction="20000"/>
          </a:bodyPr>
          <a:lstStyle/>
          <a:p>
            <a:r>
              <a:rPr lang="en-US" dirty="0" smtClean="0"/>
              <a:t>Identity and Access Management</a:t>
            </a:r>
          </a:p>
          <a:p>
            <a:r>
              <a:rPr lang="en-US" dirty="0" smtClean="0"/>
              <a:t>Three primary types of access control: preventive, detective, and corrective</a:t>
            </a:r>
          </a:p>
          <a:p>
            <a:r>
              <a:rPr lang="en-US" dirty="0" smtClean="0"/>
              <a:t>Controls are implemented as administrative, logical, and physical</a:t>
            </a:r>
          </a:p>
          <a:p>
            <a:r>
              <a:rPr lang="en-US" dirty="0" smtClean="0"/>
              <a:t>Four primary access control elements are identification, authentication, authorization, and accountability</a:t>
            </a:r>
          </a:p>
          <a:p>
            <a:r>
              <a:rPr lang="en-US" dirty="0" smtClean="0"/>
              <a:t>Three primary factors of authentication:</a:t>
            </a:r>
          </a:p>
          <a:p>
            <a:pPr lvl="1"/>
            <a:r>
              <a:rPr lang="en-US" dirty="0"/>
              <a:t>Something you know, something you have, something you are</a:t>
            </a:r>
          </a:p>
          <a:p>
            <a:r>
              <a:rPr lang="en-US" dirty="0" smtClean="0"/>
              <a:t>SSO</a:t>
            </a:r>
          </a:p>
          <a:p>
            <a:r>
              <a:rPr lang="en-US" dirty="0" smtClean="0"/>
              <a:t>FIM</a:t>
            </a:r>
          </a:p>
          <a:p>
            <a:r>
              <a:rPr lang="en-US" dirty="0" smtClean="0"/>
              <a:t>AAA protocols: RADIUS, TACACS+, and Diameter</a:t>
            </a:r>
          </a:p>
          <a:p>
            <a:r>
              <a:rPr lang="en-US" dirty="0" smtClean="0"/>
              <a:t>Identity and access provisioning lifecycle</a:t>
            </a:r>
          </a:p>
          <a:p>
            <a:pPr lvl="1"/>
            <a:r>
              <a:rPr lang="en-US" dirty="0" smtClean="0"/>
              <a:t>Create, manage, and delete accounts</a:t>
            </a:r>
          </a:p>
        </p:txBody>
      </p:sp>
    </p:spTree>
    <p:extLst>
      <p:ext uri="{BB962C8B-B14F-4D97-AF65-F5344CB8AC3E}">
        <p14:creationId xmlns:p14="http://schemas.microsoft.com/office/powerpoint/2010/main" val="21511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CIA Triad and Access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of the primary reasons organization’s access control mechanisms it to prevent losses and it integral to IT security</a:t>
            </a:r>
          </a:p>
          <a:p>
            <a:pPr lvl="1"/>
            <a:r>
              <a:rPr lang="en-US" dirty="0" smtClean="0"/>
              <a:t>Confidentiality</a:t>
            </a:r>
          </a:p>
          <a:p>
            <a:pPr lvl="2"/>
            <a:r>
              <a:rPr lang="en-US" dirty="0"/>
              <a:t>A</a:t>
            </a:r>
            <a:r>
              <a:rPr lang="en-US" dirty="0" smtClean="0"/>
              <a:t>ccess controls help ensure that only authorized subject can access objects </a:t>
            </a:r>
          </a:p>
          <a:p>
            <a:pPr lvl="2"/>
            <a:r>
              <a:rPr lang="en-US" dirty="0" smtClean="0"/>
              <a:t>When unauthorized entities access system or data , it results in loss of confidentiality</a:t>
            </a:r>
          </a:p>
          <a:p>
            <a:pPr lvl="1"/>
            <a:r>
              <a:rPr lang="en-US" dirty="0" smtClean="0"/>
              <a:t>Integrity</a:t>
            </a:r>
          </a:p>
          <a:p>
            <a:pPr lvl="2"/>
            <a:r>
              <a:rPr lang="en-US" dirty="0" smtClean="0"/>
              <a:t>Ensures that data or system configurations are not modifies without authorization, or if unauthorized changes occur, security controls detect the changes.  If unauthorized changes to objects occur, it results in loss of integrity</a:t>
            </a:r>
          </a:p>
          <a:p>
            <a:pPr lvl="1"/>
            <a:r>
              <a:rPr lang="en-US" dirty="0" smtClean="0"/>
              <a:t>Availability</a:t>
            </a:r>
          </a:p>
          <a:p>
            <a:pPr lvl="2"/>
            <a:r>
              <a:rPr lang="en-US" dirty="0" smtClean="0"/>
              <a:t>Authorized requests for object must be granted to subject within a reasonable amount of time</a:t>
            </a:r>
          </a:p>
          <a:p>
            <a:pPr lvl="2"/>
            <a:r>
              <a:rPr lang="en-US" dirty="0" smtClean="0"/>
              <a:t>Systems and data should be available to users and other subject when they are needed</a:t>
            </a:r>
          </a:p>
          <a:p>
            <a:pPr lvl="2"/>
            <a:r>
              <a:rPr lang="en-US" dirty="0" smtClean="0"/>
              <a:t>If systems are not operational or data is not accessible, it results in loss of availability </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Access Control</a:t>
            </a:r>
            <a:endParaRPr lang="en-US" dirty="0"/>
          </a:p>
        </p:txBody>
      </p:sp>
      <p:sp>
        <p:nvSpPr>
          <p:cNvPr id="3" name="Content Placeholder 2"/>
          <p:cNvSpPr>
            <a:spLocks noGrp="1"/>
          </p:cNvSpPr>
          <p:nvPr>
            <p:ph idx="1"/>
          </p:nvPr>
        </p:nvSpPr>
        <p:spPr/>
        <p:txBody>
          <a:bodyPr>
            <a:normAutofit/>
          </a:bodyPr>
          <a:lstStyle/>
          <a:p>
            <a:r>
              <a:rPr lang="en-US" dirty="0" smtClean="0"/>
              <a:t>Generally an access control is any hardware, software, or administrative policy or procedure that controls access to resources</a:t>
            </a:r>
          </a:p>
          <a:p>
            <a:r>
              <a:rPr lang="en-US" dirty="0" smtClean="0"/>
              <a:t>Steps:</a:t>
            </a:r>
          </a:p>
          <a:p>
            <a:pPr marL="914400" lvl="1" indent="-457200">
              <a:buFont typeface="+mj-lt"/>
              <a:buAutoNum type="arabicPeriod"/>
            </a:pPr>
            <a:r>
              <a:rPr lang="en-US" dirty="0" smtClean="0"/>
              <a:t>Identify and authenticate users or other subject attempting to access resources</a:t>
            </a:r>
          </a:p>
          <a:p>
            <a:pPr marL="914400" lvl="1" indent="-457200">
              <a:buFont typeface="+mj-lt"/>
              <a:buAutoNum type="arabicPeriod"/>
            </a:pPr>
            <a:r>
              <a:rPr lang="en-US" dirty="0" smtClean="0"/>
              <a:t>Determine whether the access is authorized</a:t>
            </a:r>
          </a:p>
          <a:p>
            <a:pPr marL="914400" lvl="1" indent="-457200">
              <a:buFont typeface="+mj-lt"/>
              <a:buAutoNum type="arabicPeriod"/>
            </a:pPr>
            <a:r>
              <a:rPr lang="en-US" dirty="0" smtClean="0"/>
              <a:t>Grant or restrict access based on subject’s identity</a:t>
            </a:r>
          </a:p>
          <a:p>
            <a:pPr marL="914400" lvl="1" indent="-457200">
              <a:buFont typeface="+mj-lt"/>
              <a:buAutoNum type="arabicPeriod"/>
            </a:pPr>
            <a:r>
              <a:rPr lang="en-US" dirty="0" smtClean="0"/>
              <a:t>Monitor and record access attempts</a:t>
            </a:r>
          </a:p>
        </p:txBody>
      </p:sp>
    </p:spTree>
    <p:extLst>
      <p:ext uri="{BB962C8B-B14F-4D97-AF65-F5344CB8AC3E}">
        <p14:creationId xmlns:p14="http://schemas.microsoft.com/office/powerpoint/2010/main" val="39375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Access Control</a:t>
            </a:r>
            <a:endParaRPr lang="en-US" dirty="0"/>
          </a:p>
        </p:txBody>
      </p:sp>
      <p:sp>
        <p:nvSpPr>
          <p:cNvPr id="3" name="Content Placeholder 2"/>
          <p:cNvSpPr>
            <a:spLocks noGrp="1"/>
          </p:cNvSpPr>
          <p:nvPr>
            <p:ph idx="1"/>
          </p:nvPr>
        </p:nvSpPr>
        <p:spPr>
          <a:xfrm>
            <a:off x="328422" y="1871345"/>
            <a:ext cx="11659362" cy="4351338"/>
          </a:xfrm>
        </p:spPr>
        <p:txBody>
          <a:bodyPr>
            <a:noAutofit/>
          </a:bodyPr>
          <a:lstStyle/>
          <a:p>
            <a:r>
              <a:rPr lang="en-US" sz="2000" b="1" dirty="0" smtClean="0"/>
              <a:t>Preventive Access Control </a:t>
            </a:r>
            <a:r>
              <a:rPr lang="en-US" sz="2000" dirty="0" smtClean="0"/>
              <a:t>– attempts to stop unwanted activity from occurring</a:t>
            </a:r>
          </a:p>
          <a:p>
            <a:r>
              <a:rPr lang="en-US" sz="2000" b="1" dirty="0" smtClean="0"/>
              <a:t>Detective Access Control </a:t>
            </a:r>
            <a:r>
              <a:rPr lang="en-US" sz="2000" dirty="0" smtClean="0"/>
              <a:t>– attempts to discover unwanted activity</a:t>
            </a:r>
          </a:p>
          <a:p>
            <a:r>
              <a:rPr lang="en-US" sz="2000" b="1" dirty="0" smtClean="0"/>
              <a:t>Corrective Access Control </a:t>
            </a:r>
            <a:r>
              <a:rPr lang="en-US" sz="2000" dirty="0" smtClean="0"/>
              <a:t>– modifies the environment to return systems to normal</a:t>
            </a:r>
          </a:p>
          <a:p>
            <a:r>
              <a:rPr lang="en-US" sz="2000" b="1" dirty="0" smtClean="0"/>
              <a:t>Deterrent Access Control </a:t>
            </a:r>
            <a:r>
              <a:rPr lang="en-US" sz="2000" dirty="0" smtClean="0"/>
              <a:t>– attempts to discourage security policy violations</a:t>
            </a:r>
          </a:p>
          <a:p>
            <a:r>
              <a:rPr lang="en-US" sz="2000" b="1" dirty="0" smtClean="0"/>
              <a:t>Recovery Access Control </a:t>
            </a:r>
            <a:r>
              <a:rPr lang="en-US" sz="2000" dirty="0" smtClean="0"/>
              <a:t>– attempts to restore resources, functions, and capabilities</a:t>
            </a:r>
          </a:p>
          <a:p>
            <a:r>
              <a:rPr lang="en-US" sz="2000" b="1" dirty="0" smtClean="0"/>
              <a:t>Directive Access Control </a:t>
            </a:r>
            <a:r>
              <a:rPr lang="en-US" sz="2000" dirty="0" smtClean="0"/>
              <a:t>– attempts to confine or control actions of subjects</a:t>
            </a:r>
          </a:p>
          <a:p>
            <a:r>
              <a:rPr lang="en-US" sz="2000" b="1" dirty="0" smtClean="0"/>
              <a:t>Compensating Access Control </a:t>
            </a:r>
            <a:r>
              <a:rPr lang="en-US" sz="2000" dirty="0" smtClean="0"/>
              <a:t>– provides alternative security when the primary does not</a:t>
            </a:r>
          </a:p>
          <a:p>
            <a:r>
              <a:rPr lang="en-US" sz="2000" b="1" dirty="0" smtClean="0"/>
              <a:t>Administrative Access Controls </a:t>
            </a:r>
            <a:r>
              <a:rPr lang="en-US" sz="2000" dirty="0" smtClean="0"/>
              <a:t>– policies and procedures defined by an organization’s security policy</a:t>
            </a:r>
          </a:p>
          <a:p>
            <a:r>
              <a:rPr lang="en-US" sz="2000" b="1" dirty="0" smtClean="0"/>
              <a:t>Logical/Technical Controls </a:t>
            </a:r>
            <a:r>
              <a:rPr lang="en-US" sz="2000" dirty="0" smtClean="0"/>
              <a:t>– hardware or software mechanisms used to manage access </a:t>
            </a:r>
          </a:p>
          <a:p>
            <a:r>
              <a:rPr lang="en-US" sz="2000" b="1" dirty="0" smtClean="0"/>
              <a:t>Physical Controls </a:t>
            </a:r>
            <a:r>
              <a:rPr lang="en-US" sz="2000" dirty="0" smtClean="0"/>
              <a:t>– physical mechanisms deployed to prevent, monitor, or detect direct contact with systems or areas within a facility</a:t>
            </a:r>
            <a:endParaRPr lang="en-US" sz="2000" dirty="0"/>
          </a:p>
        </p:txBody>
      </p:sp>
    </p:spTree>
    <p:extLst>
      <p:ext uri="{BB962C8B-B14F-4D97-AF65-F5344CB8AC3E}">
        <p14:creationId xmlns:p14="http://schemas.microsoft.com/office/powerpoint/2010/main" val="23230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Comparing Identification and Authentication</a:t>
            </a:r>
            <a:endParaRPr lang="en-US" dirty="0"/>
          </a:p>
        </p:txBody>
      </p:sp>
      <p:sp>
        <p:nvSpPr>
          <p:cNvPr id="3" name="Content Placeholder 2"/>
          <p:cNvSpPr>
            <a:spLocks noGrp="1"/>
          </p:cNvSpPr>
          <p:nvPr>
            <p:ph idx="1"/>
          </p:nvPr>
        </p:nvSpPr>
        <p:spPr/>
        <p:txBody>
          <a:bodyPr/>
          <a:lstStyle/>
          <a:p>
            <a:r>
              <a:rPr lang="en-US" i="1" dirty="0" smtClean="0"/>
              <a:t>Identification</a:t>
            </a:r>
          </a:p>
          <a:p>
            <a:pPr lvl="1"/>
            <a:r>
              <a:rPr lang="en-US" dirty="0" smtClean="0"/>
              <a:t>The process of a subject claiming, or professing, an identity</a:t>
            </a:r>
          </a:p>
          <a:p>
            <a:pPr lvl="1"/>
            <a:r>
              <a:rPr lang="en-US" dirty="0" smtClean="0"/>
              <a:t>A subject must provide an identity to a system to start the authentication, authorization and accountability processes</a:t>
            </a:r>
          </a:p>
          <a:p>
            <a:r>
              <a:rPr lang="en-US" i="1" dirty="0" smtClean="0"/>
              <a:t>Authentication</a:t>
            </a:r>
          </a:p>
          <a:p>
            <a:pPr lvl="1"/>
            <a:r>
              <a:rPr lang="en-US" dirty="0"/>
              <a:t>Verifies the identity of the subject by comparing one or more factors against a database of valid identities, such as  user accounts</a:t>
            </a:r>
          </a:p>
          <a:p>
            <a:r>
              <a:rPr lang="en-US" dirty="0" smtClean="0"/>
              <a:t>Identification and authentication always occur together as a single two-step process</a:t>
            </a:r>
          </a:p>
          <a:p>
            <a:pPr lvl="1"/>
            <a:endParaRPr lang="en-US" dirty="0"/>
          </a:p>
        </p:txBody>
      </p:sp>
    </p:spTree>
    <p:extLst>
      <p:ext uri="{BB962C8B-B14F-4D97-AF65-F5344CB8AC3E}">
        <p14:creationId xmlns:p14="http://schemas.microsoft.com/office/powerpoint/2010/main" val="5418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Registration and Proofing of Identity</a:t>
            </a:r>
            <a:endParaRPr lang="en-US" dirty="0"/>
          </a:p>
        </p:txBody>
      </p:sp>
      <p:sp>
        <p:nvSpPr>
          <p:cNvPr id="3" name="Content Placeholder 2"/>
          <p:cNvSpPr>
            <a:spLocks noGrp="1"/>
          </p:cNvSpPr>
          <p:nvPr>
            <p:ph idx="1"/>
          </p:nvPr>
        </p:nvSpPr>
        <p:spPr/>
        <p:txBody>
          <a:bodyPr/>
          <a:lstStyle/>
          <a:p>
            <a:r>
              <a:rPr lang="en-US" dirty="0" smtClean="0"/>
              <a:t>The registration process occurs when a use if first given an identity</a:t>
            </a:r>
          </a:p>
          <a:p>
            <a:r>
              <a:rPr lang="en-US" dirty="0" smtClean="0"/>
              <a:t>Registration is more complex with more secure authentication methods</a:t>
            </a:r>
          </a:p>
          <a:p>
            <a:pPr lvl="1"/>
            <a:r>
              <a:rPr lang="en-US" dirty="0" smtClean="0"/>
              <a:t>Example: biometric authentication requires “sampling”</a:t>
            </a:r>
          </a:p>
          <a:p>
            <a:r>
              <a:rPr lang="en-US" dirty="0" smtClean="0"/>
              <a:t>During initial registration process, the bank will also ask for the user to provide additional information, such as the user’s favorite color, middle name of the oldest sibling, or model of their first car</a:t>
            </a:r>
          </a:p>
          <a:p>
            <a:endParaRPr lang="en-US" dirty="0"/>
          </a:p>
        </p:txBody>
      </p:sp>
    </p:spTree>
    <p:extLst>
      <p:ext uri="{BB962C8B-B14F-4D97-AF65-F5344CB8AC3E}">
        <p14:creationId xmlns:p14="http://schemas.microsoft.com/office/powerpoint/2010/main" val="82237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3669</Words>
  <Application>Microsoft Office PowerPoint</Application>
  <PresentationFormat>Widescreen</PresentationFormat>
  <Paragraphs>430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Chapter 13</vt:lpstr>
      <vt:lpstr>Chapter 13</vt:lpstr>
      <vt:lpstr>Controlling Access to Assets</vt:lpstr>
      <vt:lpstr>Comparing Subjects and Objects</vt:lpstr>
      <vt:lpstr>The CIA Triad and Access Controls</vt:lpstr>
      <vt:lpstr>Types of Access Control</vt:lpstr>
      <vt:lpstr>Types of Access Control</vt:lpstr>
      <vt:lpstr>Comparing Identification and Authentication</vt:lpstr>
      <vt:lpstr>Registration and Proofing of Identity</vt:lpstr>
      <vt:lpstr>Authorization and Accountability</vt:lpstr>
      <vt:lpstr>Authorization</vt:lpstr>
      <vt:lpstr>Accountability</vt:lpstr>
      <vt:lpstr>Authentication Factors</vt:lpstr>
      <vt:lpstr>Passwords</vt:lpstr>
      <vt:lpstr>Creating Strong Passwords</vt:lpstr>
      <vt:lpstr>Creating Strong Passwords</vt:lpstr>
      <vt:lpstr>Password Phrases</vt:lpstr>
      <vt:lpstr>Cognitive Passwords</vt:lpstr>
      <vt:lpstr>Smartcards and Tokens</vt:lpstr>
      <vt:lpstr>Smartcards and Tokens</vt:lpstr>
      <vt:lpstr>Two-step Authentication</vt:lpstr>
      <vt:lpstr>Biometrics</vt:lpstr>
      <vt:lpstr>Biometric Factor Error Ratings</vt:lpstr>
      <vt:lpstr>Biometric CER</vt:lpstr>
      <vt:lpstr>Biometric Registration</vt:lpstr>
      <vt:lpstr>Multifactor Authentication</vt:lpstr>
      <vt:lpstr>Device Authentication</vt:lpstr>
      <vt:lpstr>Service Authentication</vt:lpstr>
      <vt:lpstr>Implementing Identity Management</vt:lpstr>
      <vt:lpstr>Implementing Identity Management</vt:lpstr>
      <vt:lpstr>Kerberos</vt:lpstr>
      <vt:lpstr>Kerberos</vt:lpstr>
      <vt:lpstr>Kerberos</vt:lpstr>
      <vt:lpstr>Federated Identity Management and SSO</vt:lpstr>
      <vt:lpstr>Federated Identity Management and SSO</vt:lpstr>
      <vt:lpstr>Credential Management Systems</vt:lpstr>
      <vt:lpstr>Integrating Identity  Services</vt:lpstr>
      <vt:lpstr>Managing Sessions</vt:lpstr>
      <vt:lpstr>AAA Protocols</vt:lpstr>
      <vt:lpstr>AAA Protocols</vt:lpstr>
      <vt:lpstr>Managing the Identity and Access Provisioning Lifecycle</vt:lpstr>
      <vt:lpstr>Provisioning</vt:lpstr>
      <vt:lpstr>Account Review</vt:lpstr>
      <vt:lpstr>Account Revocation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97</cp:revision>
  <dcterms:created xsi:type="dcterms:W3CDTF">2019-09-16T01:37:19Z</dcterms:created>
  <dcterms:modified xsi:type="dcterms:W3CDTF">2020-04-06T15:32:02Z</dcterms:modified>
</cp:coreProperties>
</file>