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45" r:id="rId3"/>
    <p:sldId id="271" r:id="rId4"/>
    <p:sldId id="272" r:id="rId5"/>
    <p:sldId id="348" r:id="rId6"/>
    <p:sldId id="344" r:id="rId7"/>
    <p:sldId id="273" r:id="rId8"/>
    <p:sldId id="349" r:id="rId9"/>
    <p:sldId id="274" r:id="rId10"/>
    <p:sldId id="275" r:id="rId11"/>
    <p:sldId id="276" r:id="rId12"/>
    <p:sldId id="346" r:id="rId13"/>
    <p:sldId id="277" r:id="rId14"/>
    <p:sldId id="350" r:id="rId15"/>
    <p:sldId id="339" r:id="rId16"/>
    <p:sldId id="351" r:id="rId17"/>
    <p:sldId id="347" r:id="rId18"/>
    <p:sldId id="278" r:id="rId19"/>
    <p:sldId id="279" r:id="rId20"/>
    <p:sldId id="352" r:id="rId21"/>
    <p:sldId id="280" r:id="rId22"/>
    <p:sldId id="281" r:id="rId23"/>
    <p:sldId id="353" r:id="rId24"/>
    <p:sldId id="282" r:id="rId25"/>
    <p:sldId id="283" r:id="rId26"/>
    <p:sldId id="284" r:id="rId27"/>
    <p:sldId id="285" r:id="rId28"/>
    <p:sldId id="286" r:id="rId29"/>
    <p:sldId id="287" r:id="rId30"/>
    <p:sldId id="29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620835-6F4D-46B2-9C3A-3CC3059FC50D}">
          <p14:sldIdLst>
            <p14:sldId id="257"/>
            <p14:sldId id="345"/>
            <p14:sldId id="271"/>
            <p14:sldId id="272"/>
            <p14:sldId id="348"/>
            <p14:sldId id="344"/>
            <p14:sldId id="273"/>
            <p14:sldId id="349"/>
            <p14:sldId id="274"/>
            <p14:sldId id="275"/>
            <p14:sldId id="276"/>
            <p14:sldId id="346"/>
            <p14:sldId id="277"/>
            <p14:sldId id="350"/>
            <p14:sldId id="339"/>
            <p14:sldId id="351"/>
            <p14:sldId id="347"/>
            <p14:sldId id="278"/>
            <p14:sldId id="279"/>
            <p14:sldId id="352"/>
            <p14:sldId id="280"/>
            <p14:sldId id="281"/>
            <p14:sldId id="353"/>
            <p14:sldId id="282"/>
            <p14:sldId id="283"/>
            <p14:sldId id="284"/>
            <p14:sldId id="285"/>
            <p14:sldId id="286"/>
            <p14:sldId id="287"/>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50019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39579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18919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80545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B2914-7E6D-442F-B37A-696F73638B28}" type="datetimeFigureOut">
              <a:rPr lang="en-US" smtClean="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70435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B2914-7E6D-442F-B37A-696F73638B28}" type="datetimeFigureOut">
              <a:rPr lang="en-US" smtClean="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38353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B2914-7E6D-442F-B37A-696F73638B28}" type="datetimeFigureOut">
              <a:rPr lang="en-US" smtClean="0"/>
              <a:t>4/7/2020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5090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B2914-7E6D-442F-B37A-696F73638B28}" type="datetimeFigureOut">
              <a:rPr lang="en-US" smtClean="0"/>
              <a:t>4/7/2020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74681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B2914-7E6D-442F-B37A-696F73638B28}" type="datetimeFigureOut">
              <a:rPr lang="en-US" smtClean="0"/>
              <a:t>4/7/2020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400441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82742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6709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B2914-7E6D-442F-B37A-696F73638B28}" type="datetimeFigureOut">
              <a:rPr lang="en-US" smtClean="0"/>
              <a:t>4/7/2020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6ED26-45D0-4E8D-BBC3-B4434CD23E68}" type="slidenum">
              <a:rPr lang="en-US" smtClean="0"/>
              <a:t>‹#›</a:t>
            </a:fld>
            <a:endParaRPr lang="en-US" dirty="0"/>
          </a:p>
        </p:txBody>
      </p:sp>
    </p:spTree>
    <p:extLst>
      <p:ext uri="{BB962C8B-B14F-4D97-AF65-F5344CB8AC3E}">
        <p14:creationId xmlns:p14="http://schemas.microsoft.com/office/powerpoint/2010/main" val="3302041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6000" dirty="0" smtClean="0"/>
              <a:t>Chapter 15 </a:t>
            </a:r>
            <a:endParaRPr lang="en-US" sz="6000" dirty="0"/>
          </a:p>
        </p:txBody>
      </p:sp>
      <p:sp>
        <p:nvSpPr>
          <p:cNvPr id="16" name="Content Placeholder 15"/>
          <p:cNvSpPr>
            <a:spLocks noGrp="1"/>
          </p:cNvSpPr>
          <p:nvPr>
            <p:ph idx="1"/>
          </p:nvPr>
        </p:nvSpPr>
        <p:spPr>
          <a:xfrm>
            <a:off x="838200" y="1825624"/>
            <a:ext cx="10515600" cy="4798695"/>
          </a:xfrm>
        </p:spPr>
        <p:txBody>
          <a:bodyPr>
            <a:normAutofit fontScale="77500" lnSpcReduction="20000"/>
          </a:bodyPr>
          <a:lstStyle/>
          <a:p>
            <a:r>
              <a:rPr lang="en-US" sz="3600" dirty="0" smtClean="0"/>
              <a:t>Learning Objectives:</a:t>
            </a:r>
          </a:p>
          <a:p>
            <a:r>
              <a:rPr lang="en-US" sz="3600" dirty="0" smtClean="0"/>
              <a:t>Domain 6: Security Assessment and Testing</a:t>
            </a:r>
            <a:endParaRPr lang="en-US" sz="1000" dirty="0"/>
          </a:p>
          <a:p>
            <a:pPr lvl="1"/>
            <a:r>
              <a:rPr lang="en-US" sz="3200" dirty="0" smtClean="0"/>
              <a:t>6.1 Design and validate assessment, test, and audit strategies</a:t>
            </a:r>
          </a:p>
          <a:p>
            <a:pPr lvl="2"/>
            <a:r>
              <a:rPr lang="en-US" sz="2800" dirty="0" smtClean="0"/>
              <a:t>6.1.1 Internal</a:t>
            </a:r>
          </a:p>
          <a:p>
            <a:pPr lvl="2"/>
            <a:r>
              <a:rPr lang="en-US" sz="2800" dirty="0" smtClean="0"/>
              <a:t>6.1.2 External</a:t>
            </a:r>
          </a:p>
          <a:p>
            <a:pPr lvl="2"/>
            <a:r>
              <a:rPr lang="en-US" sz="2800" dirty="0" smtClean="0"/>
              <a:t>6.1.3 Third-Party</a:t>
            </a:r>
          </a:p>
          <a:p>
            <a:pPr lvl="1"/>
            <a:r>
              <a:rPr lang="en-US" sz="3200" dirty="0" smtClean="0"/>
              <a:t>6.2</a:t>
            </a:r>
            <a:r>
              <a:rPr lang="en-US" sz="3200" dirty="0"/>
              <a:t> </a:t>
            </a:r>
            <a:r>
              <a:rPr lang="en-US" sz="3200" dirty="0" smtClean="0"/>
              <a:t>Conduct security control testing</a:t>
            </a:r>
          </a:p>
          <a:p>
            <a:pPr lvl="2"/>
            <a:r>
              <a:rPr lang="en-US" sz="2800" dirty="0" smtClean="0"/>
              <a:t>6.2.1 Vulnerability assessment</a:t>
            </a:r>
          </a:p>
          <a:p>
            <a:pPr lvl="2"/>
            <a:r>
              <a:rPr lang="en-US" sz="2800" dirty="0" smtClean="0"/>
              <a:t>6.2.2 Penetration testing</a:t>
            </a:r>
          </a:p>
          <a:p>
            <a:pPr lvl="2"/>
            <a:r>
              <a:rPr lang="en-US" sz="2800" dirty="0" smtClean="0"/>
              <a:t>6.2.3 Log reviews</a:t>
            </a:r>
          </a:p>
          <a:p>
            <a:pPr lvl="2"/>
            <a:r>
              <a:rPr lang="en-US" sz="2800" dirty="0" smtClean="0"/>
              <a:t>6.2.4 Synthetic transactions</a:t>
            </a:r>
          </a:p>
          <a:p>
            <a:pPr lvl="2"/>
            <a:r>
              <a:rPr lang="en-US" sz="2800" dirty="0" smtClean="0"/>
              <a:t>6.2.5 Code review and testing</a:t>
            </a:r>
          </a:p>
          <a:p>
            <a:pPr lvl="2"/>
            <a:r>
              <a:rPr lang="en-US" sz="2800" dirty="0" smtClean="0"/>
              <a:t>6.2.6 Misuse case testing</a:t>
            </a:r>
          </a:p>
          <a:p>
            <a:pPr lvl="2"/>
            <a:r>
              <a:rPr lang="en-US" sz="2800" dirty="0" smtClean="0"/>
              <a:t>6.2.7 Test coverage analysis</a:t>
            </a:r>
          </a:p>
          <a:p>
            <a:pPr lvl="2"/>
            <a:r>
              <a:rPr lang="en-US" sz="2800" dirty="0" smtClean="0"/>
              <a:t>6.2.8 Interface testing</a:t>
            </a:r>
          </a:p>
          <a:p>
            <a:pPr lvl="1"/>
            <a:endParaRPr lang="en-US" sz="3200" dirty="0" smtClean="0"/>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30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Vulnerability Scans</a:t>
            </a:r>
            <a:endParaRPr lang="en-US" dirty="0"/>
          </a:p>
        </p:txBody>
      </p:sp>
      <p:sp>
        <p:nvSpPr>
          <p:cNvPr id="3" name="Content Placeholder 2"/>
          <p:cNvSpPr>
            <a:spLocks noGrp="1"/>
          </p:cNvSpPr>
          <p:nvPr>
            <p:ph idx="1"/>
          </p:nvPr>
        </p:nvSpPr>
        <p:spPr/>
        <p:txBody>
          <a:bodyPr/>
          <a:lstStyle/>
          <a:p>
            <a:r>
              <a:rPr lang="en-US" dirty="0" smtClean="0"/>
              <a:t>Automatically probe systems, applications, and networks looking for weaknesses that may be exploited by an attacker</a:t>
            </a:r>
          </a:p>
          <a:p>
            <a:r>
              <a:rPr lang="en-US" dirty="0" smtClean="0"/>
              <a:t>Provides quick, point-and-click tests that perform otherwise tedious tasks without requiring manual intervention</a:t>
            </a:r>
          </a:p>
          <a:p>
            <a:r>
              <a:rPr lang="en-US" dirty="0" smtClean="0"/>
              <a:t>Four main categories of vulnerabilities scans:</a:t>
            </a:r>
          </a:p>
          <a:p>
            <a:pPr lvl="1"/>
            <a:r>
              <a:rPr lang="en-US" dirty="0" smtClean="0"/>
              <a:t>Network discovery scans</a:t>
            </a:r>
          </a:p>
          <a:p>
            <a:pPr lvl="1"/>
            <a:r>
              <a:rPr lang="en-US" dirty="0" smtClean="0"/>
              <a:t>Network vulnerability scans</a:t>
            </a:r>
          </a:p>
          <a:p>
            <a:pPr lvl="1"/>
            <a:r>
              <a:rPr lang="en-US" dirty="0" smtClean="0"/>
              <a:t>Web application vulnerability scans</a:t>
            </a:r>
          </a:p>
          <a:p>
            <a:pPr lvl="1"/>
            <a:r>
              <a:rPr lang="en-US" dirty="0" smtClean="0"/>
              <a:t>Database vulnerability scans</a:t>
            </a:r>
          </a:p>
          <a:p>
            <a:endParaRPr lang="en-US" dirty="0"/>
          </a:p>
        </p:txBody>
      </p:sp>
    </p:spTree>
    <p:extLst>
      <p:ext uri="{BB962C8B-B14F-4D97-AF65-F5344CB8AC3E}">
        <p14:creationId xmlns:p14="http://schemas.microsoft.com/office/powerpoint/2010/main" val="541846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Network Discovery Scanning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Uses a variety of techniques to scan a range of IP addresses, searching for systems with open network ports</a:t>
            </a:r>
          </a:p>
          <a:p>
            <a:r>
              <a:rPr lang="en-US" dirty="0" smtClean="0"/>
              <a:t>TCP SYN Scanning</a:t>
            </a:r>
          </a:p>
          <a:p>
            <a:pPr lvl="1"/>
            <a:r>
              <a:rPr lang="en-US" dirty="0" smtClean="0"/>
              <a:t>Sends a single packet to each scanned port with the SYN flag set; indicates a request to open a new connection</a:t>
            </a:r>
          </a:p>
          <a:p>
            <a:pPr lvl="1"/>
            <a:r>
              <a:rPr lang="en-US" dirty="0" smtClean="0"/>
              <a:t>Aka “half-open” scan</a:t>
            </a:r>
          </a:p>
          <a:p>
            <a:r>
              <a:rPr lang="en-US" dirty="0" smtClean="0"/>
              <a:t>TCP Connect Scanning</a:t>
            </a:r>
          </a:p>
          <a:p>
            <a:pPr lvl="1"/>
            <a:r>
              <a:rPr lang="en-US" dirty="0" smtClean="0"/>
              <a:t>Opens a full connections to the remote system on the specified port; used when the user running the scan does not have the necessary permission to run a half-open scan</a:t>
            </a:r>
          </a:p>
          <a:p>
            <a:r>
              <a:rPr lang="en-US" dirty="0" smtClean="0"/>
              <a:t>TCP ACK Scanning</a:t>
            </a:r>
          </a:p>
          <a:p>
            <a:pPr lvl="1"/>
            <a:r>
              <a:rPr lang="en-US" dirty="0" smtClean="0"/>
              <a:t>Send a packet with the ACK flag set, indicating that it is part of a open connection; maybe done in an attempt to determine the rules enforced by a firewall</a:t>
            </a:r>
          </a:p>
          <a:p>
            <a:r>
              <a:rPr lang="en-US" dirty="0" smtClean="0"/>
              <a:t>Xmas Scanning</a:t>
            </a:r>
          </a:p>
          <a:p>
            <a:pPr lvl="1"/>
            <a:r>
              <a:rPr lang="en-US" dirty="0" smtClean="0"/>
              <a:t>Send a packet with the FIN, PSH, and URG flags set; “Christmas tree” attack</a:t>
            </a:r>
            <a:endParaRPr lang="en-US" dirty="0"/>
          </a:p>
        </p:txBody>
      </p:sp>
    </p:spTree>
    <p:extLst>
      <p:ext uri="{BB962C8B-B14F-4D97-AF65-F5344CB8AC3E}">
        <p14:creationId xmlns:p14="http://schemas.microsoft.com/office/powerpoint/2010/main" val="822378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Network Discovery Scanning</a:t>
            </a:r>
            <a:endParaRPr lang="en-US" dirty="0"/>
          </a:p>
        </p:txBody>
      </p:sp>
      <p:sp>
        <p:nvSpPr>
          <p:cNvPr id="3" name="Content Placeholder 2"/>
          <p:cNvSpPr>
            <a:spLocks noGrp="1"/>
          </p:cNvSpPr>
          <p:nvPr>
            <p:ph idx="1"/>
          </p:nvPr>
        </p:nvSpPr>
        <p:spPr/>
        <p:txBody>
          <a:bodyPr/>
          <a:lstStyle/>
          <a:p>
            <a:r>
              <a:rPr lang="en-US" dirty="0" smtClean="0"/>
              <a:t>Most common tool for network discovery is nmap</a:t>
            </a:r>
          </a:p>
          <a:p>
            <a:r>
              <a:rPr lang="en-US" dirty="0" smtClean="0"/>
              <a:t>Identifies the current state of each network port on the system</a:t>
            </a:r>
          </a:p>
          <a:p>
            <a:r>
              <a:rPr lang="en-US" dirty="0" smtClean="0"/>
              <a:t>Provides port status:</a:t>
            </a:r>
          </a:p>
          <a:p>
            <a:pPr lvl="1"/>
            <a:r>
              <a:rPr lang="en-US" b="1" dirty="0"/>
              <a:t>Open</a:t>
            </a:r>
            <a:r>
              <a:rPr lang="en-US" dirty="0"/>
              <a:t> – the port is open on the remote system, allowing access</a:t>
            </a:r>
          </a:p>
          <a:p>
            <a:pPr lvl="1"/>
            <a:r>
              <a:rPr lang="en-US" b="1" dirty="0"/>
              <a:t>Closed</a:t>
            </a:r>
            <a:r>
              <a:rPr lang="en-US" dirty="0"/>
              <a:t> – the port is accessible on the remote system but no application is accepting connection on that port</a:t>
            </a:r>
          </a:p>
          <a:p>
            <a:pPr lvl="1"/>
            <a:r>
              <a:rPr lang="en-US" b="1" dirty="0"/>
              <a:t>Filtered</a:t>
            </a:r>
            <a:r>
              <a:rPr lang="en-US" dirty="0"/>
              <a:t> – nmap is unable to determine whether a port is open or closed because a firewall is interfering with the connection attempt</a:t>
            </a:r>
          </a:p>
          <a:p>
            <a:pPr lvl="1"/>
            <a:endParaRPr lang="en-US" dirty="0" smtClean="0"/>
          </a:p>
          <a:p>
            <a:r>
              <a:rPr lang="en-US" dirty="0" smtClean="0"/>
              <a:t>Learn to interpret screen captures (page 670 and 673)</a:t>
            </a:r>
          </a:p>
        </p:txBody>
      </p:sp>
    </p:spTree>
    <p:extLst>
      <p:ext uri="{BB962C8B-B14F-4D97-AF65-F5344CB8AC3E}">
        <p14:creationId xmlns:p14="http://schemas.microsoft.com/office/powerpoint/2010/main" val="296933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Network Vulnerability Scanning</a:t>
            </a:r>
            <a:endParaRPr lang="en-US" dirty="0"/>
          </a:p>
        </p:txBody>
      </p:sp>
      <p:sp>
        <p:nvSpPr>
          <p:cNvPr id="3" name="Content Placeholder 2"/>
          <p:cNvSpPr>
            <a:spLocks noGrp="1"/>
          </p:cNvSpPr>
          <p:nvPr>
            <p:ph idx="1"/>
          </p:nvPr>
        </p:nvSpPr>
        <p:spPr/>
        <p:txBody>
          <a:bodyPr/>
          <a:lstStyle/>
          <a:p>
            <a:r>
              <a:rPr lang="en-US" dirty="0" smtClean="0"/>
              <a:t>Network vulnerability scans go deeper than discovery scans</a:t>
            </a:r>
          </a:p>
          <a:p>
            <a:r>
              <a:rPr lang="en-US" dirty="0" smtClean="0"/>
              <a:t>Don’t stop with detecting open ports but continue to probe a targeted system or network for the presence of known vulnerabilities</a:t>
            </a:r>
          </a:p>
          <a:p>
            <a:r>
              <a:rPr lang="en-US" dirty="0" smtClean="0"/>
              <a:t>The systems contain databases of thousands of known vulnerabilities</a:t>
            </a:r>
            <a:endParaRPr lang="en-US" dirty="0"/>
          </a:p>
          <a:p>
            <a:r>
              <a:rPr lang="en-US" i="1" dirty="0" smtClean="0"/>
              <a:t>False positives</a:t>
            </a:r>
          </a:p>
          <a:p>
            <a:pPr lvl="1"/>
            <a:r>
              <a:rPr lang="en-US" dirty="0" smtClean="0"/>
              <a:t>When a scanner does not have enough information to make a determination that a vulnerability exists and it reports it as a one</a:t>
            </a:r>
          </a:p>
          <a:p>
            <a:r>
              <a:rPr lang="en-US" i="1" dirty="0" smtClean="0"/>
              <a:t>False negatives</a:t>
            </a:r>
          </a:p>
          <a:p>
            <a:pPr lvl="1"/>
            <a:r>
              <a:rPr lang="en-US" dirty="0" smtClean="0"/>
              <a:t>When the vulnerability scanner misses a vulnerability and fails to alert the administrator to the presence of a dangerous situation</a:t>
            </a:r>
          </a:p>
        </p:txBody>
      </p:sp>
    </p:spTree>
    <p:extLst>
      <p:ext uri="{BB962C8B-B14F-4D97-AF65-F5344CB8AC3E}">
        <p14:creationId xmlns:p14="http://schemas.microsoft.com/office/powerpoint/2010/main" val="4092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Network Vulnerability Scanning</a:t>
            </a:r>
            <a:endParaRPr lang="en-US" dirty="0"/>
          </a:p>
        </p:txBody>
      </p:sp>
      <p:sp>
        <p:nvSpPr>
          <p:cNvPr id="3" name="Content Placeholder 2"/>
          <p:cNvSpPr>
            <a:spLocks noGrp="1"/>
          </p:cNvSpPr>
          <p:nvPr>
            <p:ph idx="1"/>
          </p:nvPr>
        </p:nvSpPr>
        <p:spPr>
          <a:xfrm>
            <a:off x="838200" y="1825624"/>
            <a:ext cx="10515600" cy="4767199"/>
          </a:xfrm>
        </p:spPr>
        <p:txBody>
          <a:bodyPr>
            <a:normAutofit lnSpcReduction="10000"/>
          </a:bodyPr>
          <a:lstStyle/>
          <a:p>
            <a:r>
              <a:rPr lang="en-US" dirty="0" smtClean="0"/>
              <a:t>By default, vulnerability scanners run unauthenticated scans; no passwords or other special information to grant special privileges</a:t>
            </a:r>
          </a:p>
          <a:p>
            <a:r>
              <a:rPr lang="en-US" i="1" dirty="0" smtClean="0"/>
              <a:t>Authenticated scans </a:t>
            </a:r>
            <a:r>
              <a:rPr lang="en-US" dirty="0" smtClean="0"/>
              <a:t>improve the accuracy of the scanning and reduce false negatives reports</a:t>
            </a:r>
            <a:endParaRPr lang="en-US" dirty="0"/>
          </a:p>
          <a:p>
            <a:pPr lvl="1"/>
            <a:r>
              <a:rPr lang="en-US" dirty="0" smtClean="0"/>
              <a:t>The scanner has read-only access to the </a:t>
            </a:r>
            <a:r>
              <a:rPr lang="en-US" dirty="0" smtClean="0"/>
              <a:t>servers </a:t>
            </a:r>
            <a:r>
              <a:rPr lang="en-US" dirty="0" smtClean="0"/>
              <a:t>being scanned and can use the access to read configuration information</a:t>
            </a:r>
          </a:p>
          <a:p>
            <a:r>
              <a:rPr lang="en-US" dirty="0" smtClean="0"/>
              <a:t>Port list on page 675</a:t>
            </a:r>
          </a:p>
          <a:p>
            <a:r>
              <a:rPr lang="en-US" dirty="0" smtClean="0"/>
              <a:t>Various types of scanners:</a:t>
            </a:r>
          </a:p>
          <a:p>
            <a:pPr lvl="1"/>
            <a:r>
              <a:rPr lang="en-US" dirty="0" smtClean="0"/>
              <a:t>Nessus</a:t>
            </a:r>
          </a:p>
          <a:p>
            <a:pPr lvl="1"/>
            <a:r>
              <a:rPr lang="en-US" dirty="0" smtClean="0"/>
              <a:t>QualysGuard</a:t>
            </a:r>
          </a:p>
          <a:p>
            <a:pPr lvl="1"/>
            <a:r>
              <a:rPr lang="en-US" dirty="0" smtClean="0"/>
              <a:t>OpenVAS</a:t>
            </a:r>
          </a:p>
          <a:p>
            <a:pPr lvl="1"/>
            <a:r>
              <a:rPr lang="en-US" dirty="0" smtClean="0"/>
              <a:t>Aircrack and other wireless scanners</a:t>
            </a:r>
          </a:p>
          <a:p>
            <a:pPr lvl="1"/>
            <a:endParaRPr lang="en-US" dirty="0" smtClean="0"/>
          </a:p>
        </p:txBody>
      </p:sp>
    </p:spTree>
    <p:extLst>
      <p:ext uri="{BB962C8B-B14F-4D97-AF65-F5344CB8AC3E}">
        <p14:creationId xmlns:p14="http://schemas.microsoft.com/office/powerpoint/2010/main" val="345997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Web Vulnerability Scanning</a:t>
            </a:r>
            <a:endParaRPr lang="en-US" dirty="0"/>
          </a:p>
        </p:txBody>
      </p:sp>
      <p:sp>
        <p:nvSpPr>
          <p:cNvPr id="3" name="Content Placeholder 2"/>
          <p:cNvSpPr>
            <a:spLocks noGrp="1"/>
          </p:cNvSpPr>
          <p:nvPr>
            <p:ph idx="1"/>
          </p:nvPr>
        </p:nvSpPr>
        <p:spPr>
          <a:xfrm>
            <a:off x="838200" y="1825624"/>
            <a:ext cx="10515600" cy="4657471"/>
          </a:xfrm>
        </p:spPr>
        <p:txBody>
          <a:bodyPr/>
          <a:lstStyle/>
          <a:p>
            <a:r>
              <a:rPr lang="en-US" dirty="0" smtClean="0"/>
              <a:t>Web applications pose significant risk to enterprise security</a:t>
            </a:r>
          </a:p>
          <a:p>
            <a:pPr lvl="1"/>
            <a:r>
              <a:rPr lang="en-US" dirty="0" smtClean="0"/>
              <a:t>Web servers must expose their services to internet users</a:t>
            </a:r>
          </a:p>
          <a:p>
            <a:r>
              <a:rPr lang="en-US" dirty="0" smtClean="0"/>
              <a:t>Web vulnerability scanners are special-purpose tools that scour web applications for know vulnerabilities</a:t>
            </a:r>
          </a:p>
          <a:p>
            <a:pPr lvl="1"/>
            <a:r>
              <a:rPr lang="en-US" dirty="0" smtClean="0"/>
              <a:t>They play an important role in any security testing program because they may discover flaws not visible to network vulnerability scanners</a:t>
            </a:r>
          </a:p>
          <a:p>
            <a:pPr lvl="1"/>
            <a:r>
              <a:rPr lang="en-US" dirty="0" smtClean="0"/>
              <a:t>The tool probes the web application using automated techniques that manipulate inputs and other parameters to identify web vulnerabilities, then provides a report of its findings</a:t>
            </a:r>
            <a:endParaRPr lang="en-US" dirty="0"/>
          </a:p>
        </p:txBody>
      </p:sp>
    </p:spTree>
    <p:extLst>
      <p:ext uri="{BB962C8B-B14F-4D97-AF65-F5344CB8AC3E}">
        <p14:creationId xmlns:p14="http://schemas.microsoft.com/office/powerpoint/2010/main" val="311432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Web Vulnerability Scanning</a:t>
            </a:r>
            <a:endParaRPr lang="en-US" dirty="0"/>
          </a:p>
        </p:txBody>
      </p:sp>
      <p:sp>
        <p:nvSpPr>
          <p:cNvPr id="3" name="Content Placeholder 2"/>
          <p:cNvSpPr>
            <a:spLocks noGrp="1"/>
          </p:cNvSpPr>
          <p:nvPr>
            <p:ph idx="1"/>
          </p:nvPr>
        </p:nvSpPr>
        <p:spPr>
          <a:xfrm>
            <a:off x="838200" y="1825624"/>
            <a:ext cx="10515600" cy="4657471"/>
          </a:xfrm>
        </p:spPr>
        <p:txBody>
          <a:bodyPr/>
          <a:lstStyle/>
          <a:p>
            <a:r>
              <a:rPr lang="en-US" dirty="0" smtClean="0"/>
              <a:t>It’s a good practice to run scans in the following circumstances:</a:t>
            </a:r>
          </a:p>
          <a:p>
            <a:pPr lvl="1"/>
            <a:r>
              <a:rPr lang="en-US" dirty="0" smtClean="0"/>
              <a:t>Scan all applications when you begin performing web vulnerability scanning for the first time; detects issues with legacy applications</a:t>
            </a:r>
          </a:p>
          <a:p>
            <a:pPr lvl="1"/>
            <a:r>
              <a:rPr lang="en-US" dirty="0" smtClean="0"/>
              <a:t>Scan any new application before moving to into a production environment for the first time</a:t>
            </a:r>
          </a:p>
          <a:p>
            <a:pPr lvl="1"/>
            <a:r>
              <a:rPr lang="en-US" dirty="0" smtClean="0"/>
              <a:t>Scan any modified application before the code changes move into production</a:t>
            </a:r>
          </a:p>
          <a:p>
            <a:pPr lvl="1"/>
            <a:r>
              <a:rPr lang="en-US" dirty="0" smtClean="0"/>
              <a:t>Scan all applications on a recurring basis</a:t>
            </a:r>
          </a:p>
          <a:p>
            <a:r>
              <a:rPr lang="en-US" dirty="0" smtClean="0"/>
              <a:t>Web application scanning may be required to meet compliance</a:t>
            </a:r>
          </a:p>
          <a:p>
            <a:pPr lvl="1"/>
            <a:r>
              <a:rPr lang="en-US" dirty="0" smtClean="0"/>
              <a:t>PCI DSS</a:t>
            </a:r>
            <a:endParaRPr lang="en-US" dirty="0"/>
          </a:p>
        </p:txBody>
      </p:sp>
    </p:spTree>
    <p:extLst>
      <p:ext uri="{BB962C8B-B14F-4D97-AF65-F5344CB8AC3E}">
        <p14:creationId xmlns:p14="http://schemas.microsoft.com/office/powerpoint/2010/main" val="1867388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Database Vulnerability Scanning</a:t>
            </a:r>
            <a:endParaRPr lang="en-US" dirty="0"/>
          </a:p>
        </p:txBody>
      </p:sp>
      <p:sp>
        <p:nvSpPr>
          <p:cNvPr id="3" name="Content Placeholder 2"/>
          <p:cNvSpPr>
            <a:spLocks noGrp="1"/>
          </p:cNvSpPr>
          <p:nvPr>
            <p:ph idx="1"/>
          </p:nvPr>
        </p:nvSpPr>
        <p:spPr/>
        <p:txBody>
          <a:bodyPr/>
          <a:lstStyle/>
          <a:p>
            <a:r>
              <a:rPr lang="en-US" dirty="0" smtClean="0"/>
              <a:t>Database contain some of an organization’s most sensitive information and are lucrative targets for attackers</a:t>
            </a:r>
          </a:p>
          <a:p>
            <a:r>
              <a:rPr lang="en-US" dirty="0" smtClean="0"/>
              <a:t>While most databases are protected from direct external access by firewalls, web applications offer a portal into those databases</a:t>
            </a:r>
            <a:endParaRPr lang="en-US" dirty="0"/>
          </a:p>
          <a:p>
            <a:pPr lvl="1"/>
            <a:r>
              <a:rPr lang="en-US" dirty="0" smtClean="0"/>
              <a:t>SQL injection attacks</a:t>
            </a:r>
          </a:p>
          <a:p>
            <a:r>
              <a:rPr lang="en-US" dirty="0" smtClean="0"/>
              <a:t>Database vulnerability scanners scan both databases and web applications</a:t>
            </a:r>
          </a:p>
          <a:p>
            <a:pPr lvl="1"/>
            <a:r>
              <a:rPr lang="en-US" i="1" dirty="0" smtClean="0"/>
              <a:t>sql-map</a:t>
            </a:r>
            <a:r>
              <a:rPr lang="en-US" dirty="0" smtClean="0"/>
              <a:t> is a commonly used product</a:t>
            </a:r>
          </a:p>
        </p:txBody>
      </p:sp>
    </p:spTree>
    <p:extLst>
      <p:ext uri="{BB962C8B-B14F-4D97-AF65-F5344CB8AC3E}">
        <p14:creationId xmlns:p14="http://schemas.microsoft.com/office/powerpoint/2010/main" val="2174883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Vulnerability Management Workflow</a:t>
            </a:r>
            <a:endParaRPr lang="en-US" dirty="0"/>
          </a:p>
        </p:txBody>
      </p:sp>
      <p:sp>
        <p:nvSpPr>
          <p:cNvPr id="3" name="Content Placeholder 2"/>
          <p:cNvSpPr>
            <a:spLocks noGrp="1"/>
          </p:cNvSpPr>
          <p:nvPr>
            <p:ph idx="1"/>
          </p:nvPr>
        </p:nvSpPr>
        <p:spPr/>
        <p:txBody>
          <a:bodyPr/>
          <a:lstStyle/>
          <a:p>
            <a:r>
              <a:rPr lang="en-US" dirty="0" smtClean="0"/>
              <a:t>Organizations that adopt a vulnerability management system should also develop a workflow approach to managing vulnerabilities</a:t>
            </a:r>
          </a:p>
          <a:p>
            <a:pPr lvl="1"/>
            <a:r>
              <a:rPr lang="en-US" i="1" dirty="0" smtClean="0"/>
              <a:t>Detection</a:t>
            </a:r>
          </a:p>
          <a:p>
            <a:pPr lvl="2"/>
            <a:r>
              <a:rPr lang="en-US" dirty="0" smtClean="0"/>
              <a:t>The initial identification of a vulnerability normally takes as the result of a vulnerability scan</a:t>
            </a:r>
          </a:p>
          <a:p>
            <a:pPr lvl="1"/>
            <a:r>
              <a:rPr lang="en-US" i="1" dirty="0" smtClean="0"/>
              <a:t>Validation</a:t>
            </a:r>
          </a:p>
          <a:p>
            <a:pPr lvl="2"/>
            <a:r>
              <a:rPr lang="en-US" dirty="0" smtClean="0"/>
              <a:t>Administrators should confirm the vulnerability to determine that it is not a false positive report</a:t>
            </a:r>
          </a:p>
          <a:p>
            <a:pPr lvl="1"/>
            <a:r>
              <a:rPr lang="en-US" i="1" dirty="0" smtClean="0"/>
              <a:t>Remediation</a:t>
            </a:r>
          </a:p>
          <a:p>
            <a:pPr lvl="2"/>
            <a:r>
              <a:rPr lang="en-US" dirty="0" smtClean="0"/>
              <a:t>Validate vulnerabilities should be remediated</a:t>
            </a:r>
            <a:endParaRPr lang="en-US" dirty="0"/>
          </a:p>
        </p:txBody>
      </p:sp>
    </p:spTree>
    <p:extLst>
      <p:ext uri="{BB962C8B-B14F-4D97-AF65-F5344CB8AC3E}">
        <p14:creationId xmlns:p14="http://schemas.microsoft.com/office/powerpoint/2010/main" val="1074504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Penetration Testing</a:t>
            </a:r>
            <a:endParaRPr lang="en-US" dirty="0"/>
          </a:p>
        </p:txBody>
      </p:sp>
      <p:sp>
        <p:nvSpPr>
          <p:cNvPr id="5" name="Content Placeholder 4"/>
          <p:cNvSpPr>
            <a:spLocks noGrp="1"/>
          </p:cNvSpPr>
          <p:nvPr>
            <p:ph idx="1"/>
          </p:nvPr>
        </p:nvSpPr>
        <p:spPr>
          <a:xfrm>
            <a:off x="838200" y="1825624"/>
            <a:ext cx="10515600" cy="4739767"/>
          </a:xfrm>
        </p:spPr>
        <p:txBody>
          <a:bodyPr>
            <a:normAutofit fontScale="92500" lnSpcReduction="20000"/>
          </a:bodyPr>
          <a:lstStyle/>
          <a:p>
            <a:r>
              <a:rPr lang="en-US" dirty="0" smtClean="0"/>
              <a:t>Penetration testing goes beyond vulnerability testing techniques; actually  tries to exploit them</a:t>
            </a:r>
          </a:p>
          <a:p>
            <a:r>
              <a:rPr lang="en-US" dirty="0" smtClean="0"/>
              <a:t>Pentests require focused attention from trained security professionals</a:t>
            </a:r>
          </a:p>
          <a:p>
            <a:r>
              <a:rPr lang="en-US" dirty="0" smtClean="0"/>
              <a:t>Usually target a single system or a set of systems and use many different techniques</a:t>
            </a:r>
          </a:p>
          <a:p>
            <a:pPr lvl="1"/>
            <a:r>
              <a:rPr lang="en-US" i="1" dirty="0" smtClean="0"/>
              <a:t>Planning</a:t>
            </a:r>
            <a:r>
              <a:rPr lang="en-US" dirty="0"/>
              <a:t> </a:t>
            </a:r>
            <a:r>
              <a:rPr lang="en-US" dirty="0" smtClean="0"/>
              <a:t>includes agreement upon the scope of the test and the rules of engagement</a:t>
            </a:r>
          </a:p>
          <a:p>
            <a:pPr lvl="1"/>
            <a:r>
              <a:rPr lang="en-US" i="1" dirty="0" smtClean="0"/>
              <a:t>Information gathering and discovery </a:t>
            </a:r>
            <a:r>
              <a:rPr lang="en-US" dirty="0" smtClean="0"/>
              <a:t>uses manual and automated tools to collect information about the target environment</a:t>
            </a:r>
          </a:p>
          <a:p>
            <a:pPr lvl="1"/>
            <a:r>
              <a:rPr lang="en-US" i="1" dirty="0" smtClean="0"/>
              <a:t>Vulnerability scanning </a:t>
            </a:r>
            <a:r>
              <a:rPr lang="en-US" dirty="0" smtClean="0"/>
              <a:t>probes for system weaknesses using network vulnerability scans, web vulnerability scans, and database vulnerability scans</a:t>
            </a:r>
          </a:p>
          <a:p>
            <a:pPr lvl="1"/>
            <a:r>
              <a:rPr lang="en-US" i="1" dirty="0" smtClean="0"/>
              <a:t>Exploitation</a:t>
            </a:r>
            <a:r>
              <a:rPr lang="en-US" dirty="0" smtClean="0"/>
              <a:t> seeks to use manual and automated exploit tools to attempt to defeat system security</a:t>
            </a:r>
          </a:p>
          <a:p>
            <a:pPr lvl="1"/>
            <a:r>
              <a:rPr lang="en-US" i="1" dirty="0" smtClean="0"/>
              <a:t>Reporting</a:t>
            </a:r>
            <a:r>
              <a:rPr lang="en-US" dirty="0" smtClean="0"/>
              <a:t> summarizes the results of the penetration testing and makes recommendations for improvements to system security</a:t>
            </a:r>
          </a:p>
        </p:txBody>
      </p:sp>
    </p:spTree>
    <p:extLst>
      <p:ext uri="{BB962C8B-B14F-4D97-AF65-F5344CB8AC3E}">
        <p14:creationId xmlns:p14="http://schemas.microsoft.com/office/powerpoint/2010/main" val="3928523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6000" dirty="0" smtClean="0"/>
              <a:t>Chapter 15 </a:t>
            </a:r>
            <a:endParaRPr lang="en-US" sz="6000" dirty="0"/>
          </a:p>
        </p:txBody>
      </p:sp>
      <p:sp>
        <p:nvSpPr>
          <p:cNvPr id="16" name="Content Placeholder 15"/>
          <p:cNvSpPr>
            <a:spLocks noGrp="1"/>
          </p:cNvSpPr>
          <p:nvPr>
            <p:ph idx="1"/>
          </p:nvPr>
        </p:nvSpPr>
        <p:spPr>
          <a:xfrm>
            <a:off x="838200" y="1825624"/>
            <a:ext cx="10515600" cy="4798695"/>
          </a:xfrm>
        </p:spPr>
        <p:txBody>
          <a:bodyPr>
            <a:normAutofit fontScale="92500" lnSpcReduction="10000"/>
          </a:bodyPr>
          <a:lstStyle/>
          <a:p>
            <a:r>
              <a:rPr lang="en-US" sz="3600" dirty="0" smtClean="0"/>
              <a:t>Learning Objectives:</a:t>
            </a:r>
          </a:p>
          <a:p>
            <a:r>
              <a:rPr lang="en-US" sz="3600" dirty="0"/>
              <a:t>Domain 6: Security Assessment and </a:t>
            </a:r>
            <a:r>
              <a:rPr lang="en-US" sz="3600" dirty="0" smtClean="0"/>
              <a:t>Testing</a:t>
            </a:r>
            <a:endParaRPr lang="en-US" sz="600" dirty="0"/>
          </a:p>
          <a:p>
            <a:pPr lvl="1"/>
            <a:r>
              <a:rPr lang="en-US" sz="3200" dirty="0" smtClean="0"/>
              <a:t>6.3 Collect security process data</a:t>
            </a:r>
          </a:p>
          <a:p>
            <a:pPr lvl="2"/>
            <a:r>
              <a:rPr lang="en-US" sz="2800" dirty="0" smtClean="0"/>
              <a:t>6.3.1 Account management</a:t>
            </a:r>
          </a:p>
          <a:p>
            <a:pPr lvl="2"/>
            <a:r>
              <a:rPr lang="en-US" sz="2800" dirty="0" smtClean="0"/>
              <a:t>6.3.2 Management review and approval</a:t>
            </a:r>
          </a:p>
          <a:p>
            <a:pPr lvl="2"/>
            <a:r>
              <a:rPr lang="en-US" sz="2800" dirty="0" smtClean="0"/>
              <a:t>6.3.3 Key performance and risk indicators</a:t>
            </a:r>
          </a:p>
          <a:p>
            <a:pPr lvl="1"/>
            <a:r>
              <a:rPr lang="en-US" sz="3200" dirty="0" smtClean="0"/>
              <a:t>6.4 Analyze test output and generate report</a:t>
            </a:r>
          </a:p>
          <a:p>
            <a:pPr lvl="1"/>
            <a:r>
              <a:rPr lang="en-US" sz="3200" dirty="0" smtClean="0"/>
              <a:t>6.5 Conduct or facilitate security audits</a:t>
            </a:r>
          </a:p>
          <a:p>
            <a:pPr lvl="2"/>
            <a:r>
              <a:rPr lang="en-US" sz="2800" dirty="0" smtClean="0"/>
              <a:t>6.5.1 Internal</a:t>
            </a:r>
          </a:p>
          <a:p>
            <a:pPr lvl="2"/>
            <a:r>
              <a:rPr lang="en-US" sz="2800" dirty="0" smtClean="0"/>
              <a:t>6.5.2 External</a:t>
            </a:r>
          </a:p>
          <a:p>
            <a:pPr lvl="2"/>
            <a:r>
              <a:rPr lang="en-US" sz="2800" dirty="0" smtClean="0"/>
              <a:t>6.5.3 Third Party</a:t>
            </a:r>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115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Penetration Testing</a:t>
            </a:r>
            <a:endParaRPr lang="en-US" dirty="0"/>
          </a:p>
        </p:txBody>
      </p:sp>
      <p:sp>
        <p:nvSpPr>
          <p:cNvPr id="5" name="Content Placeholder 4"/>
          <p:cNvSpPr>
            <a:spLocks noGrp="1"/>
          </p:cNvSpPr>
          <p:nvPr>
            <p:ph idx="1"/>
          </p:nvPr>
        </p:nvSpPr>
        <p:spPr>
          <a:xfrm>
            <a:off x="838200" y="1825624"/>
            <a:ext cx="10515600" cy="4739767"/>
          </a:xfrm>
        </p:spPr>
        <p:txBody>
          <a:bodyPr>
            <a:normAutofit lnSpcReduction="10000"/>
          </a:bodyPr>
          <a:lstStyle/>
          <a:p>
            <a:r>
              <a:rPr lang="en-US" dirty="0" smtClean="0"/>
              <a:t>Penetration testers commonly use a tool called Metasploit</a:t>
            </a:r>
          </a:p>
          <a:p>
            <a:r>
              <a:rPr lang="en-US" dirty="0" smtClean="0"/>
              <a:t>Uses scripting language to allow the automatic execution of common attacks</a:t>
            </a:r>
          </a:p>
          <a:p>
            <a:r>
              <a:rPr lang="en-US" b="1" dirty="0" smtClean="0"/>
              <a:t>White Box Penetration Test</a:t>
            </a:r>
          </a:p>
          <a:p>
            <a:pPr lvl="1"/>
            <a:r>
              <a:rPr lang="en-US" dirty="0" smtClean="0"/>
              <a:t>Provides the attack with detailed information about the target systems</a:t>
            </a:r>
          </a:p>
          <a:p>
            <a:r>
              <a:rPr lang="en-US" b="1" dirty="0" smtClean="0"/>
              <a:t>Gray Box Penetration Test</a:t>
            </a:r>
          </a:p>
          <a:p>
            <a:pPr lvl="1"/>
            <a:r>
              <a:rPr lang="en-US" dirty="0" smtClean="0"/>
              <a:t>Aka partial knowledge test, balance the advantages and disadvantages of white box and black box tests</a:t>
            </a:r>
          </a:p>
          <a:p>
            <a:r>
              <a:rPr lang="en-US" b="1" dirty="0" smtClean="0"/>
              <a:t>Black</a:t>
            </a:r>
            <a:r>
              <a:rPr lang="en-US" dirty="0" smtClean="0"/>
              <a:t> </a:t>
            </a:r>
            <a:r>
              <a:rPr lang="en-US" b="1" dirty="0" smtClean="0"/>
              <a:t>Box</a:t>
            </a:r>
            <a:r>
              <a:rPr lang="en-US" dirty="0" smtClean="0"/>
              <a:t> </a:t>
            </a:r>
            <a:r>
              <a:rPr lang="en-US" b="1" dirty="0" smtClean="0"/>
              <a:t>Penetration Test</a:t>
            </a:r>
          </a:p>
          <a:p>
            <a:pPr lvl="1"/>
            <a:r>
              <a:rPr lang="en-US" dirty="0" smtClean="0"/>
              <a:t>Does not provide attackers with any information prior to the attack</a:t>
            </a:r>
          </a:p>
          <a:p>
            <a:pPr lvl="1"/>
            <a:r>
              <a:rPr lang="en-US" dirty="0" smtClean="0"/>
              <a:t>Simulates an external attacker trying to gain access to information about he business and technical environment</a:t>
            </a:r>
          </a:p>
        </p:txBody>
      </p:sp>
    </p:spTree>
    <p:extLst>
      <p:ext uri="{BB962C8B-B14F-4D97-AF65-F5344CB8AC3E}">
        <p14:creationId xmlns:p14="http://schemas.microsoft.com/office/powerpoint/2010/main" val="3610782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Testing Your Software</a:t>
            </a:r>
            <a:endParaRPr lang="en-US" dirty="0"/>
          </a:p>
        </p:txBody>
      </p:sp>
      <p:sp>
        <p:nvSpPr>
          <p:cNvPr id="3" name="Content Placeholder 2"/>
          <p:cNvSpPr>
            <a:spLocks noGrp="1"/>
          </p:cNvSpPr>
          <p:nvPr>
            <p:ph idx="1"/>
          </p:nvPr>
        </p:nvSpPr>
        <p:spPr/>
        <p:txBody>
          <a:bodyPr/>
          <a:lstStyle/>
          <a:p>
            <a:r>
              <a:rPr lang="en-US" dirty="0" smtClean="0"/>
              <a:t>Software is a critical component in system security</a:t>
            </a:r>
          </a:p>
          <a:p>
            <a:pPr lvl="1"/>
            <a:r>
              <a:rPr lang="en-US" sz="2600" dirty="0" smtClean="0"/>
              <a:t>Software applications often have privileged access to the OS, hardware, and other resources</a:t>
            </a:r>
          </a:p>
          <a:p>
            <a:pPr lvl="1"/>
            <a:r>
              <a:rPr lang="en-US" sz="2600" dirty="0" smtClean="0"/>
              <a:t>Software applications routinely handle sensitive information</a:t>
            </a:r>
          </a:p>
          <a:p>
            <a:pPr lvl="1"/>
            <a:r>
              <a:rPr lang="en-US" sz="2600" dirty="0" smtClean="0"/>
              <a:t>Many software applications rely on databases</a:t>
            </a:r>
            <a:endParaRPr lang="en-US" sz="2600" dirty="0"/>
          </a:p>
          <a:p>
            <a:pPr lvl="1"/>
            <a:r>
              <a:rPr lang="en-US" sz="2600" dirty="0" smtClean="0"/>
              <a:t>Software is the heart of the modern enterprise and perform business-critical functions</a:t>
            </a:r>
          </a:p>
        </p:txBody>
      </p:sp>
    </p:spTree>
    <p:extLst>
      <p:ext uri="{BB962C8B-B14F-4D97-AF65-F5344CB8AC3E}">
        <p14:creationId xmlns:p14="http://schemas.microsoft.com/office/powerpoint/2010/main" val="4144908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Code Review and Testing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One of the most critical components of a software testing program is conducting cod review and testing</a:t>
            </a:r>
          </a:p>
          <a:p>
            <a:r>
              <a:rPr lang="en-US" dirty="0" smtClean="0"/>
              <a:t>Code Review – the foundation of software assessment programs; aka “peer review”, developers other than  the one who wrote the code review it for defects</a:t>
            </a:r>
          </a:p>
          <a:p>
            <a:pPr lvl="1"/>
            <a:r>
              <a:rPr lang="en-US" sz="2600" dirty="0"/>
              <a:t>Fagan inspection:</a:t>
            </a:r>
          </a:p>
          <a:p>
            <a:pPr lvl="2"/>
            <a:r>
              <a:rPr lang="en-US" sz="2200" dirty="0"/>
              <a:t>Planning </a:t>
            </a:r>
          </a:p>
          <a:p>
            <a:pPr lvl="2"/>
            <a:r>
              <a:rPr lang="en-US" sz="2200" dirty="0"/>
              <a:t>Overview</a:t>
            </a:r>
          </a:p>
          <a:p>
            <a:pPr lvl="2"/>
            <a:r>
              <a:rPr lang="en-US" sz="2200" dirty="0"/>
              <a:t>Preparation</a:t>
            </a:r>
          </a:p>
          <a:p>
            <a:pPr lvl="2"/>
            <a:r>
              <a:rPr lang="en-US" sz="2200" dirty="0"/>
              <a:t>Inspection </a:t>
            </a:r>
          </a:p>
          <a:p>
            <a:pPr lvl="2"/>
            <a:r>
              <a:rPr lang="en-US" sz="2200" dirty="0"/>
              <a:t>Rework</a:t>
            </a:r>
          </a:p>
          <a:p>
            <a:pPr lvl="2"/>
            <a:r>
              <a:rPr lang="en-US" sz="2200" dirty="0"/>
              <a:t>Follow-up</a:t>
            </a:r>
          </a:p>
          <a:p>
            <a:r>
              <a:rPr lang="en-US" dirty="0" smtClean="0"/>
              <a:t>Normally found in highly restrictive environments where code flaws may have catastrophic impact</a:t>
            </a:r>
          </a:p>
        </p:txBody>
      </p:sp>
    </p:spTree>
    <p:extLst>
      <p:ext uri="{BB962C8B-B14F-4D97-AF65-F5344CB8AC3E}">
        <p14:creationId xmlns:p14="http://schemas.microsoft.com/office/powerpoint/2010/main" val="94992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Code Review and Testing</a:t>
            </a:r>
            <a:endParaRPr lang="en-US" dirty="0"/>
          </a:p>
        </p:txBody>
      </p:sp>
      <p:sp>
        <p:nvSpPr>
          <p:cNvPr id="3" name="Content Placeholder 2"/>
          <p:cNvSpPr>
            <a:spLocks noGrp="1"/>
          </p:cNvSpPr>
          <p:nvPr>
            <p:ph idx="1"/>
          </p:nvPr>
        </p:nvSpPr>
        <p:spPr>
          <a:xfrm>
            <a:off x="838200" y="1825624"/>
            <a:ext cx="10515600" cy="4840351"/>
          </a:xfrm>
        </p:spPr>
        <p:txBody>
          <a:bodyPr>
            <a:normAutofit fontScale="85000" lnSpcReduction="20000"/>
          </a:bodyPr>
          <a:lstStyle/>
          <a:p>
            <a:r>
              <a:rPr lang="en-US" dirty="0" smtClean="0"/>
              <a:t>Static Testing</a:t>
            </a:r>
          </a:p>
          <a:p>
            <a:pPr lvl="1"/>
            <a:r>
              <a:rPr lang="en-US" dirty="0" smtClean="0"/>
              <a:t>Evaluates the security of software without running it by analyzing either the source code or the compiled application</a:t>
            </a:r>
          </a:p>
          <a:p>
            <a:pPr lvl="1"/>
            <a:r>
              <a:rPr lang="en-US" dirty="0" smtClean="0"/>
              <a:t>Involves use of automated tools designed to detect common software flaws</a:t>
            </a:r>
          </a:p>
          <a:p>
            <a:pPr lvl="2"/>
            <a:r>
              <a:rPr lang="en-US" dirty="0" smtClean="0"/>
              <a:t>Buffer overflows</a:t>
            </a:r>
          </a:p>
          <a:p>
            <a:r>
              <a:rPr lang="en-US" dirty="0" smtClean="0"/>
              <a:t>Dynamic Testing</a:t>
            </a:r>
          </a:p>
          <a:p>
            <a:pPr lvl="1"/>
            <a:r>
              <a:rPr lang="en-US" dirty="0" smtClean="0"/>
              <a:t>Evaluates the security of software in a runtime environment and is often the only option for organizations deploying applications written by someone else</a:t>
            </a:r>
          </a:p>
          <a:p>
            <a:pPr lvl="1"/>
            <a:r>
              <a:rPr lang="en-US" dirty="0" smtClean="0"/>
              <a:t>Dynamic testing may include the use of synthetic transaction to verify system performance; scripted transactions with know expected results</a:t>
            </a:r>
          </a:p>
          <a:p>
            <a:r>
              <a:rPr lang="en-US" dirty="0" smtClean="0"/>
              <a:t>Fuzz Testing</a:t>
            </a:r>
          </a:p>
          <a:p>
            <a:pPr lvl="1"/>
            <a:r>
              <a:rPr lang="en-US" dirty="0" smtClean="0"/>
              <a:t>A specialized dynamic testing technique that provides many different types of random/invalid input to software to stress its limits and find previously undetected flaws</a:t>
            </a:r>
          </a:p>
          <a:p>
            <a:pPr lvl="2"/>
            <a:r>
              <a:rPr lang="en-US" dirty="0" smtClean="0"/>
              <a:t>Mutation (Dumb) Fuzzing – takes previous input values from actual operation of the software and manipulates it to creates fuzzed input</a:t>
            </a:r>
          </a:p>
          <a:p>
            <a:pPr lvl="2"/>
            <a:r>
              <a:rPr lang="en-US" dirty="0" smtClean="0"/>
              <a:t>Generational (Intelligent) Fuzzing – develops data models and creates a new fuzzed input based on an understanding of the types of data used by the program</a:t>
            </a:r>
          </a:p>
          <a:p>
            <a:r>
              <a:rPr lang="en-US" dirty="0" smtClean="0"/>
              <a:t>(See </a:t>
            </a:r>
            <a:r>
              <a:rPr lang="en-US" b="1" i="1" u="sng" dirty="0" smtClean="0"/>
              <a:t>zzuf tool </a:t>
            </a:r>
            <a:r>
              <a:rPr lang="en-US" dirty="0" smtClean="0"/>
              <a:t>on page 685)</a:t>
            </a:r>
            <a:endParaRPr lang="en-US" dirty="0"/>
          </a:p>
        </p:txBody>
      </p:sp>
    </p:spTree>
    <p:extLst>
      <p:ext uri="{BB962C8B-B14F-4D97-AF65-F5344CB8AC3E}">
        <p14:creationId xmlns:p14="http://schemas.microsoft.com/office/powerpoint/2010/main" val="4234475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Interface Testing</a:t>
            </a:r>
            <a:endParaRPr lang="en-US" dirty="0"/>
          </a:p>
        </p:txBody>
      </p:sp>
      <p:sp>
        <p:nvSpPr>
          <p:cNvPr id="3" name="Content Placeholder 2"/>
          <p:cNvSpPr>
            <a:spLocks noGrp="1"/>
          </p:cNvSpPr>
          <p:nvPr>
            <p:ph idx="1"/>
          </p:nvPr>
        </p:nvSpPr>
        <p:spPr>
          <a:xfrm>
            <a:off x="838200" y="1825624"/>
            <a:ext cx="10515600" cy="4776343"/>
          </a:xfrm>
        </p:spPr>
        <p:txBody>
          <a:bodyPr>
            <a:normAutofit lnSpcReduction="10000"/>
          </a:bodyPr>
          <a:lstStyle/>
          <a:p>
            <a:r>
              <a:rPr lang="en-US" dirty="0" smtClean="0"/>
              <a:t>Multiple teams of developers work on different parts of a complex application that must function together to meet business objectives</a:t>
            </a:r>
          </a:p>
          <a:p>
            <a:r>
              <a:rPr lang="en-US" dirty="0" smtClean="0"/>
              <a:t>Interface testing assesses the performance of modules against the interface specifications to ensure that they will work together properly</a:t>
            </a:r>
          </a:p>
          <a:p>
            <a:pPr lvl="1"/>
            <a:r>
              <a:rPr lang="en-US" b="1" dirty="0" smtClean="0"/>
              <a:t>Application Programming Interfaces (APIs)</a:t>
            </a:r>
          </a:p>
          <a:p>
            <a:pPr lvl="2"/>
            <a:r>
              <a:rPr lang="en-US" dirty="0" smtClean="0"/>
              <a:t>Offers a standardized way for code modules to interact and may be exposed to  the outside word through web services</a:t>
            </a:r>
          </a:p>
          <a:p>
            <a:pPr lvl="1"/>
            <a:r>
              <a:rPr lang="en-US" b="1" dirty="0" smtClean="0"/>
              <a:t>User Interfaces (UIs)</a:t>
            </a:r>
          </a:p>
          <a:p>
            <a:pPr lvl="2"/>
            <a:r>
              <a:rPr lang="en-US" dirty="0" smtClean="0"/>
              <a:t>Provide users with the ability to interact with the software; GUI and CLI</a:t>
            </a:r>
          </a:p>
          <a:p>
            <a:pPr lvl="1"/>
            <a:r>
              <a:rPr lang="en-US" b="1" dirty="0" smtClean="0"/>
              <a:t>Physical Interfaces</a:t>
            </a:r>
          </a:p>
          <a:p>
            <a:pPr lvl="2"/>
            <a:r>
              <a:rPr lang="en-US" dirty="0" smtClean="0"/>
              <a:t>Exist in some applications that manipulate machinery, logic controllers, or other objects in the physical world</a:t>
            </a:r>
            <a:endParaRPr lang="en-US" dirty="0"/>
          </a:p>
        </p:txBody>
      </p:sp>
    </p:spTree>
    <p:extLst>
      <p:ext uri="{BB962C8B-B14F-4D97-AF65-F5344CB8AC3E}">
        <p14:creationId xmlns:p14="http://schemas.microsoft.com/office/powerpoint/2010/main" val="560252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Misuse Case Testing</a:t>
            </a:r>
            <a:endParaRPr lang="en-US" dirty="0"/>
          </a:p>
        </p:txBody>
      </p:sp>
      <p:sp>
        <p:nvSpPr>
          <p:cNvPr id="3" name="Content Placeholder 2"/>
          <p:cNvSpPr>
            <a:spLocks noGrp="1"/>
          </p:cNvSpPr>
          <p:nvPr>
            <p:ph idx="1"/>
          </p:nvPr>
        </p:nvSpPr>
        <p:spPr/>
        <p:txBody>
          <a:bodyPr/>
          <a:lstStyle/>
          <a:p>
            <a:r>
              <a:rPr lang="en-US" dirty="0" smtClean="0"/>
              <a:t>Aka </a:t>
            </a:r>
            <a:r>
              <a:rPr lang="en-US" b="1" i="1" dirty="0" smtClean="0"/>
              <a:t>abuse case testing</a:t>
            </a:r>
          </a:p>
          <a:p>
            <a:pPr lvl="1"/>
            <a:r>
              <a:rPr lang="en-US" dirty="0" smtClean="0"/>
              <a:t>Evaluates the vulnerability of their software to known risks</a:t>
            </a:r>
          </a:p>
          <a:p>
            <a:pPr lvl="2"/>
            <a:r>
              <a:rPr lang="en-US" dirty="0" smtClean="0"/>
              <a:t>Banking software</a:t>
            </a:r>
          </a:p>
          <a:p>
            <a:pPr lvl="3"/>
            <a:r>
              <a:rPr lang="en-US" dirty="0" smtClean="0"/>
              <a:t>Accessing another account</a:t>
            </a:r>
          </a:p>
          <a:p>
            <a:pPr lvl="3"/>
            <a:r>
              <a:rPr lang="en-US" dirty="0" smtClean="0"/>
              <a:t>Withdrawing fund from an account that is already overdrawn</a:t>
            </a:r>
            <a:endParaRPr lang="en-US" dirty="0"/>
          </a:p>
        </p:txBody>
      </p:sp>
    </p:spTree>
    <p:extLst>
      <p:ext uri="{BB962C8B-B14F-4D97-AF65-F5344CB8AC3E}">
        <p14:creationId xmlns:p14="http://schemas.microsoft.com/office/powerpoint/2010/main" val="1605080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Test Coverage Analysis</a:t>
            </a:r>
            <a:endParaRPr lang="en-US" dirty="0"/>
          </a:p>
        </p:txBody>
      </p:sp>
      <p:sp>
        <p:nvSpPr>
          <p:cNvPr id="3" name="Content Placeholder 2"/>
          <p:cNvSpPr>
            <a:spLocks noGrp="1"/>
          </p:cNvSpPr>
          <p:nvPr>
            <p:ph idx="1"/>
          </p:nvPr>
        </p:nvSpPr>
        <p:spPr>
          <a:xfrm>
            <a:off x="838200" y="1825624"/>
            <a:ext cx="11076432" cy="4739767"/>
          </a:xfrm>
        </p:spPr>
        <p:txBody>
          <a:bodyPr>
            <a:normAutofit fontScale="85000" lnSpcReduction="10000"/>
          </a:bodyPr>
          <a:lstStyle/>
          <a:p>
            <a:r>
              <a:rPr lang="en-US" dirty="0" smtClean="0"/>
              <a:t>It is impossible to completely test any piece of software</a:t>
            </a:r>
          </a:p>
          <a:p>
            <a:r>
              <a:rPr lang="en-US" dirty="0" smtClean="0"/>
              <a:t>Too many ways that software might malfunction or undergo attacks</a:t>
            </a:r>
          </a:p>
          <a:p>
            <a:r>
              <a:rPr lang="en-US" dirty="0" smtClean="0"/>
              <a:t>Test coverage analysis</a:t>
            </a:r>
            <a:r>
              <a:rPr lang="en-US" dirty="0"/>
              <a:t> </a:t>
            </a:r>
            <a:r>
              <a:rPr lang="en-US" dirty="0" smtClean="0"/>
              <a:t>estimates the degree of testing conducted against the new software</a:t>
            </a:r>
          </a:p>
          <a:p>
            <a:endParaRPr lang="en-US" dirty="0" smtClean="0"/>
          </a:p>
          <a:p>
            <a:endParaRPr lang="en-US" dirty="0"/>
          </a:p>
          <a:p>
            <a:r>
              <a:rPr lang="en-US" dirty="0" smtClean="0"/>
              <a:t>Five common criteria:</a:t>
            </a:r>
          </a:p>
          <a:p>
            <a:pPr lvl="1"/>
            <a:r>
              <a:rPr lang="en-US" i="1" dirty="0" smtClean="0"/>
              <a:t>Branch coverage</a:t>
            </a:r>
            <a:r>
              <a:rPr lang="en-US" dirty="0" smtClean="0"/>
              <a:t>: Has every “if” statement been executed under all “if” and “else” conditions?</a:t>
            </a:r>
          </a:p>
          <a:p>
            <a:pPr lvl="1"/>
            <a:r>
              <a:rPr lang="en-US" i="1" dirty="0" smtClean="0"/>
              <a:t>Condition coverage</a:t>
            </a:r>
            <a:r>
              <a:rPr lang="en-US" dirty="0" smtClean="0"/>
              <a:t>:  Has every logic test in the code been execute under all sets of inputs?</a:t>
            </a:r>
          </a:p>
          <a:p>
            <a:pPr lvl="1"/>
            <a:r>
              <a:rPr lang="en-US" i="1" dirty="0" smtClean="0"/>
              <a:t>Function coverage</a:t>
            </a:r>
            <a:r>
              <a:rPr lang="en-US" dirty="0" smtClean="0"/>
              <a:t>: Has every function in the code been called and returned results?</a:t>
            </a:r>
          </a:p>
          <a:p>
            <a:pPr lvl="1"/>
            <a:r>
              <a:rPr lang="en-US" i="1" dirty="0" smtClean="0"/>
              <a:t>Loop coverage</a:t>
            </a:r>
            <a:r>
              <a:rPr lang="en-US" dirty="0" smtClean="0"/>
              <a:t>: Has every loop in the code been executed under all condition that cause code execution multiple time, only one, and not at all?</a:t>
            </a:r>
          </a:p>
          <a:p>
            <a:pPr lvl="1"/>
            <a:r>
              <a:rPr lang="en-US" i="1" dirty="0" smtClean="0"/>
              <a:t>Statement coverage</a:t>
            </a:r>
            <a:r>
              <a:rPr lang="en-US" dirty="0" smtClean="0"/>
              <a:t>: Has every line of code been executed during the test?</a:t>
            </a:r>
          </a:p>
        </p:txBody>
      </p:sp>
      <p:sp>
        <p:nvSpPr>
          <p:cNvPr id="4" name="TextBox 3"/>
          <p:cNvSpPr txBox="1"/>
          <p:nvPr/>
        </p:nvSpPr>
        <p:spPr>
          <a:xfrm>
            <a:off x="3979672" y="3285744"/>
            <a:ext cx="4256422" cy="923330"/>
          </a:xfrm>
          <a:prstGeom prst="rect">
            <a:avLst/>
          </a:prstGeom>
          <a:noFill/>
        </p:spPr>
        <p:txBody>
          <a:bodyPr wrap="none" rtlCol="0">
            <a:spAutoFit/>
          </a:bodyPr>
          <a:lstStyle/>
          <a:p>
            <a:r>
              <a:rPr lang="en-US" dirty="0" smtClean="0"/>
              <a:t>	           number of use cases tested</a:t>
            </a:r>
          </a:p>
          <a:p>
            <a:r>
              <a:rPr lang="en-US" dirty="0" smtClean="0"/>
              <a:t>Test coverage = </a:t>
            </a:r>
          </a:p>
          <a:p>
            <a:r>
              <a:rPr lang="en-US" dirty="0"/>
              <a:t>	</a:t>
            </a:r>
            <a:r>
              <a:rPr lang="en-US" dirty="0" smtClean="0"/>
              <a:t>           total number of use cases</a:t>
            </a:r>
            <a:endParaRPr lang="en-US" dirty="0"/>
          </a:p>
        </p:txBody>
      </p:sp>
      <p:cxnSp>
        <p:nvCxnSpPr>
          <p:cNvPr id="6" name="Straight Connector 5"/>
          <p:cNvCxnSpPr>
            <a:endCxn id="4" idx="3"/>
          </p:cNvCxnSpPr>
          <p:nvPr/>
        </p:nvCxnSpPr>
        <p:spPr>
          <a:xfrm>
            <a:off x="5607304" y="3742944"/>
            <a:ext cx="2628790" cy="44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767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Website Monitoring</a:t>
            </a:r>
            <a:endParaRPr lang="en-US" dirty="0"/>
          </a:p>
        </p:txBody>
      </p:sp>
      <p:sp>
        <p:nvSpPr>
          <p:cNvPr id="3" name="Content Placeholder 2"/>
          <p:cNvSpPr>
            <a:spLocks noGrp="1"/>
          </p:cNvSpPr>
          <p:nvPr>
            <p:ph idx="1"/>
          </p:nvPr>
        </p:nvSpPr>
        <p:spPr/>
        <p:txBody>
          <a:bodyPr/>
          <a:lstStyle/>
          <a:p>
            <a:r>
              <a:rPr lang="en-US" dirty="0" smtClean="0"/>
              <a:t>Security professionals often become involved in the monitoring of websites for performance management, troubleshooting, and identification of potential security issues</a:t>
            </a:r>
          </a:p>
          <a:p>
            <a:pPr lvl="1"/>
            <a:r>
              <a:rPr lang="en-US" dirty="0">
                <a:solidFill>
                  <a:srgbClr val="FF0000"/>
                </a:solidFill>
              </a:rPr>
              <a:t>Passive monitoring analyzes actual traffic sent to a website by capturing it as it travels over the network or reaches the </a:t>
            </a:r>
            <a:r>
              <a:rPr lang="en-US" dirty="0" smtClean="0">
                <a:solidFill>
                  <a:srgbClr val="FF0000"/>
                </a:solidFill>
              </a:rPr>
              <a:t>server; </a:t>
            </a:r>
            <a:r>
              <a:rPr lang="en-US" u="sng" dirty="0" smtClean="0">
                <a:solidFill>
                  <a:srgbClr val="FF0000"/>
                </a:solidFill>
              </a:rPr>
              <a:t>only able to detect issues after they occur</a:t>
            </a:r>
            <a:endParaRPr lang="en-US" u="sng" dirty="0">
              <a:solidFill>
                <a:srgbClr val="FF0000"/>
              </a:solidFill>
            </a:endParaRPr>
          </a:p>
          <a:p>
            <a:pPr lvl="1"/>
            <a:r>
              <a:rPr lang="en-US" dirty="0">
                <a:solidFill>
                  <a:srgbClr val="FF0000"/>
                </a:solidFill>
              </a:rPr>
              <a:t>Synthetic monitoring (active monitoring) performs artificial transactions against a website to assess </a:t>
            </a:r>
            <a:r>
              <a:rPr lang="en-US" dirty="0" smtClean="0">
                <a:solidFill>
                  <a:srgbClr val="FF0000"/>
                </a:solidFill>
              </a:rPr>
              <a:t>performance; </a:t>
            </a:r>
            <a:r>
              <a:rPr lang="en-US" u="sng" dirty="0" smtClean="0">
                <a:solidFill>
                  <a:srgbClr val="FF0000"/>
                </a:solidFill>
              </a:rPr>
              <a:t>may miss issues experience by real users if the are not included in the testing scripts</a:t>
            </a:r>
            <a:endParaRPr lang="en-US" u="sng" dirty="0">
              <a:solidFill>
                <a:srgbClr val="FF0000"/>
              </a:solidFill>
            </a:endParaRPr>
          </a:p>
          <a:p>
            <a:r>
              <a:rPr lang="en-US" dirty="0" smtClean="0"/>
              <a:t>These two techniques are often used in conjunction with each other because the achieve different results</a:t>
            </a:r>
          </a:p>
        </p:txBody>
      </p:sp>
    </p:spTree>
    <p:extLst>
      <p:ext uri="{BB962C8B-B14F-4D97-AF65-F5344CB8AC3E}">
        <p14:creationId xmlns:p14="http://schemas.microsoft.com/office/powerpoint/2010/main" val="3554314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Implementing Security Management Process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Log Reviews</a:t>
            </a:r>
          </a:p>
          <a:p>
            <a:pPr lvl="1"/>
            <a:r>
              <a:rPr lang="en-US" dirty="0" smtClean="0"/>
              <a:t>Using automated packages; e.g. Security Information and Event Management (SIEM)</a:t>
            </a:r>
          </a:p>
          <a:p>
            <a:pPr lvl="1"/>
            <a:r>
              <a:rPr lang="en-US" dirty="0" smtClean="0"/>
              <a:t>NTP to ensure that clocks are synchronized</a:t>
            </a:r>
          </a:p>
          <a:p>
            <a:r>
              <a:rPr lang="en-US" dirty="0" smtClean="0"/>
              <a:t>Account Management</a:t>
            </a:r>
          </a:p>
          <a:p>
            <a:pPr lvl="1"/>
            <a:r>
              <a:rPr lang="en-US" dirty="0" smtClean="0"/>
              <a:t>Reviews accounts to ensure that users only retrain authorized permissions and that unauthorized modifications do not occur</a:t>
            </a:r>
          </a:p>
          <a:p>
            <a:pPr lvl="2"/>
            <a:r>
              <a:rPr lang="en-US" dirty="0" smtClean="0"/>
              <a:t>Can perform a full review</a:t>
            </a:r>
          </a:p>
          <a:p>
            <a:pPr lvl="2"/>
            <a:r>
              <a:rPr lang="en-US" dirty="0" smtClean="0"/>
              <a:t>May perform a review through sampling; random sample of accounts and perform a full verification of the process used to grant permissions</a:t>
            </a:r>
          </a:p>
          <a:p>
            <a:r>
              <a:rPr lang="en-US" dirty="0" smtClean="0"/>
              <a:t>Backup Verification</a:t>
            </a:r>
          </a:p>
          <a:p>
            <a:pPr lvl="1"/>
            <a:r>
              <a:rPr lang="en-US" dirty="0" smtClean="0"/>
              <a:t>Managers should periodically inspect the results of backups to ensure that the process functions effectively and meets the organization’s data protection needs</a:t>
            </a:r>
            <a:endParaRPr lang="en-US" dirty="0"/>
          </a:p>
        </p:txBody>
      </p:sp>
    </p:spTree>
    <p:extLst>
      <p:ext uri="{BB962C8B-B14F-4D97-AF65-F5344CB8AC3E}">
        <p14:creationId xmlns:p14="http://schemas.microsoft.com/office/powerpoint/2010/main" val="3723663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Key Performance and Risk Indicators</a:t>
            </a:r>
            <a:endParaRPr lang="en-US" dirty="0"/>
          </a:p>
        </p:txBody>
      </p:sp>
      <p:sp>
        <p:nvSpPr>
          <p:cNvPr id="3" name="Content Placeholder 2"/>
          <p:cNvSpPr>
            <a:spLocks noGrp="1"/>
          </p:cNvSpPr>
          <p:nvPr>
            <p:ph idx="1"/>
          </p:nvPr>
        </p:nvSpPr>
        <p:spPr/>
        <p:txBody>
          <a:bodyPr/>
          <a:lstStyle/>
          <a:p>
            <a:r>
              <a:rPr lang="en-US" dirty="0" smtClean="0"/>
              <a:t>Number of open vulnerabilities </a:t>
            </a:r>
          </a:p>
          <a:p>
            <a:r>
              <a:rPr lang="en-US" dirty="0" smtClean="0"/>
              <a:t>Time to resolve vulnerabilities</a:t>
            </a:r>
          </a:p>
          <a:p>
            <a:r>
              <a:rPr lang="en-US" dirty="0" smtClean="0"/>
              <a:t>Vulnerability/defect recurrence</a:t>
            </a:r>
          </a:p>
          <a:p>
            <a:r>
              <a:rPr lang="en-US" dirty="0" smtClean="0"/>
              <a:t>Number compromised accounts</a:t>
            </a:r>
          </a:p>
          <a:p>
            <a:r>
              <a:rPr lang="en-US" dirty="0" smtClean="0"/>
              <a:t>Number of software flaws detected in preproduction scanning</a:t>
            </a:r>
          </a:p>
          <a:p>
            <a:r>
              <a:rPr lang="en-US" dirty="0" smtClean="0"/>
              <a:t>Repeat audit findings</a:t>
            </a:r>
          </a:p>
          <a:p>
            <a:r>
              <a:rPr lang="en-US" dirty="0" smtClean="0"/>
              <a:t>User attempts to visit known malicious sites</a:t>
            </a:r>
          </a:p>
        </p:txBody>
      </p:sp>
    </p:spTree>
    <p:extLst>
      <p:ext uri="{BB962C8B-B14F-4D97-AF65-F5344CB8AC3E}">
        <p14:creationId xmlns:p14="http://schemas.microsoft.com/office/powerpoint/2010/main" val="3616984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Building a Security Assessment and Resting Program</a:t>
            </a:r>
            <a:endParaRPr lang="en-US" dirty="0"/>
          </a:p>
        </p:txBody>
      </p:sp>
      <p:sp>
        <p:nvSpPr>
          <p:cNvPr id="3" name="Content Placeholder 2"/>
          <p:cNvSpPr>
            <a:spLocks noGrp="1"/>
          </p:cNvSpPr>
          <p:nvPr>
            <p:ph idx="1"/>
          </p:nvPr>
        </p:nvSpPr>
        <p:spPr/>
        <p:txBody>
          <a:bodyPr/>
          <a:lstStyle/>
          <a:p>
            <a:r>
              <a:rPr lang="en-US" dirty="0" smtClean="0"/>
              <a:t>The cornerstone maintenance activity for an information security team is their security assessment and testing program </a:t>
            </a:r>
          </a:p>
          <a:p>
            <a:r>
              <a:rPr lang="en-US" dirty="0" smtClean="0"/>
              <a:t>Includes tests, assessments, and audits that regularly verify that an organization has adequate security controls and that the are functioning properly</a:t>
            </a:r>
          </a:p>
          <a:p>
            <a:r>
              <a:rPr lang="en-US" dirty="0" smtClean="0"/>
              <a:t>Major components of a security assessment</a:t>
            </a:r>
          </a:p>
          <a:p>
            <a:pPr lvl="1"/>
            <a:r>
              <a:rPr lang="en-US" dirty="0" smtClean="0"/>
              <a:t>Security tests</a:t>
            </a:r>
          </a:p>
          <a:p>
            <a:pPr lvl="1"/>
            <a:r>
              <a:rPr lang="en-US" dirty="0" smtClean="0"/>
              <a:t>Security assessments</a:t>
            </a:r>
          </a:p>
          <a:p>
            <a:pPr lvl="1"/>
            <a:r>
              <a:rPr lang="en-US" dirty="0" smtClean="0"/>
              <a:t>Security audits</a:t>
            </a:r>
          </a:p>
        </p:txBody>
      </p:sp>
    </p:spTree>
    <p:extLst>
      <p:ext uri="{BB962C8B-B14F-4D97-AF65-F5344CB8AC3E}">
        <p14:creationId xmlns:p14="http://schemas.microsoft.com/office/powerpoint/2010/main" val="3148998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idx="1"/>
          </p:nvPr>
        </p:nvSpPr>
        <p:spPr/>
        <p:txBody>
          <a:bodyPr/>
          <a:lstStyle/>
          <a:p>
            <a:r>
              <a:rPr lang="en-US" dirty="0" smtClean="0"/>
              <a:t>Security assessment and testing programs play a critical role in an organization’s security controls</a:t>
            </a:r>
          </a:p>
          <a:p>
            <a:r>
              <a:rPr lang="en-US" dirty="0" smtClean="0"/>
              <a:t>Vulnerability testing</a:t>
            </a:r>
          </a:p>
          <a:p>
            <a:r>
              <a:rPr lang="en-US" dirty="0" smtClean="0"/>
              <a:t>Network discovery</a:t>
            </a:r>
          </a:p>
          <a:p>
            <a:r>
              <a:rPr lang="en-US" dirty="0" smtClean="0"/>
              <a:t>Network vulnerability scanners</a:t>
            </a:r>
          </a:p>
          <a:p>
            <a:r>
              <a:rPr lang="en-US" dirty="0" smtClean="0"/>
              <a:t>Web vulnerability scanners</a:t>
            </a:r>
          </a:p>
          <a:p>
            <a:r>
              <a:rPr lang="en-US" dirty="0" smtClean="0"/>
              <a:t>Software testing</a:t>
            </a:r>
          </a:p>
          <a:p>
            <a:r>
              <a:rPr lang="en-US" dirty="0" smtClean="0"/>
              <a:t>Log reviews</a:t>
            </a:r>
            <a:endParaRPr lang="en-US" dirty="0"/>
          </a:p>
        </p:txBody>
      </p:sp>
    </p:spTree>
    <p:extLst>
      <p:ext uri="{BB962C8B-B14F-4D97-AF65-F5344CB8AC3E}">
        <p14:creationId xmlns:p14="http://schemas.microsoft.com/office/powerpoint/2010/main" val="1513700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Security Testing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Verifies that a control is function properly</a:t>
            </a:r>
          </a:p>
          <a:p>
            <a:r>
              <a:rPr lang="en-US" dirty="0" smtClean="0"/>
              <a:t>Include automated scans, tool-assisted penetration test, and manual attempts to undermine security</a:t>
            </a:r>
          </a:p>
          <a:p>
            <a:r>
              <a:rPr lang="en-US" dirty="0" smtClean="0"/>
              <a:t>Should take place on a regular schedule</a:t>
            </a:r>
          </a:p>
          <a:p>
            <a:r>
              <a:rPr lang="en-US" dirty="0" smtClean="0"/>
              <a:t>Factors to consider:</a:t>
            </a:r>
          </a:p>
          <a:p>
            <a:pPr lvl="1"/>
            <a:r>
              <a:rPr lang="en-US" dirty="0" smtClean="0"/>
              <a:t>Availability of security testing resources</a:t>
            </a:r>
          </a:p>
          <a:p>
            <a:pPr lvl="1"/>
            <a:r>
              <a:rPr lang="en-US" dirty="0" smtClean="0"/>
              <a:t>Criticality of the system and applications</a:t>
            </a:r>
          </a:p>
          <a:p>
            <a:pPr lvl="1"/>
            <a:r>
              <a:rPr lang="en-US" dirty="0" smtClean="0"/>
              <a:t>Sensitivity of information</a:t>
            </a:r>
          </a:p>
          <a:p>
            <a:pPr lvl="1"/>
            <a:r>
              <a:rPr lang="en-US" dirty="0" smtClean="0"/>
              <a:t>Likelihood of a technical failure of the mechanism implementing the control</a:t>
            </a:r>
          </a:p>
          <a:p>
            <a:pPr lvl="1"/>
            <a:r>
              <a:rPr lang="en-US" dirty="0" smtClean="0"/>
              <a:t>Likelihood of a misconfiguration of the control</a:t>
            </a:r>
          </a:p>
          <a:p>
            <a:pPr lvl="1"/>
            <a:r>
              <a:rPr lang="en-US" dirty="0" smtClean="0"/>
              <a:t>Risk that the system will come under attack</a:t>
            </a:r>
          </a:p>
          <a:p>
            <a:pPr lvl="1"/>
            <a:r>
              <a:rPr lang="en-US" dirty="0" smtClean="0"/>
              <a:t>Rate of change of the control configuration</a:t>
            </a:r>
          </a:p>
          <a:p>
            <a:pPr lvl="1"/>
            <a:r>
              <a:rPr lang="en-US" dirty="0" smtClean="0"/>
              <a:t>Other changes in the technical environment that may affect the control performance</a:t>
            </a:r>
          </a:p>
          <a:p>
            <a:pPr lvl="1"/>
            <a:r>
              <a:rPr lang="en-US" dirty="0" smtClean="0"/>
              <a:t>Difficulty and time require to perform a control test</a:t>
            </a:r>
          </a:p>
          <a:p>
            <a:pPr lvl="1"/>
            <a:r>
              <a:rPr lang="en-US" dirty="0" smtClean="0"/>
              <a:t>Impact of the test on normal business operations</a:t>
            </a:r>
            <a:endParaRPr lang="en-US" dirty="0"/>
          </a:p>
        </p:txBody>
      </p:sp>
    </p:spTree>
    <p:extLst>
      <p:ext uri="{BB962C8B-B14F-4D97-AF65-F5344CB8AC3E}">
        <p14:creationId xmlns:p14="http://schemas.microsoft.com/office/powerpoint/2010/main" val="2227172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Security Testing</a:t>
            </a:r>
            <a:endParaRPr lang="en-US" dirty="0"/>
          </a:p>
        </p:txBody>
      </p:sp>
      <p:sp>
        <p:nvSpPr>
          <p:cNvPr id="3" name="Content Placeholder 2"/>
          <p:cNvSpPr>
            <a:spLocks noGrp="1"/>
          </p:cNvSpPr>
          <p:nvPr>
            <p:ph idx="1"/>
          </p:nvPr>
        </p:nvSpPr>
        <p:spPr/>
        <p:txBody>
          <a:bodyPr>
            <a:normAutofit/>
          </a:bodyPr>
          <a:lstStyle/>
          <a:p>
            <a:r>
              <a:rPr lang="en-US" dirty="0" smtClean="0"/>
              <a:t>After assessing each of these factors, security teams design and validate a comprehensive assessment and testing strategy</a:t>
            </a:r>
          </a:p>
          <a:p>
            <a:r>
              <a:rPr lang="en-US" dirty="0" smtClean="0"/>
              <a:t>Security professionals must carefully review the results of tests to ensure that each test was successful</a:t>
            </a:r>
          </a:p>
          <a:p>
            <a:r>
              <a:rPr lang="en-US" dirty="0" smtClean="0"/>
              <a:t>Other reviews may be automated</a:t>
            </a:r>
          </a:p>
          <a:p>
            <a:pPr lvl="1"/>
            <a:r>
              <a:rPr lang="en-US" dirty="0" smtClean="0"/>
              <a:t>May trigger an alert</a:t>
            </a:r>
          </a:p>
          <a:p>
            <a:pPr lvl="1"/>
            <a:r>
              <a:rPr lang="en-US" dirty="0" smtClean="0"/>
              <a:t>Send an email or text message</a:t>
            </a:r>
          </a:p>
          <a:p>
            <a:pPr lvl="1"/>
            <a:r>
              <a:rPr lang="en-US" dirty="0" smtClean="0"/>
              <a:t>Automatically open a trouble ticket</a:t>
            </a:r>
            <a:endParaRPr lang="en-US" dirty="0"/>
          </a:p>
        </p:txBody>
      </p:sp>
    </p:spTree>
    <p:extLst>
      <p:ext uri="{BB962C8B-B14F-4D97-AF65-F5344CB8AC3E}">
        <p14:creationId xmlns:p14="http://schemas.microsoft.com/office/powerpoint/2010/main" val="3066259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Security Assessments</a:t>
            </a:r>
            <a:endParaRPr lang="en-US" dirty="0"/>
          </a:p>
        </p:txBody>
      </p:sp>
      <p:sp>
        <p:nvSpPr>
          <p:cNvPr id="3" name="Content Placeholder 2"/>
          <p:cNvSpPr>
            <a:spLocks noGrp="1"/>
          </p:cNvSpPr>
          <p:nvPr>
            <p:ph idx="1"/>
          </p:nvPr>
        </p:nvSpPr>
        <p:spPr/>
        <p:txBody>
          <a:bodyPr/>
          <a:lstStyle/>
          <a:p>
            <a:r>
              <a:rPr lang="en-US" dirty="0" smtClean="0"/>
              <a:t>Comprehensive reviews of the security of a system, applications, or other tested environment</a:t>
            </a:r>
          </a:p>
          <a:p>
            <a:r>
              <a:rPr lang="en-US" dirty="0" smtClean="0"/>
              <a:t>Normally include the use of security testing tools</a:t>
            </a:r>
          </a:p>
          <a:p>
            <a:r>
              <a:rPr lang="en-US" dirty="0" smtClean="0">
                <a:solidFill>
                  <a:srgbClr val="FF0000"/>
                </a:solidFill>
              </a:rPr>
              <a:t>The main work product of a security assessment is normally an assessment report addressed to management that contains the result of the assessment in nontechnical language and concludes with specific recommendations for improving the security of the tested environment</a:t>
            </a:r>
            <a:endParaRPr lang="en-US" dirty="0">
              <a:solidFill>
                <a:srgbClr val="FF0000"/>
              </a:solidFill>
            </a:endParaRPr>
          </a:p>
        </p:txBody>
      </p:sp>
    </p:spTree>
    <p:extLst>
      <p:ext uri="{BB962C8B-B14F-4D97-AF65-F5344CB8AC3E}">
        <p14:creationId xmlns:p14="http://schemas.microsoft.com/office/powerpoint/2010/main" val="1059471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Security Audits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Security audits use many of the same techniques followed during security assessments but must be preformed by independent auditors</a:t>
            </a:r>
          </a:p>
          <a:p>
            <a:r>
              <a:rPr lang="en-US" dirty="0" smtClean="0"/>
              <a:t>Auditors provide an impartial, unbiased view of the state of security controls</a:t>
            </a:r>
          </a:p>
          <a:p>
            <a:pPr lvl="1"/>
            <a:r>
              <a:rPr lang="en-US" dirty="0" smtClean="0"/>
              <a:t>Internal Audits – performed by an organization’s internal audit staff and typically for internal audiences</a:t>
            </a:r>
          </a:p>
          <a:p>
            <a:pPr lvl="1"/>
            <a:r>
              <a:rPr lang="en-US" dirty="0" smtClean="0"/>
              <a:t>External Audits – preformed by an outside auditing firm and have a high degree of validity; auditors have no conflict of interests</a:t>
            </a:r>
          </a:p>
          <a:p>
            <a:pPr lvl="1"/>
            <a:r>
              <a:rPr lang="en-US" dirty="0" smtClean="0"/>
              <a:t>Third-Party Audits – conducted by another organization; a regulatory body</a:t>
            </a:r>
          </a:p>
          <a:p>
            <a:pPr lvl="2"/>
            <a:r>
              <a:rPr lang="en-US" dirty="0" smtClean="0">
                <a:solidFill>
                  <a:srgbClr val="FF0000"/>
                </a:solidFill>
              </a:rPr>
              <a:t>The organization initiating the audit generally selects the auditors and designs the scope of the audit</a:t>
            </a:r>
          </a:p>
          <a:p>
            <a:pPr lvl="1"/>
            <a:r>
              <a:rPr lang="en-US" dirty="0" smtClean="0"/>
              <a:t>Two different types of reports:</a:t>
            </a:r>
          </a:p>
          <a:p>
            <a:pPr lvl="2"/>
            <a:r>
              <a:rPr lang="en-US" dirty="0" smtClean="0">
                <a:solidFill>
                  <a:srgbClr val="FF0000"/>
                </a:solidFill>
              </a:rPr>
              <a:t>Type I: provides a description of the controls provided by the audited organization as well as the auditor’s opinion based upon that description</a:t>
            </a:r>
          </a:p>
          <a:p>
            <a:pPr lvl="2"/>
            <a:r>
              <a:rPr lang="en-US" dirty="0" smtClean="0">
                <a:solidFill>
                  <a:srgbClr val="FF0000"/>
                </a:solidFill>
              </a:rPr>
              <a:t>Type II: cover a minimum six-month period and includes an opinion from the auditor on the effectiveness of those control based on actual testing performed by the auditor</a:t>
            </a:r>
            <a:endParaRPr lang="en-US" dirty="0">
              <a:solidFill>
                <a:srgbClr val="FF0000"/>
              </a:solidFill>
            </a:endParaRPr>
          </a:p>
        </p:txBody>
      </p:sp>
    </p:spTree>
    <p:extLst>
      <p:ext uri="{BB962C8B-B14F-4D97-AF65-F5344CB8AC3E}">
        <p14:creationId xmlns:p14="http://schemas.microsoft.com/office/powerpoint/2010/main" val="656621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Auditing Standards</a:t>
            </a:r>
            <a:endParaRPr lang="en-US" dirty="0"/>
          </a:p>
        </p:txBody>
      </p:sp>
      <p:sp>
        <p:nvSpPr>
          <p:cNvPr id="3" name="Content Placeholder 2"/>
          <p:cNvSpPr>
            <a:spLocks noGrp="1"/>
          </p:cNvSpPr>
          <p:nvPr>
            <p:ph idx="1"/>
          </p:nvPr>
        </p:nvSpPr>
        <p:spPr/>
        <p:txBody>
          <a:bodyPr/>
          <a:lstStyle/>
          <a:p>
            <a:r>
              <a:rPr lang="en-US" dirty="0" smtClean="0"/>
              <a:t>When conducting an audit, the team performing the review should be clear about the standard that they are using to assess the organization</a:t>
            </a:r>
          </a:p>
          <a:p>
            <a:r>
              <a:rPr lang="en-US" i="1" dirty="0" smtClean="0"/>
              <a:t>Control Objectives for Information and Related Technologies </a:t>
            </a:r>
            <a:r>
              <a:rPr lang="en-US" dirty="0" smtClean="0"/>
              <a:t>(COBIT)</a:t>
            </a:r>
          </a:p>
          <a:p>
            <a:pPr lvl="1"/>
            <a:r>
              <a:rPr lang="en-US" dirty="0" smtClean="0"/>
              <a:t>Describes the common requirement that organization should have in place surrounding their information systems</a:t>
            </a:r>
          </a:p>
          <a:p>
            <a:r>
              <a:rPr lang="en-US" dirty="0" smtClean="0"/>
              <a:t>International Organization for Standardization (ISO)</a:t>
            </a:r>
          </a:p>
          <a:p>
            <a:pPr lvl="1"/>
            <a:r>
              <a:rPr lang="en-US" dirty="0" smtClean="0"/>
              <a:t>Publishes a set of standards related to information security</a:t>
            </a:r>
          </a:p>
          <a:p>
            <a:pPr lvl="2"/>
            <a:r>
              <a:rPr lang="en-US" dirty="0" smtClean="0"/>
              <a:t>ISO 27001 – standard approach for setting up an information security management system</a:t>
            </a:r>
          </a:p>
          <a:p>
            <a:pPr lvl="2"/>
            <a:r>
              <a:rPr lang="en-US" dirty="0" smtClean="0"/>
              <a:t>ISO 27002 – goes into details about specific information security controls</a:t>
            </a:r>
          </a:p>
        </p:txBody>
      </p:sp>
    </p:spTree>
    <p:extLst>
      <p:ext uri="{BB962C8B-B14F-4D97-AF65-F5344CB8AC3E}">
        <p14:creationId xmlns:p14="http://schemas.microsoft.com/office/powerpoint/2010/main" val="3168567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Performing Vulnerability Assessments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security community depends on a common set of standards to provide a common language for describing an devaluating vulnerabilities</a:t>
            </a:r>
          </a:p>
          <a:p>
            <a:r>
              <a:rPr lang="en-US" dirty="0" smtClean="0"/>
              <a:t>NIST </a:t>
            </a:r>
            <a:r>
              <a:rPr lang="en-US" dirty="0" smtClean="0"/>
              <a:t>provides the </a:t>
            </a:r>
            <a:r>
              <a:rPr lang="en-US" i="1" dirty="0" smtClean="0"/>
              <a:t>Security Content Automation Protocol (SCAP)</a:t>
            </a:r>
            <a:r>
              <a:rPr lang="en-US" dirty="0" smtClean="0"/>
              <a:t> framework:</a:t>
            </a:r>
          </a:p>
          <a:p>
            <a:pPr lvl="1"/>
            <a:r>
              <a:rPr lang="en-US" b="1" dirty="0" smtClean="0"/>
              <a:t>Common Vulnerabilities and Exposures (CVE) </a:t>
            </a:r>
            <a:r>
              <a:rPr lang="en-US" dirty="0" smtClean="0"/>
              <a:t>– naming system for security vulnerabilities</a:t>
            </a:r>
          </a:p>
          <a:p>
            <a:pPr lvl="1"/>
            <a:r>
              <a:rPr lang="en-US" b="1" dirty="0" smtClean="0"/>
              <a:t>Common Vulnerability Scoring System (CVSS) </a:t>
            </a:r>
            <a:r>
              <a:rPr lang="en-US" dirty="0" smtClean="0"/>
              <a:t>– provides a standardized scoring system for severity of security vulnerabilities</a:t>
            </a:r>
          </a:p>
          <a:p>
            <a:pPr lvl="1"/>
            <a:r>
              <a:rPr lang="en-US" b="1" dirty="0" smtClean="0"/>
              <a:t>Common Configuration Enumeration (CCE) </a:t>
            </a:r>
            <a:r>
              <a:rPr lang="en-US" dirty="0" smtClean="0"/>
              <a:t>– provides a naming system for system configuration issues</a:t>
            </a:r>
          </a:p>
          <a:p>
            <a:pPr lvl="1"/>
            <a:r>
              <a:rPr lang="en-US" b="1" dirty="0" smtClean="0"/>
              <a:t>Common Platform Enumeration (CPE)</a:t>
            </a:r>
            <a:r>
              <a:rPr lang="en-US" dirty="0" smtClean="0"/>
              <a:t> – provides a naming system for operating systems, applications, and devices</a:t>
            </a:r>
          </a:p>
          <a:p>
            <a:pPr lvl="1"/>
            <a:r>
              <a:rPr lang="en-US" b="1" dirty="0" smtClean="0"/>
              <a:t>Extensible Configuration Checklist Description Format (XCCDF) </a:t>
            </a:r>
            <a:r>
              <a:rPr lang="en-US" dirty="0" smtClean="0"/>
              <a:t>– provides a language for specifying security checklists</a:t>
            </a:r>
          </a:p>
          <a:p>
            <a:pPr lvl="1"/>
            <a:r>
              <a:rPr lang="en-US" b="1" dirty="0" smtClean="0"/>
              <a:t>Open Vulnerability and Assessment Language (OVAL) </a:t>
            </a:r>
            <a:r>
              <a:rPr lang="en-US" dirty="0" smtClean="0"/>
              <a:t>– provides a language for describing security testing procedures</a:t>
            </a:r>
          </a:p>
        </p:txBody>
      </p:sp>
    </p:spTree>
    <p:extLst>
      <p:ext uri="{BB962C8B-B14F-4D97-AF65-F5344CB8AC3E}">
        <p14:creationId xmlns:p14="http://schemas.microsoft.com/office/powerpoint/2010/main" val="3937504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999</TotalTime>
  <Words>2537</Words>
  <Application>Microsoft Office PowerPoint</Application>
  <PresentationFormat>Widescreen</PresentationFormat>
  <Paragraphs>272</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Chapter 15 </vt:lpstr>
      <vt:lpstr>Chapter 15 </vt:lpstr>
      <vt:lpstr>Building a Security Assessment and Resting Program</vt:lpstr>
      <vt:lpstr>Security Testing</vt:lpstr>
      <vt:lpstr>Security Testing</vt:lpstr>
      <vt:lpstr>Security Assessments</vt:lpstr>
      <vt:lpstr>Security Audits</vt:lpstr>
      <vt:lpstr>Auditing Standards</vt:lpstr>
      <vt:lpstr>Performing Vulnerability Assessments</vt:lpstr>
      <vt:lpstr>Vulnerability Scans</vt:lpstr>
      <vt:lpstr>Network Discovery Scanning</vt:lpstr>
      <vt:lpstr>Network Discovery Scanning</vt:lpstr>
      <vt:lpstr>Network Vulnerability Scanning</vt:lpstr>
      <vt:lpstr>Network Vulnerability Scanning</vt:lpstr>
      <vt:lpstr>Web Vulnerability Scanning</vt:lpstr>
      <vt:lpstr>Web Vulnerability Scanning</vt:lpstr>
      <vt:lpstr>Database Vulnerability Scanning</vt:lpstr>
      <vt:lpstr>Vulnerability Management Workflow</vt:lpstr>
      <vt:lpstr>Penetration Testing</vt:lpstr>
      <vt:lpstr>Penetration Testing</vt:lpstr>
      <vt:lpstr>Testing Your Software</vt:lpstr>
      <vt:lpstr>Code Review and Testing</vt:lpstr>
      <vt:lpstr>Code Review and Testing</vt:lpstr>
      <vt:lpstr>Interface Testing</vt:lpstr>
      <vt:lpstr>Misuse Case Testing</vt:lpstr>
      <vt:lpstr>Test Coverage Analysis</vt:lpstr>
      <vt:lpstr>Website Monitoring</vt:lpstr>
      <vt:lpstr>Implementing Security Management Process</vt:lpstr>
      <vt:lpstr>Key Performance and Risk Indicators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Hunnicutt CTR Ken</dc:creator>
  <cp:lastModifiedBy>Hunnicutt CTR Ken</cp:lastModifiedBy>
  <cp:revision>88</cp:revision>
  <dcterms:created xsi:type="dcterms:W3CDTF">2019-09-16T01:37:19Z</dcterms:created>
  <dcterms:modified xsi:type="dcterms:W3CDTF">2020-04-07T14:52:16Z</dcterms:modified>
</cp:coreProperties>
</file>