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45" r:id="rId3"/>
    <p:sldId id="271" r:id="rId4"/>
    <p:sldId id="348" r:id="rId5"/>
    <p:sldId id="272" r:id="rId6"/>
    <p:sldId id="344" r:id="rId7"/>
    <p:sldId id="273" r:id="rId8"/>
    <p:sldId id="274" r:id="rId9"/>
    <p:sldId id="275" r:id="rId10"/>
    <p:sldId id="276" r:id="rId11"/>
    <p:sldId id="346" r:id="rId12"/>
    <p:sldId id="349" r:id="rId13"/>
    <p:sldId id="277" r:id="rId14"/>
    <p:sldId id="339" r:id="rId15"/>
    <p:sldId id="278" r:id="rId16"/>
    <p:sldId id="279" r:id="rId17"/>
    <p:sldId id="350" r:id="rId18"/>
    <p:sldId id="280" r:id="rId19"/>
    <p:sldId id="281" r:id="rId20"/>
    <p:sldId id="282" r:id="rId21"/>
    <p:sldId id="283" r:id="rId22"/>
    <p:sldId id="284" r:id="rId23"/>
    <p:sldId id="351" r:id="rId24"/>
    <p:sldId id="285" r:id="rId25"/>
    <p:sldId id="286" r:id="rId26"/>
    <p:sldId id="287" r:id="rId27"/>
    <p:sldId id="347" r:id="rId28"/>
    <p:sldId id="34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620835-6F4D-46B2-9C3A-3CC3059FC50D}">
          <p14:sldIdLst>
            <p14:sldId id="257"/>
            <p14:sldId id="345"/>
            <p14:sldId id="271"/>
            <p14:sldId id="348"/>
            <p14:sldId id="272"/>
            <p14:sldId id="344"/>
            <p14:sldId id="273"/>
            <p14:sldId id="274"/>
            <p14:sldId id="275"/>
            <p14:sldId id="276"/>
            <p14:sldId id="346"/>
            <p14:sldId id="349"/>
            <p14:sldId id="277"/>
            <p14:sldId id="339"/>
            <p14:sldId id="278"/>
            <p14:sldId id="279"/>
            <p14:sldId id="350"/>
            <p14:sldId id="280"/>
            <p14:sldId id="281"/>
            <p14:sldId id="282"/>
            <p14:sldId id="283"/>
            <p14:sldId id="284"/>
            <p14:sldId id="351"/>
            <p14:sldId id="285"/>
            <p14:sldId id="286"/>
            <p14:sldId id="287"/>
            <p14:sldId id="347"/>
            <p14:sldId id="34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19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7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9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5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35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3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90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81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1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2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09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B2914-7E6D-442F-B37A-696F73638B28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4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Chapter 16 </a:t>
            </a:r>
            <a:endParaRPr lang="en-US" sz="60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695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 smtClean="0"/>
              <a:t>Learning Objectives:</a:t>
            </a:r>
          </a:p>
          <a:p>
            <a:r>
              <a:rPr lang="en-US" sz="3600" dirty="0" smtClean="0"/>
              <a:t>Domain 7: Security Operations</a:t>
            </a:r>
            <a:endParaRPr lang="en-US" dirty="0"/>
          </a:p>
          <a:p>
            <a:pPr lvl="1"/>
            <a:r>
              <a:rPr lang="en-US" sz="3200" dirty="0" smtClean="0"/>
              <a:t>7.4 Securely provisioning resources</a:t>
            </a:r>
          </a:p>
          <a:p>
            <a:pPr lvl="2"/>
            <a:r>
              <a:rPr lang="en-US" sz="2800" dirty="0" smtClean="0"/>
              <a:t>7.4.1 Asset inventory</a:t>
            </a:r>
          </a:p>
          <a:p>
            <a:pPr lvl="2"/>
            <a:r>
              <a:rPr lang="en-US" sz="2800" dirty="0" smtClean="0"/>
              <a:t>7.4.2 Asset management</a:t>
            </a:r>
          </a:p>
          <a:p>
            <a:pPr lvl="2"/>
            <a:r>
              <a:rPr lang="en-US" sz="2800" dirty="0" smtClean="0"/>
              <a:t>7.4.3 Configuration management</a:t>
            </a:r>
          </a:p>
          <a:p>
            <a:pPr lvl="1"/>
            <a:r>
              <a:rPr lang="en-US" sz="3200" dirty="0" smtClean="0"/>
              <a:t>7.5 Understand and apply foundational security operations concepts</a:t>
            </a:r>
          </a:p>
          <a:p>
            <a:pPr lvl="2"/>
            <a:r>
              <a:rPr lang="en-US" sz="2800" dirty="0" smtClean="0"/>
              <a:t>7.5.1 Need-to-know/least privileges</a:t>
            </a:r>
          </a:p>
          <a:p>
            <a:pPr lvl="2"/>
            <a:r>
              <a:rPr lang="en-US" sz="2800" dirty="0" smtClean="0"/>
              <a:t>7.5.2 Separation of duties and responsibilities</a:t>
            </a:r>
          </a:p>
          <a:p>
            <a:pPr lvl="2"/>
            <a:r>
              <a:rPr lang="en-US" sz="2800" dirty="0" smtClean="0"/>
              <a:t>7.5.3 Privileged account management</a:t>
            </a:r>
          </a:p>
          <a:p>
            <a:pPr lvl="2"/>
            <a:r>
              <a:rPr lang="en-US" sz="2800" dirty="0" smtClean="0"/>
              <a:t>7.5.4 Job rotation</a:t>
            </a:r>
          </a:p>
          <a:p>
            <a:pPr lvl="2"/>
            <a:r>
              <a:rPr lang="en-US" sz="2800" dirty="0" smtClean="0"/>
              <a:t>7.5.5 Information lifecycle</a:t>
            </a:r>
          </a:p>
          <a:p>
            <a:pPr lvl="2"/>
            <a:r>
              <a:rPr lang="en-US" sz="2800" dirty="0" smtClean="0"/>
              <a:t>7.5.6 Service-Level Agreements (SLAs)</a:t>
            </a:r>
          </a:p>
          <a:p>
            <a:pPr lvl="2"/>
            <a:endParaRPr lang="en-US" sz="2800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751648"/>
            <a:ext cx="12192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11200" y="0"/>
            <a:ext cx="1016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30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Service-Level Agreements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agreement between an organization and an outside entity, such as a vendor</a:t>
            </a:r>
          </a:p>
          <a:p>
            <a:r>
              <a:rPr lang="en-US" dirty="0" smtClean="0"/>
              <a:t>Stipulates performance expectations and often includes penalties if the vendor does not meet these expectations</a:t>
            </a:r>
          </a:p>
          <a:p>
            <a:r>
              <a:rPr lang="en-US" dirty="0" smtClean="0"/>
              <a:t>In addition to SLA, organizations sometimes use a: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memorandum of understanding (MOU) – less formal; no monetary penalties</a:t>
            </a:r>
          </a:p>
          <a:p>
            <a:pPr lvl="1"/>
            <a:r>
              <a:rPr lang="en-US" dirty="0" smtClean="0"/>
              <a:t>Interconnection security agreement (ISA) – provides information on how two parties establish, maintain, and disconnect the connection and also identify the minimum encryption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78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Addressing Personnel Safety and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Duress</a:t>
            </a:r>
          </a:p>
          <a:p>
            <a:pPr lvl="1"/>
            <a:r>
              <a:rPr lang="en-US" dirty="0" smtClean="0"/>
              <a:t>Often useful when personnel are working alone</a:t>
            </a:r>
          </a:p>
          <a:p>
            <a:pPr lvl="1"/>
            <a:r>
              <a:rPr lang="en-US" dirty="0" smtClean="0"/>
              <a:t>A simple duress system is just a button that sends a distress call</a:t>
            </a:r>
          </a:p>
          <a:p>
            <a:pPr lvl="1"/>
            <a:r>
              <a:rPr lang="en-US" dirty="0" smtClean="0"/>
              <a:t>A monitoring entity receives the distress and responds</a:t>
            </a:r>
          </a:p>
          <a:p>
            <a:r>
              <a:rPr lang="en-US" dirty="0" smtClean="0"/>
              <a:t>Travel</a:t>
            </a:r>
          </a:p>
          <a:p>
            <a:r>
              <a:rPr lang="en-US" dirty="0" smtClean="0"/>
              <a:t>Employees should be warned about the many risks associated with electronic devices when traveling</a:t>
            </a:r>
          </a:p>
          <a:p>
            <a:pPr lvl="1"/>
            <a:r>
              <a:rPr lang="en-US" dirty="0" smtClean="0"/>
              <a:t>Sensitive data</a:t>
            </a:r>
          </a:p>
          <a:p>
            <a:pPr lvl="1"/>
            <a:r>
              <a:rPr lang="en-US" dirty="0" smtClean="0"/>
              <a:t>Malware and </a:t>
            </a:r>
            <a:r>
              <a:rPr lang="en-US" dirty="0"/>
              <a:t>M</a:t>
            </a:r>
            <a:r>
              <a:rPr lang="en-US" dirty="0" smtClean="0"/>
              <a:t>onitoring Devices – especially foreign countries</a:t>
            </a:r>
          </a:p>
          <a:p>
            <a:pPr lvl="1"/>
            <a:r>
              <a:rPr lang="en-US" dirty="0" smtClean="0"/>
              <a:t>Free Wi-Fi</a:t>
            </a:r>
          </a:p>
          <a:p>
            <a:pPr lvl="1"/>
            <a:r>
              <a:rPr lang="en-US" dirty="0" smtClean="0"/>
              <a:t>VPNs</a:t>
            </a:r>
          </a:p>
        </p:txBody>
      </p:sp>
    </p:spTree>
    <p:extLst>
      <p:ext uri="{BB962C8B-B14F-4D97-AF65-F5344CB8AC3E}">
        <p14:creationId xmlns:p14="http://schemas.microsoft.com/office/powerpoint/2010/main" val="2969334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Addressing Personnel Safety and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Emergency Management</a:t>
            </a:r>
          </a:p>
          <a:p>
            <a:pPr lvl="1"/>
            <a:r>
              <a:rPr lang="en-US" dirty="0" smtClean="0"/>
              <a:t>Help an organization address personnel safety and security after a disaster</a:t>
            </a:r>
          </a:p>
          <a:p>
            <a:r>
              <a:rPr lang="en-US" dirty="0" smtClean="0"/>
              <a:t>Security Training and Awareness</a:t>
            </a:r>
          </a:p>
          <a:p>
            <a:pPr lvl="1"/>
            <a:r>
              <a:rPr lang="en-US" dirty="0" smtClean="0"/>
              <a:t>Help ensure that personnel are aware of duress system, travel best practices emergency management plans and general safety and security best practices</a:t>
            </a:r>
          </a:p>
          <a:p>
            <a:pPr lvl="2"/>
            <a:r>
              <a:rPr lang="en-US" dirty="0" smtClean="0"/>
              <a:t>Think country briefs; even for vacations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99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Securely Provisioning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463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Hardware Inventories</a:t>
            </a:r>
          </a:p>
          <a:p>
            <a:pPr lvl="1"/>
            <a:r>
              <a:rPr lang="en-US" dirty="0" smtClean="0"/>
              <a:t>Many organizations use databases and inventory applications to perform inventories and track hardware assets through the entire equipment lifecycle</a:t>
            </a:r>
          </a:p>
          <a:p>
            <a:pPr lvl="1"/>
            <a:r>
              <a:rPr lang="en-US" dirty="0" smtClean="0"/>
              <a:t>Bar-codes</a:t>
            </a:r>
          </a:p>
          <a:p>
            <a:pPr lvl="1"/>
            <a:r>
              <a:rPr lang="en-US" dirty="0" smtClean="0"/>
              <a:t>RFID tags</a:t>
            </a:r>
          </a:p>
          <a:p>
            <a:pPr lvl="1"/>
            <a:r>
              <a:rPr lang="en-US" dirty="0" smtClean="0"/>
              <a:t>Sanitize all equipment before disposing of equipment</a:t>
            </a:r>
          </a:p>
          <a:p>
            <a:r>
              <a:rPr lang="en-US" dirty="0" smtClean="0"/>
              <a:t>Software Licensing</a:t>
            </a:r>
          </a:p>
          <a:p>
            <a:pPr lvl="1"/>
            <a:r>
              <a:rPr lang="en-US" dirty="0" smtClean="0"/>
              <a:t>Organizations pay for software and license keys are routinely used to activate the software</a:t>
            </a:r>
          </a:p>
          <a:p>
            <a:pPr lvl="1"/>
            <a:r>
              <a:rPr lang="en-US" dirty="0" smtClean="0"/>
              <a:t>If the license keys are leaked outside the organization, it can invalidate the use of the key within the organization</a:t>
            </a:r>
          </a:p>
          <a:p>
            <a:pPr lvl="1"/>
            <a:r>
              <a:rPr lang="en-US" dirty="0" smtClean="0"/>
              <a:t>Also refers to ensuring that systems do not have unauthorized software installed</a:t>
            </a:r>
          </a:p>
          <a:p>
            <a:pPr lvl="2"/>
            <a:r>
              <a:rPr lang="en-US" dirty="0" smtClean="0"/>
              <a:t>Microsoft’s System Center Configuration </a:t>
            </a:r>
            <a:r>
              <a:rPr lang="en-US" dirty="0" smtClean="0"/>
              <a:t>Manager </a:t>
            </a:r>
            <a:r>
              <a:rPr lang="en-US" dirty="0" smtClean="0"/>
              <a:t>(SCCM)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Protecting Physical Assets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Goes beyond IT hardware and includes all physical assets</a:t>
            </a:r>
          </a:p>
          <a:p>
            <a:pPr lvl="1"/>
            <a:r>
              <a:rPr lang="en-US" dirty="0" smtClean="0"/>
              <a:t>Building, HVAC, , physical security controls, fences, door locks, guards, CCTC</a:t>
            </a:r>
          </a:p>
          <a:p>
            <a:r>
              <a:rPr lang="en-US" dirty="0" smtClean="0"/>
              <a:t>Locate sensitive physical assets toward the center of the building</a:t>
            </a:r>
          </a:p>
          <a:p>
            <a:pPr lvl="1"/>
            <a:r>
              <a:rPr lang="en-US" dirty="0" smtClean="0"/>
              <a:t>Allows for progressively stronger physical security 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32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Managing Virtual Assets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548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Organizations implement virtualization technologies due to huge cost savings</a:t>
            </a:r>
          </a:p>
          <a:p>
            <a:r>
              <a:rPr lang="en-US" dirty="0" smtClean="0"/>
              <a:t>Virtualization goes beyond just servers; Software-defined everything (SDx)</a:t>
            </a:r>
          </a:p>
          <a:p>
            <a:r>
              <a:rPr lang="en-US" dirty="0" smtClean="0"/>
              <a:t>Virtual Machines (VMs)</a:t>
            </a:r>
          </a:p>
          <a:p>
            <a:pPr lvl="1"/>
            <a:r>
              <a:rPr lang="en-US" dirty="0" smtClean="0"/>
              <a:t>VMs run as guest OS on physical servers; physical server requires additional resources, CPU, RAM, and storage</a:t>
            </a:r>
          </a:p>
          <a:p>
            <a:r>
              <a:rPr lang="en-US" dirty="0" smtClean="0"/>
              <a:t>Virtual Desktop Infrastructure (VDI)</a:t>
            </a:r>
          </a:p>
          <a:p>
            <a:pPr lvl="1"/>
            <a:r>
              <a:rPr lang="en-US" dirty="0" smtClean="0"/>
              <a:t>Host a user’s desktop as a VM on a server</a:t>
            </a:r>
          </a:p>
          <a:p>
            <a:pPr lvl="1"/>
            <a:r>
              <a:rPr lang="en-US" dirty="0" smtClean="0"/>
              <a:t>Users can connect to the server from almost any system including mobile devices</a:t>
            </a:r>
          </a:p>
          <a:p>
            <a:r>
              <a:rPr lang="en-US" dirty="0" smtClean="0"/>
              <a:t>Software-Defined Networks (SDNs)</a:t>
            </a:r>
          </a:p>
          <a:p>
            <a:pPr lvl="1"/>
            <a:r>
              <a:rPr lang="en-US" dirty="0" smtClean="0"/>
              <a:t>Decouple the control plane from the data plane</a:t>
            </a:r>
          </a:p>
          <a:p>
            <a:pPr lvl="1"/>
            <a:r>
              <a:rPr lang="en-US" dirty="0" smtClean="0"/>
              <a:t>The control plane uses protocols to decide where to send the traffic</a:t>
            </a:r>
          </a:p>
          <a:p>
            <a:pPr lvl="1"/>
            <a:r>
              <a:rPr lang="en-US" dirty="0" smtClean="0"/>
              <a:t>The data plane includes rules that decide whether traffic will be forwarded</a:t>
            </a:r>
          </a:p>
          <a:p>
            <a:pPr lvl="1"/>
            <a:r>
              <a:rPr lang="en-US" dirty="0" smtClean="0"/>
              <a:t>The SDN controller handles traffic routing using simpler network devices</a:t>
            </a:r>
          </a:p>
          <a:p>
            <a:r>
              <a:rPr lang="en-US" dirty="0" smtClean="0"/>
              <a:t>Virtual Storage Area Networks (VSANs)</a:t>
            </a:r>
          </a:p>
          <a:p>
            <a:pPr lvl="1"/>
            <a:r>
              <a:rPr lang="en-US" dirty="0" smtClean="0"/>
              <a:t>A SAN is a dedicated high-speed network that hosts multiple storage devices</a:t>
            </a:r>
          </a:p>
          <a:p>
            <a:pPr lvl="1"/>
            <a:r>
              <a:rPr lang="en-US" dirty="0" smtClean="0"/>
              <a:t>Historically expensive and complex</a:t>
            </a:r>
          </a:p>
          <a:p>
            <a:pPr lvl="1"/>
            <a:r>
              <a:rPr lang="en-US" dirty="0" smtClean="0"/>
              <a:t>VSANs bypass these complexities with virtualization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04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Managing Cloud-Based Assets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resources that an organization accesses using cloud computing</a:t>
            </a:r>
          </a:p>
          <a:p>
            <a:r>
              <a:rPr lang="en-US" dirty="0" smtClean="0"/>
              <a:t>Refers to on-demand access to computing resources available from almost anywhere</a:t>
            </a:r>
          </a:p>
          <a:p>
            <a:r>
              <a:rPr lang="en-US" dirty="0" smtClean="0"/>
              <a:t>Typically leased from an outside organization, but can be hosted internally</a:t>
            </a:r>
          </a:p>
          <a:p>
            <a:r>
              <a:rPr lang="en-US" dirty="0" smtClean="0"/>
              <a:t>When using cloud-based storage, organization’s must ensure that security controls are in place to prevent unauthorized access to data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523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Managing Cloud-Based Assets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Software as a Service (SaaS)</a:t>
            </a:r>
          </a:p>
          <a:p>
            <a:pPr lvl="1"/>
            <a:r>
              <a:rPr lang="en-US" dirty="0" smtClean="0"/>
              <a:t>Provides fully functional applications typically via web browser</a:t>
            </a:r>
          </a:p>
          <a:p>
            <a:r>
              <a:rPr lang="en-US" dirty="0" smtClean="0"/>
              <a:t>Platform as a Service (PaaS)</a:t>
            </a:r>
          </a:p>
          <a:p>
            <a:pPr lvl="1"/>
            <a:r>
              <a:rPr lang="en-US" dirty="0" smtClean="0"/>
              <a:t>Provides consumers with a computing platform, including hardware, OS, and applications</a:t>
            </a:r>
          </a:p>
          <a:p>
            <a:pPr lvl="1"/>
            <a:r>
              <a:rPr lang="en-US" dirty="0" smtClean="0"/>
              <a:t>In some cases, the consumer install the applications from a list of choices provided by the Cloud Service Provider (CSP)</a:t>
            </a:r>
          </a:p>
          <a:p>
            <a:r>
              <a:rPr lang="en-US" dirty="0" smtClean="0"/>
              <a:t>Infrastructure as a Service (IaaS)</a:t>
            </a:r>
          </a:p>
          <a:p>
            <a:pPr lvl="1"/>
            <a:r>
              <a:rPr lang="en-US" dirty="0" smtClean="0"/>
              <a:t>Provides the basic computing resources to consumers; servers, storage, and networking resources</a:t>
            </a:r>
          </a:p>
          <a:p>
            <a:pPr lvl="1"/>
            <a:r>
              <a:rPr lang="en-US" dirty="0" smtClean="0"/>
              <a:t>Consumers install the OS and applications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Cloud deployment models:</a:t>
            </a:r>
          </a:p>
          <a:p>
            <a:pPr lvl="1"/>
            <a:r>
              <a:rPr lang="en-US" i="1" dirty="0" smtClean="0"/>
              <a:t>Public cloud </a:t>
            </a:r>
            <a:r>
              <a:rPr lang="en-US" dirty="0" smtClean="0"/>
              <a:t>includes assets available for any consumer to rent or lease; hosted by an external CSP</a:t>
            </a:r>
          </a:p>
          <a:p>
            <a:pPr lvl="1"/>
            <a:endParaRPr lang="en-US" dirty="0" smtClean="0"/>
          </a:p>
          <a:p>
            <a:pPr lvl="1"/>
            <a:r>
              <a:rPr lang="en-US" i="1" dirty="0" smtClean="0"/>
              <a:t>Private cloud </a:t>
            </a:r>
            <a:r>
              <a:rPr lang="en-US" dirty="0" smtClean="0"/>
              <a:t>is used for cloud-based assets for a single organization</a:t>
            </a:r>
          </a:p>
          <a:p>
            <a:pPr lvl="1"/>
            <a:endParaRPr lang="en-US" dirty="0" smtClean="0"/>
          </a:p>
          <a:p>
            <a:pPr lvl="1"/>
            <a:r>
              <a:rPr lang="en-US" i="1" dirty="0" smtClean="0"/>
              <a:t>Community cloud </a:t>
            </a:r>
            <a:r>
              <a:rPr lang="en-US" dirty="0" smtClean="0"/>
              <a:t>provides cloud-base assets for two or more organizations; maintenance is shared based on who is hosting the asset</a:t>
            </a:r>
          </a:p>
          <a:p>
            <a:pPr lvl="1"/>
            <a:endParaRPr lang="en-US" dirty="0" smtClean="0"/>
          </a:p>
          <a:p>
            <a:pPr lvl="1"/>
            <a:r>
              <a:rPr lang="en-US" i="1" dirty="0" smtClean="0"/>
              <a:t>Hybrid cloud </a:t>
            </a:r>
            <a:r>
              <a:rPr lang="en-US" dirty="0" smtClean="0"/>
              <a:t>is a combination of two or more clouds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926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Media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Taking steps to protect media and data stored on it</a:t>
            </a:r>
          </a:p>
          <a:p>
            <a:r>
              <a:rPr lang="en-US" dirty="0" smtClean="0"/>
              <a:t>Tapes, CD, DVD, USB, external and internal HDD, SSD, SD cards, etc.</a:t>
            </a:r>
          </a:p>
          <a:p>
            <a:r>
              <a:rPr lang="en-US" dirty="0" smtClean="0"/>
              <a:t>Smartphones can fall into this category as well</a:t>
            </a:r>
          </a:p>
          <a:p>
            <a:r>
              <a:rPr lang="en-US" dirty="0" smtClean="0"/>
              <a:t>When media includes sensitive information, it should be stored in a secure location with strict access controls</a:t>
            </a:r>
          </a:p>
          <a:p>
            <a:r>
              <a:rPr lang="en-US" dirty="0" smtClean="0"/>
              <a:t>Media management can also include technical controls to restrict device access from computer systems</a:t>
            </a:r>
          </a:p>
          <a:p>
            <a:pPr lvl="1"/>
            <a:r>
              <a:rPr lang="en-US" dirty="0" smtClean="0"/>
              <a:t>Block use of USB drives and/or detect and record when users attempt to use them</a:t>
            </a:r>
          </a:p>
          <a:p>
            <a:r>
              <a:rPr lang="en-US" dirty="0" smtClean="0"/>
              <a:t>Properly mark media to protect CIA</a:t>
            </a:r>
          </a:p>
        </p:txBody>
      </p:sp>
    </p:spTree>
    <p:extLst>
      <p:ext uri="{BB962C8B-B14F-4D97-AF65-F5344CB8AC3E}">
        <p14:creationId xmlns:p14="http://schemas.microsoft.com/office/powerpoint/2010/main" val="4144908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Tape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Organizations commonly store backups on tape</a:t>
            </a:r>
          </a:p>
          <a:p>
            <a:r>
              <a:rPr lang="en-US" dirty="0" smtClean="0"/>
              <a:t>Highly susceptible to loss due to corruption</a:t>
            </a:r>
          </a:p>
          <a:p>
            <a:r>
              <a:rPr lang="en-US" dirty="0" smtClean="0"/>
              <a:t>Cleanliness of the storage area will directly affect the life span of tape media</a:t>
            </a:r>
          </a:p>
          <a:p>
            <a:r>
              <a:rPr lang="en-US" dirty="0" smtClean="0"/>
              <a:t>Tapes should not be exposed to magnetic fields</a:t>
            </a:r>
          </a:p>
          <a:p>
            <a:r>
              <a:rPr lang="en-US" dirty="0" smtClean="0"/>
              <a:t>Guidelines:</a:t>
            </a:r>
          </a:p>
          <a:p>
            <a:pPr lvl="1"/>
            <a:r>
              <a:rPr lang="en-US" dirty="0" smtClean="0"/>
              <a:t>Keep new media in its original sealed packages unit needed</a:t>
            </a:r>
          </a:p>
          <a:p>
            <a:pPr lvl="1"/>
            <a:r>
              <a:rPr lang="en-US" dirty="0" smtClean="0"/>
              <a:t>When opening media package, take extra caution not to damage the media in any way</a:t>
            </a:r>
          </a:p>
          <a:p>
            <a:pPr lvl="1"/>
            <a:r>
              <a:rPr lang="en-US" dirty="0" smtClean="0"/>
              <a:t>Avoid exposing the media to temperature extremes</a:t>
            </a:r>
          </a:p>
          <a:p>
            <a:pPr lvl="1"/>
            <a:r>
              <a:rPr lang="en-US" dirty="0" smtClean="0"/>
              <a:t>Do not use media that has been damaged</a:t>
            </a:r>
          </a:p>
          <a:p>
            <a:pPr lvl="1"/>
            <a:r>
              <a:rPr lang="en-US" dirty="0" smtClean="0"/>
              <a:t>Media should be transported in a temperature-controlled vehicle</a:t>
            </a:r>
          </a:p>
          <a:p>
            <a:pPr lvl="1"/>
            <a:r>
              <a:rPr lang="en-US" dirty="0" smtClean="0"/>
              <a:t>Media should be protected from exposure to outside environments; </a:t>
            </a:r>
            <a:r>
              <a:rPr lang="en-US" dirty="0" smtClean="0">
                <a:solidFill>
                  <a:srgbClr val="FF0000"/>
                </a:solidFill>
              </a:rPr>
              <a:t>it should be acclimated for 24 hours before use</a:t>
            </a:r>
          </a:p>
          <a:p>
            <a:pPr lvl="1"/>
            <a:r>
              <a:rPr lang="en-US" dirty="0" smtClean="0"/>
              <a:t>Appropriate security should be maintained over the media from point of departure to the secured offsite storage facility. </a:t>
            </a:r>
            <a:r>
              <a:rPr lang="en-US" dirty="0"/>
              <a:t> </a:t>
            </a:r>
            <a:r>
              <a:rPr lang="en-US" dirty="0" smtClean="0"/>
              <a:t> Media is vulnerable to damage and theft during transportation.</a:t>
            </a:r>
          </a:p>
          <a:p>
            <a:pPr lvl="1"/>
            <a:r>
              <a:rPr lang="en-US" dirty="0" smtClean="0"/>
              <a:t>Consider encrypting backups to prevent unauthorized disclosure if lost or stolen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Chapter 16 </a:t>
            </a:r>
            <a:endParaRPr lang="en-US" sz="60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695"/>
          </a:xfrm>
        </p:spPr>
        <p:txBody>
          <a:bodyPr>
            <a:normAutofit fontScale="85000" lnSpcReduction="10000"/>
          </a:bodyPr>
          <a:lstStyle/>
          <a:p>
            <a:r>
              <a:rPr lang="en-US" sz="3600" dirty="0" smtClean="0"/>
              <a:t>Learning Objectives:</a:t>
            </a:r>
          </a:p>
          <a:p>
            <a:r>
              <a:rPr lang="en-US" sz="3600" dirty="0"/>
              <a:t>Domain 7: Security </a:t>
            </a:r>
            <a:r>
              <a:rPr lang="en-US" sz="3600" dirty="0" smtClean="0"/>
              <a:t>Operations</a:t>
            </a:r>
          </a:p>
          <a:p>
            <a:pPr lvl="1"/>
            <a:r>
              <a:rPr lang="en-US" sz="3200" dirty="0" smtClean="0"/>
              <a:t>7.6 Apply resource protection techniques</a:t>
            </a:r>
          </a:p>
          <a:p>
            <a:pPr lvl="2"/>
            <a:r>
              <a:rPr lang="en-US" sz="2800" dirty="0" smtClean="0"/>
              <a:t>7.6.1 Media management</a:t>
            </a:r>
          </a:p>
          <a:p>
            <a:pPr lvl="2"/>
            <a:r>
              <a:rPr lang="en-US" sz="2800" dirty="0" smtClean="0"/>
              <a:t>7.6.2 Hardware and software asset management</a:t>
            </a:r>
          </a:p>
          <a:p>
            <a:pPr lvl="1"/>
            <a:r>
              <a:rPr lang="en-US" sz="3200" dirty="0" smtClean="0"/>
              <a:t>7.9 Implement and support patch and vulnerability management</a:t>
            </a:r>
            <a:endParaRPr lang="en-US" sz="2800" dirty="0" smtClean="0"/>
          </a:p>
          <a:p>
            <a:pPr lvl="1"/>
            <a:r>
              <a:rPr lang="en-US" sz="3200" dirty="0" smtClean="0"/>
              <a:t>7.10 Understand and participate in change management processes</a:t>
            </a:r>
            <a:endParaRPr lang="en-US" sz="2800" dirty="0" smtClean="0"/>
          </a:p>
          <a:p>
            <a:pPr lvl="1"/>
            <a:r>
              <a:rPr lang="en-US" sz="3200" dirty="0" smtClean="0"/>
              <a:t>7.16 Address personnel safety and security concerns</a:t>
            </a:r>
          </a:p>
          <a:p>
            <a:pPr lvl="2"/>
            <a:r>
              <a:rPr lang="en-US" sz="2800" dirty="0" smtClean="0"/>
              <a:t>7.16.1 Travel</a:t>
            </a:r>
          </a:p>
          <a:p>
            <a:pPr lvl="2"/>
            <a:r>
              <a:rPr lang="en-US" sz="2800" dirty="0" smtClean="0"/>
              <a:t>7.16.2 Security training and awareness</a:t>
            </a:r>
          </a:p>
          <a:p>
            <a:pPr lvl="2"/>
            <a:r>
              <a:rPr lang="en-US" sz="2800" dirty="0" smtClean="0"/>
              <a:t>7.16.3 Emergency management</a:t>
            </a:r>
          </a:p>
          <a:p>
            <a:pPr lvl="2"/>
            <a:r>
              <a:rPr lang="en-US" sz="2800" dirty="0" smtClean="0"/>
              <a:t>7.16.4 Duress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751648"/>
            <a:ext cx="12192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11200" y="0"/>
            <a:ext cx="1016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115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Mobile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Smartphones, tablets, laptops, notebooks, PEDs, etc..</a:t>
            </a:r>
          </a:p>
          <a:p>
            <a:r>
              <a:rPr lang="en-US" dirty="0" smtClean="0"/>
              <a:t>These devices have internal memory or removable memory cards</a:t>
            </a:r>
          </a:p>
          <a:p>
            <a:r>
              <a:rPr lang="en-US" dirty="0" smtClean="0"/>
              <a:t>Many organizations issue mobile devices; CYOD</a:t>
            </a:r>
          </a:p>
          <a:p>
            <a:r>
              <a:rPr lang="en-US" dirty="0" smtClean="0"/>
              <a:t>Some organizations support BYOD</a:t>
            </a:r>
          </a:p>
          <a:p>
            <a:r>
              <a:rPr lang="en-US" dirty="0" smtClean="0"/>
              <a:t>Administrators register employee devices with a MDM system</a:t>
            </a:r>
          </a:p>
          <a:p>
            <a:r>
              <a:rPr lang="en-US" dirty="0" smtClean="0"/>
              <a:t>Common controls enabled by organizations:</a:t>
            </a:r>
          </a:p>
          <a:p>
            <a:pPr lvl="1"/>
            <a:r>
              <a:rPr lang="en-US" dirty="0" smtClean="0"/>
              <a:t>Encryption</a:t>
            </a:r>
          </a:p>
          <a:p>
            <a:pPr lvl="1"/>
            <a:r>
              <a:rPr lang="en-US" dirty="0" smtClean="0"/>
              <a:t>Screen lock</a:t>
            </a:r>
          </a:p>
          <a:p>
            <a:pPr lvl="1"/>
            <a:r>
              <a:rPr lang="en-US" dirty="0" smtClean="0"/>
              <a:t>GPS</a:t>
            </a:r>
          </a:p>
          <a:p>
            <a:pPr lvl="1"/>
            <a:r>
              <a:rPr lang="en-US" dirty="0" smtClean="0"/>
              <a:t>Remote wipe</a:t>
            </a:r>
          </a:p>
        </p:txBody>
      </p:sp>
    </p:spTree>
    <p:extLst>
      <p:ext uri="{BB962C8B-B14F-4D97-AF65-F5344CB8AC3E}">
        <p14:creationId xmlns:p14="http://schemas.microsoft.com/office/powerpoint/2010/main" val="560252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Managing Media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media has a useful, but finite, lifecycle</a:t>
            </a:r>
          </a:p>
          <a:p>
            <a:r>
              <a:rPr lang="en-US" dirty="0" smtClean="0"/>
              <a:t>Reusable media is subject to a MTTF</a:t>
            </a:r>
          </a:p>
          <a:p>
            <a:r>
              <a:rPr lang="en-US" dirty="0" smtClean="0"/>
              <a:t>Once backup media has reached its MTTF, it should be destroyed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080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Managing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Baselining</a:t>
            </a:r>
          </a:p>
          <a:p>
            <a:pPr lvl="1"/>
            <a:r>
              <a:rPr lang="en-US" dirty="0" smtClean="0"/>
              <a:t>The starting configuration for a system</a:t>
            </a:r>
          </a:p>
          <a:p>
            <a:pPr lvl="1"/>
            <a:r>
              <a:rPr lang="en-US" dirty="0" smtClean="0"/>
              <a:t>Administrator often modify the baseline after deploying systems to meet different requirements</a:t>
            </a:r>
          </a:p>
          <a:p>
            <a:pPr lvl="1"/>
            <a:r>
              <a:rPr lang="en-US" dirty="0" smtClean="0"/>
              <a:t>Baselines can be created with checklists that require someone to make sure a system is deployed with specific configurations</a:t>
            </a:r>
          </a:p>
          <a:p>
            <a:pPr lvl="1"/>
            <a:r>
              <a:rPr lang="en-US" dirty="0" smtClean="0"/>
              <a:t>A better alternative is the use of scripts and automated OS tools to implement baselines</a:t>
            </a:r>
          </a:p>
          <a:p>
            <a:r>
              <a:rPr lang="en-US" dirty="0" smtClean="0"/>
              <a:t>Using Images for Baselining</a:t>
            </a:r>
          </a:p>
          <a:p>
            <a:pPr lvl="1"/>
            <a:r>
              <a:rPr lang="en-US" dirty="0" smtClean="0"/>
              <a:t>Baseline images improve the security of systems by ensuring that desired security settings are always configured correctly</a:t>
            </a:r>
          </a:p>
          <a:p>
            <a:pPr lvl="1"/>
            <a:r>
              <a:rPr lang="en-US" dirty="0" smtClean="0"/>
              <a:t>Deployment of a prebuilt image can require only a few minutes of a technician’s time</a:t>
            </a:r>
          </a:p>
          <a:p>
            <a:pPr lvl="1"/>
            <a:r>
              <a:rPr lang="en-US" dirty="0" smtClean="0"/>
              <a:t>It’s common to combine imaging with other automated methods for baselines</a:t>
            </a:r>
          </a:p>
          <a:p>
            <a:pPr lvl="1"/>
            <a:r>
              <a:rPr lang="en-US" dirty="0" smtClean="0"/>
              <a:t>Organizations typically protect the baseline image to ensure they are not modified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767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Managing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Management helps reduce anticipated outages caused by unauthorized changes</a:t>
            </a:r>
          </a:p>
          <a:p>
            <a:r>
              <a:rPr lang="en-US" dirty="0" smtClean="0"/>
              <a:t>The primary goal of change management is to ensure that changes do not cause outages</a:t>
            </a:r>
          </a:p>
          <a:p>
            <a:r>
              <a:rPr lang="en-US" dirty="0" smtClean="0"/>
              <a:t>Changes often create unintended side effects</a:t>
            </a:r>
          </a:p>
          <a:p>
            <a:r>
              <a:rPr lang="en-US" dirty="0" smtClean="0"/>
              <a:t>Unauthorized changes directly affect the A in CIA</a:t>
            </a:r>
          </a:p>
          <a:p>
            <a:r>
              <a:rPr lang="en-US" dirty="0" smtClean="0"/>
              <a:t>However, change management gives IT experts an opportunity to review proposed changes for unintended side effects before implementing the changes</a:t>
            </a:r>
          </a:p>
        </p:txBody>
      </p:sp>
    </p:spTree>
    <p:extLst>
      <p:ext uri="{BB962C8B-B14F-4D97-AF65-F5344CB8AC3E}">
        <p14:creationId xmlns:p14="http://schemas.microsoft.com/office/powerpoint/2010/main" val="718584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Security Impact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change management process ensures that personnel can perform a security impact analysis</a:t>
            </a:r>
          </a:p>
          <a:p>
            <a:r>
              <a:rPr lang="en-US" dirty="0" smtClean="0"/>
              <a:t>Change management controls provide a process to control, document, track, and audit all system changes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Request the change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Review the change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Approve/reject the change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Test the change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Schedule and implement the change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Document the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314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Versioning and </a:t>
            </a:r>
            <a:br>
              <a:rPr lang="en-US" dirty="0" smtClean="0"/>
            </a:br>
            <a:r>
              <a:rPr lang="en-US" dirty="0" smtClean="0"/>
              <a:t>Configuration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</a:p>
          <a:p>
            <a:pPr lvl="1"/>
            <a:r>
              <a:rPr lang="en-US" dirty="0" smtClean="0"/>
              <a:t>Refers to version control used in software configuration management</a:t>
            </a:r>
          </a:p>
          <a:p>
            <a:pPr lvl="1"/>
            <a:r>
              <a:rPr lang="en-US" dirty="0" smtClean="0"/>
              <a:t>A labeling or numbering system differentiates between different software sets and configurations across multiple machines or at different points in time on a single machine</a:t>
            </a:r>
          </a:p>
          <a:p>
            <a:r>
              <a:rPr lang="en-US" dirty="0" smtClean="0"/>
              <a:t>Configuration Documentation</a:t>
            </a:r>
          </a:p>
          <a:p>
            <a:pPr lvl="1"/>
            <a:r>
              <a:rPr lang="en-US" dirty="0" smtClean="0"/>
              <a:t>Identifies the current configuration of systems</a:t>
            </a:r>
          </a:p>
          <a:p>
            <a:pPr lvl="1"/>
            <a:r>
              <a:rPr lang="en-US" dirty="0" smtClean="0"/>
              <a:t>Identifies who is responsible for the system and the purpose of the system, and lists all changes applies to the baseline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63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Managing Patches and Reducing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120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Patch management and vulnerability management work together to help protect an organization against emerging threats</a:t>
            </a:r>
            <a:endParaRPr lang="en-US" dirty="0"/>
          </a:p>
          <a:p>
            <a:r>
              <a:rPr lang="en-US" dirty="0" smtClean="0"/>
              <a:t>Systems to Manage</a:t>
            </a:r>
          </a:p>
          <a:p>
            <a:pPr lvl="1"/>
            <a:r>
              <a:rPr lang="en-US" dirty="0" smtClean="0"/>
              <a:t>Applies to any computing device with an operating system; end devices, network infrastructure systems, embedded systems, etc..</a:t>
            </a:r>
          </a:p>
          <a:p>
            <a:r>
              <a:rPr lang="en-US" dirty="0" smtClean="0"/>
              <a:t>Patch Management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patch</a:t>
            </a:r>
            <a:r>
              <a:rPr lang="en-US" dirty="0"/>
              <a:t> is a blanket term for any type of code written to correct a bug or vulnerability, or improve performance of existing software</a:t>
            </a:r>
          </a:p>
          <a:p>
            <a:pPr lvl="1"/>
            <a:r>
              <a:rPr lang="en-US" dirty="0"/>
              <a:t>Patches are useful only if they are applied; many go uninstalled</a:t>
            </a:r>
          </a:p>
          <a:p>
            <a:pPr lvl="1"/>
            <a:r>
              <a:rPr lang="en-US" dirty="0"/>
              <a:t>An effective patch management program ensures that systems are kept up-to-date with current patches</a:t>
            </a:r>
          </a:p>
          <a:p>
            <a:r>
              <a:rPr lang="en-US" dirty="0" smtClean="0"/>
              <a:t>Common steps in patch management</a:t>
            </a:r>
          </a:p>
          <a:p>
            <a:pPr lvl="1"/>
            <a:r>
              <a:rPr lang="en-US" dirty="0" smtClean="0"/>
              <a:t>Evaluate patches</a:t>
            </a:r>
          </a:p>
          <a:p>
            <a:pPr lvl="1"/>
            <a:r>
              <a:rPr lang="en-US" dirty="0" smtClean="0"/>
              <a:t>Test patches</a:t>
            </a:r>
          </a:p>
          <a:p>
            <a:pPr lvl="1"/>
            <a:r>
              <a:rPr lang="en-US" dirty="0" smtClean="0"/>
              <a:t>Approve the patches</a:t>
            </a:r>
          </a:p>
          <a:p>
            <a:pPr lvl="1"/>
            <a:r>
              <a:rPr lang="en-US" dirty="0" smtClean="0"/>
              <a:t>Deploy the patches</a:t>
            </a:r>
          </a:p>
          <a:p>
            <a:pPr lvl="1"/>
            <a:r>
              <a:rPr lang="en-US" dirty="0" smtClean="0"/>
              <a:t>Verify that patches are deployed</a:t>
            </a:r>
          </a:p>
        </p:txBody>
      </p:sp>
    </p:spTree>
    <p:extLst>
      <p:ext uri="{BB962C8B-B14F-4D97-AF65-F5344CB8AC3E}">
        <p14:creationId xmlns:p14="http://schemas.microsoft.com/office/powerpoint/2010/main" val="3616984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Managing Patches and Reducing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Vulnerability </a:t>
            </a:r>
            <a:r>
              <a:rPr lang="en-US" dirty="0" smtClean="0"/>
              <a:t>Management</a:t>
            </a:r>
          </a:p>
          <a:p>
            <a:pPr lvl="1"/>
            <a:r>
              <a:rPr lang="en-US" dirty="0" smtClean="0"/>
              <a:t>Refers to regularly identifying vulnerabilities, evaluating them, and taking steps to mitigate risks associated with them</a:t>
            </a:r>
          </a:p>
          <a:p>
            <a:pPr lvl="1"/>
            <a:r>
              <a:rPr lang="en-US" dirty="0" smtClean="0"/>
              <a:t>Not possible to eliminate risks or all vulnerabilities</a:t>
            </a:r>
            <a:endParaRPr lang="en-US" dirty="0"/>
          </a:p>
          <a:p>
            <a:r>
              <a:rPr lang="en-US" dirty="0" smtClean="0"/>
              <a:t>Vulnerability Scans</a:t>
            </a:r>
          </a:p>
          <a:p>
            <a:pPr lvl="1"/>
            <a:r>
              <a:rPr lang="en-US" dirty="0" smtClean="0"/>
              <a:t>Software tools used to test systems and networks for known security issues</a:t>
            </a:r>
          </a:p>
          <a:p>
            <a:pPr lvl="1"/>
            <a:r>
              <a:rPr lang="en-US" dirty="0" smtClean="0"/>
              <a:t>Attackers and administrators use vulnerability scanners to detect weaknesses</a:t>
            </a:r>
          </a:p>
          <a:p>
            <a:pPr lvl="1"/>
            <a:r>
              <a:rPr lang="en-US" dirty="0" smtClean="0"/>
              <a:t>Works similar to antivirus with a database of known security issues</a:t>
            </a:r>
          </a:p>
          <a:p>
            <a:pPr lvl="1"/>
            <a:r>
              <a:rPr lang="en-US" dirty="0" smtClean="0"/>
              <a:t>Scanners include the ability to generate reports identifying any vulnerabilities they discover</a:t>
            </a:r>
          </a:p>
          <a:p>
            <a:r>
              <a:rPr lang="en-US" dirty="0" smtClean="0"/>
              <a:t>Vulnerability Assessments</a:t>
            </a:r>
          </a:p>
          <a:p>
            <a:pPr lvl="1"/>
            <a:r>
              <a:rPr lang="en-US" dirty="0" smtClean="0"/>
              <a:t>Often results from vulnerability scans but the assessment will do more</a:t>
            </a:r>
          </a:p>
          <a:p>
            <a:pPr lvl="1"/>
            <a:r>
              <a:rPr lang="en-US" dirty="0" smtClean="0"/>
              <a:t>Vulnerability assessments are often done as part of a risk analysis or assessment to identify the vulnerabilities at a point in time</a:t>
            </a:r>
          </a:p>
          <a:p>
            <a:r>
              <a:rPr lang="en-US" dirty="0" smtClean="0"/>
              <a:t>Common Vulnerabilities and Exposures</a:t>
            </a:r>
          </a:p>
          <a:p>
            <a:pPr lvl="1"/>
            <a:r>
              <a:rPr lang="en-US" dirty="0" smtClean="0"/>
              <a:t>Common Vulnerability and exposures (CVE)</a:t>
            </a:r>
          </a:p>
          <a:p>
            <a:pPr lvl="1"/>
            <a:r>
              <a:rPr lang="en-US" dirty="0" smtClean="0"/>
              <a:t>Makes it easier for companies that create patch management and vulnerability management tools</a:t>
            </a:r>
          </a:p>
        </p:txBody>
      </p:sp>
    </p:spTree>
    <p:extLst>
      <p:ext uri="{BB962C8B-B14F-4D97-AF65-F5344CB8AC3E}">
        <p14:creationId xmlns:p14="http://schemas.microsoft.com/office/powerpoint/2010/main" val="2856026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Principles of security operations: need-to-know, least privileges, separation of duties and responsibilities, job rotation, and mandatory vacations</a:t>
            </a:r>
          </a:p>
          <a:p>
            <a:r>
              <a:rPr lang="en-US" dirty="0" smtClean="0"/>
              <a:t>Media and other assets that contain data are protected throughout their lifecycle</a:t>
            </a:r>
          </a:p>
          <a:p>
            <a:r>
              <a:rPr lang="en-US" dirty="0" smtClean="0"/>
              <a:t>Media holding sensitive information should be marked, handled, stored, and destroyed using acceptable methods within the organization</a:t>
            </a:r>
          </a:p>
          <a:p>
            <a:r>
              <a:rPr lang="en-US" dirty="0" smtClean="0"/>
              <a:t>Virtualized assets</a:t>
            </a:r>
          </a:p>
          <a:p>
            <a:r>
              <a:rPr lang="en-US" dirty="0" smtClean="0"/>
              <a:t>Cloud-based assets</a:t>
            </a:r>
          </a:p>
          <a:p>
            <a:r>
              <a:rPr lang="en-US" dirty="0" smtClean="0"/>
              <a:t>Change and configuration management</a:t>
            </a:r>
          </a:p>
          <a:p>
            <a:r>
              <a:rPr lang="en-US" dirty="0"/>
              <a:t> </a:t>
            </a:r>
            <a:r>
              <a:rPr lang="en-US" dirty="0" smtClean="0"/>
              <a:t>patch and vulnerability management</a:t>
            </a:r>
          </a:p>
        </p:txBody>
      </p:sp>
    </p:spTree>
    <p:extLst>
      <p:ext uri="{BB962C8B-B14F-4D97-AF65-F5344CB8AC3E}">
        <p14:creationId xmlns:p14="http://schemas.microsoft.com/office/powerpoint/2010/main" val="2151107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Applying Security Operation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Need-to-Know</a:t>
            </a:r>
          </a:p>
          <a:p>
            <a:pPr lvl="1"/>
            <a:r>
              <a:rPr lang="en-US" dirty="0" smtClean="0"/>
              <a:t>Imposes the requirement to grant uses access only to data or resource they need to perform assigned work tasks</a:t>
            </a:r>
          </a:p>
          <a:p>
            <a:pPr lvl="1"/>
            <a:r>
              <a:rPr lang="en-US" dirty="0" smtClean="0"/>
              <a:t>Primary purpose is to keep secret information secret</a:t>
            </a:r>
          </a:p>
          <a:p>
            <a:pPr lvl="1"/>
            <a:r>
              <a:rPr lang="en-US" dirty="0" smtClean="0"/>
              <a:t>Commonly associated with security clearances</a:t>
            </a:r>
          </a:p>
        </p:txBody>
      </p:sp>
    </p:spTree>
    <p:extLst>
      <p:ext uri="{BB962C8B-B14F-4D97-AF65-F5344CB8AC3E}">
        <p14:creationId xmlns:p14="http://schemas.microsoft.com/office/powerpoint/2010/main" val="314899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Applying Security Operation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Principle of Least Privilege</a:t>
            </a:r>
          </a:p>
          <a:p>
            <a:pPr lvl="1"/>
            <a:r>
              <a:rPr lang="en-US" dirty="0" smtClean="0"/>
              <a:t>States that subjects are granted only the privileges necessary to perform assigned work tasks and no more</a:t>
            </a:r>
            <a:endParaRPr lang="en-US" dirty="0"/>
          </a:p>
          <a:p>
            <a:pPr lvl="1"/>
            <a:r>
              <a:rPr lang="en-US" dirty="0" smtClean="0"/>
              <a:t>Extends beyond just accessing data; applies to system access</a:t>
            </a:r>
          </a:p>
          <a:p>
            <a:pPr lvl="2"/>
            <a:r>
              <a:rPr lang="en-US" dirty="0"/>
              <a:t>Local Administrators group</a:t>
            </a:r>
          </a:p>
          <a:p>
            <a:pPr lvl="1"/>
            <a:r>
              <a:rPr lang="en-US" dirty="0" smtClean="0"/>
              <a:t>Focused on ensuring that user privileges are restricted </a:t>
            </a:r>
          </a:p>
          <a:p>
            <a:pPr lvl="2"/>
            <a:r>
              <a:rPr lang="en-US" b="1" dirty="0" smtClean="0"/>
              <a:t>Entitlement</a:t>
            </a:r>
            <a:r>
              <a:rPr lang="en-US" dirty="0" smtClean="0"/>
              <a:t> – refers to the amount privileges granted to users, typically at first provisioning</a:t>
            </a:r>
          </a:p>
          <a:p>
            <a:pPr lvl="2"/>
            <a:r>
              <a:rPr lang="en-US" b="1" dirty="0" smtClean="0"/>
              <a:t>Aggregation</a:t>
            </a:r>
            <a:r>
              <a:rPr lang="en-US" dirty="0" smtClean="0"/>
              <a:t> – refers to the amount of privileges that users collect over time</a:t>
            </a:r>
          </a:p>
          <a:p>
            <a:pPr lvl="2"/>
            <a:r>
              <a:rPr lang="en-US" b="1" dirty="0" smtClean="0"/>
              <a:t>Transitive Trust </a:t>
            </a:r>
            <a:r>
              <a:rPr lang="en-US" dirty="0" smtClean="0"/>
              <a:t>– a trust relationship between two security domains allows subjects in one domain to access objects in another domain</a:t>
            </a:r>
          </a:p>
        </p:txBody>
      </p:sp>
    </p:spTree>
    <p:extLst>
      <p:ext uri="{BB962C8B-B14F-4D97-AF65-F5344CB8AC3E}">
        <p14:creationId xmlns:p14="http://schemas.microsoft.com/office/powerpoint/2010/main" val="135270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Separation of Duties and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719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Separation of duties and responsibilities</a:t>
            </a:r>
          </a:p>
          <a:p>
            <a:pPr lvl="1"/>
            <a:r>
              <a:rPr lang="en-US" dirty="0"/>
              <a:t>Ensures that no single person have total control over a critical function or system</a:t>
            </a:r>
          </a:p>
          <a:p>
            <a:pPr lvl="1"/>
            <a:r>
              <a:rPr lang="en-US" dirty="0"/>
              <a:t>Two or more people must conspire or collude against the organization</a:t>
            </a:r>
          </a:p>
          <a:p>
            <a:r>
              <a:rPr lang="en-US" b="1" dirty="0" smtClean="0"/>
              <a:t>Separation of Privileges</a:t>
            </a:r>
          </a:p>
          <a:p>
            <a:pPr lvl="1"/>
            <a:r>
              <a:rPr lang="en-US" dirty="0"/>
              <a:t>Builds on the principles of least privilege and applies it to applications and processes</a:t>
            </a:r>
          </a:p>
          <a:p>
            <a:pPr lvl="1"/>
            <a:r>
              <a:rPr lang="en-US" dirty="0"/>
              <a:t>Administrators assign different rights and permissions for each type of privileged operation</a:t>
            </a:r>
          </a:p>
          <a:p>
            <a:r>
              <a:rPr lang="en-US" b="1" dirty="0" smtClean="0"/>
              <a:t>Segregation of Duties</a:t>
            </a:r>
          </a:p>
          <a:p>
            <a:pPr lvl="1"/>
            <a:r>
              <a:rPr lang="en-US" dirty="0" smtClean="0"/>
              <a:t>Combines the principle of least privilege</a:t>
            </a:r>
          </a:p>
          <a:p>
            <a:pPr lvl="1"/>
            <a:r>
              <a:rPr lang="en-US" dirty="0" smtClean="0"/>
              <a:t>The goal is to ensure that individuals do not have excessive system access that may result in a conflict of interest</a:t>
            </a:r>
          </a:p>
          <a:p>
            <a:r>
              <a:rPr lang="en-US" b="1" dirty="0" smtClean="0"/>
              <a:t>Two-Person Control</a:t>
            </a:r>
          </a:p>
          <a:p>
            <a:pPr lvl="1"/>
            <a:r>
              <a:rPr lang="en-US" dirty="0" smtClean="0"/>
              <a:t>Requires the approval of two individuals for critical tasks</a:t>
            </a:r>
          </a:p>
          <a:p>
            <a:pPr lvl="1"/>
            <a:r>
              <a:rPr lang="en-US" dirty="0" smtClean="0"/>
              <a:t>Ensures peer review and reduces the likelihood of collusion and fraud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7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Job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Rotating employees through jobs</a:t>
            </a:r>
          </a:p>
          <a:p>
            <a:r>
              <a:rPr lang="en-US" dirty="0" smtClean="0"/>
              <a:t>Provides peer review, reduces fraud, and enable cross-training</a:t>
            </a:r>
          </a:p>
          <a:p>
            <a:r>
              <a:rPr lang="en-US" dirty="0" smtClean="0"/>
              <a:t>Can act as both a deterrent and detection mechanism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71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Mandatory Vacations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for a form of peer review and helps detect fraud and collusion</a:t>
            </a:r>
          </a:p>
          <a:p>
            <a:r>
              <a:rPr lang="en-US" dirty="0" smtClean="0"/>
              <a:t>Can act as both a deterrent and detection mechanism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21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Privileged Account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Ensures that personnel do not have more privileges than they need and that they do not misuse these privileges</a:t>
            </a:r>
          </a:p>
          <a:p>
            <a:r>
              <a:rPr lang="en-US" dirty="0" smtClean="0"/>
              <a:t>Accounts granted elevated privileges are referred to as privileged entities that have special, higher-order capabilities inaccessible to normal users</a:t>
            </a:r>
          </a:p>
          <a:p>
            <a:r>
              <a:rPr lang="en-US" dirty="0" smtClean="0"/>
              <a:t>Most are restricted to administrators and certain system operators who are usually trusted employees</a:t>
            </a:r>
          </a:p>
          <a:p>
            <a:r>
              <a:rPr lang="en-US" dirty="0" smtClean="0"/>
              <a:t>These accounts should be monitored for disgruntled employees</a:t>
            </a:r>
          </a:p>
          <a:p>
            <a:r>
              <a:rPr lang="en-US" dirty="0" smtClean="0"/>
              <a:t>Use automated tools to log events and send alerts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504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Managing the Information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504" y="1825625"/>
            <a:ext cx="11457432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Security controls protect information throughout its lifecycle</a:t>
            </a:r>
          </a:p>
          <a:p>
            <a:endParaRPr lang="en-US" dirty="0" smtClean="0"/>
          </a:p>
          <a:p>
            <a:r>
              <a:rPr lang="en-US" sz="2400" dirty="0" smtClean="0"/>
              <a:t>Creation or Capture – data created by the user; systems can create data</a:t>
            </a:r>
          </a:p>
          <a:p>
            <a:r>
              <a:rPr lang="en-US" sz="2400" dirty="0" smtClean="0"/>
              <a:t>Classification – important to classify sensitive data and handle appropriately</a:t>
            </a:r>
          </a:p>
          <a:p>
            <a:r>
              <a:rPr lang="en-US" sz="2400" dirty="0" smtClean="0"/>
              <a:t>Storage – ensure that it is protected by adequate security controls based on classification</a:t>
            </a:r>
          </a:p>
          <a:p>
            <a:r>
              <a:rPr lang="en-US" sz="2400" dirty="0" smtClean="0"/>
              <a:t>Usage – anytime data is in use or in transit over a network; unencrypted form</a:t>
            </a:r>
          </a:p>
          <a:p>
            <a:r>
              <a:rPr lang="en-US" sz="2400" dirty="0" smtClean="0"/>
              <a:t>Archive – often stored off-site</a:t>
            </a:r>
          </a:p>
          <a:p>
            <a:r>
              <a:rPr lang="en-US" sz="2400" dirty="0" smtClean="0"/>
              <a:t>Destruction or Purging – when data is no longer needed, it should be destroyed</a:t>
            </a:r>
          </a:p>
        </p:txBody>
      </p:sp>
    </p:spTree>
    <p:extLst>
      <p:ext uri="{BB962C8B-B14F-4D97-AF65-F5344CB8AC3E}">
        <p14:creationId xmlns:p14="http://schemas.microsoft.com/office/powerpoint/2010/main" val="541846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2214</Words>
  <Application>Microsoft Office PowerPoint</Application>
  <PresentationFormat>Widescreen</PresentationFormat>
  <Paragraphs>261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Chapter 16 </vt:lpstr>
      <vt:lpstr>Chapter 16 </vt:lpstr>
      <vt:lpstr>Applying Security Operation Concepts</vt:lpstr>
      <vt:lpstr>Applying Security Operation Concepts</vt:lpstr>
      <vt:lpstr>Separation of Duties and Responsibilities</vt:lpstr>
      <vt:lpstr>Job Rotation</vt:lpstr>
      <vt:lpstr>Mandatory Vacations</vt:lpstr>
      <vt:lpstr>Privileged Account Management</vt:lpstr>
      <vt:lpstr>Managing the Information Lifecycle</vt:lpstr>
      <vt:lpstr>Service-Level Agreements</vt:lpstr>
      <vt:lpstr>Addressing Personnel Safety and Security</vt:lpstr>
      <vt:lpstr>Addressing Personnel Safety and Security</vt:lpstr>
      <vt:lpstr>Securely Provisioning Resources</vt:lpstr>
      <vt:lpstr>Protecting Physical Assets</vt:lpstr>
      <vt:lpstr>Managing Virtual Assets</vt:lpstr>
      <vt:lpstr>Managing Cloud-Based Assets</vt:lpstr>
      <vt:lpstr>Managing Cloud-Based Assets</vt:lpstr>
      <vt:lpstr>Media Management</vt:lpstr>
      <vt:lpstr>Tape Media</vt:lpstr>
      <vt:lpstr>Mobile Devices</vt:lpstr>
      <vt:lpstr>Managing Media Lifecycle</vt:lpstr>
      <vt:lpstr>Managing Configurations</vt:lpstr>
      <vt:lpstr>Managing Change</vt:lpstr>
      <vt:lpstr>Security Impact Analysis</vt:lpstr>
      <vt:lpstr>Versioning and  Configuration Documentation</vt:lpstr>
      <vt:lpstr>Managing Patches and Reducing Vulnerabilities</vt:lpstr>
      <vt:lpstr>Managing Patches and Reducing Vulnerabilities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Hunnicutt CTR Ken</dc:creator>
  <cp:lastModifiedBy>Hunnicutt CTR Ken</cp:lastModifiedBy>
  <cp:revision>85</cp:revision>
  <dcterms:created xsi:type="dcterms:W3CDTF">2019-09-16T01:37:19Z</dcterms:created>
  <dcterms:modified xsi:type="dcterms:W3CDTF">2020-04-07T18:29:10Z</dcterms:modified>
</cp:coreProperties>
</file>