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7" r:id="rId4"/>
    <p:sldId id="259" r:id="rId5"/>
    <p:sldId id="298" r:id="rId6"/>
    <p:sldId id="299" r:id="rId7"/>
    <p:sldId id="260" r:id="rId8"/>
    <p:sldId id="261" r:id="rId9"/>
    <p:sldId id="262" r:id="rId10"/>
    <p:sldId id="263" r:id="rId11"/>
    <p:sldId id="264" r:id="rId12"/>
    <p:sldId id="265" r:id="rId13"/>
    <p:sldId id="266" r:id="rId14"/>
    <p:sldId id="288" r:id="rId15"/>
    <p:sldId id="267" r:id="rId16"/>
    <p:sldId id="268" r:id="rId17"/>
    <p:sldId id="289" r:id="rId18"/>
    <p:sldId id="290" r:id="rId19"/>
    <p:sldId id="270" r:id="rId20"/>
    <p:sldId id="271" r:id="rId21"/>
    <p:sldId id="272" r:id="rId22"/>
    <p:sldId id="291" r:id="rId23"/>
    <p:sldId id="292" r:id="rId24"/>
    <p:sldId id="300" r:id="rId25"/>
    <p:sldId id="273" r:id="rId26"/>
    <p:sldId id="274" r:id="rId27"/>
    <p:sldId id="293" r:id="rId28"/>
    <p:sldId id="275" r:id="rId29"/>
    <p:sldId id="294" r:id="rId30"/>
    <p:sldId id="295" r:id="rId31"/>
    <p:sldId id="296" r:id="rId32"/>
    <p:sldId id="276" r:id="rId33"/>
    <p:sldId id="277" r:id="rId34"/>
    <p:sldId id="278" r:id="rId35"/>
    <p:sldId id="279" r:id="rId36"/>
    <p:sldId id="280" r:id="rId37"/>
    <p:sldId id="297" r:id="rId38"/>
    <p:sldId id="301" r:id="rId39"/>
    <p:sldId id="281" r:id="rId40"/>
    <p:sldId id="282" r:id="rId41"/>
    <p:sldId id="2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38200" y="365125"/>
            <a:ext cx="10856976" cy="1325563"/>
          </a:xfrm>
        </p:spPr>
        <p:txBody>
          <a:bodyPr>
            <a:normAutofit/>
          </a:bodyPr>
          <a:lstStyle/>
          <a:p>
            <a:pPr algn="ctr"/>
            <a:r>
              <a:rPr lang="en-US" sz="4000" dirty="0" smtClean="0"/>
              <a:t>Chapter 2</a:t>
            </a:r>
            <a:br>
              <a:rPr lang="en-US" sz="4000" dirty="0" smtClean="0"/>
            </a:br>
            <a:r>
              <a:rPr lang="en-US" sz="4000" dirty="0" smtClean="0"/>
              <a:t>Personnel Security and Risk Management Concepts</a:t>
            </a:r>
            <a:endParaRPr lang="en-US" sz="4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b="1" dirty="0" smtClean="0"/>
              <a:t>Domain 1: Security and Risk Management</a:t>
            </a:r>
          </a:p>
          <a:p>
            <a:pPr lvl="1"/>
            <a:r>
              <a:rPr lang="en-US" sz="3200" dirty="0" smtClean="0"/>
              <a:t>1.8 Contribute to and enforce personnel security policies and procedures</a:t>
            </a:r>
          </a:p>
          <a:p>
            <a:pPr lvl="1"/>
            <a:r>
              <a:rPr lang="en-US" sz="3200" dirty="0" smtClean="0"/>
              <a:t>1.8.1 Candidate screening and hiring</a:t>
            </a:r>
          </a:p>
          <a:p>
            <a:pPr lvl="1"/>
            <a:r>
              <a:rPr lang="en-US" sz="3200" dirty="0" smtClean="0"/>
              <a:t>1.8.2 Employment agreements and policies</a:t>
            </a:r>
          </a:p>
          <a:p>
            <a:pPr lvl="1"/>
            <a:r>
              <a:rPr lang="en-US" sz="3200" dirty="0" smtClean="0"/>
              <a:t>1.8.3 Onboarding and termination processes</a:t>
            </a:r>
          </a:p>
          <a:p>
            <a:pPr lvl="1"/>
            <a:r>
              <a:rPr lang="en-US" sz="3200" dirty="0" smtClean="0"/>
              <a:t>1.8.4 Vendor, consultant, and contractor agreements</a:t>
            </a:r>
          </a:p>
          <a:p>
            <a:pPr lvl="1"/>
            <a:r>
              <a:rPr lang="en-US" sz="3200" dirty="0" smtClean="0"/>
              <a:t>1.8.5 Compliance policy requirements</a:t>
            </a:r>
          </a:p>
          <a:p>
            <a:pPr lvl="1"/>
            <a:r>
              <a:rPr lang="en-US" sz="3200" dirty="0" smtClean="0"/>
              <a:t>1.8.6 Privacy policy requirements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Vendor, Consultant, and Contractor Agreements and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Service-level agreement (SLA)</a:t>
            </a:r>
          </a:p>
          <a:p>
            <a:pPr lvl="1"/>
            <a:r>
              <a:rPr lang="en-US" dirty="0" smtClean="0"/>
              <a:t>Defines levels of performance, expectation, compensation, and consequences for entities, persons, or organizations that are extern to the primary organization</a:t>
            </a:r>
          </a:p>
          <a:p>
            <a:pPr lvl="2"/>
            <a:r>
              <a:rPr lang="en-US" dirty="0"/>
              <a:t>System uptime</a:t>
            </a:r>
          </a:p>
          <a:p>
            <a:pPr lvl="2"/>
            <a:r>
              <a:rPr lang="en-US" dirty="0"/>
              <a:t>Maximum consecutive downtime</a:t>
            </a:r>
          </a:p>
          <a:p>
            <a:pPr lvl="2"/>
            <a:r>
              <a:rPr lang="en-US" dirty="0"/>
              <a:t>Peak load</a:t>
            </a:r>
          </a:p>
          <a:p>
            <a:pPr lvl="2"/>
            <a:r>
              <a:rPr lang="en-US" dirty="0"/>
              <a:t>Average load</a:t>
            </a:r>
          </a:p>
          <a:p>
            <a:pPr lvl="2"/>
            <a:r>
              <a:rPr lang="en-US" dirty="0"/>
              <a:t>Responsibility for diagnostics</a:t>
            </a:r>
          </a:p>
          <a:p>
            <a:pPr lvl="2"/>
            <a:r>
              <a:rPr lang="en-US" dirty="0"/>
              <a:t>Failover time if redundancy is in place</a:t>
            </a:r>
          </a:p>
          <a:p>
            <a:pPr lvl="1"/>
            <a:r>
              <a:rPr lang="en-US" dirty="0" smtClean="0"/>
              <a:t>Includes financial and other contractual remedies if agreement is not maintained.</a:t>
            </a:r>
          </a:p>
          <a:p>
            <a:pPr lvl="1"/>
            <a:r>
              <a:rPr lang="en-US" dirty="0" smtClean="0"/>
              <a:t>Controls are important part of risk reduction and risk avoidance</a:t>
            </a:r>
          </a:p>
        </p:txBody>
      </p:sp>
    </p:spTree>
    <p:extLst>
      <p:ext uri="{BB962C8B-B14F-4D97-AF65-F5344CB8AC3E}">
        <p14:creationId xmlns:p14="http://schemas.microsoft.com/office/powerpoint/2010/main" val="419922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Compliance Policy Requirements</a:t>
            </a:r>
            <a:endParaRPr lang="en-US" dirty="0"/>
          </a:p>
        </p:txBody>
      </p:sp>
      <p:sp>
        <p:nvSpPr>
          <p:cNvPr id="3" name="Content Placeholder 2"/>
          <p:cNvSpPr>
            <a:spLocks noGrp="1"/>
          </p:cNvSpPr>
          <p:nvPr>
            <p:ph idx="1"/>
          </p:nvPr>
        </p:nvSpPr>
        <p:spPr/>
        <p:txBody>
          <a:bodyPr>
            <a:normAutofit/>
          </a:bodyPr>
          <a:lstStyle/>
          <a:p>
            <a:r>
              <a:rPr lang="en-US" dirty="0" smtClean="0"/>
              <a:t>Compliance:</a:t>
            </a:r>
          </a:p>
          <a:p>
            <a:pPr lvl="1"/>
            <a:r>
              <a:rPr lang="en-US" dirty="0" smtClean="0"/>
              <a:t>The act of conforming to or adhering to rules, policies, regulations, standards, or requirements</a:t>
            </a:r>
          </a:p>
          <a:p>
            <a:pPr lvl="1"/>
            <a:r>
              <a:rPr lang="en-US" dirty="0" smtClean="0"/>
              <a:t>Important part of </a:t>
            </a:r>
            <a:r>
              <a:rPr lang="en-US" i="1" dirty="0" smtClean="0"/>
              <a:t>security governance</a:t>
            </a:r>
            <a:endParaRPr lang="en-US" dirty="0" smtClean="0"/>
          </a:p>
          <a:p>
            <a:pPr lvl="1"/>
            <a:r>
              <a:rPr lang="en-US" dirty="0" smtClean="0"/>
              <a:t>Employees must follow company policy and perform their job task in accordance to defined procedures</a:t>
            </a:r>
          </a:p>
          <a:p>
            <a:pPr lvl="1"/>
            <a:r>
              <a:rPr lang="en-US" dirty="0" smtClean="0"/>
              <a:t>Employees need to be trained in regards to what the need to do</a:t>
            </a:r>
          </a:p>
        </p:txBody>
      </p:sp>
    </p:spTree>
    <p:extLst>
      <p:ext uri="{BB962C8B-B14F-4D97-AF65-F5344CB8AC3E}">
        <p14:creationId xmlns:p14="http://schemas.microsoft.com/office/powerpoint/2010/main" val="104788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 Policy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Privacy can be difficult to define</a:t>
            </a:r>
          </a:p>
          <a:p>
            <a:pPr lvl="1"/>
            <a:r>
              <a:rPr lang="en-US" dirty="0" smtClean="0"/>
              <a:t>Active prevention of unauthorized access to information that is personally identifiable </a:t>
            </a:r>
          </a:p>
          <a:p>
            <a:pPr lvl="1"/>
            <a:r>
              <a:rPr lang="en-US" dirty="0" smtClean="0"/>
              <a:t>Freedom from unauthorized access to information deemed personal or confidential</a:t>
            </a:r>
          </a:p>
          <a:p>
            <a:pPr lvl="1"/>
            <a:r>
              <a:rPr lang="en-US" dirty="0" smtClean="0"/>
              <a:t>Freedom from being observed, monitored, or examined without consent or knowledge</a:t>
            </a:r>
          </a:p>
          <a:p>
            <a:pPr lvl="1"/>
            <a:r>
              <a:rPr lang="en-US" dirty="0" smtClean="0"/>
              <a:t>Must balance between individual rights and rights of the organization</a:t>
            </a:r>
          </a:p>
          <a:p>
            <a:pPr lvl="1"/>
            <a:r>
              <a:rPr lang="en-US" dirty="0" smtClean="0"/>
              <a:t>Must be addressed in the security policy</a:t>
            </a:r>
          </a:p>
          <a:p>
            <a:pPr lvl="1"/>
            <a:r>
              <a:rPr lang="en-US" dirty="0"/>
              <a:t>R</a:t>
            </a:r>
            <a:r>
              <a:rPr lang="en-US" dirty="0" smtClean="0"/>
              <a:t>egulations:</a:t>
            </a:r>
          </a:p>
          <a:p>
            <a:pPr lvl="2"/>
            <a:r>
              <a:rPr lang="en-US" smtClean="0"/>
              <a:t>HIPAA</a:t>
            </a:r>
            <a:r>
              <a:rPr lang="en-US" dirty="0" smtClean="0"/>
              <a:t>, SOX, Family Educational Rights and Privacy Act (FERPA), Gramm-Leach-Bliley Act (GLBA),  E.U.’s General Data Privacy Regulation (GDPR), PCI DSS</a:t>
            </a:r>
          </a:p>
        </p:txBody>
      </p:sp>
    </p:spTree>
    <p:extLst>
      <p:ext uri="{BB962C8B-B14F-4D97-AF65-F5344CB8AC3E}">
        <p14:creationId xmlns:p14="http://schemas.microsoft.com/office/powerpoint/2010/main" val="108565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Governance</a:t>
            </a:r>
            <a:endParaRPr lang="en-US" dirty="0"/>
          </a:p>
        </p:txBody>
      </p:sp>
      <p:sp>
        <p:nvSpPr>
          <p:cNvPr id="3" name="Content Placeholder 2"/>
          <p:cNvSpPr>
            <a:spLocks noGrp="1"/>
          </p:cNvSpPr>
          <p:nvPr>
            <p:ph idx="1"/>
          </p:nvPr>
        </p:nvSpPr>
        <p:spPr/>
        <p:txBody>
          <a:bodyPr>
            <a:normAutofit fontScale="92500"/>
          </a:bodyPr>
          <a:lstStyle/>
          <a:p>
            <a:r>
              <a:rPr lang="en-US" dirty="0" smtClean="0"/>
              <a:t>Collection of practices related to supporting, defining, and directing the security efforts of an organization</a:t>
            </a:r>
          </a:p>
          <a:p>
            <a:r>
              <a:rPr lang="en-US" dirty="0" smtClean="0"/>
              <a:t>Closely related and intertwined with corporate and IT governance</a:t>
            </a:r>
          </a:p>
          <a:p>
            <a:r>
              <a:rPr lang="en-US" dirty="0" smtClean="0"/>
              <a:t>Third-party governance – system of oversight mandated by law, regulation industry standards, contractual obligation, or licensing requirements</a:t>
            </a:r>
          </a:p>
          <a:p>
            <a:r>
              <a:rPr lang="en-US" dirty="0" smtClean="0"/>
              <a:t>Another aspect is security oversight of third parties that your organization relies on</a:t>
            </a:r>
          </a:p>
          <a:p>
            <a:r>
              <a:rPr lang="en-US" dirty="0" smtClean="0"/>
              <a:t>Focuses on verifying compliance with stated security objectives, requirements, regulation and contractual obligations</a:t>
            </a:r>
          </a:p>
          <a:p>
            <a:r>
              <a:rPr lang="en-US" dirty="0" smtClean="0"/>
              <a:t>On-site assessments (audits) have a checklist of requirements</a:t>
            </a:r>
          </a:p>
        </p:txBody>
      </p:sp>
    </p:spTree>
    <p:extLst>
      <p:ext uri="{BB962C8B-B14F-4D97-AF65-F5344CB8AC3E}">
        <p14:creationId xmlns:p14="http://schemas.microsoft.com/office/powerpoint/2010/main" val="102182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Governance</a:t>
            </a:r>
            <a:endParaRPr lang="en-US" dirty="0"/>
          </a:p>
        </p:txBody>
      </p:sp>
      <p:sp>
        <p:nvSpPr>
          <p:cNvPr id="3" name="Content Placeholder 2"/>
          <p:cNvSpPr>
            <a:spLocks noGrp="1"/>
          </p:cNvSpPr>
          <p:nvPr>
            <p:ph idx="1"/>
          </p:nvPr>
        </p:nvSpPr>
        <p:spPr/>
        <p:txBody>
          <a:bodyPr>
            <a:normAutofit/>
          </a:bodyPr>
          <a:lstStyle/>
          <a:p>
            <a:r>
              <a:rPr lang="en-US" dirty="0" smtClean="0"/>
              <a:t>Both target and the governing body should participate in full and open document exchange and review</a:t>
            </a:r>
          </a:p>
          <a:p>
            <a:pPr lvl="1"/>
            <a:r>
              <a:rPr lang="en-US" dirty="0" smtClean="0"/>
              <a:t>Process of reading the exchanged materials and verifying them against standards and expectations</a:t>
            </a:r>
          </a:p>
          <a:p>
            <a:pPr lvl="1"/>
            <a:r>
              <a:rPr lang="en-US" dirty="0" smtClean="0"/>
              <a:t>Typically performed before any on-site inspection takes place</a:t>
            </a:r>
          </a:p>
          <a:p>
            <a:r>
              <a:rPr lang="en-US" dirty="0" smtClean="0"/>
              <a:t>Government or military agencies or contractors failing to provide sufficient documentation to meet requirements of third-party governance can result in loss of </a:t>
            </a:r>
            <a:r>
              <a:rPr lang="en-US" i="1" dirty="0" smtClean="0"/>
              <a:t>authorization to operate (ATO)</a:t>
            </a:r>
          </a:p>
        </p:txBody>
      </p:sp>
    </p:spTree>
    <p:extLst>
      <p:ext uri="{BB962C8B-B14F-4D97-AF65-F5344CB8AC3E}">
        <p14:creationId xmlns:p14="http://schemas.microsoft.com/office/powerpoint/2010/main" val="327400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 and Apply Risk Management Concepts</a:t>
            </a:r>
            <a:endParaRPr lang="en-US" dirty="0"/>
          </a:p>
        </p:txBody>
      </p:sp>
      <p:sp>
        <p:nvSpPr>
          <p:cNvPr id="3" name="Content Placeholder 2"/>
          <p:cNvSpPr>
            <a:spLocks noGrp="1"/>
          </p:cNvSpPr>
          <p:nvPr>
            <p:ph idx="1"/>
          </p:nvPr>
        </p:nvSpPr>
        <p:spPr>
          <a:xfrm>
            <a:off x="838200" y="1825624"/>
            <a:ext cx="10515600" cy="4730623"/>
          </a:xfrm>
        </p:spPr>
        <p:txBody>
          <a:bodyPr>
            <a:normAutofit fontScale="92500" lnSpcReduction="10000"/>
          </a:bodyPr>
          <a:lstStyle/>
          <a:p>
            <a:r>
              <a:rPr lang="en-US" dirty="0" smtClean="0"/>
              <a:t>Detailed process of identifying factors that could damage or disclose data, evaluating those factors in light of data value and countermeasure cost, and implementing cost-effective solutions for mitigating or reducing risk</a:t>
            </a:r>
          </a:p>
          <a:p>
            <a:r>
              <a:rPr lang="en-US" dirty="0" smtClean="0"/>
              <a:t>Primary goal is to reduce risk to an acceptable level</a:t>
            </a:r>
          </a:p>
          <a:p>
            <a:r>
              <a:rPr lang="en-US" dirty="0" smtClean="0"/>
              <a:t>Risk Analysis - the process by which the goals of risk management are achieved </a:t>
            </a:r>
          </a:p>
          <a:p>
            <a:pPr lvl="1"/>
            <a:r>
              <a:rPr lang="en-US" dirty="0" smtClean="0"/>
              <a:t>Examining the environment for risks</a:t>
            </a:r>
          </a:p>
          <a:p>
            <a:pPr lvl="1"/>
            <a:r>
              <a:rPr lang="en-US" dirty="0" smtClean="0"/>
              <a:t>Evaluating likelihood of each threat event</a:t>
            </a:r>
          </a:p>
          <a:p>
            <a:pPr lvl="1"/>
            <a:r>
              <a:rPr lang="en-US" dirty="0" smtClean="0"/>
              <a:t>Cost of damage if occurred</a:t>
            </a:r>
          </a:p>
          <a:p>
            <a:pPr lvl="1"/>
            <a:r>
              <a:rPr lang="en-US" dirty="0" smtClean="0"/>
              <a:t>Assessing cost of various countermeasures</a:t>
            </a:r>
          </a:p>
          <a:p>
            <a:pPr lvl="1"/>
            <a:r>
              <a:rPr lang="en-US" dirty="0" smtClean="0"/>
              <a:t>Creating a cost/benefit report for safeguards to present to upper management</a:t>
            </a:r>
          </a:p>
          <a:p>
            <a:pPr lvl="1"/>
            <a:r>
              <a:rPr lang="en-US" dirty="0" smtClean="0"/>
              <a:t>Evaluation, assessment, and the assignment of value for all assets within the organization</a:t>
            </a:r>
            <a:endParaRPr lang="en-US" dirty="0"/>
          </a:p>
        </p:txBody>
      </p:sp>
    </p:spTree>
    <p:extLst>
      <p:ext uri="{BB962C8B-B14F-4D97-AF65-F5344CB8AC3E}">
        <p14:creationId xmlns:p14="http://schemas.microsoft.com/office/powerpoint/2010/main" val="141882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Asset – anything within an environment that should be protected</a:t>
            </a:r>
          </a:p>
          <a:p>
            <a:r>
              <a:rPr lang="en-US" dirty="0" smtClean="0"/>
              <a:t>Asset Valuation – dollar value assigned to an asset based on actual cost and nonmonetary expenses</a:t>
            </a:r>
          </a:p>
          <a:p>
            <a:r>
              <a:rPr lang="en-US" dirty="0" smtClean="0"/>
              <a:t>Threats – Any potential occurrence that may cause undesirable or unwanted outcome for an organization</a:t>
            </a:r>
          </a:p>
          <a:p>
            <a:r>
              <a:rPr lang="en-US" dirty="0" smtClean="0"/>
              <a:t>Vulnerability – A weakness in an asset or absence or weakness of a safeguard or countermeasure</a:t>
            </a:r>
          </a:p>
          <a:p>
            <a:r>
              <a:rPr lang="en-US" dirty="0" smtClean="0"/>
              <a:t>Exposure – being susceptible to asset loss because of a threat</a:t>
            </a:r>
          </a:p>
          <a:p>
            <a:r>
              <a:rPr lang="en-US" dirty="0" smtClean="0"/>
              <a:t>Risk – possibility that a threat will exploit a vulnerability to cause harm to an asset</a:t>
            </a:r>
          </a:p>
          <a:p>
            <a:pPr lvl="1"/>
            <a:r>
              <a:rPr lang="en-US" dirty="0" smtClean="0"/>
              <a:t>Risk = threat * vulnerability</a:t>
            </a:r>
          </a:p>
        </p:txBody>
      </p:sp>
    </p:spTree>
    <p:extLst>
      <p:ext uri="{BB962C8B-B14F-4D97-AF65-F5344CB8AC3E}">
        <p14:creationId xmlns:p14="http://schemas.microsoft.com/office/powerpoint/2010/main" val="323484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Terminology</a:t>
            </a:r>
            <a:endParaRPr lang="en-US" dirty="0"/>
          </a:p>
        </p:txBody>
      </p:sp>
      <p:sp>
        <p:nvSpPr>
          <p:cNvPr id="3" name="Content Placeholder 2"/>
          <p:cNvSpPr>
            <a:spLocks noGrp="1"/>
          </p:cNvSpPr>
          <p:nvPr>
            <p:ph idx="1"/>
          </p:nvPr>
        </p:nvSpPr>
        <p:spPr/>
        <p:txBody>
          <a:bodyPr>
            <a:normAutofit/>
          </a:bodyPr>
          <a:lstStyle/>
          <a:p>
            <a:r>
              <a:rPr lang="en-US" dirty="0" smtClean="0"/>
              <a:t>Threat agent – person or process that is dangerous to an asset</a:t>
            </a:r>
          </a:p>
          <a:p>
            <a:r>
              <a:rPr lang="en-US" dirty="0" smtClean="0"/>
              <a:t>Safeguard – Security control or countermeasure that removes or reduces vulnerability or protects against one or more threats</a:t>
            </a:r>
          </a:p>
          <a:p>
            <a:r>
              <a:rPr lang="en-US" dirty="0" smtClean="0"/>
              <a:t>Attack – exploitation of a vulnerability by a threat agent</a:t>
            </a:r>
          </a:p>
          <a:p>
            <a:r>
              <a:rPr lang="en-US" dirty="0" smtClean="0"/>
              <a:t>Breach – occurrence of a security mechanism being bypassed or thwarted by a threat agent.  When combined with an attack, a penetration, or intrusion, can result.</a:t>
            </a:r>
          </a:p>
        </p:txBody>
      </p:sp>
    </p:spTree>
    <p:extLst>
      <p:ext uri="{BB962C8B-B14F-4D97-AF65-F5344CB8AC3E}">
        <p14:creationId xmlns:p14="http://schemas.microsoft.com/office/powerpoint/2010/main" val="192813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Elements of Risk</a:t>
            </a:r>
            <a:endParaRPr lang="en-US" dirty="0"/>
          </a:p>
        </p:txBody>
      </p:sp>
      <p:sp>
        <p:nvSpPr>
          <p:cNvPr id="13" name="Oval 12"/>
          <p:cNvSpPr/>
          <p:nvPr/>
        </p:nvSpPr>
        <p:spPr>
          <a:xfrm>
            <a:off x="3851148" y="2304288"/>
            <a:ext cx="4489704" cy="3867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52769" y="2119622"/>
            <a:ext cx="886461" cy="369332"/>
          </a:xfrm>
          <a:prstGeom prst="rect">
            <a:avLst/>
          </a:prstGeom>
          <a:solidFill>
            <a:schemeClr val="bg1"/>
          </a:solidFill>
        </p:spPr>
        <p:txBody>
          <a:bodyPr wrap="none" rtlCol="0">
            <a:spAutoFit/>
          </a:bodyPr>
          <a:lstStyle/>
          <a:p>
            <a:r>
              <a:rPr lang="en-US" dirty="0" smtClean="0"/>
              <a:t>Threats</a:t>
            </a:r>
            <a:endParaRPr lang="en-US" dirty="0"/>
          </a:p>
        </p:txBody>
      </p:sp>
      <p:sp>
        <p:nvSpPr>
          <p:cNvPr id="15" name="TextBox 14"/>
          <p:cNvSpPr txBox="1"/>
          <p:nvPr/>
        </p:nvSpPr>
        <p:spPr>
          <a:xfrm>
            <a:off x="7458878" y="3523226"/>
            <a:ext cx="1524007" cy="369332"/>
          </a:xfrm>
          <a:prstGeom prst="rect">
            <a:avLst/>
          </a:prstGeom>
          <a:solidFill>
            <a:schemeClr val="bg1"/>
          </a:solidFill>
        </p:spPr>
        <p:txBody>
          <a:bodyPr wrap="none" rtlCol="0">
            <a:spAutoFit/>
          </a:bodyPr>
          <a:lstStyle/>
          <a:p>
            <a:r>
              <a:rPr lang="en-US" dirty="0" smtClean="0"/>
              <a:t>Vulnerabilities</a:t>
            </a:r>
            <a:endParaRPr lang="en-US" dirty="0"/>
          </a:p>
        </p:txBody>
      </p:sp>
      <p:sp>
        <p:nvSpPr>
          <p:cNvPr id="16" name="TextBox 15"/>
          <p:cNvSpPr txBox="1"/>
          <p:nvPr/>
        </p:nvSpPr>
        <p:spPr>
          <a:xfrm>
            <a:off x="7698847" y="5092192"/>
            <a:ext cx="1044068" cy="369332"/>
          </a:xfrm>
          <a:prstGeom prst="rect">
            <a:avLst/>
          </a:prstGeom>
          <a:solidFill>
            <a:schemeClr val="bg1"/>
          </a:solidFill>
        </p:spPr>
        <p:txBody>
          <a:bodyPr wrap="none" rtlCol="0">
            <a:spAutoFit/>
          </a:bodyPr>
          <a:lstStyle/>
          <a:p>
            <a:r>
              <a:rPr lang="en-US" dirty="0" smtClean="0"/>
              <a:t>Exposure</a:t>
            </a:r>
            <a:endParaRPr lang="en-US" dirty="0"/>
          </a:p>
        </p:txBody>
      </p:sp>
      <p:sp>
        <p:nvSpPr>
          <p:cNvPr id="17" name="TextBox 16"/>
          <p:cNvSpPr txBox="1"/>
          <p:nvPr/>
        </p:nvSpPr>
        <p:spPr>
          <a:xfrm>
            <a:off x="5817717" y="5987534"/>
            <a:ext cx="556563" cy="369332"/>
          </a:xfrm>
          <a:prstGeom prst="rect">
            <a:avLst/>
          </a:prstGeom>
          <a:solidFill>
            <a:schemeClr val="bg1"/>
          </a:solidFill>
        </p:spPr>
        <p:txBody>
          <a:bodyPr wrap="none" rtlCol="0">
            <a:spAutoFit/>
          </a:bodyPr>
          <a:lstStyle/>
          <a:p>
            <a:r>
              <a:rPr lang="en-US" dirty="0" smtClean="0"/>
              <a:t>Risk</a:t>
            </a:r>
            <a:endParaRPr lang="en-US" dirty="0"/>
          </a:p>
        </p:txBody>
      </p:sp>
      <p:sp>
        <p:nvSpPr>
          <p:cNvPr id="18" name="TextBox 17"/>
          <p:cNvSpPr txBox="1"/>
          <p:nvPr/>
        </p:nvSpPr>
        <p:spPr>
          <a:xfrm>
            <a:off x="3363227" y="5111496"/>
            <a:ext cx="1209947" cy="369332"/>
          </a:xfrm>
          <a:prstGeom prst="rect">
            <a:avLst/>
          </a:prstGeom>
          <a:solidFill>
            <a:schemeClr val="bg1"/>
          </a:solidFill>
        </p:spPr>
        <p:txBody>
          <a:bodyPr wrap="none" rtlCol="0">
            <a:spAutoFit/>
          </a:bodyPr>
          <a:lstStyle/>
          <a:p>
            <a:r>
              <a:rPr lang="en-US" dirty="0" smtClean="0"/>
              <a:t>Safeguards</a:t>
            </a:r>
            <a:endParaRPr lang="en-US" dirty="0"/>
          </a:p>
        </p:txBody>
      </p:sp>
      <p:sp>
        <p:nvSpPr>
          <p:cNvPr id="19" name="TextBox 18"/>
          <p:cNvSpPr txBox="1"/>
          <p:nvPr/>
        </p:nvSpPr>
        <p:spPr>
          <a:xfrm>
            <a:off x="3534235" y="3529584"/>
            <a:ext cx="778162" cy="369332"/>
          </a:xfrm>
          <a:prstGeom prst="rect">
            <a:avLst/>
          </a:prstGeom>
          <a:solidFill>
            <a:schemeClr val="bg1"/>
          </a:solidFill>
        </p:spPr>
        <p:txBody>
          <a:bodyPr wrap="none" rtlCol="0">
            <a:spAutoFit/>
          </a:bodyPr>
          <a:lstStyle/>
          <a:p>
            <a:r>
              <a:rPr lang="en-US" dirty="0" smtClean="0"/>
              <a:t>Assets</a:t>
            </a:r>
            <a:endParaRPr lang="en-US" dirty="0"/>
          </a:p>
        </p:txBody>
      </p:sp>
      <p:sp>
        <p:nvSpPr>
          <p:cNvPr id="20" name="TextBox 19"/>
          <p:cNvSpPr txBox="1"/>
          <p:nvPr/>
        </p:nvSpPr>
        <p:spPr>
          <a:xfrm>
            <a:off x="7719478" y="2627453"/>
            <a:ext cx="822405" cy="369332"/>
          </a:xfrm>
          <a:prstGeom prst="rect">
            <a:avLst/>
          </a:prstGeom>
          <a:noFill/>
        </p:spPr>
        <p:txBody>
          <a:bodyPr wrap="none" rtlCol="0">
            <a:spAutoFit/>
          </a:bodyPr>
          <a:lstStyle/>
          <a:p>
            <a:r>
              <a:rPr lang="en-US" dirty="0" smtClean="0"/>
              <a:t>exploit</a:t>
            </a:r>
            <a:endParaRPr lang="en-US" dirty="0"/>
          </a:p>
        </p:txBody>
      </p:sp>
      <p:sp>
        <p:nvSpPr>
          <p:cNvPr id="21" name="TextBox 20"/>
          <p:cNvSpPr txBox="1"/>
          <p:nvPr/>
        </p:nvSpPr>
        <p:spPr>
          <a:xfrm>
            <a:off x="8514080" y="4196850"/>
            <a:ext cx="1688476" cy="369332"/>
          </a:xfrm>
          <a:prstGeom prst="rect">
            <a:avLst/>
          </a:prstGeom>
          <a:noFill/>
        </p:spPr>
        <p:txBody>
          <a:bodyPr wrap="none" rtlCol="0">
            <a:spAutoFit/>
          </a:bodyPr>
          <a:lstStyle/>
          <a:p>
            <a:r>
              <a:rPr lang="en-US" dirty="0" smtClean="0"/>
              <a:t>Which results in</a:t>
            </a:r>
            <a:endParaRPr lang="en-US" dirty="0"/>
          </a:p>
        </p:txBody>
      </p:sp>
      <p:sp>
        <p:nvSpPr>
          <p:cNvPr id="22" name="TextBox 21"/>
          <p:cNvSpPr txBox="1"/>
          <p:nvPr/>
        </p:nvSpPr>
        <p:spPr>
          <a:xfrm>
            <a:off x="7361094" y="5807948"/>
            <a:ext cx="979755" cy="369332"/>
          </a:xfrm>
          <a:prstGeom prst="rect">
            <a:avLst/>
          </a:prstGeom>
          <a:noFill/>
        </p:spPr>
        <p:txBody>
          <a:bodyPr wrap="none" rtlCol="0">
            <a:spAutoFit/>
          </a:bodyPr>
          <a:lstStyle/>
          <a:p>
            <a:r>
              <a:rPr lang="en-US" dirty="0" smtClean="0"/>
              <a:t>Which is</a:t>
            </a:r>
            <a:endParaRPr lang="en-US" dirty="0"/>
          </a:p>
        </p:txBody>
      </p:sp>
      <p:sp>
        <p:nvSpPr>
          <p:cNvPr id="23" name="TextBox 22"/>
          <p:cNvSpPr txBox="1"/>
          <p:nvPr/>
        </p:nvSpPr>
        <p:spPr>
          <a:xfrm>
            <a:off x="3117310" y="5987534"/>
            <a:ext cx="2202398" cy="369332"/>
          </a:xfrm>
          <a:prstGeom prst="rect">
            <a:avLst/>
          </a:prstGeom>
          <a:noFill/>
        </p:spPr>
        <p:txBody>
          <a:bodyPr wrap="none" rtlCol="0">
            <a:spAutoFit/>
          </a:bodyPr>
          <a:lstStyle/>
          <a:p>
            <a:r>
              <a:rPr lang="en-US" dirty="0" smtClean="0"/>
              <a:t>Which is mitigated by</a:t>
            </a:r>
            <a:endParaRPr lang="en-US" dirty="0"/>
          </a:p>
        </p:txBody>
      </p:sp>
      <p:sp>
        <p:nvSpPr>
          <p:cNvPr id="24" name="TextBox 23"/>
          <p:cNvSpPr txBox="1"/>
          <p:nvPr/>
        </p:nvSpPr>
        <p:spPr>
          <a:xfrm>
            <a:off x="2311544" y="4245618"/>
            <a:ext cx="1611531" cy="369332"/>
          </a:xfrm>
          <a:prstGeom prst="rect">
            <a:avLst/>
          </a:prstGeom>
          <a:noFill/>
        </p:spPr>
        <p:txBody>
          <a:bodyPr wrap="none" rtlCol="0">
            <a:spAutoFit/>
          </a:bodyPr>
          <a:lstStyle/>
          <a:p>
            <a:r>
              <a:rPr lang="en-US" dirty="0" smtClean="0"/>
              <a:t>Which protects</a:t>
            </a:r>
            <a:endParaRPr lang="en-US" dirty="0"/>
          </a:p>
        </p:txBody>
      </p:sp>
      <p:sp>
        <p:nvSpPr>
          <p:cNvPr id="25" name="TextBox 24"/>
          <p:cNvSpPr txBox="1"/>
          <p:nvPr/>
        </p:nvSpPr>
        <p:spPr>
          <a:xfrm>
            <a:off x="2719744" y="2488954"/>
            <a:ext cx="1643720" cy="646331"/>
          </a:xfrm>
          <a:prstGeom prst="rect">
            <a:avLst/>
          </a:prstGeom>
          <a:noFill/>
        </p:spPr>
        <p:txBody>
          <a:bodyPr wrap="none" rtlCol="0">
            <a:spAutoFit/>
          </a:bodyPr>
          <a:lstStyle/>
          <a:p>
            <a:r>
              <a:rPr lang="en-US" dirty="0" smtClean="0"/>
              <a:t>    Which are</a:t>
            </a:r>
          </a:p>
          <a:p>
            <a:r>
              <a:rPr lang="en-US" dirty="0" smtClean="0"/>
              <a:t> endangered by</a:t>
            </a:r>
            <a:endParaRPr lang="en-US" dirty="0"/>
          </a:p>
        </p:txBody>
      </p:sp>
    </p:spTree>
    <p:extLst>
      <p:ext uri="{BB962C8B-B14F-4D97-AF65-F5344CB8AC3E}">
        <p14:creationId xmlns:p14="http://schemas.microsoft.com/office/powerpoint/2010/main" val="152067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Identify Threats and Vulnerabilities</a:t>
            </a:r>
            <a:endParaRPr lang="en-US" dirty="0"/>
          </a:p>
        </p:txBody>
      </p:sp>
      <p:sp>
        <p:nvSpPr>
          <p:cNvPr id="3" name="Content Placeholder 2"/>
          <p:cNvSpPr>
            <a:spLocks noGrp="1"/>
          </p:cNvSpPr>
          <p:nvPr>
            <p:ph idx="1"/>
          </p:nvPr>
        </p:nvSpPr>
        <p:spPr>
          <a:xfrm>
            <a:off x="838200" y="1825624"/>
            <a:ext cx="10515600" cy="4776343"/>
          </a:xfrm>
        </p:spPr>
        <p:txBody>
          <a:bodyPr>
            <a:normAutofit/>
          </a:bodyPr>
          <a:lstStyle/>
          <a:p>
            <a:r>
              <a:rPr lang="en-US" dirty="0" smtClean="0"/>
              <a:t>An essential part of risk management is identifying and examining threats.</a:t>
            </a:r>
          </a:p>
          <a:p>
            <a:r>
              <a:rPr lang="en-US" dirty="0" smtClean="0"/>
              <a:t>Creating an exhaustive list of all possible threats for an organization’s identified assets</a:t>
            </a:r>
          </a:p>
          <a:p>
            <a:r>
              <a:rPr lang="en-US" dirty="0" smtClean="0"/>
              <a:t>See page 67</a:t>
            </a:r>
          </a:p>
          <a:p>
            <a:r>
              <a:rPr lang="en-US" dirty="0" smtClean="0"/>
              <a:t>Risk assessment and analysis should be a team effort</a:t>
            </a:r>
          </a:p>
          <a:p>
            <a:endParaRPr lang="en-US" dirty="0"/>
          </a:p>
        </p:txBody>
      </p:sp>
    </p:spTree>
    <p:extLst>
      <p:ext uri="{BB962C8B-B14F-4D97-AF65-F5344CB8AC3E}">
        <p14:creationId xmlns:p14="http://schemas.microsoft.com/office/powerpoint/2010/main" val="61956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a:t>
            </a:r>
            <a:endParaRPr lang="en-US" sz="6000" dirty="0"/>
          </a:p>
        </p:txBody>
      </p:sp>
      <p:sp>
        <p:nvSpPr>
          <p:cNvPr id="16" name="Content Placeholder 15"/>
          <p:cNvSpPr>
            <a:spLocks noGrp="1"/>
          </p:cNvSpPr>
          <p:nvPr>
            <p:ph idx="1"/>
          </p:nvPr>
        </p:nvSpPr>
        <p:spPr>
          <a:xfrm>
            <a:off x="838200" y="1825624"/>
            <a:ext cx="10515600" cy="4676775"/>
          </a:xfrm>
        </p:spPr>
        <p:txBody>
          <a:bodyPr>
            <a:normAutofit/>
          </a:bodyPr>
          <a:lstStyle/>
          <a:p>
            <a:pPr lvl="1"/>
            <a:r>
              <a:rPr lang="en-US" dirty="0" smtClean="0"/>
              <a:t>1.9 Understand and apply risk management concepts</a:t>
            </a:r>
          </a:p>
          <a:p>
            <a:pPr lvl="2"/>
            <a:r>
              <a:rPr lang="en-US" dirty="0" smtClean="0"/>
              <a:t>1.9.1 Identify threats and vulnerabilities</a:t>
            </a:r>
          </a:p>
          <a:p>
            <a:pPr lvl="2"/>
            <a:r>
              <a:rPr lang="en-US" dirty="0" smtClean="0"/>
              <a:t>1.9.2 Risk assessment/analysis</a:t>
            </a:r>
          </a:p>
          <a:p>
            <a:pPr lvl="2"/>
            <a:r>
              <a:rPr lang="en-US" dirty="0" smtClean="0"/>
              <a:t>1.9.3 Risk response</a:t>
            </a:r>
          </a:p>
          <a:p>
            <a:pPr lvl="2"/>
            <a:r>
              <a:rPr lang="en-US" dirty="0" smtClean="0"/>
              <a:t>1.9.4 Countermeasure selection and implementation</a:t>
            </a:r>
          </a:p>
          <a:p>
            <a:pPr lvl="2"/>
            <a:r>
              <a:rPr lang="en-US" dirty="0" smtClean="0"/>
              <a:t>1.9.5 Applicable types of control</a:t>
            </a:r>
          </a:p>
          <a:p>
            <a:pPr lvl="2"/>
            <a:r>
              <a:rPr lang="en-US" dirty="0" smtClean="0"/>
              <a:t>1.9.6 Security Control Assessment (SCA)</a:t>
            </a:r>
          </a:p>
          <a:p>
            <a:pPr lvl="2"/>
            <a:r>
              <a:rPr lang="en-US" dirty="0" smtClean="0"/>
              <a:t>1.9.7 Monitoring and measurement</a:t>
            </a:r>
          </a:p>
          <a:p>
            <a:pPr lvl="2"/>
            <a:r>
              <a:rPr lang="en-US" dirty="0" smtClean="0"/>
              <a:t>1.9.8 Asset valuation</a:t>
            </a:r>
          </a:p>
          <a:p>
            <a:pPr lvl="2"/>
            <a:r>
              <a:rPr lang="en-US" dirty="0" smtClean="0"/>
              <a:t>1.9.9 Reporting</a:t>
            </a:r>
          </a:p>
          <a:p>
            <a:pPr lvl="2"/>
            <a:r>
              <a:rPr lang="en-US" dirty="0" smtClean="0"/>
              <a:t>1.9.10 Continuous improvement</a:t>
            </a:r>
          </a:p>
          <a:p>
            <a:pPr lvl="2"/>
            <a:r>
              <a:rPr lang="en-US" dirty="0" smtClean="0"/>
              <a:t>1.9.11 Risk frameworks</a:t>
            </a:r>
          </a:p>
          <a:p>
            <a:pPr marL="457200" lvl="1" indent="0">
              <a:buNone/>
            </a:pPr>
            <a:endParaRPr lang="en-US" sz="3200"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4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Assessment/Analysis</a:t>
            </a:r>
            <a:endParaRPr lang="en-US" dirty="0"/>
          </a:p>
        </p:txBody>
      </p:sp>
      <p:sp>
        <p:nvSpPr>
          <p:cNvPr id="3" name="Content Placeholder 2"/>
          <p:cNvSpPr>
            <a:spLocks noGrp="1"/>
          </p:cNvSpPr>
          <p:nvPr>
            <p:ph idx="1"/>
          </p:nvPr>
        </p:nvSpPr>
        <p:spPr/>
        <p:txBody>
          <a:bodyPr/>
          <a:lstStyle/>
          <a:p>
            <a:r>
              <a:rPr lang="en-US" dirty="0" smtClean="0"/>
              <a:t>Risk management/analysis is primarily for upper management</a:t>
            </a:r>
          </a:p>
          <a:p>
            <a:pPr lvl="1"/>
            <a:r>
              <a:rPr lang="en-US" dirty="0" smtClean="0"/>
              <a:t>Their responsibility to initiate and support risk analysis and assessment by defining scope and purpose of the endeavor</a:t>
            </a:r>
          </a:p>
          <a:p>
            <a:pPr lvl="1"/>
            <a:r>
              <a:rPr lang="en-US" dirty="0" smtClean="0"/>
              <a:t>Two risk assessment methodologies:</a:t>
            </a:r>
          </a:p>
          <a:p>
            <a:pPr lvl="2"/>
            <a:r>
              <a:rPr lang="en-US" dirty="0" smtClean="0"/>
              <a:t>Quantitative risk analysis</a:t>
            </a:r>
          </a:p>
          <a:p>
            <a:pPr lvl="2"/>
            <a:r>
              <a:rPr lang="en-US" dirty="0" smtClean="0"/>
              <a:t>Qualitative risk analysis</a:t>
            </a:r>
          </a:p>
          <a:p>
            <a:pPr lvl="1"/>
            <a:endParaRPr lang="en-US" dirty="0"/>
          </a:p>
        </p:txBody>
      </p:sp>
    </p:spTree>
    <p:extLst>
      <p:ext uri="{BB962C8B-B14F-4D97-AF65-F5344CB8AC3E}">
        <p14:creationId xmlns:p14="http://schemas.microsoft.com/office/powerpoint/2010/main" val="314899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Quantitative Risk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Results in concrete probability percentages</a:t>
            </a:r>
          </a:p>
          <a:p>
            <a:r>
              <a:rPr lang="en-US" dirty="0" smtClean="0"/>
              <a:t>Results in dollar figures for levels of risks, potential loss, cost of countermeasures, and value of safeguards</a:t>
            </a:r>
          </a:p>
          <a:p>
            <a:r>
              <a:rPr lang="en-US" dirty="0" smtClean="0"/>
              <a:t>Should not only conduct quantitative analysis; use qualitative analysis to capture subjective or intangible assets</a:t>
            </a:r>
          </a:p>
          <a:p>
            <a:r>
              <a:rPr lang="en-US" dirty="0" smtClean="0"/>
              <a:t>6 steps to quantitative analysis:</a:t>
            </a:r>
          </a:p>
          <a:p>
            <a:pPr lvl="1"/>
            <a:r>
              <a:rPr lang="en-US" dirty="0" smtClean="0"/>
              <a:t>Inventory assets and assign value</a:t>
            </a:r>
          </a:p>
          <a:p>
            <a:pPr lvl="1"/>
            <a:r>
              <a:rPr lang="en-US" dirty="0" smtClean="0"/>
              <a:t>Research each asset and list all possible threats</a:t>
            </a:r>
          </a:p>
          <a:p>
            <a:pPr lvl="1"/>
            <a:r>
              <a:rPr lang="en-US" dirty="0" smtClean="0"/>
              <a:t>Perform a threat analysis to calculate the likelihood  of each threat within a single year (ARO)</a:t>
            </a:r>
          </a:p>
          <a:p>
            <a:pPr lvl="1"/>
            <a:r>
              <a:rPr lang="en-US" dirty="0" smtClean="0"/>
              <a:t>Derive the overall loss potential per threat per year (ARO)</a:t>
            </a:r>
          </a:p>
          <a:p>
            <a:pPr lvl="1"/>
            <a:r>
              <a:rPr lang="en-US" dirty="0" smtClean="0"/>
              <a:t>Research countermeasures for each threat and then calculate changes in ARO and ALE</a:t>
            </a:r>
            <a:r>
              <a:rPr lang="en-US" dirty="0"/>
              <a:t> </a:t>
            </a:r>
            <a:r>
              <a:rPr lang="en-US" dirty="0" smtClean="0"/>
              <a:t>when applied</a:t>
            </a:r>
          </a:p>
          <a:p>
            <a:pPr lvl="1"/>
            <a:r>
              <a:rPr lang="en-US" dirty="0" smtClean="0"/>
              <a:t>Perform a cos/benefit analysis of each countermeasure for each threat for each asset and select the most appropriate countermeasure.</a:t>
            </a:r>
          </a:p>
        </p:txBody>
      </p:sp>
    </p:spTree>
    <p:extLst>
      <p:ext uri="{BB962C8B-B14F-4D97-AF65-F5344CB8AC3E}">
        <p14:creationId xmlns:p14="http://schemas.microsoft.com/office/powerpoint/2010/main" val="222717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Quantitative Risk Analysis</a:t>
            </a:r>
            <a:endParaRPr lang="en-US" dirty="0"/>
          </a:p>
        </p:txBody>
      </p:sp>
      <p:sp>
        <p:nvSpPr>
          <p:cNvPr id="3" name="Content Placeholder 2"/>
          <p:cNvSpPr>
            <a:spLocks noGrp="1"/>
          </p:cNvSpPr>
          <p:nvPr>
            <p:ph idx="1"/>
          </p:nvPr>
        </p:nvSpPr>
        <p:spPr/>
        <p:txBody>
          <a:bodyPr/>
          <a:lstStyle/>
          <a:p>
            <a:r>
              <a:rPr lang="en-US" dirty="0" smtClean="0"/>
              <a:t>Asset Value – Total cost of asset including hardware, software, and data</a:t>
            </a:r>
          </a:p>
          <a:p>
            <a:r>
              <a:rPr lang="en-US" dirty="0" smtClean="0"/>
              <a:t>Exposure Factor – percentage of loss</a:t>
            </a:r>
          </a:p>
          <a:p>
            <a:r>
              <a:rPr lang="en-US" dirty="0" smtClean="0"/>
              <a:t>Single Loss Expectancy – cost associated with a single realized risk against a specific asset</a:t>
            </a:r>
          </a:p>
          <a:p>
            <a:r>
              <a:rPr lang="en-US" dirty="0" smtClean="0"/>
              <a:t>Annualized Rate of Occurrence – expected frequency for a specific threat to occur</a:t>
            </a:r>
          </a:p>
          <a:p>
            <a:r>
              <a:rPr lang="en-US" dirty="0" smtClean="0"/>
              <a:t>Annualized Loss Expectancy – possible yearly cost of all instances of a specific threat against a specific asset</a:t>
            </a:r>
            <a:endParaRPr lang="en-US" dirty="0"/>
          </a:p>
        </p:txBody>
      </p:sp>
    </p:spTree>
    <p:extLst>
      <p:ext uri="{BB962C8B-B14F-4D97-AF65-F5344CB8AC3E}">
        <p14:creationId xmlns:p14="http://schemas.microsoft.com/office/powerpoint/2010/main" val="422275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Quantitative Risk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SLE = AV * EF</a:t>
            </a:r>
          </a:p>
          <a:p>
            <a:r>
              <a:rPr lang="en-US" dirty="0" smtClean="0"/>
              <a:t>ALE = SLE * ARO</a:t>
            </a:r>
          </a:p>
          <a:p>
            <a:r>
              <a:rPr lang="en-US" dirty="0" smtClean="0"/>
              <a:t>Calculating ALE with Safeguard</a:t>
            </a:r>
          </a:p>
          <a:p>
            <a:pPr lvl="1"/>
            <a:r>
              <a:rPr lang="en-US" dirty="0" smtClean="0"/>
              <a:t>changes the ARO</a:t>
            </a:r>
          </a:p>
          <a:p>
            <a:r>
              <a:rPr lang="en-US" dirty="0" smtClean="0"/>
              <a:t>Calculating Safeguard Costs</a:t>
            </a:r>
          </a:p>
          <a:p>
            <a:pPr lvl="1"/>
            <a:r>
              <a:rPr lang="en-US" dirty="0" smtClean="0"/>
              <a:t>assign each safeguard a deployment value</a:t>
            </a:r>
          </a:p>
          <a:p>
            <a:r>
              <a:rPr lang="en-US" dirty="0" smtClean="0"/>
              <a:t>Calculating Safeguard Cost/Benefit</a:t>
            </a:r>
          </a:p>
          <a:p>
            <a:pPr lvl="1"/>
            <a:r>
              <a:rPr lang="en-US" dirty="0" smtClean="0"/>
              <a:t>ALE before safeguard – ALE after implementing the safeguard – annual cost of the safeguard (ACS) = value of the safeguard</a:t>
            </a:r>
          </a:p>
          <a:p>
            <a:pPr lvl="1"/>
            <a:r>
              <a:rPr lang="en-US" dirty="0" smtClean="0"/>
              <a:t>(ALE1 – ALE2) - ACS </a:t>
            </a:r>
          </a:p>
          <a:p>
            <a:endParaRPr lang="en-US" dirty="0" smtClean="0"/>
          </a:p>
        </p:txBody>
      </p:sp>
    </p:spTree>
    <p:extLst>
      <p:ext uri="{BB962C8B-B14F-4D97-AF65-F5344CB8AC3E}">
        <p14:creationId xmlns:p14="http://schemas.microsoft.com/office/powerpoint/2010/main" val="671556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Six Major Elements of Quantitative Risk Analysis</a:t>
            </a:r>
            <a:endParaRPr lang="en-US" dirty="0"/>
          </a:p>
        </p:txBody>
      </p:sp>
      <p:sp>
        <p:nvSpPr>
          <p:cNvPr id="5" name="TextBox 4"/>
          <p:cNvSpPr txBox="1"/>
          <p:nvPr/>
        </p:nvSpPr>
        <p:spPr>
          <a:xfrm>
            <a:off x="2456688" y="2213634"/>
            <a:ext cx="2358338" cy="369332"/>
          </a:xfrm>
          <a:prstGeom prst="rect">
            <a:avLst/>
          </a:prstGeom>
          <a:noFill/>
        </p:spPr>
        <p:txBody>
          <a:bodyPr wrap="none" rtlCol="0">
            <a:spAutoFit/>
          </a:bodyPr>
          <a:lstStyle/>
          <a:p>
            <a:r>
              <a:rPr lang="en-US" dirty="0" smtClean="0"/>
              <a:t>Assign Asset Value (AV)</a:t>
            </a:r>
            <a:endParaRPr lang="en-US" dirty="0"/>
          </a:p>
        </p:txBody>
      </p:sp>
      <p:sp>
        <p:nvSpPr>
          <p:cNvPr id="6" name="TextBox 5"/>
          <p:cNvSpPr txBox="1"/>
          <p:nvPr/>
        </p:nvSpPr>
        <p:spPr>
          <a:xfrm>
            <a:off x="2804160" y="2902482"/>
            <a:ext cx="3004284" cy="369332"/>
          </a:xfrm>
          <a:prstGeom prst="rect">
            <a:avLst/>
          </a:prstGeom>
          <a:noFill/>
        </p:spPr>
        <p:txBody>
          <a:bodyPr wrap="none" rtlCol="0">
            <a:spAutoFit/>
          </a:bodyPr>
          <a:lstStyle/>
          <a:p>
            <a:r>
              <a:rPr lang="en-US" dirty="0" smtClean="0"/>
              <a:t>Calculate Exposure Factor (EF)</a:t>
            </a:r>
            <a:endParaRPr lang="en-US" dirty="0"/>
          </a:p>
        </p:txBody>
      </p:sp>
      <p:sp>
        <p:nvSpPr>
          <p:cNvPr id="7" name="TextBox 6"/>
          <p:cNvSpPr txBox="1"/>
          <p:nvPr/>
        </p:nvSpPr>
        <p:spPr>
          <a:xfrm>
            <a:off x="3444240" y="3591330"/>
            <a:ext cx="3723070" cy="369332"/>
          </a:xfrm>
          <a:prstGeom prst="rect">
            <a:avLst/>
          </a:prstGeom>
          <a:noFill/>
        </p:spPr>
        <p:txBody>
          <a:bodyPr wrap="none" rtlCol="0">
            <a:spAutoFit/>
          </a:bodyPr>
          <a:lstStyle/>
          <a:p>
            <a:r>
              <a:rPr lang="en-US" dirty="0" smtClean="0"/>
              <a:t>Calculate Single Loss Expectancy (SLE)</a:t>
            </a:r>
            <a:endParaRPr lang="en-US" dirty="0"/>
          </a:p>
        </p:txBody>
      </p:sp>
      <p:sp>
        <p:nvSpPr>
          <p:cNvPr id="8" name="TextBox 7"/>
          <p:cNvSpPr txBox="1"/>
          <p:nvPr/>
        </p:nvSpPr>
        <p:spPr>
          <a:xfrm>
            <a:off x="3983736" y="4280178"/>
            <a:ext cx="4704493" cy="369332"/>
          </a:xfrm>
          <a:prstGeom prst="rect">
            <a:avLst/>
          </a:prstGeom>
          <a:noFill/>
        </p:spPr>
        <p:txBody>
          <a:bodyPr wrap="none" rtlCol="0">
            <a:spAutoFit/>
          </a:bodyPr>
          <a:lstStyle/>
          <a:p>
            <a:r>
              <a:rPr lang="en-US" dirty="0" smtClean="0"/>
              <a:t>Assess the Annualized Rate of Occurrence (ARO)</a:t>
            </a:r>
            <a:endParaRPr lang="en-US" dirty="0"/>
          </a:p>
        </p:txBody>
      </p:sp>
      <p:sp>
        <p:nvSpPr>
          <p:cNvPr id="9" name="TextBox 8"/>
          <p:cNvSpPr txBox="1"/>
          <p:nvPr/>
        </p:nvSpPr>
        <p:spPr>
          <a:xfrm>
            <a:off x="4660392" y="4969026"/>
            <a:ext cx="4348626" cy="369332"/>
          </a:xfrm>
          <a:prstGeom prst="rect">
            <a:avLst/>
          </a:prstGeom>
          <a:noFill/>
        </p:spPr>
        <p:txBody>
          <a:bodyPr wrap="none" rtlCol="0">
            <a:spAutoFit/>
          </a:bodyPr>
          <a:lstStyle/>
          <a:p>
            <a:r>
              <a:rPr lang="en-US" dirty="0" smtClean="0"/>
              <a:t>Derive the Annualized Loss Expectancy (ALE)</a:t>
            </a:r>
            <a:endParaRPr lang="en-US" dirty="0"/>
          </a:p>
        </p:txBody>
      </p:sp>
      <p:sp>
        <p:nvSpPr>
          <p:cNvPr id="10" name="TextBox 9"/>
          <p:cNvSpPr txBox="1"/>
          <p:nvPr/>
        </p:nvSpPr>
        <p:spPr>
          <a:xfrm>
            <a:off x="5388864" y="5676638"/>
            <a:ext cx="4858574" cy="369332"/>
          </a:xfrm>
          <a:prstGeom prst="rect">
            <a:avLst/>
          </a:prstGeom>
          <a:noFill/>
        </p:spPr>
        <p:txBody>
          <a:bodyPr wrap="none" rtlCol="0">
            <a:spAutoFit/>
          </a:bodyPr>
          <a:lstStyle/>
          <a:p>
            <a:r>
              <a:rPr lang="en-US" dirty="0" smtClean="0"/>
              <a:t>Perform cost/benefit analysis of countermeasures</a:t>
            </a:r>
            <a:endParaRPr lang="en-US" dirty="0"/>
          </a:p>
        </p:txBody>
      </p:sp>
      <p:cxnSp>
        <p:nvCxnSpPr>
          <p:cNvPr id="12" name="Straight Arrow Connector 11"/>
          <p:cNvCxnSpPr/>
          <p:nvPr/>
        </p:nvCxnSpPr>
        <p:spPr>
          <a:xfrm>
            <a:off x="3206089" y="2582966"/>
            <a:ext cx="238151" cy="31951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70606" y="3225648"/>
            <a:ext cx="313130" cy="4118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47894" y="3971116"/>
            <a:ext cx="238151" cy="31951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75809" y="4660202"/>
            <a:ext cx="238151" cy="31951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05775" y="5347740"/>
            <a:ext cx="238151" cy="31951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203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Qualitative Risk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Scenario based; think ORM in the Marine Corps</a:t>
            </a:r>
          </a:p>
          <a:p>
            <a:r>
              <a:rPr lang="en-US" dirty="0" smtClean="0"/>
              <a:t>Should balance quantitative analysis</a:t>
            </a:r>
          </a:p>
          <a:p>
            <a:r>
              <a:rPr lang="en-US" dirty="0" smtClean="0"/>
              <a:t>Scenario is a written description of a single major threat</a:t>
            </a:r>
          </a:p>
          <a:p>
            <a:pPr lvl="1"/>
            <a:r>
              <a:rPr lang="en-US" dirty="0" smtClean="0"/>
              <a:t>Brainstorming</a:t>
            </a:r>
          </a:p>
          <a:p>
            <a:pPr lvl="1"/>
            <a:r>
              <a:rPr lang="en-US" dirty="0" smtClean="0"/>
              <a:t>Delphi technique – anonymous feedback-and-response process using a group</a:t>
            </a:r>
          </a:p>
          <a:p>
            <a:pPr lvl="1"/>
            <a:r>
              <a:rPr lang="en-US" dirty="0" smtClean="0"/>
              <a:t>Storyboarding</a:t>
            </a:r>
          </a:p>
          <a:p>
            <a:pPr lvl="1"/>
            <a:r>
              <a:rPr lang="en-US" dirty="0" smtClean="0"/>
              <a:t>Focus groups</a:t>
            </a:r>
          </a:p>
          <a:p>
            <a:pPr lvl="1"/>
            <a:r>
              <a:rPr lang="en-US" dirty="0" smtClean="0"/>
              <a:t>Surveys</a:t>
            </a:r>
          </a:p>
          <a:p>
            <a:pPr lvl="1"/>
            <a:r>
              <a:rPr lang="en-US" dirty="0" smtClean="0"/>
              <a:t>Questionnaires</a:t>
            </a:r>
            <a:endParaRPr lang="en-US" dirty="0"/>
          </a:p>
          <a:p>
            <a:pPr lvl="1"/>
            <a:r>
              <a:rPr lang="en-US" dirty="0" smtClean="0"/>
              <a:t>Checklists</a:t>
            </a:r>
          </a:p>
          <a:p>
            <a:pPr lvl="1"/>
            <a:r>
              <a:rPr lang="en-US" dirty="0" smtClean="0"/>
              <a:t>One-on-one meetings</a:t>
            </a:r>
          </a:p>
          <a:p>
            <a:pPr lvl="1"/>
            <a:r>
              <a:rPr lang="en-US" dirty="0" smtClean="0"/>
              <a:t>Interviews</a:t>
            </a:r>
          </a:p>
        </p:txBody>
      </p:sp>
    </p:spTree>
    <p:extLst>
      <p:ext uri="{BB962C8B-B14F-4D97-AF65-F5344CB8AC3E}">
        <p14:creationId xmlns:p14="http://schemas.microsoft.com/office/powerpoint/2010/main" val="65662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Responses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Risk Mitigation</a:t>
            </a:r>
          </a:p>
          <a:p>
            <a:pPr lvl="1"/>
            <a:r>
              <a:rPr lang="en-US" dirty="0" smtClean="0"/>
              <a:t>Eliminate or block threats</a:t>
            </a:r>
          </a:p>
          <a:p>
            <a:r>
              <a:rPr lang="en-US" dirty="0" smtClean="0"/>
              <a:t>Risk Assignment</a:t>
            </a:r>
          </a:p>
          <a:p>
            <a:pPr lvl="1"/>
            <a:r>
              <a:rPr lang="en-US" dirty="0" smtClean="0"/>
              <a:t>Transfer the risk or responsibility to third party</a:t>
            </a:r>
          </a:p>
          <a:p>
            <a:r>
              <a:rPr lang="en-US" dirty="0" smtClean="0"/>
              <a:t>Risk Acceptance</a:t>
            </a:r>
          </a:p>
          <a:p>
            <a:pPr lvl="1"/>
            <a:r>
              <a:rPr lang="en-US" dirty="0" smtClean="0"/>
              <a:t>Accept the consequences if loss risk is realized</a:t>
            </a:r>
          </a:p>
          <a:p>
            <a:r>
              <a:rPr lang="en-US" dirty="0" smtClean="0"/>
              <a:t>Risk Deterrence</a:t>
            </a:r>
          </a:p>
          <a:p>
            <a:pPr lvl="1"/>
            <a:r>
              <a:rPr lang="en-US" dirty="0" smtClean="0"/>
              <a:t>Signs, CCTV, security guards/dogs, warning banners, motion detectors, </a:t>
            </a:r>
            <a:r>
              <a:rPr lang="en-US" dirty="0" err="1" smtClean="0"/>
              <a:t>etc</a:t>
            </a:r>
            <a:endParaRPr lang="en-US" dirty="0" smtClean="0"/>
          </a:p>
          <a:p>
            <a:r>
              <a:rPr lang="en-US" dirty="0" smtClean="0"/>
              <a:t>Risk Avoidance</a:t>
            </a:r>
          </a:p>
          <a:p>
            <a:pPr lvl="1"/>
            <a:r>
              <a:rPr lang="en-US" dirty="0" smtClean="0"/>
              <a:t>Selecting alternate options or activates with less associated risk</a:t>
            </a:r>
          </a:p>
          <a:p>
            <a:r>
              <a:rPr lang="en-US" dirty="0" smtClean="0"/>
              <a:t>Risk Rejection</a:t>
            </a:r>
          </a:p>
          <a:p>
            <a:pPr lvl="1"/>
            <a:r>
              <a:rPr lang="en-US" dirty="0" smtClean="0"/>
              <a:t>Ignore the risk, hoping it will never happen</a:t>
            </a:r>
            <a:endParaRPr lang="en-US" dirty="0"/>
          </a:p>
          <a:p>
            <a:pPr lvl="1"/>
            <a:r>
              <a:rPr lang="en-US" dirty="0" smtClean="0"/>
              <a:t>NOT A GOOD IDEA!</a:t>
            </a:r>
          </a:p>
        </p:txBody>
      </p:sp>
    </p:spTree>
    <p:extLst>
      <p:ext uri="{BB962C8B-B14F-4D97-AF65-F5344CB8AC3E}">
        <p14:creationId xmlns:p14="http://schemas.microsoft.com/office/powerpoint/2010/main" val="3937504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Responses</a:t>
            </a:r>
            <a:endParaRPr lang="en-US" dirty="0"/>
          </a:p>
        </p:txBody>
      </p:sp>
      <p:sp>
        <p:nvSpPr>
          <p:cNvPr id="3" name="Content Placeholder 2"/>
          <p:cNvSpPr>
            <a:spLocks noGrp="1"/>
          </p:cNvSpPr>
          <p:nvPr>
            <p:ph idx="1"/>
          </p:nvPr>
        </p:nvSpPr>
        <p:spPr/>
        <p:txBody>
          <a:bodyPr>
            <a:normAutofit/>
          </a:bodyPr>
          <a:lstStyle/>
          <a:p>
            <a:r>
              <a:rPr lang="en-US" dirty="0" smtClean="0"/>
              <a:t>After countermeasure are deployed,  calculate </a:t>
            </a:r>
            <a:r>
              <a:rPr lang="en-US" b="1" i="1" dirty="0" smtClean="0"/>
              <a:t>Residual Risk</a:t>
            </a:r>
          </a:p>
          <a:p>
            <a:pPr lvl="1"/>
            <a:r>
              <a:rPr lang="en-US" dirty="0" smtClean="0"/>
              <a:t>The risk that management has chosen to accept rather than mitigate.</a:t>
            </a:r>
          </a:p>
          <a:p>
            <a:r>
              <a:rPr lang="en-US" b="1" i="1" dirty="0" smtClean="0"/>
              <a:t>Total Risk </a:t>
            </a:r>
            <a:r>
              <a:rPr lang="en-US" dirty="0" smtClean="0"/>
              <a:t>is amount of risk and organization would face if not safeguard were implemented.</a:t>
            </a:r>
          </a:p>
          <a:p>
            <a:pPr lvl="1"/>
            <a:r>
              <a:rPr lang="en-US" dirty="0" smtClean="0"/>
              <a:t>Threat * vulnerabilities * asset value = total risk</a:t>
            </a:r>
          </a:p>
          <a:p>
            <a:pPr lvl="1"/>
            <a:r>
              <a:rPr lang="en-US" dirty="0" smtClean="0"/>
              <a:t>Total risk – control gaps = residual risk</a:t>
            </a:r>
          </a:p>
        </p:txBody>
      </p:sp>
    </p:spTree>
    <p:extLst>
      <p:ext uri="{BB962C8B-B14F-4D97-AF65-F5344CB8AC3E}">
        <p14:creationId xmlns:p14="http://schemas.microsoft.com/office/powerpoint/2010/main" val="151458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Control within the realm of risk management relies heavily on cost/benefit analysis results.</a:t>
            </a:r>
          </a:p>
          <a:p>
            <a:r>
              <a:rPr lang="en-US" dirty="0" smtClean="0"/>
              <a:t>Several factors to consider:</a:t>
            </a:r>
          </a:p>
          <a:p>
            <a:pPr lvl="1"/>
            <a:r>
              <a:rPr lang="en-US" dirty="0" smtClean="0"/>
              <a:t>Cost of countermeasure should be less than value of asset</a:t>
            </a:r>
          </a:p>
          <a:p>
            <a:pPr lvl="1"/>
            <a:r>
              <a:rPr lang="en-US" dirty="0" smtClean="0"/>
              <a:t>Cost of countermeasure should be less than benefit of the countermeasure</a:t>
            </a:r>
          </a:p>
          <a:p>
            <a:pPr lvl="1"/>
            <a:r>
              <a:rPr lang="en-US" dirty="0" smtClean="0"/>
              <a:t>Result of applied countermeasure makes cost of attack greater</a:t>
            </a:r>
          </a:p>
          <a:p>
            <a:pPr lvl="1"/>
            <a:r>
              <a:rPr lang="en-US" dirty="0" smtClean="0"/>
              <a:t>Countermeasure should provide a solution a real problem</a:t>
            </a:r>
          </a:p>
          <a:p>
            <a:pPr lvl="1"/>
            <a:r>
              <a:rPr lang="en-US" dirty="0" smtClean="0"/>
              <a:t>Benefit of countermeasure should be dependent on its secrecy</a:t>
            </a:r>
          </a:p>
          <a:p>
            <a:pPr lvl="1"/>
            <a:r>
              <a:rPr lang="en-US" dirty="0" smtClean="0"/>
              <a:t>Benefit of countermeasure should testable and verifiable</a:t>
            </a:r>
          </a:p>
          <a:p>
            <a:pPr lvl="1"/>
            <a:r>
              <a:rPr lang="en-US" dirty="0" smtClean="0"/>
              <a:t>Countermeasure should provide consistent protection</a:t>
            </a:r>
          </a:p>
          <a:p>
            <a:pPr lvl="1"/>
            <a:r>
              <a:rPr lang="en-US" dirty="0" smtClean="0"/>
              <a:t>Countermeasure should have few or not dependencies </a:t>
            </a:r>
          </a:p>
          <a:p>
            <a:pPr lvl="1"/>
            <a:r>
              <a:rPr lang="en-US" dirty="0"/>
              <a:t>Countermeasure </a:t>
            </a:r>
            <a:r>
              <a:rPr lang="en-US" dirty="0" smtClean="0"/>
              <a:t>should require minimal human intervention</a:t>
            </a:r>
          </a:p>
          <a:p>
            <a:pPr lvl="1"/>
            <a:r>
              <a:rPr lang="en-US" dirty="0"/>
              <a:t>Countermeasure </a:t>
            </a:r>
            <a:r>
              <a:rPr lang="en-US" dirty="0" smtClean="0"/>
              <a:t>should be tamper proof</a:t>
            </a:r>
          </a:p>
          <a:p>
            <a:pPr lvl="1"/>
            <a:r>
              <a:rPr lang="en-US" dirty="0"/>
              <a:t>Countermeasure </a:t>
            </a:r>
            <a:r>
              <a:rPr lang="en-US" dirty="0" smtClean="0"/>
              <a:t>should have overrides for privileged operators</a:t>
            </a:r>
          </a:p>
          <a:p>
            <a:pPr lvl="1"/>
            <a:r>
              <a:rPr lang="en-US" dirty="0"/>
              <a:t>Countermeasure </a:t>
            </a:r>
            <a:r>
              <a:rPr lang="en-US" dirty="0" smtClean="0"/>
              <a:t>should provide fail-safe and/or fail-secure options</a:t>
            </a:r>
          </a:p>
          <a:p>
            <a:pPr lvl="1"/>
            <a:endParaRPr lang="en-US" dirty="0"/>
          </a:p>
        </p:txBody>
      </p:sp>
    </p:spTree>
    <p:extLst>
      <p:ext uri="{BB962C8B-B14F-4D97-AF65-F5344CB8AC3E}">
        <p14:creationId xmlns:p14="http://schemas.microsoft.com/office/powerpoint/2010/main" val="54184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5" name="Oval 4"/>
          <p:cNvSpPr/>
          <p:nvPr/>
        </p:nvSpPr>
        <p:spPr>
          <a:xfrm>
            <a:off x="2815336" y="2072640"/>
            <a:ext cx="6643624" cy="4439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43096" y="2976880"/>
            <a:ext cx="4388104" cy="3139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41952" y="3657600"/>
            <a:ext cx="3464560" cy="2296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254752" y="4651248"/>
            <a:ext cx="1682496" cy="12070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ASSET</a:t>
            </a:r>
            <a:endParaRPr lang="en-US" dirty="0">
              <a:solidFill>
                <a:schemeClr val="tx1"/>
              </a:solidFill>
            </a:endParaRPr>
          </a:p>
        </p:txBody>
      </p:sp>
      <p:sp>
        <p:nvSpPr>
          <p:cNvPr id="10" name="TextBox 9"/>
          <p:cNvSpPr txBox="1"/>
          <p:nvPr/>
        </p:nvSpPr>
        <p:spPr>
          <a:xfrm>
            <a:off x="5215662" y="2426315"/>
            <a:ext cx="1760675" cy="369332"/>
          </a:xfrm>
          <a:prstGeom prst="rect">
            <a:avLst/>
          </a:prstGeom>
          <a:noFill/>
        </p:spPr>
        <p:txBody>
          <a:bodyPr wrap="none" rtlCol="0">
            <a:spAutoFit/>
          </a:bodyPr>
          <a:lstStyle/>
          <a:p>
            <a:r>
              <a:rPr lang="en-US" dirty="0" smtClean="0"/>
              <a:t>Physical Controls</a:t>
            </a:r>
            <a:endParaRPr lang="en-US" dirty="0"/>
          </a:p>
        </p:txBody>
      </p:sp>
      <p:sp>
        <p:nvSpPr>
          <p:cNvPr id="11" name="TextBox 10"/>
          <p:cNvSpPr txBox="1"/>
          <p:nvPr/>
        </p:nvSpPr>
        <p:spPr>
          <a:xfrm>
            <a:off x="4868297" y="3252986"/>
            <a:ext cx="2611869" cy="369332"/>
          </a:xfrm>
          <a:prstGeom prst="rect">
            <a:avLst/>
          </a:prstGeom>
          <a:noFill/>
        </p:spPr>
        <p:txBody>
          <a:bodyPr wrap="none" rtlCol="0">
            <a:spAutoFit/>
          </a:bodyPr>
          <a:lstStyle/>
          <a:p>
            <a:r>
              <a:rPr lang="en-US" dirty="0" smtClean="0"/>
              <a:t>Logical/Technical Controls</a:t>
            </a:r>
            <a:endParaRPr lang="en-US" dirty="0"/>
          </a:p>
        </p:txBody>
      </p:sp>
      <p:sp>
        <p:nvSpPr>
          <p:cNvPr id="12" name="TextBox 11"/>
          <p:cNvSpPr txBox="1"/>
          <p:nvPr/>
        </p:nvSpPr>
        <p:spPr>
          <a:xfrm>
            <a:off x="5135376" y="4288782"/>
            <a:ext cx="2382512" cy="369332"/>
          </a:xfrm>
          <a:prstGeom prst="rect">
            <a:avLst/>
          </a:prstGeom>
          <a:noFill/>
        </p:spPr>
        <p:txBody>
          <a:bodyPr wrap="none" rtlCol="0">
            <a:spAutoFit/>
          </a:bodyPr>
          <a:lstStyle/>
          <a:p>
            <a:r>
              <a:rPr lang="en-US" dirty="0" smtClean="0"/>
              <a:t>Administrative Controls</a:t>
            </a:r>
            <a:endParaRPr lang="en-US" dirty="0"/>
          </a:p>
        </p:txBody>
      </p:sp>
    </p:spTree>
    <p:extLst>
      <p:ext uri="{BB962C8B-B14F-4D97-AF65-F5344CB8AC3E}">
        <p14:creationId xmlns:p14="http://schemas.microsoft.com/office/powerpoint/2010/main" val="420322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a:t>
            </a:r>
            <a:endParaRPr lang="en-US" sz="6000" dirty="0"/>
          </a:p>
        </p:txBody>
      </p:sp>
      <p:sp>
        <p:nvSpPr>
          <p:cNvPr id="16" name="Content Placeholder 15"/>
          <p:cNvSpPr>
            <a:spLocks noGrp="1"/>
          </p:cNvSpPr>
          <p:nvPr>
            <p:ph idx="1"/>
          </p:nvPr>
        </p:nvSpPr>
        <p:spPr>
          <a:xfrm>
            <a:off x="838200" y="1825624"/>
            <a:ext cx="10515600" cy="4676775"/>
          </a:xfrm>
        </p:spPr>
        <p:txBody>
          <a:bodyPr>
            <a:normAutofit/>
          </a:bodyPr>
          <a:lstStyle/>
          <a:p>
            <a:pPr lvl="1"/>
            <a:r>
              <a:rPr lang="en-US" dirty="0" smtClean="0"/>
              <a:t>1.12 Establish and maintain a security awareness, education, and training program</a:t>
            </a:r>
          </a:p>
          <a:p>
            <a:pPr lvl="2"/>
            <a:r>
              <a:rPr lang="en-US" dirty="0"/>
              <a:t>1.12.1 Methods and techniques to present awareness and training</a:t>
            </a:r>
          </a:p>
          <a:p>
            <a:pPr lvl="2"/>
            <a:r>
              <a:rPr lang="en-US" dirty="0"/>
              <a:t>1.12.2 Periodic content reviews</a:t>
            </a:r>
          </a:p>
          <a:p>
            <a:pPr lvl="2"/>
            <a:r>
              <a:rPr lang="en-US" dirty="0"/>
              <a:t>1.12.3 Program effectiveness evaluation</a:t>
            </a:r>
          </a:p>
          <a:p>
            <a:r>
              <a:rPr lang="en-US" sz="3200" b="1" dirty="0" smtClean="0"/>
              <a:t>Domain 6: Security Assessment and Testing</a:t>
            </a:r>
          </a:p>
          <a:p>
            <a:pPr lvl="1"/>
            <a:r>
              <a:rPr lang="en-US" dirty="0" smtClean="0"/>
              <a:t>6.3.5 Training and awareness</a:t>
            </a:r>
          </a:p>
          <a:p>
            <a:pPr lvl="1"/>
            <a:endParaRPr lang="en-US"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3" name="Content Placeholder 2"/>
          <p:cNvSpPr>
            <a:spLocks noGrp="1"/>
          </p:cNvSpPr>
          <p:nvPr>
            <p:ph idx="1"/>
          </p:nvPr>
        </p:nvSpPr>
        <p:spPr/>
        <p:txBody>
          <a:bodyPr>
            <a:normAutofit/>
          </a:bodyPr>
          <a:lstStyle/>
          <a:p>
            <a:r>
              <a:rPr lang="en-US" dirty="0" smtClean="0"/>
              <a:t>Technical</a:t>
            </a:r>
          </a:p>
          <a:p>
            <a:pPr lvl="1"/>
            <a:r>
              <a:rPr lang="en-US" dirty="0" smtClean="0"/>
              <a:t>Hardware or software mechanisms used to manage access and provide protection for resources and system</a:t>
            </a:r>
          </a:p>
          <a:p>
            <a:r>
              <a:rPr lang="en-US" dirty="0" smtClean="0"/>
              <a:t>Administrative</a:t>
            </a:r>
          </a:p>
          <a:p>
            <a:pPr lvl="1"/>
            <a:r>
              <a:rPr lang="en-US" dirty="0" smtClean="0"/>
              <a:t>Policies and procedures</a:t>
            </a:r>
          </a:p>
          <a:p>
            <a:r>
              <a:rPr lang="en-US" dirty="0" smtClean="0"/>
              <a:t>Physical</a:t>
            </a:r>
          </a:p>
          <a:p>
            <a:pPr lvl="1"/>
            <a:r>
              <a:rPr lang="en-US" dirty="0" smtClean="0"/>
              <a:t>Guards and guard dogs, fences, motion detectors, locked doors, sealed windows, lights, laptop locks, badges, swipe cards, CCTV, mantraps, and alarms</a:t>
            </a:r>
          </a:p>
          <a:p>
            <a:pPr lvl="1"/>
            <a:endParaRPr lang="en-US" dirty="0"/>
          </a:p>
        </p:txBody>
      </p:sp>
    </p:spTree>
    <p:extLst>
      <p:ext uri="{BB962C8B-B14F-4D97-AF65-F5344CB8AC3E}">
        <p14:creationId xmlns:p14="http://schemas.microsoft.com/office/powerpoint/2010/main" val="2175896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4" name="Content Placeholder 3"/>
          <p:cNvSpPr>
            <a:spLocks noGrp="1"/>
          </p:cNvSpPr>
          <p:nvPr>
            <p:ph idx="1"/>
          </p:nvPr>
        </p:nvSpPr>
        <p:spPr/>
        <p:txBody>
          <a:bodyPr/>
          <a:lstStyle/>
          <a:p>
            <a:r>
              <a:rPr lang="en-US" dirty="0" smtClean="0"/>
              <a:t>Applicable Types of Controls</a:t>
            </a:r>
          </a:p>
          <a:p>
            <a:pPr lvl="1"/>
            <a:r>
              <a:rPr lang="en-US" dirty="0" smtClean="0"/>
              <a:t>Deterrent</a:t>
            </a:r>
          </a:p>
          <a:p>
            <a:pPr lvl="1"/>
            <a:r>
              <a:rPr lang="en-US" dirty="0" smtClean="0"/>
              <a:t>Preventative</a:t>
            </a:r>
          </a:p>
          <a:p>
            <a:pPr lvl="1"/>
            <a:r>
              <a:rPr lang="en-US" dirty="0" smtClean="0"/>
              <a:t>Detective</a:t>
            </a:r>
          </a:p>
          <a:p>
            <a:pPr lvl="1"/>
            <a:r>
              <a:rPr lang="en-US" dirty="0" smtClean="0"/>
              <a:t>Compensating</a:t>
            </a:r>
          </a:p>
          <a:p>
            <a:pPr lvl="1"/>
            <a:r>
              <a:rPr lang="en-US" dirty="0" smtClean="0"/>
              <a:t>Corrective</a:t>
            </a:r>
          </a:p>
          <a:p>
            <a:pPr lvl="1"/>
            <a:r>
              <a:rPr lang="en-US" dirty="0" smtClean="0"/>
              <a:t>Recovery</a:t>
            </a:r>
          </a:p>
          <a:p>
            <a:pPr lvl="1"/>
            <a:r>
              <a:rPr lang="en-US" dirty="0" smtClean="0"/>
              <a:t>Directive</a:t>
            </a:r>
            <a:endParaRPr lang="en-US" dirty="0"/>
          </a:p>
        </p:txBody>
      </p:sp>
    </p:spTree>
    <p:extLst>
      <p:ext uri="{BB962C8B-B14F-4D97-AF65-F5344CB8AC3E}">
        <p14:creationId xmlns:p14="http://schemas.microsoft.com/office/powerpoint/2010/main" val="301373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Control Assessment</a:t>
            </a:r>
            <a:endParaRPr lang="en-US" dirty="0"/>
          </a:p>
        </p:txBody>
      </p:sp>
      <p:sp>
        <p:nvSpPr>
          <p:cNvPr id="3" name="Content Placeholder 2"/>
          <p:cNvSpPr>
            <a:spLocks noGrp="1"/>
          </p:cNvSpPr>
          <p:nvPr>
            <p:ph idx="1"/>
          </p:nvPr>
        </p:nvSpPr>
        <p:spPr/>
        <p:txBody>
          <a:bodyPr/>
          <a:lstStyle/>
          <a:p>
            <a:r>
              <a:rPr lang="en-US" dirty="0" smtClean="0"/>
              <a:t>SCA is the formal evaluation of a security infrastructure’s individual mechanisms against a baseline or reliability expectation</a:t>
            </a:r>
          </a:p>
          <a:p>
            <a:r>
              <a:rPr lang="en-US" dirty="0" smtClean="0"/>
              <a:t>Goals of SCA are</a:t>
            </a:r>
          </a:p>
          <a:p>
            <a:pPr lvl="1"/>
            <a:r>
              <a:rPr lang="en-US" dirty="0" smtClean="0"/>
              <a:t>To ensure effectiveness of security mechanisms</a:t>
            </a:r>
          </a:p>
          <a:p>
            <a:pPr lvl="1"/>
            <a:r>
              <a:rPr lang="en-US" dirty="0" smtClean="0"/>
              <a:t>Evaluate the quality and thoroughness of the risk management processes of the organization</a:t>
            </a:r>
          </a:p>
          <a:p>
            <a:pPr lvl="1"/>
            <a:r>
              <a:rPr lang="en-US" dirty="0" smtClean="0"/>
              <a:t>Produce report of the relative strength and weaknesses of the deployed security infrastructure</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Monitoring and Measurement</a:t>
            </a:r>
            <a:endParaRPr lang="en-US" dirty="0"/>
          </a:p>
        </p:txBody>
      </p:sp>
      <p:sp>
        <p:nvSpPr>
          <p:cNvPr id="3" name="Content Placeholder 2"/>
          <p:cNvSpPr>
            <a:spLocks noGrp="1"/>
          </p:cNvSpPr>
          <p:nvPr>
            <p:ph idx="1"/>
          </p:nvPr>
        </p:nvSpPr>
        <p:spPr/>
        <p:txBody>
          <a:bodyPr/>
          <a:lstStyle/>
          <a:p>
            <a:r>
              <a:rPr lang="en-US" dirty="0" smtClean="0"/>
              <a:t>Security controls should provide benefits that can be monitored and measured</a:t>
            </a:r>
          </a:p>
          <a:p>
            <a:r>
              <a:rPr lang="en-US" dirty="0" smtClean="0"/>
              <a:t>Measuring effectiveness of a countermeasure is not always an absolute value</a:t>
            </a:r>
          </a:p>
          <a:p>
            <a:r>
              <a:rPr lang="en-US" dirty="0" smtClean="0"/>
              <a:t>Benefits can only be accurately measure if the starting point (initial risk level) is know.</a:t>
            </a:r>
            <a:endParaRPr lang="en-US" dirty="0"/>
          </a:p>
        </p:txBody>
      </p:sp>
    </p:spTree>
    <p:extLst>
      <p:ext uri="{BB962C8B-B14F-4D97-AF65-F5344CB8AC3E}">
        <p14:creationId xmlns:p14="http://schemas.microsoft.com/office/powerpoint/2010/main" val="4092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Asset Valuation and Reporting</a:t>
            </a:r>
            <a:endParaRPr lang="en-US" dirty="0"/>
          </a:p>
        </p:txBody>
      </p:sp>
      <p:sp>
        <p:nvSpPr>
          <p:cNvPr id="3" name="Content Placeholder 2"/>
          <p:cNvSpPr>
            <a:spLocks noGrp="1"/>
          </p:cNvSpPr>
          <p:nvPr>
            <p:ph idx="1"/>
          </p:nvPr>
        </p:nvSpPr>
        <p:spPr>
          <a:xfrm>
            <a:off x="838200" y="1825624"/>
            <a:ext cx="10515600" cy="4895215"/>
          </a:xfrm>
        </p:spPr>
        <p:txBody>
          <a:bodyPr>
            <a:normAutofit fontScale="85000" lnSpcReduction="20000"/>
          </a:bodyPr>
          <a:lstStyle/>
          <a:p>
            <a:r>
              <a:rPr lang="en-US" dirty="0" smtClean="0"/>
              <a:t>Appraise the value of an organization’s assets</a:t>
            </a:r>
          </a:p>
          <a:p>
            <a:r>
              <a:rPr lang="en-US" dirty="0" smtClean="0"/>
              <a:t>Primary goal of risk analysis is to ensure only cost/benefit safeguard are deployed.</a:t>
            </a:r>
          </a:p>
          <a:p>
            <a:r>
              <a:rPr lang="en-US" dirty="0"/>
              <a:t>Aspects to consider for cost of asset:</a:t>
            </a:r>
          </a:p>
          <a:p>
            <a:pPr lvl="1"/>
            <a:r>
              <a:rPr lang="en-US" dirty="0"/>
              <a:t>See page 82</a:t>
            </a:r>
          </a:p>
          <a:p>
            <a:r>
              <a:rPr lang="en-US" dirty="0"/>
              <a:t>Can fulfill numerous requirements:</a:t>
            </a:r>
          </a:p>
          <a:p>
            <a:pPr lvl="1"/>
            <a:r>
              <a:rPr lang="en-US" dirty="0"/>
              <a:t>Foundation for performing cost/benefit analysis</a:t>
            </a:r>
          </a:p>
          <a:p>
            <a:pPr lvl="1"/>
            <a:r>
              <a:rPr lang="en-US" dirty="0"/>
              <a:t>Serves as a means for selecting or evaluating safeguards and countermeasure</a:t>
            </a:r>
          </a:p>
          <a:p>
            <a:pPr lvl="1"/>
            <a:r>
              <a:rPr lang="en-US" dirty="0"/>
              <a:t>Provides values for insurance purposes</a:t>
            </a:r>
          </a:p>
          <a:p>
            <a:pPr lvl="1"/>
            <a:r>
              <a:rPr lang="en-US" dirty="0"/>
              <a:t>Establishes net value for organization</a:t>
            </a:r>
          </a:p>
          <a:p>
            <a:pPr lvl="1"/>
            <a:r>
              <a:rPr lang="en-US" dirty="0"/>
              <a:t>Prevent negligence of due care</a:t>
            </a:r>
          </a:p>
          <a:p>
            <a:pPr lvl="1"/>
            <a:r>
              <a:rPr lang="en-US" dirty="0"/>
              <a:t>Encourages compliance with legal requirements, industry regulations, and internal security policies.</a:t>
            </a:r>
          </a:p>
          <a:p>
            <a:endParaRPr lang="en-US" dirty="0" smtClean="0"/>
          </a:p>
          <a:p>
            <a:r>
              <a:rPr lang="en-US" i="1" dirty="0" smtClean="0"/>
              <a:t>Risk reporting </a:t>
            </a:r>
            <a:r>
              <a:rPr lang="en-US" dirty="0" smtClean="0"/>
              <a:t>is a key task at the conclusion of risk analysis</a:t>
            </a:r>
          </a:p>
        </p:txBody>
      </p:sp>
    </p:spTree>
    <p:extLst>
      <p:ext uri="{BB962C8B-B14F-4D97-AF65-F5344CB8AC3E}">
        <p14:creationId xmlns:p14="http://schemas.microsoft.com/office/powerpoint/2010/main" val="1074504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Continuous Improvement</a:t>
            </a:r>
            <a:endParaRPr lang="en-US" dirty="0"/>
          </a:p>
        </p:txBody>
      </p:sp>
      <p:sp>
        <p:nvSpPr>
          <p:cNvPr id="3" name="Content Placeholder 2"/>
          <p:cNvSpPr>
            <a:spLocks noGrp="1"/>
          </p:cNvSpPr>
          <p:nvPr>
            <p:ph idx="1"/>
          </p:nvPr>
        </p:nvSpPr>
        <p:spPr/>
        <p:txBody>
          <a:bodyPr/>
          <a:lstStyle/>
          <a:p>
            <a:r>
              <a:rPr lang="en-US" dirty="0" smtClean="0"/>
              <a:t>Risk analysis/risk assessment is only a “point-in-time” metric</a:t>
            </a:r>
          </a:p>
          <a:p>
            <a:r>
              <a:rPr lang="en-US" dirty="0" smtClean="0"/>
              <a:t>Security is always changing</a:t>
            </a:r>
          </a:p>
          <a:p>
            <a:r>
              <a:rPr lang="en-US" dirty="0" smtClean="0"/>
              <a:t>If a selected countermeasure cannot be updated over time, then it should be replaced with one that offers scalable improvements</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Frameworks</a:t>
            </a:r>
            <a:endParaRPr lang="en-US" dirty="0"/>
          </a:p>
        </p:txBody>
      </p:sp>
      <p:sp>
        <p:nvSpPr>
          <p:cNvPr id="3" name="Content Placeholder 2"/>
          <p:cNvSpPr>
            <a:spLocks noGrp="1"/>
          </p:cNvSpPr>
          <p:nvPr>
            <p:ph idx="1"/>
          </p:nvPr>
        </p:nvSpPr>
        <p:spPr/>
        <p:txBody>
          <a:bodyPr>
            <a:normAutofit lnSpcReduction="10000"/>
          </a:bodyPr>
          <a:lstStyle/>
          <a:p>
            <a:r>
              <a:rPr lang="en-US" i="1" dirty="0" smtClean="0"/>
              <a:t>Risk framework </a:t>
            </a:r>
            <a:r>
              <a:rPr lang="en-US" dirty="0" smtClean="0"/>
              <a:t>is a guideline for how risk is to be assessed, resolved, and monitored</a:t>
            </a:r>
          </a:p>
          <a:p>
            <a:r>
              <a:rPr lang="en-US" dirty="0" smtClean="0"/>
              <a:t>Primary example on the CISSP exam is NIST SP 800-37</a:t>
            </a:r>
          </a:p>
          <a:p>
            <a:pPr lvl="1"/>
            <a:r>
              <a:rPr lang="en-US" dirty="0" smtClean="0"/>
              <a:t>Risk Management Framework (RMF) for federal systems</a:t>
            </a:r>
          </a:p>
          <a:p>
            <a:pPr lvl="2"/>
            <a:r>
              <a:rPr lang="en-US" dirty="0" smtClean="0"/>
              <a:t>Six steps:</a:t>
            </a:r>
          </a:p>
          <a:p>
            <a:pPr lvl="3"/>
            <a:r>
              <a:rPr lang="en-US" dirty="0" smtClean="0"/>
              <a:t>Security categorization</a:t>
            </a:r>
          </a:p>
          <a:p>
            <a:pPr lvl="3"/>
            <a:r>
              <a:rPr lang="en-US" dirty="0" smtClean="0"/>
              <a:t>Security control selection</a:t>
            </a:r>
          </a:p>
          <a:p>
            <a:pPr lvl="3"/>
            <a:r>
              <a:rPr lang="en-US" dirty="0" smtClean="0"/>
              <a:t>Security control implementation</a:t>
            </a:r>
          </a:p>
          <a:p>
            <a:pPr lvl="3"/>
            <a:r>
              <a:rPr lang="en-US" dirty="0" smtClean="0"/>
              <a:t>Security control assessment</a:t>
            </a:r>
          </a:p>
          <a:p>
            <a:pPr lvl="3"/>
            <a:r>
              <a:rPr lang="en-US" dirty="0" smtClean="0"/>
              <a:t>Information system authorization</a:t>
            </a:r>
          </a:p>
          <a:p>
            <a:pPr lvl="3"/>
            <a:r>
              <a:rPr lang="en-US" dirty="0" smtClean="0"/>
              <a:t>Security control monitoring</a:t>
            </a:r>
          </a:p>
          <a:p>
            <a:pPr lvl="1"/>
            <a:r>
              <a:rPr lang="en-US" dirty="0" smtClean="0"/>
              <a:t>Promotes the concept of near real-time risk management</a:t>
            </a:r>
          </a:p>
          <a:p>
            <a:pPr lvl="1"/>
            <a:r>
              <a:rPr lang="en-US" dirty="0" smtClean="0"/>
              <a:t>RMF characteristics:  See page 84</a:t>
            </a:r>
            <a:endParaRPr lang="en-US" dirty="0"/>
          </a:p>
        </p:txBody>
      </p:sp>
    </p:spTree>
    <p:extLst>
      <p:ext uri="{BB962C8B-B14F-4D97-AF65-F5344CB8AC3E}">
        <p14:creationId xmlns:p14="http://schemas.microsoft.com/office/powerpoint/2010/main" val="414490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RMF steps:</a:t>
            </a:r>
          </a:p>
          <a:p>
            <a:pPr lvl="1"/>
            <a:r>
              <a:rPr lang="en-US" b="1" dirty="0"/>
              <a:t>Categorize</a:t>
            </a:r>
            <a:r>
              <a:rPr lang="en-US" dirty="0"/>
              <a:t> the information system and information of the system</a:t>
            </a:r>
          </a:p>
          <a:p>
            <a:pPr lvl="1"/>
            <a:r>
              <a:rPr lang="en-US" b="1" dirty="0"/>
              <a:t>Select</a:t>
            </a:r>
            <a:r>
              <a:rPr lang="en-US" dirty="0"/>
              <a:t> initial baseline security controls</a:t>
            </a:r>
          </a:p>
          <a:p>
            <a:pPr lvl="1"/>
            <a:r>
              <a:rPr lang="en-US" b="1" dirty="0"/>
              <a:t>Implement</a:t>
            </a:r>
            <a:r>
              <a:rPr lang="en-US" dirty="0"/>
              <a:t> the security </a:t>
            </a:r>
            <a:r>
              <a:rPr lang="en-US" dirty="0" smtClean="0"/>
              <a:t>controls</a:t>
            </a:r>
            <a:endParaRPr lang="en-US" dirty="0"/>
          </a:p>
          <a:p>
            <a:pPr lvl="1"/>
            <a:r>
              <a:rPr lang="en-US" b="1" dirty="0"/>
              <a:t>Assess</a:t>
            </a:r>
            <a:r>
              <a:rPr lang="en-US" dirty="0"/>
              <a:t> the security controls</a:t>
            </a:r>
          </a:p>
          <a:p>
            <a:pPr lvl="1"/>
            <a:r>
              <a:rPr lang="en-US" b="1" dirty="0"/>
              <a:t>Authorize</a:t>
            </a:r>
            <a:r>
              <a:rPr lang="en-US" dirty="0"/>
              <a:t> information system operation based on determination of risk</a:t>
            </a:r>
          </a:p>
          <a:p>
            <a:pPr lvl="1"/>
            <a:r>
              <a:rPr lang="en-US" b="1" dirty="0"/>
              <a:t>Monitor</a:t>
            </a:r>
            <a:r>
              <a:rPr lang="en-US" dirty="0"/>
              <a:t> the security controls in the information system on an ongoing basis</a:t>
            </a:r>
          </a:p>
          <a:p>
            <a:r>
              <a:rPr lang="en-US" dirty="0" smtClean="0"/>
              <a:t>Other Risk Management Frameworks:</a:t>
            </a:r>
          </a:p>
          <a:p>
            <a:pPr lvl="1"/>
            <a:r>
              <a:rPr lang="en-US" dirty="0" smtClean="0"/>
              <a:t>OCTAVE</a:t>
            </a:r>
          </a:p>
          <a:p>
            <a:pPr lvl="1"/>
            <a:r>
              <a:rPr lang="en-US" dirty="0" smtClean="0"/>
              <a:t>FAIR</a:t>
            </a:r>
          </a:p>
          <a:p>
            <a:pPr lvl="1"/>
            <a:r>
              <a:rPr lang="en-US" dirty="0" smtClean="0"/>
              <a:t>TARA</a:t>
            </a:r>
          </a:p>
          <a:p>
            <a:endParaRPr lang="en-US" dirty="0" smtClean="0"/>
          </a:p>
        </p:txBody>
      </p:sp>
    </p:spTree>
    <p:extLst>
      <p:ext uri="{BB962C8B-B14F-4D97-AF65-F5344CB8AC3E}">
        <p14:creationId xmlns:p14="http://schemas.microsoft.com/office/powerpoint/2010/main" val="2592790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t>Six Steps of the Risk Management Frameworks</a:t>
            </a:r>
            <a:endParaRPr lang="en-US" sz="4000" dirty="0"/>
          </a:p>
        </p:txBody>
      </p:sp>
      <p:sp>
        <p:nvSpPr>
          <p:cNvPr id="5" name="Rectangle 4"/>
          <p:cNvSpPr/>
          <p:nvPr/>
        </p:nvSpPr>
        <p:spPr>
          <a:xfrm>
            <a:off x="2177796" y="1572768"/>
            <a:ext cx="7836408" cy="51145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96560" y="2971800"/>
            <a:ext cx="1534160" cy="9416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Step 1</a:t>
            </a:r>
          </a:p>
          <a:p>
            <a:pPr algn="ctr"/>
            <a:r>
              <a:rPr lang="en-US" sz="1400" b="1" dirty="0" smtClean="0">
                <a:solidFill>
                  <a:schemeClr val="tx1"/>
                </a:solidFill>
              </a:rPr>
              <a:t>CATEGORIZE</a:t>
            </a:r>
          </a:p>
          <a:p>
            <a:pPr algn="ctr"/>
            <a:r>
              <a:rPr lang="en-US" sz="1400" b="1" dirty="0" smtClean="0">
                <a:solidFill>
                  <a:schemeClr val="tx1"/>
                </a:solidFill>
              </a:rPr>
              <a:t>Information</a:t>
            </a:r>
          </a:p>
          <a:p>
            <a:pPr algn="ctr"/>
            <a:r>
              <a:rPr lang="en-US" sz="1400" b="1" dirty="0" smtClean="0">
                <a:solidFill>
                  <a:schemeClr val="tx1"/>
                </a:solidFill>
              </a:rPr>
              <a:t>System</a:t>
            </a:r>
            <a:endParaRPr lang="en-US" sz="1400" b="1" dirty="0">
              <a:solidFill>
                <a:schemeClr val="tx1"/>
              </a:solidFill>
            </a:endParaRPr>
          </a:p>
        </p:txBody>
      </p:sp>
      <p:sp>
        <p:nvSpPr>
          <p:cNvPr id="7" name="Rectangle 6"/>
          <p:cNvSpPr/>
          <p:nvPr/>
        </p:nvSpPr>
        <p:spPr>
          <a:xfrm>
            <a:off x="7755382" y="3608832"/>
            <a:ext cx="1534160" cy="9202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Step 2</a:t>
            </a:r>
          </a:p>
          <a:p>
            <a:pPr algn="ctr"/>
            <a:r>
              <a:rPr lang="en-US" sz="1400" b="1" dirty="0" smtClean="0">
                <a:solidFill>
                  <a:schemeClr val="tx1"/>
                </a:solidFill>
              </a:rPr>
              <a:t>SELECT</a:t>
            </a:r>
          </a:p>
          <a:p>
            <a:pPr algn="ctr"/>
            <a:r>
              <a:rPr lang="en-US" sz="1400" b="1" dirty="0" smtClean="0">
                <a:solidFill>
                  <a:schemeClr val="tx1"/>
                </a:solidFill>
              </a:rPr>
              <a:t>Security</a:t>
            </a:r>
          </a:p>
          <a:p>
            <a:pPr algn="ctr"/>
            <a:r>
              <a:rPr lang="en-US" sz="1400" b="1" dirty="0" smtClean="0">
                <a:solidFill>
                  <a:schemeClr val="tx1"/>
                </a:solidFill>
              </a:rPr>
              <a:t>Controls</a:t>
            </a:r>
            <a:endParaRPr lang="en-US" sz="1400" b="1" dirty="0">
              <a:solidFill>
                <a:schemeClr val="tx1"/>
              </a:solidFill>
            </a:endParaRPr>
          </a:p>
        </p:txBody>
      </p:sp>
      <p:sp>
        <p:nvSpPr>
          <p:cNvPr id="8" name="Rectangle 7"/>
          <p:cNvSpPr/>
          <p:nvPr/>
        </p:nvSpPr>
        <p:spPr>
          <a:xfrm>
            <a:off x="7755382" y="4884864"/>
            <a:ext cx="1534160" cy="8991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Step 3</a:t>
            </a:r>
          </a:p>
          <a:p>
            <a:pPr algn="ctr"/>
            <a:r>
              <a:rPr lang="en-US" sz="1400" b="1" dirty="0" smtClean="0">
                <a:solidFill>
                  <a:schemeClr val="tx1"/>
                </a:solidFill>
              </a:rPr>
              <a:t>IMPLEMENT</a:t>
            </a:r>
          </a:p>
          <a:p>
            <a:pPr algn="ctr"/>
            <a:r>
              <a:rPr lang="en-US" sz="1400" b="1" dirty="0" smtClean="0">
                <a:solidFill>
                  <a:schemeClr val="tx1"/>
                </a:solidFill>
              </a:rPr>
              <a:t>Security Controls</a:t>
            </a:r>
            <a:endParaRPr lang="en-US" sz="1400" b="1" dirty="0">
              <a:solidFill>
                <a:schemeClr val="tx1"/>
              </a:solidFill>
            </a:endParaRPr>
          </a:p>
        </p:txBody>
      </p:sp>
      <p:sp>
        <p:nvSpPr>
          <p:cNvPr id="9" name="Rectangle 8"/>
          <p:cNvSpPr/>
          <p:nvPr/>
        </p:nvSpPr>
        <p:spPr>
          <a:xfrm>
            <a:off x="5496560" y="5374640"/>
            <a:ext cx="1534160" cy="11277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Step 4</a:t>
            </a:r>
          </a:p>
          <a:p>
            <a:pPr algn="ctr"/>
            <a:r>
              <a:rPr lang="en-US" sz="1400" b="1" dirty="0" smtClean="0">
                <a:solidFill>
                  <a:schemeClr val="tx1"/>
                </a:solidFill>
              </a:rPr>
              <a:t>ASSESS</a:t>
            </a:r>
          </a:p>
          <a:p>
            <a:pPr algn="ctr"/>
            <a:r>
              <a:rPr lang="en-US" sz="1400" b="1" dirty="0" smtClean="0">
                <a:solidFill>
                  <a:schemeClr val="tx1"/>
                </a:solidFill>
              </a:rPr>
              <a:t>Security Controls</a:t>
            </a:r>
            <a:endParaRPr lang="en-US" sz="1400" b="1" dirty="0">
              <a:solidFill>
                <a:schemeClr val="tx1"/>
              </a:solidFill>
            </a:endParaRPr>
          </a:p>
        </p:txBody>
      </p:sp>
      <p:sp>
        <p:nvSpPr>
          <p:cNvPr id="10" name="Rectangle 9"/>
          <p:cNvSpPr/>
          <p:nvPr/>
        </p:nvSpPr>
        <p:spPr>
          <a:xfrm>
            <a:off x="3332480" y="4884864"/>
            <a:ext cx="1534160" cy="8991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Step 5</a:t>
            </a:r>
          </a:p>
          <a:p>
            <a:pPr algn="ctr"/>
            <a:r>
              <a:rPr lang="en-US" sz="1400" b="1" dirty="0" smtClean="0">
                <a:solidFill>
                  <a:schemeClr val="tx1"/>
                </a:solidFill>
              </a:rPr>
              <a:t>AUTHORIZE</a:t>
            </a:r>
          </a:p>
          <a:p>
            <a:pPr algn="ctr"/>
            <a:r>
              <a:rPr lang="en-US" sz="1400" b="1" dirty="0" smtClean="0">
                <a:solidFill>
                  <a:schemeClr val="tx1"/>
                </a:solidFill>
              </a:rPr>
              <a:t>Information System</a:t>
            </a:r>
            <a:endParaRPr lang="en-US" sz="1400" b="1" dirty="0">
              <a:solidFill>
                <a:schemeClr val="tx1"/>
              </a:solidFill>
            </a:endParaRPr>
          </a:p>
        </p:txBody>
      </p:sp>
      <p:sp>
        <p:nvSpPr>
          <p:cNvPr id="11" name="Rectangle 10"/>
          <p:cNvSpPr/>
          <p:nvPr/>
        </p:nvSpPr>
        <p:spPr>
          <a:xfrm>
            <a:off x="3332480" y="3608832"/>
            <a:ext cx="1534160" cy="9202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Step 6</a:t>
            </a:r>
          </a:p>
          <a:p>
            <a:pPr algn="ctr"/>
            <a:r>
              <a:rPr lang="en-US" sz="1400" b="1" dirty="0" smtClean="0">
                <a:solidFill>
                  <a:schemeClr val="tx1"/>
                </a:solidFill>
              </a:rPr>
              <a:t>MONITOR</a:t>
            </a:r>
          </a:p>
          <a:p>
            <a:pPr algn="ctr"/>
            <a:r>
              <a:rPr lang="en-US" sz="1400" b="1" dirty="0" smtClean="0">
                <a:solidFill>
                  <a:schemeClr val="tx1"/>
                </a:solidFill>
              </a:rPr>
              <a:t>Security Controls</a:t>
            </a:r>
            <a:endParaRPr lang="en-US" sz="1400" b="1" dirty="0">
              <a:solidFill>
                <a:schemeClr val="tx1"/>
              </a:solidFill>
            </a:endParaRPr>
          </a:p>
        </p:txBody>
      </p:sp>
      <p:sp>
        <p:nvSpPr>
          <p:cNvPr id="12" name="TextBox 11"/>
          <p:cNvSpPr txBox="1"/>
          <p:nvPr/>
        </p:nvSpPr>
        <p:spPr>
          <a:xfrm>
            <a:off x="5534307" y="1718677"/>
            <a:ext cx="1458669" cy="923330"/>
          </a:xfrm>
          <a:prstGeom prst="rect">
            <a:avLst/>
          </a:prstGeom>
          <a:noFill/>
        </p:spPr>
        <p:txBody>
          <a:bodyPr wrap="none" rtlCol="0">
            <a:spAutoFit/>
          </a:bodyPr>
          <a:lstStyle/>
          <a:p>
            <a:pPr algn="ctr"/>
            <a:r>
              <a:rPr lang="en-US" dirty="0" smtClean="0"/>
              <a:t>PROCESS</a:t>
            </a:r>
          </a:p>
          <a:p>
            <a:pPr algn="ctr"/>
            <a:r>
              <a:rPr lang="en-US" dirty="0" smtClean="0"/>
              <a:t>OVERVIEW</a:t>
            </a:r>
          </a:p>
          <a:p>
            <a:pPr algn="ctr"/>
            <a:r>
              <a:rPr lang="en-US" i="1" dirty="0" smtClean="0"/>
              <a:t>Starting Point</a:t>
            </a:r>
            <a:endParaRPr lang="en-US" i="1" dirty="0"/>
          </a:p>
        </p:txBody>
      </p:sp>
      <p:sp>
        <p:nvSpPr>
          <p:cNvPr id="13" name="Right Arrow 12"/>
          <p:cNvSpPr/>
          <p:nvPr/>
        </p:nvSpPr>
        <p:spPr>
          <a:xfrm>
            <a:off x="8312150" y="3127788"/>
            <a:ext cx="420624" cy="31089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400000">
            <a:off x="9403334" y="4519104"/>
            <a:ext cx="420624" cy="31089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8312150" y="6080220"/>
            <a:ext cx="420624" cy="31089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3889248" y="6080220"/>
            <a:ext cx="420624" cy="31089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6200000">
            <a:off x="2647696" y="4519104"/>
            <a:ext cx="420624" cy="31089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889248" y="3149839"/>
            <a:ext cx="420624" cy="31089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97196" y="2841220"/>
            <a:ext cx="1290738" cy="253916"/>
          </a:xfrm>
          <a:prstGeom prst="rect">
            <a:avLst/>
          </a:prstGeom>
          <a:noFill/>
        </p:spPr>
        <p:txBody>
          <a:bodyPr wrap="none" rtlCol="0">
            <a:spAutoFit/>
          </a:bodyPr>
          <a:lstStyle/>
          <a:p>
            <a:pPr algn="ctr"/>
            <a:r>
              <a:rPr lang="en-US" sz="1050" dirty="0" smtClean="0"/>
              <a:t>Repeat as necessary</a:t>
            </a:r>
            <a:endParaRPr lang="en-US" sz="1050" dirty="0"/>
          </a:p>
        </p:txBody>
      </p:sp>
      <p:sp>
        <p:nvSpPr>
          <p:cNvPr id="20" name="TextBox 19"/>
          <p:cNvSpPr txBox="1"/>
          <p:nvPr/>
        </p:nvSpPr>
        <p:spPr>
          <a:xfrm>
            <a:off x="5446014" y="4103188"/>
            <a:ext cx="1611018" cy="1015663"/>
          </a:xfrm>
          <a:prstGeom prst="rect">
            <a:avLst/>
          </a:prstGeom>
          <a:noFill/>
        </p:spPr>
        <p:txBody>
          <a:bodyPr wrap="none" rtlCol="0">
            <a:spAutoFit/>
          </a:bodyPr>
          <a:lstStyle/>
          <a:p>
            <a:pPr algn="ctr"/>
            <a:r>
              <a:rPr lang="en-US" sz="2000" b="1" dirty="0" smtClean="0"/>
              <a:t>Risk</a:t>
            </a:r>
          </a:p>
          <a:p>
            <a:pPr algn="ctr"/>
            <a:r>
              <a:rPr lang="en-US" sz="2000" b="1" dirty="0" smtClean="0"/>
              <a:t>Management</a:t>
            </a:r>
          </a:p>
          <a:p>
            <a:pPr algn="ctr"/>
            <a:r>
              <a:rPr lang="en-US" sz="2000" b="1" dirty="0" smtClean="0"/>
              <a:t>Framework</a:t>
            </a:r>
            <a:endParaRPr lang="en-US" sz="2000" b="1" dirty="0"/>
          </a:p>
        </p:txBody>
      </p:sp>
      <p:sp>
        <p:nvSpPr>
          <p:cNvPr id="21" name="Rounded Rectangular Callout 20"/>
          <p:cNvSpPr/>
          <p:nvPr/>
        </p:nvSpPr>
        <p:spPr>
          <a:xfrm>
            <a:off x="3013456" y="1718677"/>
            <a:ext cx="2483104" cy="901795"/>
          </a:xfrm>
          <a:prstGeom prst="wedgeRoundRectCallout">
            <a:avLst>
              <a:gd name="adj1" fmla="val 46704"/>
              <a:gd name="adj2" fmla="val 11595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Architecture Description</a:t>
            </a:r>
          </a:p>
          <a:p>
            <a:pPr algn="ctr"/>
            <a:r>
              <a:rPr lang="en-US" sz="1100" dirty="0" smtClean="0">
                <a:solidFill>
                  <a:schemeClr val="tx1"/>
                </a:solidFill>
              </a:rPr>
              <a:t>Architecture Reference Models</a:t>
            </a:r>
          </a:p>
          <a:p>
            <a:pPr algn="ctr"/>
            <a:r>
              <a:rPr lang="en-US" sz="1100" dirty="0" smtClean="0">
                <a:solidFill>
                  <a:schemeClr val="tx1"/>
                </a:solidFill>
              </a:rPr>
              <a:t>Segment and Solution Architectures</a:t>
            </a:r>
          </a:p>
          <a:p>
            <a:pPr algn="ctr"/>
            <a:r>
              <a:rPr lang="en-US" sz="1100" dirty="0" smtClean="0">
                <a:solidFill>
                  <a:schemeClr val="tx1"/>
                </a:solidFill>
              </a:rPr>
              <a:t>Mission and Business Processes</a:t>
            </a:r>
          </a:p>
          <a:p>
            <a:pPr algn="ctr"/>
            <a:r>
              <a:rPr lang="en-US" sz="1100" dirty="0" smtClean="0">
                <a:solidFill>
                  <a:schemeClr val="tx1"/>
                </a:solidFill>
              </a:rPr>
              <a:t>Information System Boundaries</a:t>
            </a:r>
            <a:r>
              <a:rPr lang="en-US" sz="1400" dirty="0" smtClean="0">
                <a:solidFill>
                  <a:schemeClr val="tx1"/>
                </a:solidFill>
              </a:rPr>
              <a:t> </a:t>
            </a:r>
            <a:endParaRPr lang="en-US" sz="1400" dirty="0">
              <a:solidFill>
                <a:schemeClr val="tx1"/>
              </a:solidFill>
            </a:endParaRPr>
          </a:p>
        </p:txBody>
      </p:sp>
      <p:sp>
        <p:nvSpPr>
          <p:cNvPr id="22" name="Rounded Rectangular Callout 21"/>
          <p:cNvSpPr/>
          <p:nvPr/>
        </p:nvSpPr>
        <p:spPr>
          <a:xfrm>
            <a:off x="7061713" y="1729444"/>
            <a:ext cx="2483104" cy="901795"/>
          </a:xfrm>
          <a:prstGeom prst="wedgeRoundRectCallout">
            <a:avLst>
              <a:gd name="adj1" fmla="val -46831"/>
              <a:gd name="adj2" fmla="val 1179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Organizational Inputs</a:t>
            </a:r>
          </a:p>
          <a:p>
            <a:pPr algn="ctr"/>
            <a:r>
              <a:rPr lang="en-US" sz="1100" dirty="0" smtClean="0">
                <a:solidFill>
                  <a:schemeClr val="tx1"/>
                </a:solidFill>
              </a:rPr>
              <a:t>Laws, Directives, Policy Guidance</a:t>
            </a:r>
          </a:p>
          <a:p>
            <a:pPr algn="ctr"/>
            <a:r>
              <a:rPr lang="en-US" sz="1100" dirty="0" smtClean="0">
                <a:solidFill>
                  <a:schemeClr val="tx1"/>
                </a:solidFill>
              </a:rPr>
              <a:t>Strategic Goals and Objectives</a:t>
            </a:r>
          </a:p>
          <a:p>
            <a:pPr algn="ctr"/>
            <a:r>
              <a:rPr lang="en-US" sz="1100" dirty="0" smtClean="0">
                <a:solidFill>
                  <a:schemeClr val="tx1"/>
                </a:solidFill>
              </a:rPr>
              <a:t>Priorities and Resource Availability</a:t>
            </a:r>
          </a:p>
          <a:p>
            <a:pPr algn="ctr"/>
            <a:r>
              <a:rPr lang="en-US" sz="1100" dirty="0" smtClean="0">
                <a:solidFill>
                  <a:schemeClr val="tx1"/>
                </a:solidFill>
              </a:rPr>
              <a:t>Supply Chain Considerations</a:t>
            </a:r>
            <a:endParaRPr lang="en-US" sz="1100" dirty="0">
              <a:solidFill>
                <a:schemeClr val="tx1"/>
              </a:solidFill>
            </a:endParaRPr>
          </a:p>
        </p:txBody>
      </p:sp>
    </p:spTree>
    <p:extLst>
      <p:ext uri="{BB962C8B-B14F-4D97-AF65-F5344CB8AC3E}">
        <p14:creationId xmlns:p14="http://schemas.microsoft.com/office/powerpoint/2010/main" val="1285503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Establish and Maintain a Security Awareness, Education, and Training Program</a:t>
            </a:r>
            <a:endParaRPr lang="en-US" dirty="0"/>
          </a:p>
        </p:txBody>
      </p:sp>
      <p:sp>
        <p:nvSpPr>
          <p:cNvPr id="3" name="Content Placeholder 2"/>
          <p:cNvSpPr>
            <a:spLocks noGrp="1"/>
          </p:cNvSpPr>
          <p:nvPr>
            <p:ph idx="1"/>
          </p:nvPr>
        </p:nvSpPr>
        <p:spPr/>
        <p:txBody>
          <a:bodyPr/>
          <a:lstStyle/>
          <a:p>
            <a:r>
              <a:rPr lang="en-US" dirty="0" smtClean="0"/>
              <a:t>Awareness</a:t>
            </a:r>
          </a:p>
          <a:p>
            <a:pPr lvl="1"/>
            <a:r>
              <a:rPr lang="en-US" dirty="0" smtClean="0"/>
              <a:t>Primary goal is to bring security to the forefront and make it a recognized entity for users</a:t>
            </a:r>
          </a:p>
          <a:p>
            <a:r>
              <a:rPr lang="en-US" dirty="0"/>
              <a:t>Training</a:t>
            </a:r>
          </a:p>
          <a:p>
            <a:pPr lvl="1"/>
            <a:r>
              <a:rPr lang="en-US" dirty="0"/>
              <a:t>Perform work tasks and comply with the security policy</a:t>
            </a:r>
          </a:p>
          <a:p>
            <a:r>
              <a:rPr lang="en-US" dirty="0" smtClean="0"/>
              <a:t>Education</a:t>
            </a:r>
          </a:p>
          <a:p>
            <a:pPr lvl="1"/>
            <a:r>
              <a:rPr lang="en-US" dirty="0" smtClean="0"/>
              <a:t>More detailed endeavor to learn more than is required to know for work tasks</a:t>
            </a:r>
          </a:p>
        </p:txBody>
      </p:sp>
    </p:spTree>
    <p:extLst>
      <p:ext uri="{BB962C8B-B14F-4D97-AF65-F5344CB8AC3E}">
        <p14:creationId xmlns:p14="http://schemas.microsoft.com/office/powerpoint/2010/main" val="9499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dirty="0" smtClean="0"/>
              <a:t>Personnel Security Policies and Procedures</a:t>
            </a:r>
            <a:endParaRPr lang="en-US" sz="6000" dirty="0"/>
          </a:p>
        </p:txBody>
      </p:sp>
      <p:sp>
        <p:nvSpPr>
          <p:cNvPr id="3" name="Content Placeholder 2"/>
          <p:cNvSpPr>
            <a:spLocks noGrp="1"/>
          </p:cNvSpPr>
          <p:nvPr>
            <p:ph idx="1"/>
          </p:nvPr>
        </p:nvSpPr>
        <p:spPr/>
        <p:txBody>
          <a:bodyPr/>
          <a:lstStyle/>
          <a:p>
            <a:r>
              <a:rPr lang="en-US" dirty="0" smtClean="0"/>
              <a:t>Humans are the weakest element in any security solution</a:t>
            </a:r>
          </a:p>
          <a:p>
            <a:pPr lvl="1"/>
            <a:r>
              <a:rPr lang="en-US" dirty="0" smtClean="0"/>
              <a:t>Discover ways to avoid, circumvent, subvert, or disable controls</a:t>
            </a:r>
          </a:p>
          <a:p>
            <a:pPr lvl="1"/>
            <a:r>
              <a:rPr lang="en-US" dirty="0" smtClean="0"/>
              <a:t>Always take humanity into account when designing and deploying security solutions</a:t>
            </a:r>
          </a:p>
          <a:p>
            <a:pPr lvl="2"/>
            <a:r>
              <a:rPr lang="en-US" dirty="0" smtClean="0"/>
              <a:t>Hiring practices – job description classification for the job, screening candidates, and training</a:t>
            </a:r>
          </a:p>
          <a:p>
            <a:pPr lvl="2"/>
            <a:r>
              <a:rPr lang="en-US" dirty="0" smtClean="0"/>
              <a:t>Separation of Duties</a:t>
            </a:r>
          </a:p>
          <a:p>
            <a:pPr lvl="2"/>
            <a:r>
              <a:rPr lang="en-US" dirty="0" smtClean="0"/>
              <a:t>Job Responsibilities</a:t>
            </a:r>
          </a:p>
          <a:p>
            <a:pPr lvl="2"/>
            <a:r>
              <a:rPr lang="en-US" dirty="0" smtClean="0"/>
              <a:t>Job Rotation</a:t>
            </a:r>
          </a:p>
          <a:p>
            <a:pPr lvl="2"/>
            <a:r>
              <a:rPr lang="en-US" dirty="0" smtClean="0"/>
              <a:t>Cross-training</a:t>
            </a:r>
          </a:p>
          <a:p>
            <a:pPr lvl="2"/>
            <a:endParaRPr lang="en-US" dirty="0" smtClean="0"/>
          </a:p>
        </p:txBody>
      </p:sp>
    </p:spTree>
    <p:extLst>
      <p:ext uri="{BB962C8B-B14F-4D97-AF65-F5344CB8AC3E}">
        <p14:creationId xmlns:p14="http://schemas.microsoft.com/office/powerpoint/2010/main" val="686573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Manage the Security Function</a:t>
            </a:r>
            <a:endParaRPr lang="en-US" dirty="0"/>
          </a:p>
        </p:txBody>
      </p:sp>
      <p:sp>
        <p:nvSpPr>
          <p:cNvPr id="3" name="Content Placeholder 2"/>
          <p:cNvSpPr>
            <a:spLocks noGrp="1"/>
          </p:cNvSpPr>
          <p:nvPr>
            <p:ph idx="1"/>
          </p:nvPr>
        </p:nvSpPr>
        <p:spPr/>
        <p:txBody>
          <a:bodyPr/>
          <a:lstStyle/>
          <a:p>
            <a:r>
              <a:rPr lang="en-US" dirty="0" smtClean="0"/>
              <a:t>An organization must implement proper and sufficient security governance</a:t>
            </a:r>
          </a:p>
          <a:p>
            <a:r>
              <a:rPr lang="en-US" dirty="0" smtClean="0"/>
              <a:t>Security must be cost effective</a:t>
            </a:r>
          </a:p>
          <a:p>
            <a:r>
              <a:rPr lang="en-US" dirty="0" smtClean="0"/>
              <a:t>Budget considerations</a:t>
            </a:r>
          </a:p>
          <a:p>
            <a:r>
              <a:rPr lang="en-US" dirty="0" smtClean="0"/>
              <a:t>Security must be measurable</a:t>
            </a:r>
          </a:p>
          <a:p>
            <a:r>
              <a:rPr lang="en-US" dirty="0" smtClean="0"/>
              <a:t>Security should consume as few resources as possible with low impact on productivity</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Humans are the weakest element in an organization</a:t>
            </a:r>
          </a:p>
          <a:p>
            <a:r>
              <a:rPr lang="en-US" dirty="0" smtClean="0"/>
              <a:t>Hiring practices</a:t>
            </a:r>
          </a:p>
          <a:p>
            <a:r>
              <a:rPr lang="en-US" dirty="0" smtClean="0"/>
              <a:t>Termination policy</a:t>
            </a:r>
          </a:p>
          <a:p>
            <a:r>
              <a:rPr lang="en-US" dirty="0" smtClean="0"/>
              <a:t>Third-party governance</a:t>
            </a:r>
          </a:p>
          <a:p>
            <a:r>
              <a:rPr lang="en-US" dirty="0" smtClean="0"/>
              <a:t>Risk management/risk analysis</a:t>
            </a:r>
          </a:p>
          <a:p>
            <a:r>
              <a:rPr lang="en-US" dirty="0" smtClean="0"/>
              <a:t>For security solution to be successful, user behavior must change</a:t>
            </a:r>
          </a:p>
        </p:txBody>
      </p:sp>
    </p:spTree>
    <p:extLst>
      <p:ext uri="{BB962C8B-B14F-4D97-AF65-F5344CB8AC3E}">
        <p14:creationId xmlns:p14="http://schemas.microsoft.com/office/powerpoint/2010/main" val="160508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Separation of Duties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99573623"/>
              </p:ext>
            </p:extLst>
          </p:nvPr>
        </p:nvGraphicFramePr>
        <p:xfrm>
          <a:off x="1755882" y="2667338"/>
          <a:ext cx="9186440" cy="2493466"/>
        </p:xfrm>
        <a:graphic>
          <a:graphicData uri="http://schemas.openxmlformats.org/drawingml/2006/table">
            <a:tbl>
              <a:tblPr firstRow="1" bandRow="1">
                <a:tableStyleId>{5C22544A-7EE6-4342-B048-85BDC9FD1C3A}</a:tableStyleId>
              </a:tblPr>
              <a:tblGrid>
                <a:gridCol w="1837288"/>
                <a:gridCol w="1837288"/>
                <a:gridCol w="1837288"/>
                <a:gridCol w="1837288"/>
                <a:gridCol w="1837288"/>
              </a:tblGrid>
              <a:tr h="1335702">
                <a:tc>
                  <a:txBody>
                    <a:bodyPr/>
                    <a:lstStyle/>
                    <a:p>
                      <a:pPr algn="ctr"/>
                      <a:r>
                        <a:rPr lang="en-US" dirty="0" smtClean="0">
                          <a:solidFill>
                            <a:schemeClr val="tx1"/>
                          </a:solidFill>
                        </a:rPr>
                        <a:t>Database Management</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Firewall</a:t>
                      </a:r>
                      <a:r>
                        <a:rPr lang="en-US" baseline="0" dirty="0" smtClean="0">
                          <a:solidFill>
                            <a:schemeClr val="tx1"/>
                          </a:solidFill>
                        </a:rPr>
                        <a:t> Management</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User</a:t>
                      </a:r>
                    </a:p>
                    <a:p>
                      <a:pPr algn="ctr"/>
                      <a:r>
                        <a:rPr lang="en-US" dirty="0" smtClean="0">
                          <a:solidFill>
                            <a:schemeClr val="tx1"/>
                          </a:solidFill>
                        </a:rPr>
                        <a:t>Account Management</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File</a:t>
                      </a:r>
                    </a:p>
                    <a:p>
                      <a:pPr algn="ctr"/>
                      <a:r>
                        <a:rPr lang="en-US" dirty="0" smtClean="0">
                          <a:solidFill>
                            <a:schemeClr val="tx1"/>
                          </a:solidFill>
                        </a:rPr>
                        <a:t> Management</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Network </a:t>
                      </a:r>
                    </a:p>
                    <a:p>
                      <a:pPr algn="ctr"/>
                      <a:r>
                        <a:rPr lang="en-US" dirty="0" smtClean="0">
                          <a:solidFill>
                            <a:schemeClr val="tx1"/>
                          </a:solidFill>
                        </a:rPr>
                        <a:t>Management</a:t>
                      </a:r>
                      <a:endParaRPr lang="en-US" dirty="0">
                        <a:solidFill>
                          <a:schemeClr val="tx1"/>
                        </a:solidFill>
                      </a:endParaRPr>
                    </a:p>
                  </a:txBody>
                  <a:tcPr>
                    <a:solidFill>
                      <a:schemeClr val="accent1">
                        <a:lumMod val="40000"/>
                        <a:lumOff val="60000"/>
                      </a:schemeClr>
                    </a:solidFill>
                  </a:tcPr>
                </a:tc>
              </a:tr>
              <a:tr h="1157764">
                <a:tc>
                  <a:txBody>
                    <a:bodyPr/>
                    <a:lstStyle/>
                    <a:p>
                      <a:pPr algn="ctr"/>
                      <a:r>
                        <a:rPr lang="en-US" dirty="0" smtClean="0">
                          <a:solidFill>
                            <a:schemeClr val="tx1"/>
                          </a:solidFill>
                        </a:rPr>
                        <a:t>Admin 1</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Admin 2</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Admin</a:t>
                      </a:r>
                      <a:r>
                        <a:rPr lang="en-US" baseline="0" dirty="0" smtClean="0">
                          <a:solidFill>
                            <a:schemeClr val="tx1"/>
                          </a:solidFill>
                        </a:rPr>
                        <a:t> 3 &amp; 4</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Admin 5</a:t>
                      </a:r>
                      <a:endParaRPr lang="en-US" dirty="0">
                        <a:solidFill>
                          <a:schemeClr val="tx1"/>
                        </a:solidFill>
                      </a:endParaRPr>
                    </a:p>
                  </a:txBody>
                  <a:tcPr>
                    <a:solidFill>
                      <a:schemeClr val="accent1">
                        <a:lumMod val="40000"/>
                        <a:lumOff val="60000"/>
                      </a:schemeClr>
                    </a:solidFill>
                  </a:tcPr>
                </a:tc>
                <a:tc>
                  <a:txBody>
                    <a:bodyPr/>
                    <a:lstStyle/>
                    <a:p>
                      <a:pPr algn="ctr"/>
                      <a:r>
                        <a:rPr lang="en-US" dirty="0" smtClean="0">
                          <a:solidFill>
                            <a:schemeClr val="tx1"/>
                          </a:solidFill>
                        </a:rPr>
                        <a:t>Admin 6 &amp;</a:t>
                      </a:r>
                      <a:r>
                        <a:rPr lang="en-US" baseline="0" dirty="0" smtClean="0">
                          <a:solidFill>
                            <a:schemeClr val="tx1"/>
                          </a:solidFill>
                        </a:rPr>
                        <a:t> 7</a:t>
                      </a:r>
                      <a:endParaRPr lang="en-US" dirty="0">
                        <a:solidFill>
                          <a:schemeClr val="tx1"/>
                        </a:solidFill>
                      </a:endParaRPr>
                    </a:p>
                  </a:txBody>
                  <a:tcPr>
                    <a:solidFill>
                      <a:schemeClr val="accent1">
                        <a:lumMod val="40000"/>
                        <a:lumOff val="60000"/>
                      </a:schemeClr>
                    </a:solidFill>
                  </a:tcPr>
                </a:tc>
              </a:tr>
            </a:tbl>
          </a:graphicData>
        </a:graphic>
      </p:graphicFrame>
      <p:sp>
        <p:nvSpPr>
          <p:cNvPr id="6" name="TextBox 5"/>
          <p:cNvSpPr txBox="1"/>
          <p:nvPr/>
        </p:nvSpPr>
        <p:spPr>
          <a:xfrm>
            <a:off x="737657" y="2782778"/>
            <a:ext cx="798617" cy="646331"/>
          </a:xfrm>
          <a:prstGeom prst="rect">
            <a:avLst/>
          </a:prstGeom>
          <a:noFill/>
        </p:spPr>
        <p:txBody>
          <a:bodyPr wrap="none" rtlCol="0">
            <a:spAutoFit/>
          </a:bodyPr>
          <a:lstStyle/>
          <a:p>
            <a:r>
              <a:rPr lang="en-US" dirty="0" smtClean="0"/>
              <a:t>Admin</a:t>
            </a:r>
          </a:p>
          <a:p>
            <a:r>
              <a:rPr lang="en-US" dirty="0" smtClean="0"/>
              <a:t>Tasks</a:t>
            </a:r>
            <a:endParaRPr lang="en-US" dirty="0"/>
          </a:p>
        </p:txBody>
      </p:sp>
      <p:sp>
        <p:nvSpPr>
          <p:cNvPr id="7" name="TextBox 6"/>
          <p:cNvSpPr txBox="1"/>
          <p:nvPr/>
        </p:nvSpPr>
        <p:spPr>
          <a:xfrm>
            <a:off x="737657" y="4003040"/>
            <a:ext cx="1018227" cy="923330"/>
          </a:xfrm>
          <a:prstGeom prst="rect">
            <a:avLst/>
          </a:prstGeom>
          <a:noFill/>
        </p:spPr>
        <p:txBody>
          <a:bodyPr wrap="none" rtlCol="0">
            <a:spAutoFit/>
          </a:bodyPr>
          <a:lstStyle/>
          <a:p>
            <a:r>
              <a:rPr lang="en-US" dirty="0" smtClean="0"/>
              <a:t>Assigned</a:t>
            </a:r>
          </a:p>
          <a:p>
            <a:r>
              <a:rPr lang="en-US" dirty="0" smtClean="0"/>
              <a:t>To </a:t>
            </a:r>
          </a:p>
          <a:p>
            <a:r>
              <a:rPr lang="en-US" dirty="0" smtClean="0"/>
              <a:t>Admins</a:t>
            </a:r>
            <a:endParaRPr lang="en-US" dirty="0"/>
          </a:p>
        </p:txBody>
      </p:sp>
    </p:spTree>
    <p:extLst>
      <p:ext uri="{BB962C8B-B14F-4D97-AF65-F5344CB8AC3E}">
        <p14:creationId xmlns:p14="http://schemas.microsoft.com/office/powerpoint/2010/main" val="117473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Job Rotation</a:t>
            </a:r>
            <a:endParaRPr lang="en-US" dirty="0"/>
          </a:p>
        </p:txBody>
      </p:sp>
      <p:sp>
        <p:nvSpPr>
          <p:cNvPr id="3" name="Arc 2"/>
          <p:cNvSpPr/>
          <p:nvPr/>
        </p:nvSpPr>
        <p:spPr>
          <a:xfrm rot="19106211">
            <a:off x="3540572" y="1850851"/>
            <a:ext cx="3881595" cy="3691136"/>
          </a:xfrm>
          <a:prstGeom prst="arc">
            <a:avLst>
              <a:gd name="adj1" fmla="val 16200000"/>
              <a:gd name="adj2" fmla="val 2142979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p:cNvSpPr/>
          <p:nvPr/>
        </p:nvSpPr>
        <p:spPr>
          <a:xfrm rot="3056286">
            <a:off x="4116645" y="2183240"/>
            <a:ext cx="3766166" cy="3533901"/>
          </a:xfrm>
          <a:prstGeom prst="arc">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p:cNvSpPr/>
          <p:nvPr/>
        </p:nvSpPr>
        <p:spPr>
          <a:xfrm rot="8303241">
            <a:off x="3791487" y="2720943"/>
            <a:ext cx="3831320" cy="3563738"/>
          </a:xfrm>
          <a:prstGeom prst="arc">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rot="13585671">
            <a:off x="3306381" y="2361367"/>
            <a:ext cx="3731024" cy="3505833"/>
          </a:xfrm>
          <a:prstGeom prst="arc">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849975" y="2358003"/>
            <a:ext cx="2306081" cy="369332"/>
          </a:xfrm>
          <a:prstGeom prst="rect">
            <a:avLst/>
          </a:prstGeom>
          <a:noFill/>
        </p:spPr>
        <p:txBody>
          <a:bodyPr wrap="none" rtlCol="0">
            <a:spAutoFit/>
          </a:bodyPr>
          <a:lstStyle/>
          <a:p>
            <a:r>
              <a:rPr lang="en-US" dirty="0" smtClean="0"/>
              <a:t>Network Management</a:t>
            </a:r>
            <a:endParaRPr lang="en-US" dirty="0"/>
          </a:p>
        </p:txBody>
      </p:sp>
      <p:sp>
        <p:nvSpPr>
          <p:cNvPr id="8" name="TextBox 7"/>
          <p:cNvSpPr txBox="1"/>
          <p:nvPr/>
        </p:nvSpPr>
        <p:spPr>
          <a:xfrm>
            <a:off x="5999728" y="2353470"/>
            <a:ext cx="2370201" cy="369332"/>
          </a:xfrm>
          <a:prstGeom prst="rect">
            <a:avLst/>
          </a:prstGeom>
          <a:noFill/>
        </p:spPr>
        <p:txBody>
          <a:bodyPr wrap="none" rtlCol="0">
            <a:spAutoFit/>
          </a:bodyPr>
          <a:lstStyle/>
          <a:p>
            <a:r>
              <a:rPr lang="en-US" dirty="0" smtClean="0"/>
              <a:t>Database Management</a:t>
            </a:r>
            <a:endParaRPr lang="en-US" dirty="0"/>
          </a:p>
        </p:txBody>
      </p:sp>
      <p:sp>
        <p:nvSpPr>
          <p:cNvPr id="9" name="TextBox 8"/>
          <p:cNvSpPr txBox="1"/>
          <p:nvPr/>
        </p:nvSpPr>
        <p:spPr>
          <a:xfrm>
            <a:off x="2764636" y="5363331"/>
            <a:ext cx="2749407" cy="369332"/>
          </a:xfrm>
          <a:prstGeom prst="rect">
            <a:avLst/>
          </a:prstGeom>
          <a:noFill/>
        </p:spPr>
        <p:txBody>
          <a:bodyPr wrap="none" rtlCol="0">
            <a:spAutoFit/>
          </a:bodyPr>
          <a:lstStyle/>
          <a:p>
            <a:r>
              <a:rPr lang="en-US" dirty="0" smtClean="0"/>
              <a:t>User Account Management</a:t>
            </a:r>
            <a:endParaRPr lang="en-US" dirty="0"/>
          </a:p>
        </p:txBody>
      </p:sp>
      <p:sp>
        <p:nvSpPr>
          <p:cNvPr id="10" name="TextBox 9"/>
          <p:cNvSpPr txBox="1"/>
          <p:nvPr/>
        </p:nvSpPr>
        <p:spPr>
          <a:xfrm>
            <a:off x="6098274" y="5363331"/>
            <a:ext cx="2225738" cy="369332"/>
          </a:xfrm>
          <a:prstGeom prst="rect">
            <a:avLst/>
          </a:prstGeom>
          <a:noFill/>
        </p:spPr>
        <p:txBody>
          <a:bodyPr wrap="none" rtlCol="0">
            <a:spAutoFit/>
          </a:bodyPr>
          <a:lstStyle/>
          <a:p>
            <a:r>
              <a:rPr lang="en-US" dirty="0" smtClean="0"/>
              <a:t>Firewall Management</a:t>
            </a:r>
            <a:endParaRPr lang="en-US" dirty="0"/>
          </a:p>
        </p:txBody>
      </p:sp>
    </p:spTree>
    <p:extLst>
      <p:ext uri="{BB962C8B-B14F-4D97-AF65-F5344CB8AC3E}">
        <p14:creationId xmlns:p14="http://schemas.microsoft.com/office/powerpoint/2010/main" val="165797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Candidate Screening and Hiring</a:t>
            </a:r>
            <a:endParaRPr lang="en-US" dirty="0"/>
          </a:p>
        </p:txBody>
      </p:sp>
      <p:sp>
        <p:nvSpPr>
          <p:cNvPr id="3" name="Content Placeholder 2"/>
          <p:cNvSpPr>
            <a:spLocks noGrp="1"/>
          </p:cNvSpPr>
          <p:nvPr>
            <p:ph idx="1"/>
          </p:nvPr>
        </p:nvSpPr>
        <p:spPr/>
        <p:txBody>
          <a:bodyPr/>
          <a:lstStyle/>
          <a:p>
            <a:r>
              <a:rPr lang="en-US" dirty="0" smtClean="0"/>
              <a:t>Based on the sensitivity and classification defined by the job description</a:t>
            </a:r>
          </a:p>
          <a:p>
            <a:r>
              <a:rPr lang="en-US" dirty="0" smtClean="0"/>
              <a:t>Screening, background checks, reference checks, education verification, and security clearance validation are essential</a:t>
            </a:r>
          </a:p>
          <a:p>
            <a:r>
              <a:rPr lang="en-US" dirty="0" smtClean="0"/>
              <a:t>Online background checks</a:t>
            </a:r>
          </a:p>
          <a:p>
            <a:r>
              <a:rPr lang="en-US" dirty="0" smtClean="0"/>
              <a:t>Social networking accounts</a:t>
            </a:r>
          </a:p>
          <a:p>
            <a:r>
              <a:rPr lang="en-US" dirty="0" smtClean="0"/>
              <a:t>General picture of a person’s attitude, intelligence, loyalty, common sense, diligence, honesty, respect, consistency and adherence to social norms</a:t>
            </a:r>
          </a:p>
        </p:txBody>
      </p:sp>
    </p:spTree>
    <p:extLst>
      <p:ext uri="{BB962C8B-B14F-4D97-AF65-F5344CB8AC3E}">
        <p14:creationId xmlns:p14="http://schemas.microsoft.com/office/powerpoint/2010/main" val="302626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Employment Agreements and Policies</a:t>
            </a:r>
            <a:endParaRPr lang="en-US" dirty="0"/>
          </a:p>
        </p:txBody>
      </p:sp>
      <p:sp>
        <p:nvSpPr>
          <p:cNvPr id="3" name="Content Placeholder 2"/>
          <p:cNvSpPr>
            <a:spLocks noGrp="1"/>
          </p:cNvSpPr>
          <p:nvPr>
            <p:ph idx="1"/>
          </p:nvPr>
        </p:nvSpPr>
        <p:spPr/>
        <p:txBody>
          <a:bodyPr>
            <a:normAutofit fontScale="92500"/>
          </a:bodyPr>
          <a:lstStyle/>
          <a:p>
            <a:r>
              <a:rPr lang="en-US" dirty="0" smtClean="0"/>
              <a:t>New employees should sign an employment agreement</a:t>
            </a:r>
          </a:p>
          <a:p>
            <a:r>
              <a:rPr lang="en-US" dirty="0" smtClean="0"/>
              <a:t>Rules and restrictions of the organization, security policy, AUP, and activities policies, details of job description, violations and consequences, and length of time the position is to be filled by employee</a:t>
            </a:r>
          </a:p>
          <a:p>
            <a:r>
              <a:rPr lang="en-US" dirty="0" smtClean="0"/>
              <a:t>NDA (Nondisclosure Agreement)</a:t>
            </a:r>
          </a:p>
          <a:p>
            <a:r>
              <a:rPr lang="en-US" dirty="0" smtClean="0"/>
              <a:t>NCA (Noncompete Agreement)</a:t>
            </a:r>
          </a:p>
          <a:p>
            <a:r>
              <a:rPr lang="en-US" dirty="0" smtClean="0"/>
              <a:t>Throughout employment, managers should audit the job description, work tasks, privileges and responsibilities</a:t>
            </a:r>
          </a:p>
          <a:p>
            <a:r>
              <a:rPr lang="en-US" dirty="0" smtClean="0"/>
              <a:t>Mandatory vacations – used to audit and verify work task and privileges of employees</a:t>
            </a:r>
            <a:endParaRPr lang="en-US" dirty="0"/>
          </a:p>
        </p:txBody>
      </p:sp>
    </p:spTree>
    <p:extLst>
      <p:ext uri="{BB962C8B-B14F-4D97-AF65-F5344CB8AC3E}">
        <p14:creationId xmlns:p14="http://schemas.microsoft.com/office/powerpoint/2010/main" val="27882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Onboarding and Termination Processes</a:t>
            </a:r>
            <a:endParaRPr lang="en-US" dirty="0"/>
          </a:p>
        </p:txBody>
      </p:sp>
      <p:sp>
        <p:nvSpPr>
          <p:cNvPr id="3" name="Content Placeholder 2"/>
          <p:cNvSpPr>
            <a:spLocks noGrp="1"/>
          </p:cNvSpPr>
          <p:nvPr>
            <p:ph idx="1"/>
          </p:nvPr>
        </p:nvSpPr>
        <p:spPr>
          <a:xfrm>
            <a:off x="838200" y="1825624"/>
            <a:ext cx="10515600" cy="4822063"/>
          </a:xfrm>
        </p:spPr>
        <p:txBody>
          <a:bodyPr>
            <a:normAutofit fontScale="85000" lnSpcReduction="10000"/>
          </a:bodyPr>
          <a:lstStyle/>
          <a:p>
            <a:r>
              <a:rPr lang="en-US" dirty="0" smtClean="0"/>
              <a:t>Onboarding – adding new employees to the identity and access management (IAM) system</a:t>
            </a:r>
          </a:p>
          <a:p>
            <a:pPr lvl="1"/>
            <a:r>
              <a:rPr lang="en-US" dirty="0" smtClean="0"/>
              <a:t>Includes training, job </a:t>
            </a:r>
            <a:r>
              <a:rPr lang="en-US" dirty="0" err="1" smtClean="0"/>
              <a:t>skil</a:t>
            </a:r>
            <a:r>
              <a:rPr lang="en-US" dirty="0" smtClean="0"/>
              <a:t> acquisition, and behavioral adaptation</a:t>
            </a:r>
          </a:p>
          <a:p>
            <a:r>
              <a:rPr lang="en-US" dirty="0" smtClean="0"/>
              <a:t>Offboarding – removing employees from the identity and access management system.</a:t>
            </a:r>
          </a:p>
          <a:p>
            <a:pPr lvl="1"/>
            <a:r>
              <a:rPr lang="en-US" dirty="0" smtClean="0"/>
              <a:t>Disable account access, deleting accounts, revoking certificates, canceling access codes, and terminating privileges</a:t>
            </a:r>
          </a:p>
          <a:p>
            <a:pPr lvl="1"/>
            <a:r>
              <a:rPr lang="en-US" dirty="0" smtClean="0"/>
              <a:t>A strong relationship between security department and HR is essential</a:t>
            </a:r>
          </a:p>
          <a:p>
            <a:pPr lvl="1"/>
            <a:r>
              <a:rPr lang="en-US" dirty="0" smtClean="0"/>
              <a:t>Termination should be handled in a private and respectful manner</a:t>
            </a:r>
          </a:p>
          <a:p>
            <a:pPr lvl="1"/>
            <a:r>
              <a:rPr lang="en-US" dirty="0" smtClean="0"/>
              <a:t>Exit interview:</a:t>
            </a:r>
          </a:p>
          <a:p>
            <a:pPr lvl="2"/>
            <a:r>
              <a:rPr lang="en-US" dirty="0" smtClean="0"/>
              <a:t>Review liabilities and restriction of former employee</a:t>
            </a:r>
          </a:p>
          <a:p>
            <a:pPr lvl="2"/>
            <a:r>
              <a:rPr lang="en-US" dirty="0" smtClean="0"/>
              <a:t>At least one witness</a:t>
            </a:r>
          </a:p>
          <a:p>
            <a:pPr lvl="2"/>
            <a:r>
              <a:rPr lang="en-US" dirty="0" smtClean="0"/>
              <a:t>Collect all company assets</a:t>
            </a:r>
          </a:p>
          <a:p>
            <a:pPr lvl="2"/>
            <a:r>
              <a:rPr lang="en-US" dirty="0" smtClean="0"/>
              <a:t>Disable former employee access</a:t>
            </a:r>
          </a:p>
          <a:p>
            <a:pPr lvl="2"/>
            <a:r>
              <a:rPr lang="en-US" dirty="0" smtClean="0"/>
              <a:t>Escort off premises and not allowed to return</a:t>
            </a:r>
          </a:p>
          <a:p>
            <a:pPr lvl="2"/>
            <a:r>
              <a:rPr lang="en-US" dirty="0" smtClean="0"/>
              <a:t>Best time is mid-week at end of shift; allow to file for unemployment and more natural departure</a:t>
            </a:r>
          </a:p>
          <a:p>
            <a:pPr lvl="1"/>
            <a:endParaRPr lang="en-US" dirty="0"/>
          </a:p>
        </p:txBody>
      </p:sp>
    </p:spTree>
    <p:extLst>
      <p:ext uri="{BB962C8B-B14F-4D97-AF65-F5344CB8AC3E}">
        <p14:creationId xmlns:p14="http://schemas.microsoft.com/office/powerpoint/2010/main" val="2620237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2533</Words>
  <Application>Microsoft Office PowerPoint</Application>
  <PresentationFormat>Widescreen</PresentationFormat>
  <Paragraphs>390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Chapter 2 Personnel Security and Risk Management Concepts</vt:lpstr>
      <vt:lpstr>Chapter 1</vt:lpstr>
      <vt:lpstr>Chapter 1</vt:lpstr>
      <vt:lpstr>Personnel Security Policies and Procedures</vt:lpstr>
      <vt:lpstr>Separation of Duties</vt:lpstr>
      <vt:lpstr>Job Rotation</vt:lpstr>
      <vt:lpstr>Candidate Screening and Hiring</vt:lpstr>
      <vt:lpstr>Employment Agreements and Policies</vt:lpstr>
      <vt:lpstr>Onboarding and Termination Processes</vt:lpstr>
      <vt:lpstr>Vendor, Consultant, and Contractor Agreements and Controls</vt:lpstr>
      <vt:lpstr>Compliance Policy Requirements</vt:lpstr>
      <vt:lpstr>Privacy Policy Requirements</vt:lpstr>
      <vt:lpstr>Security Governance</vt:lpstr>
      <vt:lpstr>Security Governance</vt:lpstr>
      <vt:lpstr>Understand and Apply Risk Management Concepts</vt:lpstr>
      <vt:lpstr>Risk Terminology</vt:lpstr>
      <vt:lpstr>Risk Terminology</vt:lpstr>
      <vt:lpstr>Elements of Risk</vt:lpstr>
      <vt:lpstr>Identify Threats and Vulnerabilities</vt:lpstr>
      <vt:lpstr>Risk Assessment/Analysis</vt:lpstr>
      <vt:lpstr>Quantitative Risk Analysis</vt:lpstr>
      <vt:lpstr>Quantitative Risk Analysis</vt:lpstr>
      <vt:lpstr>Quantitative Risk Analysis</vt:lpstr>
      <vt:lpstr>Six Major Elements of Quantitative Risk Analysis</vt:lpstr>
      <vt:lpstr>Qualitative Risk Analysis</vt:lpstr>
      <vt:lpstr>Risk Responses</vt:lpstr>
      <vt:lpstr>Risk Responses</vt:lpstr>
      <vt:lpstr>Countermeasure Selection and Implementation</vt:lpstr>
      <vt:lpstr>Countermeasure Selection and Implementation</vt:lpstr>
      <vt:lpstr>Countermeasure Selection and Implementation</vt:lpstr>
      <vt:lpstr>Countermeasure Selection and Implementation</vt:lpstr>
      <vt:lpstr>Security Control Assessment</vt:lpstr>
      <vt:lpstr>Monitoring and Measurement</vt:lpstr>
      <vt:lpstr>Asset Valuation and Reporting</vt:lpstr>
      <vt:lpstr>Continuous Improvement</vt:lpstr>
      <vt:lpstr>Risk Frameworks</vt:lpstr>
      <vt:lpstr>Risk Frameworks</vt:lpstr>
      <vt:lpstr>Six Steps of the Risk Management Frameworks</vt:lpstr>
      <vt:lpstr>Establish and Maintain a Security Awareness, Education, and Training Program</vt:lpstr>
      <vt:lpstr>Manage the Security Function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66</cp:revision>
  <dcterms:created xsi:type="dcterms:W3CDTF">2019-09-16T01:37:19Z</dcterms:created>
  <dcterms:modified xsi:type="dcterms:W3CDTF">2020-01-06T20:55:07Z</dcterms:modified>
</cp:coreProperties>
</file>