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5" r:id="rId3"/>
    <p:sldId id="271" r:id="rId4"/>
    <p:sldId id="348" r:id="rId5"/>
    <p:sldId id="272" r:id="rId6"/>
    <p:sldId id="349" r:id="rId7"/>
    <p:sldId id="344" r:id="rId8"/>
    <p:sldId id="273" r:id="rId9"/>
    <p:sldId id="274" r:id="rId10"/>
    <p:sldId id="275" r:id="rId11"/>
    <p:sldId id="276" r:id="rId12"/>
    <p:sldId id="346" r:id="rId13"/>
    <p:sldId id="277" r:id="rId14"/>
    <p:sldId id="339" r:id="rId15"/>
    <p:sldId id="278" r:id="rId16"/>
    <p:sldId id="279" r:id="rId17"/>
    <p:sldId id="280" r:id="rId18"/>
    <p:sldId id="350" r:id="rId19"/>
    <p:sldId id="281" r:id="rId20"/>
    <p:sldId id="282" r:id="rId21"/>
    <p:sldId id="283" r:id="rId22"/>
    <p:sldId id="351" r:id="rId23"/>
    <p:sldId id="284" r:id="rId24"/>
    <p:sldId id="285" r:id="rId25"/>
    <p:sldId id="286" r:id="rId26"/>
    <p:sldId id="287" r:id="rId27"/>
    <p:sldId id="295" r:id="rId28"/>
    <p:sldId id="352" r:id="rId29"/>
    <p:sldId id="353" r:id="rId30"/>
    <p:sldId id="354" r:id="rId31"/>
    <p:sldId id="341" r:id="rId32"/>
    <p:sldId id="296" r:id="rId33"/>
    <p:sldId id="355" r:id="rId34"/>
    <p:sldId id="297" r:id="rId35"/>
    <p:sldId id="356" r:id="rId36"/>
    <p:sldId id="298" r:id="rId37"/>
    <p:sldId id="299" r:id="rId38"/>
    <p:sldId id="342" r:id="rId39"/>
    <p:sldId id="300" r:id="rId40"/>
    <p:sldId id="347" r:id="rId41"/>
    <p:sldId id="34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5"/>
            <p14:sldId id="271"/>
            <p14:sldId id="348"/>
            <p14:sldId id="272"/>
            <p14:sldId id="349"/>
            <p14:sldId id="344"/>
            <p14:sldId id="273"/>
            <p14:sldId id="274"/>
            <p14:sldId id="275"/>
            <p14:sldId id="276"/>
            <p14:sldId id="346"/>
            <p14:sldId id="277"/>
            <p14:sldId id="339"/>
            <p14:sldId id="278"/>
            <p14:sldId id="279"/>
            <p14:sldId id="280"/>
            <p14:sldId id="350"/>
            <p14:sldId id="281"/>
            <p14:sldId id="282"/>
            <p14:sldId id="283"/>
            <p14:sldId id="351"/>
            <p14:sldId id="284"/>
            <p14:sldId id="285"/>
            <p14:sldId id="286"/>
            <p14:sldId id="287"/>
            <p14:sldId id="295"/>
            <p14:sldId id="352"/>
            <p14:sldId id="353"/>
            <p14:sldId id="354"/>
            <p14:sldId id="341"/>
            <p14:sldId id="296"/>
            <p14:sldId id="355"/>
            <p14:sldId id="297"/>
            <p14:sldId id="356"/>
            <p14:sldId id="298"/>
            <p14:sldId id="299"/>
            <p14:sldId id="342"/>
            <p14:sldId id="300"/>
            <p14:sldId id="347"/>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4/9/2020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20</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smtClean="0"/>
              <a:t>Domain 8: Software Development Security</a:t>
            </a:r>
          </a:p>
          <a:p>
            <a:pPr lvl="1"/>
            <a:r>
              <a:rPr lang="en-US" dirty="0"/>
              <a:t> </a:t>
            </a:r>
            <a:r>
              <a:rPr lang="en-US" dirty="0" smtClean="0"/>
              <a:t>8.1 Understand </a:t>
            </a:r>
            <a:r>
              <a:rPr lang="en-US" dirty="0"/>
              <a:t>and integrate security in the software development lifecycle (SDCL</a:t>
            </a:r>
            <a:r>
              <a:rPr lang="en-US" dirty="0" smtClean="0"/>
              <a:t>)</a:t>
            </a:r>
          </a:p>
          <a:p>
            <a:pPr lvl="2"/>
            <a:r>
              <a:rPr lang="en-US" dirty="0"/>
              <a:t>8.1.1 Development methodologies</a:t>
            </a:r>
          </a:p>
          <a:p>
            <a:pPr lvl="2"/>
            <a:r>
              <a:rPr lang="en-US" dirty="0"/>
              <a:t>8.1.2 Maturity models</a:t>
            </a:r>
          </a:p>
          <a:p>
            <a:pPr lvl="2"/>
            <a:r>
              <a:rPr lang="en-US" dirty="0"/>
              <a:t>8.1.3 Operation and maintenance</a:t>
            </a:r>
          </a:p>
          <a:p>
            <a:pPr lvl="2"/>
            <a:r>
              <a:rPr lang="en-US" dirty="0"/>
              <a:t>8.1.4 Change management</a:t>
            </a:r>
          </a:p>
          <a:p>
            <a:pPr lvl="2"/>
            <a:r>
              <a:rPr lang="en-US" dirty="0"/>
              <a:t>8.1.5 Integrated product team</a:t>
            </a:r>
          </a:p>
          <a:p>
            <a:pPr lvl="1"/>
            <a:r>
              <a:rPr lang="en-US" dirty="0" smtClean="0"/>
              <a:t>8.2 Identify and apply security controls in development environments</a:t>
            </a:r>
          </a:p>
          <a:p>
            <a:pPr lvl="2"/>
            <a:r>
              <a:rPr lang="en-US" dirty="0" smtClean="0"/>
              <a:t>8.2.1 Security of the software environments</a:t>
            </a:r>
          </a:p>
          <a:p>
            <a:pPr lvl="2"/>
            <a:r>
              <a:rPr lang="en-US" dirty="0" smtClean="0"/>
              <a:t>8.2.2 Configuration management as an aspect of secure coding</a:t>
            </a:r>
          </a:p>
          <a:p>
            <a:pPr lvl="2"/>
            <a:r>
              <a:rPr lang="en-US" dirty="0" smtClean="0"/>
              <a:t>8.2.3 Security of code repositories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Lifecycle Models</a:t>
            </a:r>
            <a:endParaRPr lang="en-US" dirty="0"/>
          </a:p>
        </p:txBody>
      </p:sp>
      <p:sp>
        <p:nvSpPr>
          <p:cNvPr id="3" name="Content Placeholder 2"/>
          <p:cNvSpPr>
            <a:spLocks noGrp="1"/>
          </p:cNvSpPr>
          <p:nvPr>
            <p:ph idx="1"/>
          </p:nvPr>
        </p:nvSpPr>
        <p:spPr/>
        <p:txBody>
          <a:bodyPr/>
          <a:lstStyle/>
          <a:p>
            <a:r>
              <a:rPr lang="en-US" dirty="0" smtClean="0"/>
              <a:t>Software development models formalizes the lifecycle management process in mainstream software engineering as the industry matures.</a:t>
            </a:r>
          </a:p>
          <a:p>
            <a:r>
              <a:rPr lang="en-US" dirty="0" smtClean="0"/>
              <a:t>Having a management model in place should improve the resultant products</a:t>
            </a:r>
          </a:p>
          <a:p>
            <a:r>
              <a:rPr lang="en-US" dirty="0" smtClean="0"/>
              <a:t>If the SDLC methodology is inadequate, the project may fail to meet business and user needs</a:t>
            </a:r>
          </a:p>
          <a:p>
            <a:endParaRPr lang="en-US" dirty="0"/>
          </a:p>
        </p:txBody>
      </p:sp>
    </p:spTree>
    <p:extLst>
      <p:ext uri="{BB962C8B-B14F-4D97-AF65-F5344CB8AC3E}">
        <p14:creationId xmlns:p14="http://schemas.microsoft.com/office/powerpoint/2010/main" val="54184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Waterfall Model</a:t>
            </a:r>
            <a:endParaRPr lang="en-US" dirty="0"/>
          </a:p>
        </p:txBody>
      </p:sp>
      <p:sp>
        <p:nvSpPr>
          <p:cNvPr id="3" name="Content Placeholder 2"/>
          <p:cNvSpPr>
            <a:spLocks noGrp="1"/>
          </p:cNvSpPr>
          <p:nvPr>
            <p:ph idx="1"/>
          </p:nvPr>
        </p:nvSpPr>
        <p:spPr/>
        <p:txBody>
          <a:bodyPr/>
          <a:lstStyle/>
          <a:p>
            <a:r>
              <a:rPr lang="en-US" dirty="0" smtClean="0"/>
              <a:t>Developed in 1970 by Winston Royce</a:t>
            </a:r>
          </a:p>
          <a:p>
            <a:r>
              <a:rPr lang="en-US" dirty="0" smtClean="0"/>
              <a:t>Seeks to view the SDLC as a series of iterative activities</a:t>
            </a:r>
          </a:p>
          <a:p>
            <a:r>
              <a:rPr lang="en-US" dirty="0" smtClean="0"/>
              <a:t>As each stage is completed, the project moves into the next phase</a:t>
            </a:r>
          </a:p>
          <a:p>
            <a:r>
              <a:rPr lang="en-US" dirty="0" smtClean="0"/>
              <a:t>The modern model does allow development to return to the previous phase to correct defects discovered during the subsequent phase</a:t>
            </a:r>
          </a:p>
          <a:p>
            <a:pPr lvl="1"/>
            <a:r>
              <a:rPr lang="en-US" dirty="0" smtClean="0"/>
              <a:t>Called the </a:t>
            </a:r>
            <a:r>
              <a:rPr lang="en-US" i="1" dirty="0" smtClean="0"/>
              <a:t>feedback loop characteristic</a:t>
            </a:r>
          </a:p>
          <a:p>
            <a:r>
              <a:rPr lang="en-US" dirty="0" smtClean="0"/>
              <a:t>This was one of the first comprehensive attempts to model the SDLC</a:t>
            </a:r>
          </a:p>
          <a:p>
            <a:pPr lvl="1"/>
            <a:r>
              <a:rPr lang="en-US" dirty="0" smtClean="0"/>
              <a:t>An improved Waterfall model, called the </a:t>
            </a:r>
            <a:r>
              <a:rPr lang="en-US" i="1" dirty="0" smtClean="0"/>
              <a:t>modified Waterfall model</a:t>
            </a:r>
            <a:r>
              <a:rPr lang="en-US" dirty="0" smtClean="0"/>
              <a:t>, added validation and verification steps to each phase</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Spiral Model</a:t>
            </a:r>
            <a:endParaRPr lang="en-US" dirty="0"/>
          </a:p>
        </p:txBody>
      </p:sp>
      <p:sp>
        <p:nvSpPr>
          <p:cNvPr id="3" name="Content Placeholder 2"/>
          <p:cNvSpPr>
            <a:spLocks noGrp="1"/>
          </p:cNvSpPr>
          <p:nvPr>
            <p:ph idx="1"/>
          </p:nvPr>
        </p:nvSpPr>
        <p:spPr/>
        <p:txBody>
          <a:bodyPr>
            <a:normAutofit fontScale="92500"/>
          </a:bodyPr>
          <a:lstStyle/>
          <a:p>
            <a:r>
              <a:rPr lang="en-US" dirty="0" smtClean="0"/>
              <a:t>Developed in 1988 by Barry Boehm</a:t>
            </a:r>
          </a:p>
          <a:p>
            <a:r>
              <a:rPr lang="en-US" dirty="0" smtClean="0"/>
              <a:t>Proposed an alternative lifecycle model that allows for multiple iterations of a waterfall-style process</a:t>
            </a:r>
          </a:p>
          <a:p>
            <a:r>
              <a:rPr lang="en-US" dirty="0" smtClean="0"/>
              <a:t>Encapsulates a number of iterations of another model; called a </a:t>
            </a:r>
            <a:r>
              <a:rPr lang="en-US" i="1" dirty="0" smtClean="0"/>
              <a:t>metamodel</a:t>
            </a:r>
          </a:p>
          <a:p>
            <a:r>
              <a:rPr lang="en-US" dirty="0" smtClean="0"/>
              <a:t>Each “loop” of the spiral results in the development of a new system prototype</a:t>
            </a:r>
          </a:p>
          <a:p>
            <a:r>
              <a:rPr lang="en-US" dirty="0" smtClean="0"/>
              <a:t>System developers would apply the entire waterfall process to the development of each  prototype; incrementally working toward  a mature system that incorporates all the functional requirements in a fully validated fashion.</a:t>
            </a:r>
            <a:endParaRPr lang="en-US" dirty="0"/>
          </a:p>
        </p:txBody>
      </p:sp>
    </p:spTree>
    <p:extLst>
      <p:ext uri="{BB962C8B-B14F-4D97-AF65-F5344CB8AC3E}">
        <p14:creationId xmlns:p14="http://schemas.microsoft.com/office/powerpoint/2010/main" val="29693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Agile Software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Beginning in the 1990s, </a:t>
            </a:r>
            <a:r>
              <a:rPr lang="en-US" dirty="0"/>
              <a:t>d</a:t>
            </a:r>
            <a:r>
              <a:rPr lang="en-US" dirty="0" smtClean="0"/>
              <a:t>evelopers began to move away from rigid models of the past</a:t>
            </a:r>
          </a:p>
          <a:p>
            <a:r>
              <a:rPr lang="en-US" dirty="0" smtClean="0"/>
              <a:t>Favoring new approaches that emphasized the needs of the customer</a:t>
            </a:r>
            <a:endParaRPr lang="en-US" dirty="0"/>
          </a:p>
          <a:p>
            <a:r>
              <a:rPr lang="en-US" dirty="0" smtClean="0"/>
              <a:t>In 2001, seventeen pioneers produced the </a:t>
            </a:r>
            <a:r>
              <a:rPr lang="en-US" i="1" dirty="0" smtClean="0"/>
              <a:t>Manifest for Agile Software Development</a:t>
            </a:r>
            <a:endParaRPr lang="en-US" dirty="0" smtClean="0"/>
          </a:p>
          <a:p>
            <a:r>
              <a:rPr lang="en-US" dirty="0" smtClean="0"/>
              <a:t>Core philosophy:  See page 884</a:t>
            </a:r>
          </a:p>
          <a:p>
            <a:r>
              <a:rPr lang="en-US" dirty="0" smtClean="0"/>
              <a:t>12 principles to the Agile Manifesto:</a:t>
            </a:r>
            <a:r>
              <a:rPr lang="en-US" dirty="0"/>
              <a:t> </a:t>
            </a:r>
            <a:r>
              <a:rPr lang="en-US" dirty="0" smtClean="0"/>
              <a:t> See page 884</a:t>
            </a:r>
          </a:p>
          <a:p>
            <a:r>
              <a:rPr lang="en-US" dirty="0" smtClean="0"/>
              <a:t>The Agile development approach is quickly gaining momentum in the software community and has many variants</a:t>
            </a:r>
          </a:p>
          <a:p>
            <a:pPr lvl="1"/>
            <a:r>
              <a:rPr lang="en-US" dirty="0" smtClean="0"/>
              <a:t>Scrum</a:t>
            </a:r>
          </a:p>
          <a:p>
            <a:pPr lvl="1"/>
            <a:r>
              <a:rPr lang="en-US" dirty="0" smtClean="0"/>
              <a:t>Agile Unified Process (AUP)</a:t>
            </a:r>
          </a:p>
          <a:p>
            <a:pPr lvl="1"/>
            <a:r>
              <a:rPr lang="en-US" dirty="0" smtClean="0"/>
              <a:t>Dynamic System Development Model (DSDM)</a:t>
            </a:r>
          </a:p>
          <a:p>
            <a:pPr lvl="1"/>
            <a:r>
              <a:rPr lang="en-US" dirty="0" smtClean="0"/>
              <a:t>Extreme Programming (XP)</a:t>
            </a:r>
          </a:p>
        </p:txBody>
      </p:sp>
    </p:spTree>
    <p:extLst>
      <p:ext uri="{BB962C8B-B14F-4D97-AF65-F5344CB8AC3E}">
        <p14:creationId xmlns:p14="http://schemas.microsoft.com/office/powerpoint/2010/main" val="409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Capability Maturity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Introduced by the Software Engineering Institute (SEI) at Carnegie Mellon University</a:t>
            </a:r>
          </a:p>
          <a:p>
            <a:r>
              <a:rPr lang="en-US" dirty="0" smtClean="0"/>
              <a:t>Describes the principles and practices underlying software process maturity</a:t>
            </a:r>
          </a:p>
          <a:p>
            <a:r>
              <a:rPr lang="en-US" dirty="0" smtClean="0"/>
              <a:t>Intended to help software organizations improve the maturity and quality of their software processes</a:t>
            </a:r>
          </a:p>
          <a:p>
            <a:r>
              <a:rPr lang="en-US" dirty="0" smtClean="0"/>
              <a:t>Stages:</a:t>
            </a:r>
          </a:p>
          <a:p>
            <a:pPr lvl="1"/>
            <a:r>
              <a:rPr lang="en-US" dirty="0" smtClean="0"/>
              <a:t>Level 1: Initial</a:t>
            </a:r>
          </a:p>
          <a:p>
            <a:pPr lvl="1"/>
            <a:r>
              <a:rPr lang="en-US" dirty="0" smtClean="0"/>
              <a:t>Level 2: Repeatable</a:t>
            </a:r>
          </a:p>
          <a:p>
            <a:pPr lvl="1"/>
            <a:r>
              <a:rPr lang="en-US" dirty="0" smtClean="0"/>
              <a:t>Level 3: Defined</a:t>
            </a:r>
          </a:p>
          <a:p>
            <a:pPr lvl="1"/>
            <a:r>
              <a:rPr lang="en-US" dirty="0" smtClean="0"/>
              <a:t>Level 4: Managed</a:t>
            </a:r>
          </a:p>
          <a:p>
            <a:pPr lvl="1"/>
            <a:r>
              <a:rPr lang="en-US" dirty="0" smtClean="0"/>
              <a:t>Level 5: Optimizing</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IDEAL Model</a:t>
            </a:r>
            <a:endParaRPr lang="en-US" dirty="0"/>
          </a:p>
        </p:txBody>
      </p:sp>
      <p:sp>
        <p:nvSpPr>
          <p:cNvPr id="3" name="Content Placeholder 2"/>
          <p:cNvSpPr>
            <a:spLocks noGrp="1"/>
          </p:cNvSpPr>
          <p:nvPr>
            <p:ph idx="1"/>
          </p:nvPr>
        </p:nvSpPr>
        <p:spPr/>
        <p:txBody>
          <a:bodyPr/>
          <a:lstStyle/>
          <a:p>
            <a:r>
              <a:rPr lang="en-US" dirty="0" smtClean="0"/>
              <a:t>Also developed by the Software Engineering Institute</a:t>
            </a:r>
          </a:p>
          <a:p>
            <a:pPr lvl="1"/>
            <a:r>
              <a:rPr lang="en-US" dirty="0" smtClean="0"/>
              <a:t>Five phases:</a:t>
            </a:r>
          </a:p>
          <a:p>
            <a:pPr lvl="2"/>
            <a:r>
              <a:rPr lang="en-US" dirty="0" smtClean="0"/>
              <a:t>1: Initiating</a:t>
            </a:r>
            <a:endParaRPr lang="en-US" dirty="0"/>
          </a:p>
          <a:p>
            <a:pPr lvl="2"/>
            <a:r>
              <a:rPr lang="en-US" dirty="0" smtClean="0"/>
              <a:t>2: Diagnosing</a:t>
            </a:r>
          </a:p>
          <a:p>
            <a:pPr lvl="2"/>
            <a:r>
              <a:rPr lang="en-US" dirty="0" smtClean="0"/>
              <a:t>3: Establishing</a:t>
            </a:r>
          </a:p>
          <a:p>
            <a:pPr lvl="2"/>
            <a:r>
              <a:rPr lang="en-US" dirty="0" smtClean="0"/>
              <a:t>4: Acting</a:t>
            </a:r>
          </a:p>
          <a:p>
            <a:pPr lvl="2"/>
            <a:r>
              <a:rPr lang="en-US" dirty="0" smtClean="0"/>
              <a:t>5: Learning</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Gantt Charts and PERT</a:t>
            </a:r>
            <a:endParaRPr lang="en-US" dirty="0"/>
          </a:p>
        </p:txBody>
      </p:sp>
      <p:sp>
        <p:nvSpPr>
          <p:cNvPr id="5" name="Content Placeholder 4"/>
          <p:cNvSpPr>
            <a:spLocks noGrp="1"/>
          </p:cNvSpPr>
          <p:nvPr>
            <p:ph idx="1"/>
          </p:nvPr>
        </p:nvSpPr>
        <p:spPr/>
        <p:txBody>
          <a:bodyPr/>
          <a:lstStyle/>
          <a:p>
            <a:r>
              <a:rPr lang="en-US" dirty="0" smtClean="0">
                <a:solidFill>
                  <a:srgbClr val="FF0000"/>
                </a:solidFill>
              </a:rPr>
              <a:t>A Gantt Chart shows the interrelationships over time between projects and schedules</a:t>
            </a:r>
          </a:p>
          <a:p>
            <a:pPr lvl="1"/>
            <a:r>
              <a:rPr lang="en-US" dirty="0" smtClean="0">
                <a:solidFill>
                  <a:srgbClr val="FF0000"/>
                </a:solidFill>
              </a:rPr>
              <a:t>Provides a graphical illustration of schedule that helps to plan, coordinate, and track specific tasks in a project</a:t>
            </a:r>
          </a:p>
          <a:p>
            <a:r>
              <a:rPr lang="en-US" dirty="0" smtClean="0"/>
              <a:t>Program Evaluation Review Technique (PERT) is a project-scheduling tool used to judge the size of a software product in development and calculate the standard deviation for risk assessment.</a:t>
            </a:r>
          </a:p>
          <a:p>
            <a:pPr lvl="1"/>
            <a:r>
              <a:rPr lang="en-US" dirty="0" smtClean="0"/>
              <a:t>PERT relates the estimated lowest possible size, the most likely size, and the highest possible size of each component</a:t>
            </a:r>
          </a:p>
          <a:p>
            <a:pPr lvl="1"/>
            <a:r>
              <a:rPr lang="en-US" dirty="0" smtClean="0">
                <a:solidFill>
                  <a:srgbClr val="FF0000"/>
                </a:solidFill>
              </a:rPr>
              <a:t>Used to direct improvement to project management and software coding to produce more efficient software</a:t>
            </a:r>
            <a:endParaRPr lang="en-US" dirty="0">
              <a:solidFill>
                <a:srgbClr val="FF0000"/>
              </a:solidFill>
            </a:endParaRPr>
          </a:p>
        </p:txBody>
      </p:sp>
    </p:spTree>
    <p:extLst>
      <p:ext uri="{BB962C8B-B14F-4D97-AF65-F5344CB8AC3E}">
        <p14:creationId xmlns:p14="http://schemas.microsoft.com/office/powerpoint/2010/main" val="39285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Change and Configuration Management</a:t>
            </a:r>
            <a:endParaRPr lang="en-US" dirty="0"/>
          </a:p>
        </p:txBody>
      </p:sp>
      <p:sp>
        <p:nvSpPr>
          <p:cNvPr id="3" name="Content Placeholder 2"/>
          <p:cNvSpPr>
            <a:spLocks noGrp="1"/>
          </p:cNvSpPr>
          <p:nvPr>
            <p:ph idx="1"/>
          </p:nvPr>
        </p:nvSpPr>
        <p:spPr/>
        <p:txBody>
          <a:bodyPr/>
          <a:lstStyle/>
          <a:p>
            <a:r>
              <a:rPr lang="en-US" dirty="0" smtClean="0"/>
              <a:t>Once software has been released into production, users will inevitably request changes, corrections, or modifications to the code</a:t>
            </a:r>
          </a:p>
          <a:p>
            <a:r>
              <a:rPr lang="en-US" dirty="0" smtClean="0"/>
              <a:t>Changes should be logged to a central repository to support future auditing, investigations, and analysis requirements</a:t>
            </a:r>
          </a:p>
          <a:p>
            <a:pPr lvl="1"/>
            <a:r>
              <a:rPr lang="en-US" dirty="0" smtClean="0"/>
              <a:t>Three basic components:</a:t>
            </a:r>
          </a:p>
          <a:p>
            <a:pPr lvl="2"/>
            <a:r>
              <a:rPr lang="en-US" sz="2400" dirty="0" smtClean="0"/>
              <a:t>Request Control – a framework to request changes</a:t>
            </a:r>
          </a:p>
          <a:p>
            <a:pPr lvl="2"/>
            <a:r>
              <a:rPr lang="en-US" sz="2400" dirty="0" smtClean="0"/>
              <a:t>Change Control – a framework for developers to create and test solutions</a:t>
            </a:r>
          </a:p>
          <a:p>
            <a:pPr lvl="2"/>
            <a:r>
              <a:rPr lang="en-US" sz="2400" dirty="0" smtClean="0"/>
              <a:t>Release Control – final changes must be approved for release</a:t>
            </a:r>
          </a:p>
        </p:txBody>
      </p:sp>
    </p:spTree>
    <p:extLst>
      <p:ext uri="{BB962C8B-B14F-4D97-AF65-F5344CB8AC3E}">
        <p14:creationId xmlns:p14="http://schemas.microsoft.com/office/powerpoint/2010/main" val="4144908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Change and Configuration Management</a:t>
            </a:r>
            <a:endParaRPr lang="en-US" dirty="0"/>
          </a:p>
        </p:txBody>
      </p:sp>
      <p:sp>
        <p:nvSpPr>
          <p:cNvPr id="3" name="Content Placeholder 2"/>
          <p:cNvSpPr>
            <a:spLocks noGrp="1"/>
          </p:cNvSpPr>
          <p:nvPr>
            <p:ph idx="1"/>
          </p:nvPr>
        </p:nvSpPr>
        <p:spPr/>
        <p:txBody>
          <a:bodyPr/>
          <a:lstStyle/>
          <a:p>
            <a:r>
              <a:rPr lang="en-US" dirty="0" smtClean="0"/>
              <a:t>Configuration Management</a:t>
            </a:r>
          </a:p>
          <a:p>
            <a:pPr lvl="1"/>
            <a:r>
              <a:rPr lang="en-US" dirty="0" smtClean="0"/>
              <a:t>Configuration Identification</a:t>
            </a:r>
          </a:p>
          <a:p>
            <a:pPr lvl="1"/>
            <a:r>
              <a:rPr lang="en-US" dirty="0" smtClean="0"/>
              <a:t>Configuration Control</a:t>
            </a:r>
          </a:p>
          <a:p>
            <a:pPr lvl="1"/>
            <a:r>
              <a:rPr lang="en-US" dirty="0" smtClean="0"/>
              <a:t>Configuration Status Accounting</a:t>
            </a:r>
          </a:p>
          <a:p>
            <a:pPr lvl="1"/>
            <a:r>
              <a:rPr lang="en-US" dirty="0" smtClean="0"/>
              <a:t>Configuration Audit</a:t>
            </a:r>
          </a:p>
        </p:txBody>
      </p:sp>
    </p:spTree>
    <p:extLst>
      <p:ext uri="{BB962C8B-B14F-4D97-AF65-F5344CB8AC3E}">
        <p14:creationId xmlns:p14="http://schemas.microsoft.com/office/powerpoint/2010/main" val="263026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The DevOps Approach</a:t>
            </a:r>
            <a:endParaRPr lang="en-US" dirty="0"/>
          </a:p>
        </p:txBody>
      </p:sp>
      <p:sp>
        <p:nvSpPr>
          <p:cNvPr id="3" name="Content Placeholder 2"/>
          <p:cNvSpPr>
            <a:spLocks noGrp="1"/>
          </p:cNvSpPr>
          <p:nvPr>
            <p:ph idx="1"/>
          </p:nvPr>
        </p:nvSpPr>
        <p:spPr/>
        <p:txBody>
          <a:bodyPr/>
          <a:lstStyle/>
          <a:p>
            <a:r>
              <a:rPr lang="en-US" dirty="0" smtClean="0"/>
              <a:t>Development Operations (DevOps) seeks to resolve issues that arise between software development, quality assurance, and technology operations</a:t>
            </a:r>
          </a:p>
          <a:p>
            <a:r>
              <a:rPr lang="en-US" dirty="0" smtClean="0"/>
              <a:t>Symbolizes that these three function must merge and cooperate to meet business requirements</a:t>
            </a:r>
          </a:p>
          <a:p>
            <a:r>
              <a:rPr lang="en-US" dirty="0" smtClean="0"/>
              <a:t>The DevOps model is closely aligned with the Agile development approach and aims to decrease the time required to develop, test, and deploy software changes</a:t>
            </a:r>
            <a:endParaRPr lang="en-US" dirty="0"/>
          </a:p>
        </p:txBody>
      </p:sp>
    </p:spTree>
    <p:extLst>
      <p:ext uri="{BB962C8B-B14F-4D97-AF65-F5344CB8AC3E}">
        <p14:creationId xmlns:p14="http://schemas.microsoft.com/office/powerpoint/2010/main" val="9499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20</a:t>
            </a:r>
            <a:endParaRPr lang="en-US" sz="6000" dirty="0"/>
          </a:p>
        </p:txBody>
      </p:sp>
      <p:sp>
        <p:nvSpPr>
          <p:cNvPr id="16" name="Content Placeholder 15"/>
          <p:cNvSpPr>
            <a:spLocks noGrp="1"/>
          </p:cNvSpPr>
          <p:nvPr>
            <p:ph idx="1"/>
          </p:nvPr>
        </p:nvSpPr>
        <p:spPr>
          <a:xfrm>
            <a:off x="838200" y="1825624"/>
            <a:ext cx="10515600" cy="4798695"/>
          </a:xfrm>
        </p:spPr>
        <p:txBody>
          <a:bodyPr>
            <a:normAutofit lnSpcReduction="10000"/>
          </a:bodyPr>
          <a:lstStyle/>
          <a:p>
            <a:r>
              <a:rPr lang="en-US" sz="3600" dirty="0" smtClean="0"/>
              <a:t>Learning Objectives:</a:t>
            </a:r>
          </a:p>
          <a:p>
            <a:r>
              <a:rPr lang="en-US" sz="3600" dirty="0"/>
              <a:t>Domain 8: Software Development </a:t>
            </a:r>
            <a:r>
              <a:rPr lang="en-US" sz="3600" dirty="0" smtClean="0"/>
              <a:t>Security</a:t>
            </a:r>
          </a:p>
          <a:p>
            <a:pPr lvl="1"/>
            <a:r>
              <a:rPr lang="en-US" sz="3200" dirty="0" smtClean="0"/>
              <a:t>8.3 Assess the effectiveness of software security</a:t>
            </a:r>
          </a:p>
          <a:p>
            <a:pPr lvl="2"/>
            <a:r>
              <a:rPr lang="en-US" sz="2800" dirty="0"/>
              <a:t>8.3.1 Auditing and logging of changes</a:t>
            </a:r>
          </a:p>
          <a:p>
            <a:pPr lvl="2"/>
            <a:r>
              <a:rPr lang="en-US" sz="2800" dirty="0"/>
              <a:t>8.3.2 Risk analysis and mitigation</a:t>
            </a:r>
          </a:p>
          <a:p>
            <a:pPr lvl="1"/>
            <a:r>
              <a:rPr lang="en-US" sz="3200" dirty="0" smtClean="0"/>
              <a:t>8.4 Assess security impact of acquired software</a:t>
            </a:r>
          </a:p>
          <a:p>
            <a:pPr lvl="1"/>
            <a:r>
              <a:rPr lang="en-US" sz="3200" dirty="0" smtClean="0"/>
              <a:t>8.5 Define and apply secure coding guidelines and standards</a:t>
            </a:r>
          </a:p>
          <a:p>
            <a:pPr lvl="2"/>
            <a:r>
              <a:rPr lang="en-US" sz="2800" dirty="0" smtClean="0"/>
              <a:t>8.5.2 Security of application programming interfaces</a:t>
            </a:r>
          </a:p>
          <a:p>
            <a:pPr lvl="2"/>
            <a:r>
              <a:rPr lang="en-US" sz="2800" dirty="0" smtClean="0"/>
              <a:t>8.5.3 Secure coding practices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1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 Programming Interfaces</a:t>
            </a:r>
            <a:endParaRPr lang="en-US" dirty="0"/>
          </a:p>
        </p:txBody>
      </p:sp>
      <p:sp>
        <p:nvSpPr>
          <p:cNvPr id="3" name="Content Placeholder 2"/>
          <p:cNvSpPr>
            <a:spLocks noGrp="1"/>
          </p:cNvSpPr>
          <p:nvPr>
            <p:ph idx="1"/>
          </p:nvPr>
        </p:nvSpPr>
        <p:spPr/>
        <p:txBody>
          <a:bodyPr/>
          <a:lstStyle/>
          <a:p>
            <a:r>
              <a:rPr lang="en-US" dirty="0" smtClean="0"/>
              <a:t>Early web applications were often stand-alone systems</a:t>
            </a:r>
          </a:p>
          <a:p>
            <a:r>
              <a:rPr lang="en-US" dirty="0" smtClean="0"/>
              <a:t>Applications Programming Interfaces allow application developers to bypass traditional web pages and interact directly with the underlying service through function calls</a:t>
            </a:r>
          </a:p>
          <a:p>
            <a:r>
              <a:rPr lang="en-US" dirty="0" smtClean="0"/>
              <a:t>Developers must be aware of security risks;</a:t>
            </a:r>
          </a:p>
          <a:p>
            <a:pPr lvl="1"/>
            <a:r>
              <a:rPr lang="en-US" dirty="0" smtClean="0"/>
              <a:t>Developers must consider authentication requirements</a:t>
            </a:r>
          </a:p>
          <a:p>
            <a:pPr lvl="1"/>
            <a:r>
              <a:rPr lang="en-US" dirty="0" smtClean="0"/>
              <a:t>APIs must be thoroughly tested for security flaws</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endParaRPr lang="en-US" dirty="0"/>
          </a:p>
        </p:txBody>
      </p:sp>
      <p:sp>
        <p:nvSpPr>
          <p:cNvPr id="3" name="Content Placeholder 2"/>
          <p:cNvSpPr>
            <a:spLocks noGrp="1"/>
          </p:cNvSpPr>
          <p:nvPr>
            <p:ph idx="1"/>
          </p:nvPr>
        </p:nvSpPr>
        <p:spPr/>
        <p:txBody>
          <a:bodyPr>
            <a:normAutofit lnSpcReduction="10000"/>
          </a:bodyPr>
          <a:lstStyle/>
          <a:p>
            <a:r>
              <a:rPr lang="en-US" dirty="0" smtClean="0"/>
              <a:t>As part of the development process, your organization should thoroughly test any software before distributing it internally or releasing it to the market</a:t>
            </a:r>
          </a:p>
          <a:p>
            <a:r>
              <a:rPr lang="en-US" dirty="0" smtClean="0"/>
              <a:t>Programming teams should perform a reasonableness check</a:t>
            </a:r>
          </a:p>
          <a:p>
            <a:pPr lvl="1"/>
            <a:r>
              <a:rPr lang="en-US" dirty="0" smtClean="0"/>
              <a:t>Ensures that values returned by software match specified criteria that are within reasonable bounds</a:t>
            </a:r>
          </a:p>
          <a:p>
            <a:r>
              <a:rPr lang="en-US" dirty="0" smtClean="0"/>
              <a:t>Should also check how the product handles normal and valid input data, incorrect types, out-of-range values, and other bounds and/ or conditions</a:t>
            </a:r>
          </a:p>
          <a:p>
            <a:r>
              <a:rPr lang="en-US" dirty="0" smtClean="0"/>
              <a:t>Should apply separation of duties when testing software; e.g. someone other than the code writer should test the software</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Testing</a:t>
            </a:r>
            <a:endParaRPr lang="en-US" dirty="0"/>
          </a:p>
        </p:txBody>
      </p:sp>
      <p:sp>
        <p:nvSpPr>
          <p:cNvPr id="3" name="Content Placeholder 2"/>
          <p:cNvSpPr>
            <a:spLocks noGrp="1"/>
          </p:cNvSpPr>
          <p:nvPr>
            <p:ph idx="1"/>
          </p:nvPr>
        </p:nvSpPr>
        <p:spPr/>
        <p:txBody>
          <a:bodyPr>
            <a:normAutofit fontScale="92500"/>
          </a:bodyPr>
          <a:lstStyle/>
          <a:p>
            <a:r>
              <a:rPr lang="en-US" dirty="0" smtClean="0"/>
              <a:t>Software testing methods:</a:t>
            </a:r>
          </a:p>
          <a:p>
            <a:pPr lvl="1"/>
            <a:r>
              <a:rPr lang="en-US" b="1" dirty="0" smtClean="0"/>
              <a:t>White-Box</a:t>
            </a:r>
            <a:r>
              <a:rPr lang="en-US" dirty="0" smtClean="0"/>
              <a:t> – examines the internal logical structures of a program and steps through the code line by line</a:t>
            </a:r>
          </a:p>
          <a:p>
            <a:pPr lvl="1"/>
            <a:r>
              <a:rPr lang="en-US" b="1" dirty="0" smtClean="0"/>
              <a:t>Black-Box</a:t>
            </a:r>
            <a:r>
              <a:rPr lang="en-US" dirty="0" smtClean="0"/>
              <a:t> – examines the program from a user perspective by providing a wide variety of input scenarios and inspecting the output</a:t>
            </a:r>
          </a:p>
          <a:p>
            <a:pPr lvl="1"/>
            <a:r>
              <a:rPr lang="en-US" b="1" dirty="0" smtClean="0"/>
              <a:t>Gray-Box</a:t>
            </a:r>
            <a:r>
              <a:rPr lang="en-US" dirty="0" smtClean="0"/>
              <a:t> – combines the two approaches and is popular for software validation</a:t>
            </a:r>
          </a:p>
          <a:p>
            <a:r>
              <a:rPr lang="en-US" dirty="0" smtClean="0"/>
              <a:t>Additional testing methods:</a:t>
            </a:r>
          </a:p>
          <a:p>
            <a:pPr lvl="1"/>
            <a:r>
              <a:rPr lang="en-US" b="1" dirty="0" smtClean="0"/>
              <a:t>Static Testing </a:t>
            </a:r>
            <a:r>
              <a:rPr lang="en-US" dirty="0" smtClean="0"/>
              <a:t>– evaluates the security of software without running it by analyzing either the source code or the compiled application</a:t>
            </a:r>
          </a:p>
          <a:p>
            <a:pPr lvl="1"/>
            <a:r>
              <a:rPr lang="en-US" b="1" dirty="0" smtClean="0"/>
              <a:t>Dynamic Testing </a:t>
            </a:r>
            <a:r>
              <a:rPr lang="en-US" dirty="0" smtClean="0"/>
              <a:t>– evaluates the security of software in a runtime environment and is often the only option for organizations deploying applications written by someone else.</a:t>
            </a:r>
          </a:p>
        </p:txBody>
      </p:sp>
    </p:spTree>
    <p:extLst>
      <p:ext uri="{BB962C8B-B14F-4D97-AF65-F5344CB8AC3E}">
        <p14:creationId xmlns:p14="http://schemas.microsoft.com/office/powerpoint/2010/main" val="3841749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Code Repositories</a:t>
            </a:r>
            <a:endParaRPr lang="en-US" dirty="0"/>
          </a:p>
        </p:txBody>
      </p:sp>
      <p:sp>
        <p:nvSpPr>
          <p:cNvPr id="3" name="Content Placeholder 2"/>
          <p:cNvSpPr>
            <a:spLocks noGrp="1"/>
          </p:cNvSpPr>
          <p:nvPr>
            <p:ph idx="1"/>
          </p:nvPr>
        </p:nvSpPr>
        <p:spPr/>
        <p:txBody>
          <a:bodyPr/>
          <a:lstStyle/>
          <a:p>
            <a:r>
              <a:rPr lang="en-US" dirty="0" smtClean="0"/>
              <a:t>Code repositories</a:t>
            </a:r>
          </a:p>
          <a:p>
            <a:pPr lvl="1"/>
            <a:r>
              <a:rPr lang="en-US" dirty="0" smtClean="0"/>
              <a:t>Act as a central storage point for developers to place their source code</a:t>
            </a:r>
          </a:p>
          <a:p>
            <a:pPr lvl="1"/>
            <a:r>
              <a:rPr lang="en-US" dirty="0" smtClean="0"/>
              <a:t>Provide version control, bug tracking, web hosting, release management, and communications functions</a:t>
            </a:r>
          </a:p>
          <a:p>
            <a:pPr lvl="1"/>
            <a:r>
              <a:rPr lang="en-US" dirty="0" smtClean="0"/>
              <a:t>Can be collaborative tools to facilitate software development</a:t>
            </a:r>
          </a:p>
          <a:p>
            <a:pPr lvl="2"/>
            <a:r>
              <a:rPr lang="en-US" dirty="0" smtClean="0"/>
              <a:t>Developers must control access to their repositories</a:t>
            </a:r>
            <a:endParaRPr lang="en-US" dirty="0"/>
          </a:p>
        </p:txBody>
      </p:sp>
    </p:spTree>
    <p:extLst>
      <p:ext uri="{BB962C8B-B14F-4D97-AF65-F5344CB8AC3E}">
        <p14:creationId xmlns:p14="http://schemas.microsoft.com/office/powerpoint/2010/main" val="589767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Service-Level Agreements</a:t>
            </a:r>
            <a:endParaRPr lang="en-US" dirty="0"/>
          </a:p>
        </p:txBody>
      </p:sp>
      <p:sp>
        <p:nvSpPr>
          <p:cNvPr id="3" name="Content Placeholder 2"/>
          <p:cNvSpPr>
            <a:spLocks noGrp="1"/>
          </p:cNvSpPr>
          <p:nvPr>
            <p:ph idx="1"/>
          </p:nvPr>
        </p:nvSpPr>
        <p:spPr/>
        <p:txBody>
          <a:bodyPr>
            <a:normAutofit lnSpcReduction="10000"/>
          </a:bodyPr>
          <a:lstStyle/>
          <a:p>
            <a:r>
              <a:rPr lang="en-US" dirty="0" smtClean="0"/>
              <a:t>SLAs are a popular way to ensure that organizations providing services to internal and/or external customers maintain an appropriate level of service agreed on by both the service provider and the vendor</a:t>
            </a:r>
          </a:p>
          <a:p>
            <a:pPr lvl="1"/>
            <a:r>
              <a:rPr lang="en-US" dirty="0" smtClean="0"/>
              <a:t>System uptime</a:t>
            </a:r>
          </a:p>
          <a:p>
            <a:pPr lvl="1"/>
            <a:r>
              <a:rPr lang="en-US" dirty="0" smtClean="0"/>
              <a:t>Maximum consecutive downtime</a:t>
            </a:r>
          </a:p>
          <a:p>
            <a:pPr lvl="1"/>
            <a:r>
              <a:rPr lang="en-US" dirty="0" smtClean="0"/>
              <a:t>Peak load</a:t>
            </a:r>
          </a:p>
          <a:p>
            <a:pPr lvl="1"/>
            <a:r>
              <a:rPr lang="en-US" dirty="0" smtClean="0"/>
              <a:t>Responsibility for diagnostics</a:t>
            </a:r>
          </a:p>
          <a:p>
            <a:pPr lvl="1"/>
            <a:r>
              <a:rPr lang="en-US" dirty="0" smtClean="0"/>
              <a:t>Failover time</a:t>
            </a:r>
          </a:p>
          <a:p>
            <a:r>
              <a:rPr lang="en-US" dirty="0" smtClean="0"/>
              <a:t>Include financial and other contractual remedies that kick in if the agreement is not  maintained</a:t>
            </a:r>
            <a:endParaRPr lang="en-US" dirty="0"/>
          </a:p>
        </p:txBody>
      </p:sp>
    </p:spTree>
    <p:extLst>
      <p:ext uri="{BB962C8B-B14F-4D97-AF65-F5344CB8AC3E}">
        <p14:creationId xmlns:p14="http://schemas.microsoft.com/office/powerpoint/2010/main" val="3554314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Acquisition</a:t>
            </a:r>
            <a:endParaRPr lang="en-US" dirty="0"/>
          </a:p>
        </p:txBody>
      </p:sp>
      <p:sp>
        <p:nvSpPr>
          <p:cNvPr id="3" name="Content Placeholder 2"/>
          <p:cNvSpPr>
            <a:spLocks noGrp="1"/>
          </p:cNvSpPr>
          <p:nvPr>
            <p:ph idx="1"/>
          </p:nvPr>
        </p:nvSpPr>
        <p:spPr/>
        <p:txBody>
          <a:bodyPr>
            <a:normAutofit lnSpcReduction="10000"/>
          </a:bodyPr>
          <a:lstStyle/>
          <a:p>
            <a:r>
              <a:rPr lang="en-US" dirty="0" smtClean="0"/>
              <a:t>Most of the software used by enterprises in not developed internally but from vendors</a:t>
            </a:r>
          </a:p>
          <a:p>
            <a:pPr lvl="1"/>
            <a:r>
              <a:rPr lang="en-US" dirty="0" smtClean="0"/>
              <a:t>Some software is purchased to run on servers managed by the organization</a:t>
            </a:r>
          </a:p>
          <a:p>
            <a:pPr lvl="1"/>
            <a:r>
              <a:rPr lang="en-US" dirty="0" smtClean="0"/>
              <a:t>Other software is purchased and delivered over the internet through web browsers</a:t>
            </a:r>
          </a:p>
          <a:p>
            <a:r>
              <a:rPr lang="en-US" dirty="0" smtClean="0"/>
              <a:t>Organizations may choose to outsource services entirely</a:t>
            </a:r>
          </a:p>
          <a:p>
            <a:r>
              <a:rPr lang="en-US" dirty="0" smtClean="0"/>
              <a:t>Security is paramount</a:t>
            </a:r>
          </a:p>
          <a:p>
            <a:pPr lvl="1"/>
            <a:r>
              <a:rPr lang="en-US" dirty="0" smtClean="0"/>
              <a:t>Security professionals  must understand the proper configuration of software to meet security objectives</a:t>
            </a:r>
          </a:p>
          <a:p>
            <a:pPr lvl="1"/>
            <a:r>
              <a:rPr lang="en-US" dirty="0" smtClean="0"/>
              <a:t>Must also remain vigilant about security bulletins and patches to correct newly discovered vulnerabilities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Establishing Databases and Data Warehousing</a:t>
            </a:r>
            <a:endParaRPr lang="en-US" dirty="0"/>
          </a:p>
        </p:txBody>
      </p:sp>
      <p:sp>
        <p:nvSpPr>
          <p:cNvPr id="3" name="Content Placeholder 2"/>
          <p:cNvSpPr>
            <a:spLocks noGrp="1"/>
          </p:cNvSpPr>
          <p:nvPr>
            <p:ph idx="1"/>
          </p:nvPr>
        </p:nvSpPr>
        <p:spPr/>
        <p:txBody>
          <a:bodyPr/>
          <a:lstStyle/>
          <a:p>
            <a:r>
              <a:rPr lang="en-US" dirty="0" smtClean="0"/>
              <a:t>Almost ever modern organization maintains some sort of database that contains information critical to operations</a:t>
            </a:r>
          </a:p>
          <a:p>
            <a:r>
              <a:rPr lang="en-US" dirty="0" smtClean="0"/>
              <a:t>Many databases contain sensitive information</a:t>
            </a:r>
          </a:p>
        </p:txBody>
      </p:sp>
    </p:spTree>
    <p:extLst>
      <p:ext uri="{BB962C8B-B14F-4D97-AF65-F5344CB8AC3E}">
        <p14:creationId xmlns:p14="http://schemas.microsoft.com/office/powerpoint/2010/main" val="3616984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lstStyle/>
          <a:p>
            <a:r>
              <a:rPr lang="en-US" dirty="0" smtClean="0"/>
              <a:t>Hierarchical and Distributed Databases</a:t>
            </a:r>
          </a:p>
          <a:p>
            <a:pPr lvl="1"/>
            <a:r>
              <a:rPr lang="en-US" dirty="0" smtClean="0"/>
              <a:t>The vast majority of contemporary systems implement relational database management systems (RDBMSs)</a:t>
            </a:r>
          </a:p>
          <a:p>
            <a:pPr lvl="1"/>
            <a:r>
              <a:rPr lang="en-US" dirty="0" smtClean="0"/>
              <a:t>Two other database architectures include </a:t>
            </a:r>
          </a:p>
          <a:p>
            <a:pPr lvl="1"/>
            <a:r>
              <a:rPr lang="en-US" b="1" dirty="0" smtClean="0"/>
              <a:t>Hierarchical</a:t>
            </a:r>
            <a:r>
              <a:rPr lang="en-US" dirty="0" smtClean="0"/>
              <a:t> – combines records and fields that are related in a logical tree structure; one-to-many data model, each node may have zero, one, or many children but only one parent</a:t>
            </a:r>
          </a:p>
          <a:p>
            <a:pPr lvl="1"/>
            <a:r>
              <a:rPr lang="en-US" b="1" dirty="0" smtClean="0"/>
              <a:t>Distributed</a:t>
            </a:r>
            <a:r>
              <a:rPr lang="en-US" dirty="0" smtClean="0"/>
              <a:t> – stores data in more than one database , but those databases are logically connected; the user perceives the database as a single entity; can have numerous children and parents; many-to-many </a:t>
            </a:r>
          </a:p>
        </p:txBody>
      </p:sp>
    </p:spTree>
    <p:extLst>
      <p:ext uri="{BB962C8B-B14F-4D97-AF65-F5344CB8AC3E}">
        <p14:creationId xmlns:p14="http://schemas.microsoft.com/office/powerpoint/2010/main" val="1513700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Relational Databases</a:t>
            </a:r>
          </a:p>
          <a:p>
            <a:r>
              <a:rPr lang="en-US" dirty="0" smtClean="0"/>
              <a:t>Consists of flat two-dimensional tables made up of rows and columns</a:t>
            </a:r>
          </a:p>
          <a:p>
            <a:pPr lvl="1"/>
            <a:r>
              <a:rPr lang="en-US" dirty="0" smtClean="0"/>
              <a:t>Each table looks similar to a spreadsheet file </a:t>
            </a:r>
          </a:p>
          <a:p>
            <a:pPr lvl="1"/>
            <a:r>
              <a:rPr lang="en-US" dirty="0" smtClean="0"/>
              <a:t>The main building block of the relational database is the table, aka relation</a:t>
            </a:r>
          </a:p>
          <a:p>
            <a:r>
              <a:rPr lang="en-US" dirty="0" smtClean="0"/>
              <a:t>Each table contains a number of attributes, or </a:t>
            </a:r>
            <a:r>
              <a:rPr lang="en-US" i="1" dirty="0" smtClean="0"/>
              <a:t>fields</a:t>
            </a:r>
          </a:p>
          <a:p>
            <a:r>
              <a:rPr lang="en-US" dirty="0" smtClean="0"/>
              <a:t>Each attribute corresponds to a column in the table</a:t>
            </a:r>
          </a:p>
          <a:p>
            <a:r>
              <a:rPr lang="en-US" dirty="0" smtClean="0"/>
              <a:t>A record or </a:t>
            </a:r>
            <a:r>
              <a:rPr lang="en-US" i="1" dirty="0" smtClean="0"/>
              <a:t>tuple</a:t>
            </a:r>
            <a:r>
              <a:rPr lang="en-US" dirty="0" smtClean="0"/>
              <a:t> is represented by a row in the table</a:t>
            </a:r>
          </a:p>
          <a:p>
            <a:r>
              <a:rPr lang="en-US" dirty="0" smtClean="0"/>
              <a:t>The number of rows in the relation is referred to as </a:t>
            </a:r>
            <a:r>
              <a:rPr lang="en-US" i="1" dirty="0" smtClean="0"/>
              <a:t>cardinality</a:t>
            </a:r>
            <a:r>
              <a:rPr lang="en-US" dirty="0" smtClean="0"/>
              <a:t> and the number of columns is the </a:t>
            </a:r>
            <a:r>
              <a:rPr lang="en-US" i="1" dirty="0" smtClean="0"/>
              <a:t>degree</a:t>
            </a:r>
            <a:endParaRPr lang="en-US" dirty="0" smtClean="0"/>
          </a:p>
          <a:p>
            <a:r>
              <a:rPr lang="en-US" dirty="0"/>
              <a:t>T</a:t>
            </a:r>
            <a:r>
              <a:rPr lang="en-US" dirty="0" smtClean="0"/>
              <a:t>he </a:t>
            </a:r>
            <a:r>
              <a:rPr lang="en-US" i="1" dirty="0" smtClean="0"/>
              <a:t>domain</a:t>
            </a:r>
            <a:r>
              <a:rPr lang="en-US" dirty="0" smtClean="0"/>
              <a:t> of an attribute is the set of allowable values that the attribute can take</a:t>
            </a:r>
            <a:endParaRPr lang="en-US" dirty="0"/>
          </a:p>
        </p:txBody>
      </p:sp>
    </p:spTree>
    <p:extLst>
      <p:ext uri="{BB962C8B-B14F-4D97-AF65-F5344CB8AC3E}">
        <p14:creationId xmlns:p14="http://schemas.microsoft.com/office/powerpoint/2010/main" val="398802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fontScale="92500"/>
          </a:bodyPr>
          <a:lstStyle/>
          <a:p>
            <a:r>
              <a:rPr lang="en-US" dirty="0" smtClean="0"/>
              <a:t>Relationships between the tables are defined to identify related records</a:t>
            </a:r>
          </a:p>
          <a:p>
            <a:r>
              <a:rPr lang="en-US" dirty="0" smtClean="0"/>
              <a:t>Records are identified using a variety of </a:t>
            </a:r>
            <a:r>
              <a:rPr lang="en-US" i="1" dirty="0" smtClean="0"/>
              <a:t>keys</a:t>
            </a:r>
          </a:p>
          <a:p>
            <a:pPr lvl="1"/>
            <a:r>
              <a:rPr lang="en-US" dirty="0" smtClean="0"/>
              <a:t>A subset of the fields of a table and are used to uniquely identify records</a:t>
            </a:r>
          </a:p>
          <a:p>
            <a:r>
              <a:rPr lang="en-US" dirty="0" smtClean="0"/>
              <a:t>They also join table when you wish to cross-reference information</a:t>
            </a:r>
          </a:p>
          <a:p>
            <a:r>
              <a:rPr lang="en-US" dirty="0" smtClean="0"/>
              <a:t>Three types of keys:</a:t>
            </a:r>
          </a:p>
          <a:p>
            <a:pPr lvl="1"/>
            <a:r>
              <a:rPr lang="en-US" dirty="0" smtClean="0"/>
              <a:t>Candidate Keys - a subset of attributes used to uniquely identify and record in a table</a:t>
            </a:r>
          </a:p>
          <a:p>
            <a:pPr lvl="1"/>
            <a:r>
              <a:rPr lang="en-US" dirty="0" smtClean="0"/>
              <a:t>Primary Keys – selected from the set of candidate keys for a table to used to uniquely identify the records in a table</a:t>
            </a:r>
          </a:p>
          <a:p>
            <a:pPr lvl="1"/>
            <a:r>
              <a:rPr lang="en-US" dirty="0" smtClean="0"/>
              <a:t>Foreign Keys – used to enforce relationships between two tables, aka as a </a:t>
            </a:r>
            <a:r>
              <a:rPr lang="en-US" i="1" dirty="0" smtClean="0"/>
              <a:t>referential integrity</a:t>
            </a:r>
          </a:p>
        </p:txBody>
      </p:sp>
    </p:spTree>
    <p:extLst>
      <p:ext uri="{BB962C8B-B14F-4D97-AF65-F5344CB8AC3E}">
        <p14:creationId xmlns:p14="http://schemas.microsoft.com/office/powerpoint/2010/main" val="220277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Development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Programming languages</a:t>
            </a:r>
          </a:p>
          <a:p>
            <a:r>
              <a:rPr lang="en-US" dirty="0" smtClean="0"/>
              <a:t>Computers understand binary code; machine language</a:t>
            </a:r>
          </a:p>
          <a:p>
            <a:r>
              <a:rPr lang="en-US" dirty="0" smtClean="0"/>
              <a:t>Assembly language is a higher-level alternative that uses mnemonics to represent the basic instruction set of a CPU but still requires hardware-specific knowledge of a relatively  obscure language</a:t>
            </a:r>
          </a:p>
          <a:p>
            <a:r>
              <a:rPr lang="en-US" dirty="0" smtClean="0"/>
              <a:t>Programmers prefer to high-level languages</a:t>
            </a:r>
            <a:endParaRPr lang="en-US" dirty="0"/>
          </a:p>
          <a:p>
            <a:r>
              <a:rPr lang="en-US" dirty="0" smtClean="0"/>
              <a:t>Python, C++, Ruby, R, Java, and Visual Basic</a:t>
            </a:r>
          </a:p>
          <a:p>
            <a:r>
              <a:rPr lang="en-US" dirty="0" smtClean="0"/>
              <a:t>Allows programmers to write instructions that better approximate human communication, decrease the length of time needed to craft an application, decrease the number of programmers needed, and allow portability between different OSs systems and hardware platforms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Management System Architecture</a:t>
            </a:r>
            <a:endParaRPr lang="en-US" dirty="0"/>
          </a:p>
        </p:txBody>
      </p:sp>
      <p:sp>
        <p:nvSpPr>
          <p:cNvPr id="3" name="Content Placeholder 2"/>
          <p:cNvSpPr>
            <a:spLocks noGrp="1"/>
          </p:cNvSpPr>
          <p:nvPr>
            <p:ph idx="1"/>
          </p:nvPr>
        </p:nvSpPr>
        <p:spPr/>
        <p:txBody>
          <a:bodyPr>
            <a:normAutofit/>
          </a:bodyPr>
          <a:lstStyle/>
          <a:p>
            <a:r>
              <a:rPr lang="en-US" dirty="0" smtClean="0"/>
              <a:t>All relational databases use a standard language, Structured Query Language (SQL) to provide users with a consistent interface for storage, retrieval, and modification of data and for administrative control of the DBMS</a:t>
            </a:r>
          </a:p>
          <a:p>
            <a:r>
              <a:rPr lang="en-US" dirty="0" smtClean="0"/>
              <a:t>You can limit user access by table, row, column, or even an individual cell</a:t>
            </a:r>
          </a:p>
          <a:p>
            <a:r>
              <a:rPr lang="en-US" dirty="0" smtClean="0"/>
              <a:t>SQL provides the complete functionality necessary for administrators, developers, and end users to interact with the database</a:t>
            </a:r>
            <a:endParaRPr lang="en-US" dirty="0"/>
          </a:p>
        </p:txBody>
      </p:sp>
    </p:spTree>
    <p:extLst>
      <p:ext uri="{BB962C8B-B14F-4D97-AF65-F5344CB8AC3E}">
        <p14:creationId xmlns:p14="http://schemas.microsoft.com/office/powerpoint/2010/main" val="3317049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Transactions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Relational databases support the explicit and implicit use of transactions to ensure data integrity</a:t>
            </a:r>
          </a:p>
          <a:p>
            <a:r>
              <a:rPr lang="en-US" dirty="0" smtClean="0"/>
              <a:t>Each transaction is a discrete set of SQL instructions that will either succeed or fail as a group</a:t>
            </a:r>
          </a:p>
          <a:p>
            <a:r>
              <a:rPr lang="en-US" dirty="0" smtClean="0"/>
              <a:t>It is not possible for one part of a transaction to succeed while another part fails</a:t>
            </a:r>
          </a:p>
          <a:p>
            <a:r>
              <a:rPr lang="en-US" dirty="0" smtClean="0"/>
              <a:t>When a transaction successfully finishes, it is said to be committed to the database and cannot be undone</a:t>
            </a:r>
          </a:p>
          <a:p>
            <a:r>
              <a:rPr lang="en-US" dirty="0" smtClean="0"/>
              <a:t>All database transactions have four required characteristics:</a:t>
            </a:r>
          </a:p>
          <a:p>
            <a:pPr lvl="1"/>
            <a:r>
              <a:rPr lang="en-US" b="1" dirty="0" smtClean="0"/>
              <a:t>Atomicity</a:t>
            </a:r>
            <a:r>
              <a:rPr lang="en-US" dirty="0" smtClean="0"/>
              <a:t> –must be an “all-or-nothing” transaction</a:t>
            </a:r>
          </a:p>
          <a:p>
            <a:pPr lvl="1"/>
            <a:r>
              <a:rPr lang="en-US" b="1" dirty="0" smtClean="0"/>
              <a:t>Consistency</a:t>
            </a:r>
            <a:r>
              <a:rPr lang="en-US" dirty="0" smtClean="0"/>
              <a:t> – all transactions must begin operating in an environment that is consistent with all of the database's rules</a:t>
            </a:r>
          </a:p>
          <a:p>
            <a:pPr lvl="1"/>
            <a:r>
              <a:rPr lang="en-US" b="1" dirty="0" smtClean="0"/>
              <a:t>Isolation</a:t>
            </a:r>
            <a:r>
              <a:rPr lang="en-US" dirty="0" smtClean="0"/>
              <a:t> – requires that transactions operate separately  from each other</a:t>
            </a:r>
          </a:p>
          <a:p>
            <a:pPr lvl="1"/>
            <a:r>
              <a:rPr lang="en-US" b="1" dirty="0" smtClean="0"/>
              <a:t>Durability</a:t>
            </a:r>
            <a:r>
              <a:rPr lang="en-US" dirty="0" smtClean="0"/>
              <a:t> – transactions must be preserved through backup mechanisms; transaction logs</a:t>
            </a:r>
            <a:endParaRPr lang="en-US" dirty="0"/>
          </a:p>
        </p:txBody>
      </p:sp>
    </p:spTree>
    <p:extLst>
      <p:ext uri="{BB962C8B-B14F-4D97-AF65-F5344CB8AC3E}">
        <p14:creationId xmlns:p14="http://schemas.microsoft.com/office/powerpoint/2010/main" val="2756302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for Multilevel Databases</a:t>
            </a:r>
            <a:endParaRPr lang="en-US" dirty="0"/>
          </a:p>
        </p:txBody>
      </p:sp>
      <p:sp>
        <p:nvSpPr>
          <p:cNvPr id="3" name="Content Placeholder 2"/>
          <p:cNvSpPr>
            <a:spLocks noGrp="1"/>
          </p:cNvSpPr>
          <p:nvPr>
            <p:ph idx="1"/>
          </p:nvPr>
        </p:nvSpPr>
        <p:spPr>
          <a:xfrm>
            <a:off x="838200" y="1825624"/>
            <a:ext cx="10515600" cy="4822063"/>
          </a:xfrm>
        </p:spPr>
        <p:txBody>
          <a:bodyPr>
            <a:normAutofit fontScale="92500" lnSpcReduction="20000"/>
          </a:bodyPr>
          <a:lstStyle/>
          <a:p>
            <a:r>
              <a:rPr lang="en-US" dirty="0" smtClean="0"/>
              <a:t>Multilevel security databases contain information at a number of different classification  levels.</a:t>
            </a:r>
          </a:p>
          <a:p>
            <a:pPr lvl="1"/>
            <a:r>
              <a:rPr lang="en-US" dirty="0" smtClean="0"/>
              <a:t>They must verify the labels assigned to users and provide only information that is appropriate</a:t>
            </a:r>
          </a:p>
          <a:p>
            <a:pPr lvl="1"/>
            <a:r>
              <a:rPr lang="en-US" dirty="0" smtClean="0"/>
              <a:t>Mixing data with different classification levels and/or need-to-know requirements is known as database contamination</a:t>
            </a:r>
          </a:p>
          <a:p>
            <a:r>
              <a:rPr lang="en-US" dirty="0" smtClean="0"/>
              <a:t>Concurrency</a:t>
            </a:r>
          </a:p>
          <a:p>
            <a:pPr lvl="1"/>
            <a:r>
              <a:rPr lang="en-US" dirty="0" smtClean="0"/>
              <a:t>Aka, </a:t>
            </a:r>
            <a:r>
              <a:rPr lang="en-US" i="1" dirty="0" smtClean="0"/>
              <a:t>edit control</a:t>
            </a:r>
            <a:r>
              <a:rPr lang="en-US" dirty="0" smtClean="0"/>
              <a:t>, is a preventive security mechanism that endeavors to make sure that information stored in the database is always correct or has integrity and availability</a:t>
            </a:r>
          </a:p>
          <a:p>
            <a:pPr lvl="1"/>
            <a:r>
              <a:rPr lang="en-US" dirty="0" smtClean="0"/>
              <a:t>Uses a “lock” feature to allow one user to make changes by deny other users access to views or make changes to data elements at the same time</a:t>
            </a:r>
            <a:endParaRPr lang="en-US" dirty="0"/>
          </a:p>
          <a:p>
            <a:pPr lvl="1"/>
            <a:r>
              <a:rPr lang="en-US" dirty="0" smtClean="0"/>
              <a:t>Issues:</a:t>
            </a:r>
          </a:p>
          <a:p>
            <a:pPr lvl="2"/>
            <a:r>
              <a:rPr lang="en-US" b="1" dirty="0" smtClean="0"/>
              <a:t>Lost updates</a:t>
            </a:r>
            <a:r>
              <a:rPr lang="en-US" dirty="0" smtClean="0"/>
              <a:t> occur when two different processes make updates to a database unaware of each other’s activity</a:t>
            </a:r>
          </a:p>
          <a:p>
            <a:pPr lvl="2"/>
            <a:r>
              <a:rPr lang="en-US" b="1" dirty="0" smtClean="0"/>
              <a:t>Dirty reads</a:t>
            </a:r>
            <a:r>
              <a:rPr lang="en-US" dirty="0" smtClean="0"/>
              <a:t> occur when a process reads a record from a transaction that did not successfully commit</a:t>
            </a:r>
          </a:p>
        </p:txBody>
      </p:sp>
    </p:spTree>
    <p:extLst>
      <p:ext uri="{BB962C8B-B14F-4D97-AF65-F5344CB8AC3E}">
        <p14:creationId xmlns:p14="http://schemas.microsoft.com/office/powerpoint/2010/main" val="64917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for Multilevel Databases</a:t>
            </a:r>
            <a:endParaRPr lang="en-US" dirty="0"/>
          </a:p>
        </p:txBody>
      </p:sp>
      <p:sp>
        <p:nvSpPr>
          <p:cNvPr id="3" name="Content Placeholder 2"/>
          <p:cNvSpPr>
            <a:spLocks noGrp="1"/>
          </p:cNvSpPr>
          <p:nvPr>
            <p:ph idx="1"/>
          </p:nvPr>
        </p:nvSpPr>
        <p:spPr>
          <a:xfrm>
            <a:off x="838200" y="1825624"/>
            <a:ext cx="10515600" cy="4849495"/>
          </a:xfrm>
        </p:spPr>
        <p:txBody>
          <a:bodyPr>
            <a:normAutofit fontScale="85000" lnSpcReduction="20000"/>
          </a:bodyPr>
          <a:lstStyle/>
          <a:p>
            <a:r>
              <a:rPr lang="en-US" dirty="0" smtClean="0"/>
              <a:t>Other Security Mechanisms</a:t>
            </a:r>
          </a:p>
          <a:p>
            <a:r>
              <a:rPr lang="en-US" dirty="0" smtClean="0"/>
              <a:t>Administrators can deploy several other security mechanisms when using a DBMS:</a:t>
            </a:r>
          </a:p>
          <a:p>
            <a:pPr lvl="1"/>
            <a:r>
              <a:rPr lang="en-US" dirty="0" smtClean="0"/>
              <a:t>Semantic integrity ensures that user actions don’t violate an structural rules</a:t>
            </a:r>
          </a:p>
          <a:p>
            <a:pPr lvl="1"/>
            <a:r>
              <a:rPr lang="en-US" dirty="0" smtClean="0"/>
              <a:t>Also checks that all stored data types are within valid domain ranges</a:t>
            </a:r>
          </a:p>
          <a:p>
            <a:pPr lvl="1"/>
            <a:r>
              <a:rPr lang="en-US" dirty="0" smtClean="0"/>
              <a:t>Ensures that only logical values exist</a:t>
            </a:r>
          </a:p>
          <a:p>
            <a:pPr lvl="1"/>
            <a:r>
              <a:rPr lang="en-US" dirty="0" smtClean="0"/>
              <a:t>Confirms that the system complies with any and all uniqueness constraints</a:t>
            </a:r>
          </a:p>
          <a:p>
            <a:pPr lvl="1"/>
            <a:r>
              <a:rPr lang="en-US" dirty="0" smtClean="0"/>
              <a:t>Employ time and date stamps to maintain data integrity and availability</a:t>
            </a:r>
          </a:p>
          <a:p>
            <a:pPr lvl="1"/>
            <a:r>
              <a:rPr lang="en-US" dirty="0" smtClean="0"/>
              <a:t>Granular control; content-dependent access control, </a:t>
            </a:r>
            <a:r>
              <a:rPr lang="en-US" i="1" dirty="0" smtClean="0"/>
              <a:t>cell suppression</a:t>
            </a:r>
            <a:r>
              <a:rPr lang="en-US" dirty="0" smtClean="0"/>
              <a:t> (hiding database fields)</a:t>
            </a:r>
          </a:p>
          <a:p>
            <a:pPr lvl="1"/>
            <a:r>
              <a:rPr lang="en-US" dirty="0" smtClean="0"/>
              <a:t>Context-dependent access control evaluates the big picture to make access control decisions</a:t>
            </a:r>
          </a:p>
          <a:p>
            <a:pPr lvl="1"/>
            <a:r>
              <a:rPr lang="en-US" dirty="0" smtClean="0"/>
              <a:t>Employ database partitioning to subvert aggregation and inference vulnerabilities</a:t>
            </a:r>
          </a:p>
          <a:p>
            <a:pPr lvl="1"/>
            <a:r>
              <a:rPr lang="en-US" dirty="0" smtClean="0"/>
              <a:t>Polyinstantiation occurs when two or more rows in the same relational database table appear to have identical primary key elements but contain different data for use at differing classification levels</a:t>
            </a:r>
          </a:p>
          <a:p>
            <a:pPr lvl="1"/>
            <a:r>
              <a:rPr lang="en-US" dirty="0" smtClean="0"/>
              <a:t>Insert false or misleading data into a DBMS in order to redirect or thwart information confidentiality attacks; must be careful with this</a:t>
            </a:r>
          </a:p>
          <a:p>
            <a:endParaRPr lang="en-US" dirty="0" smtClean="0"/>
          </a:p>
        </p:txBody>
      </p:sp>
    </p:spTree>
    <p:extLst>
      <p:ext uri="{BB962C8B-B14F-4D97-AF65-F5344CB8AC3E}">
        <p14:creationId xmlns:p14="http://schemas.microsoft.com/office/powerpoint/2010/main" val="141585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Database Connectivity</a:t>
            </a:r>
            <a:endParaRPr lang="en-US" dirty="0"/>
          </a:p>
        </p:txBody>
      </p:sp>
      <p:sp>
        <p:nvSpPr>
          <p:cNvPr id="3" name="Content Placeholder 2"/>
          <p:cNvSpPr>
            <a:spLocks noGrp="1"/>
          </p:cNvSpPr>
          <p:nvPr>
            <p:ph idx="1"/>
          </p:nvPr>
        </p:nvSpPr>
        <p:spPr/>
        <p:txBody>
          <a:bodyPr/>
          <a:lstStyle/>
          <a:p>
            <a:r>
              <a:rPr lang="en-US" sz="2400" dirty="0" smtClean="0"/>
              <a:t>Open Database Connectivity (ODBC) is a feature that allows applications to communicate with different types of databases without having to directly programmed for interaction with each type</a:t>
            </a:r>
          </a:p>
          <a:p>
            <a:r>
              <a:rPr lang="en-US" sz="2400" dirty="0" smtClean="0"/>
              <a:t>ODBC acts as a proxy between applications backend database drivers, giving application programmers greater freedom in creating solutions without </a:t>
            </a:r>
            <a:r>
              <a:rPr lang="en-US" sz="2400" dirty="0"/>
              <a:t>h</a:t>
            </a:r>
            <a:r>
              <a:rPr lang="en-US" sz="2400" dirty="0" smtClean="0"/>
              <a:t>aving to worry about the back end database system</a:t>
            </a:r>
          </a:p>
          <a:p>
            <a:endParaRPr lang="en-US" dirty="0"/>
          </a:p>
        </p:txBody>
      </p:sp>
      <p:sp>
        <p:nvSpPr>
          <p:cNvPr id="4" name="Rectangle 3"/>
          <p:cNvSpPr/>
          <p:nvPr/>
        </p:nvSpPr>
        <p:spPr>
          <a:xfrm>
            <a:off x="2792984" y="4368101"/>
            <a:ext cx="1325880" cy="1225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ectangle 4"/>
          <p:cNvSpPr/>
          <p:nvPr/>
        </p:nvSpPr>
        <p:spPr>
          <a:xfrm>
            <a:off x="5086096" y="4063492"/>
            <a:ext cx="837184" cy="1868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a:t>
            </a:r>
          </a:p>
          <a:p>
            <a:pPr algn="ctr"/>
            <a:r>
              <a:rPr lang="en-US" dirty="0" smtClean="0">
                <a:solidFill>
                  <a:schemeClr val="tx1"/>
                </a:solidFill>
              </a:rPr>
              <a:t>D</a:t>
            </a:r>
          </a:p>
          <a:p>
            <a:pPr algn="ctr"/>
            <a:r>
              <a:rPr lang="en-US" dirty="0" smtClean="0">
                <a:solidFill>
                  <a:schemeClr val="tx1"/>
                </a:solidFill>
              </a:rPr>
              <a:t>B</a:t>
            </a:r>
          </a:p>
          <a:p>
            <a:pPr algn="ctr"/>
            <a:r>
              <a:rPr lang="en-US" dirty="0">
                <a:solidFill>
                  <a:schemeClr val="tx1"/>
                </a:solidFill>
              </a:rPr>
              <a:t>C</a:t>
            </a:r>
          </a:p>
        </p:txBody>
      </p:sp>
      <p:sp>
        <p:nvSpPr>
          <p:cNvPr id="6" name="Rectangle 5"/>
          <p:cNvSpPr/>
          <p:nvPr/>
        </p:nvSpPr>
        <p:spPr>
          <a:xfrm>
            <a:off x="6856984" y="4063492"/>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6856984" y="4706429"/>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6984" y="5383181"/>
            <a:ext cx="502920" cy="5486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an 8"/>
          <p:cNvSpPr/>
          <p:nvPr/>
        </p:nvSpPr>
        <p:spPr>
          <a:xfrm>
            <a:off x="8260080" y="4063492"/>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an 9"/>
          <p:cNvSpPr/>
          <p:nvPr/>
        </p:nvSpPr>
        <p:spPr>
          <a:xfrm>
            <a:off x="8260080" y="4738433"/>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an 10"/>
          <p:cNvSpPr/>
          <p:nvPr/>
        </p:nvSpPr>
        <p:spPr>
          <a:xfrm>
            <a:off x="8260080" y="5419279"/>
            <a:ext cx="558800" cy="4846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Arrow Connector 16"/>
          <p:cNvCxnSpPr/>
          <p:nvPr/>
        </p:nvCxnSpPr>
        <p:spPr>
          <a:xfrm>
            <a:off x="4277360" y="4980749"/>
            <a:ext cx="66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096000" y="4972938"/>
            <a:ext cx="660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7467600" y="5010165"/>
            <a:ext cx="711200" cy="583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990925" y="5988734"/>
            <a:ext cx="1027525" cy="646331"/>
          </a:xfrm>
          <a:prstGeom prst="rect">
            <a:avLst/>
          </a:prstGeom>
          <a:noFill/>
        </p:spPr>
        <p:txBody>
          <a:bodyPr wrap="none" rtlCol="0">
            <a:spAutoFit/>
          </a:bodyPr>
          <a:lstStyle/>
          <a:p>
            <a:pPr algn="ctr"/>
            <a:r>
              <a:rPr lang="en-US" dirty="0" smtClean="0"/>
              <a:t>ODBC</a:t>
            </a:r>
          </a:p>
          <a:p>
            <a:pPr algn="ctr"/>
            <a:r>
              <a:rPr lang="en-US" dirty="0" smtClean="0"/>
              <a:t>Manager</a:t>
            </a:r>
            <a:endParaRPr lang="en-US" dirty="0"/>
          </a:p>
        </p:txBody>
      </p:sp>
      <p:sp>
        <p:nvSpPr>
          <p:cNvPr id="22" name="TextBox 21"/>
          <p:cNvSpPr txBox="1"/>
          <p:nvPr/>
        </p:nvSpPr>
        <p:spPr>
          <a:xfrm>
            <a:off x="6579357" y="5988734"/>
            <a:ext cx="1058175" cy="646331"/>
          </a:xfrm>
          <a:prstGeom prst="rect">
            <a:avLst/>
          </a:prstGeom>
          <a:noFill/>
        </p:spPr>
        <p:txBody>
          <a:bodyPr wrap="none" rtlCol="0">
            <a:spAutoFit/>
          </a:bodyPr>
          <a:lstStyle/>
          <a:p>
            <a:pPr algn="ctr"/>
            <a:r>
              <a:rPr lang="en-US" dirty="0" smtClean="0"/>
              <a:t>Database</a:t>
            </a:r>
          </a:p>
          <a:p>
            <a:pPr algn="ctr"/>
            <a:r>
              <a:rPr lang="en-US" dirty="0" smtClean="0"/>
              <a:t>Drivers</a:t>
            </a:r>
            <a:endParaRPr lang="en-US" dirty="0"/>
          </a:p>
        </p:txBody>
      </p:sp>
      <p:sp>
        <p:nvSpPr>
          <p:cNvPr id="23" name="TextBox 22"/>
          <p:cNvSpPr txBox="1"/>
          <p:nvPr/>
        </p:nvSpPr>
        <p:spPr>
          <a:xfrm>
            <a:off x="8010394" y="5988966"/>
            <a:ext cx="1058175" cy="646331"/>
          </a:xfrm>
          <a:prstGeom prst="rect">
            <a:avLst/>
          </a:prstGeom>
          <a:noFill/>
        </p:spPr>
        <p:txBody>
          <a:bodyPr wrap="none" rtlCol="0">
            <a:spAutoFit/>
          </a:bodyPr>
          <a:lstStyle/>
          <a:p>
            <a:pPr algn="ctr"/>
            <a:r>
              <a:rPr lang="en-US" dirty="0" smtClean="0"/>
              <a:t>Database</a:t>
            </a:r>
          </a:p>
          <a:p>
            <a:pPr algn="ctr"/>
            <a:r>
              <a:rPr lang="en-US" dirty="0" smtClean="0"/>
              <a:t>Types</a:t>
            </a:r>
            <a:endParaRPr lang="en-US" dirty="0"/>
          </a:p>
        </p:txBody>
      </p:sp>
    </p:spTree>
    <p:extLst>
      <p:ext uri="{BB962C8B-B14F-4D97-AF65-F5344CB8AC3E}">
        <p14:creationId xmlns:p14="http://schemas.microsoft.com/office/powerpoint/2010/main" val="1452535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Open Database Connectivity</a:t>
            </a:r>
            <a:endParaRPr lang="en-US" dirty="0"/>
          </a:p>
        </p:txBody>
      </p:sp>
      <p:sp>
        <p:nvSpPr>
          <p:cNvPr id="3" name="Content Placeholder 2"/>
          <p:cNvSpPr>
            <a:spLocks noGrp="1"/>
          </p:cNvSpPr>
          <p:nvPr>
            <p:ph idx="1"/>
          </p:nvPr>
        </p:nvSpPr>
        <p:spPr/>
        <p:txBody>
          <a:bodyPr>
            <a:normAutofit lnSpcReduction="10000"/>
          </a:bodyPr>
          <a:lstStyle/>
          <a:p>
            <a:r>
              <a:rPr lang="en-US" dirty="0" smtClean="0"/>
              <a:t>NoSQL</a:t>
            </a:r>
          </a:p>
          <a:p>
            <a:r>
              <a:rPr lang="en-US" dirty="0" smtClean="0"/>
              <a:t>As technology evolves, many organizations are turning away from the relational model for cases where they require increase speed or their data does not neatly fit into tabular form</a:t>
            </a:r>
          </a:p>
          <a:p>
            <a:r>
              <a:rPr lang="en-US" dirty="0" smtClean="0"/>
              <a:t>Three major classes of NoSQL database:</a:t>
            </a:r>
          </a:p>
          <a:p>
            <a:pPr lvl="1"/>
            <a:r>
              <a:rPr lang="en-US" i="1" dirty="0" smtClean="0"/>
              <a:t>Key/value stores </a:t>
            </a:r>
            <a:r>
              <a:rPr lang="en-US" dirty="0" smtClean="0"/>
              <a:t>– simplest possible form of database; store information in key/value pairs; the key is an index used to uniquely identify a record</a:t>
            </a:r>
          </a:p>
          <a:p>
            <a:pPr lvl="1"/>
            <a:r>
              <a:rPr lang="en-US" i="1" dirty="0" smtClean="0"/>
              <a:t>Graph databases </a:t>
            </a:r>
            <a:r>
              <a:rPr lang="en-US" dirty="0" smtClean="0"/>
              <a:t>– stores data in graph format; uses nodes to represent objects and edges to represent relationships</a:t>
            </a:r>
          </a:p>
          <a:p>
            <a:pPr lvl="1"/>
            <a:r>
              <a:rPr lang="en-US" i="1" dirty="0" smtClean="0"/>
              <a:t>Document stores </a:t>
            </a:r>
            <a:r>
              <a:rPr lang="en-US" dirty="0" smtClean="0"/>
              <a:t>– similar to key/value stores but the type of information they store is typically more complex than that in a key/value store and in the form of a document</a:t>
            </a:r>
          </a:p>
        </p:txBody>
      </p:sp>
    </p:spTree>
    <p:extLst>
      <p:ext uri="{BB962C8B-B14F-4D97-AF65-F5344CB8AC3E}">
        <p14:creationId xmlns:p14="http://schemas.microsoft.com/office/powerpoint/2010/main" val="324121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Storing Data and Information</a:t>
            </a:r>
            <a:endParaRPr lang="en-US" dirty="0"/>
          </a:p>
        </p:txBody>
      </p:sp>
      <p:sp>
        <p:nvSpPr>
          <p:cNvPr id="3" name="Content Placeholder 2"/>
          <p:cNvSpPr>
            <a:spLocks noGrp="1"/>
          </p:cNvSpPr>
          <p:nvPr>
            <p:ph idx="1"/>
          </p:nvPr>
        </p:nvSpPr>
        <p:spPr/>
        <p:txBody>
          <a:bodyPr/>
          <a:lstStyle/>
          <a:p>
            <a:r>
              <a:rPr lang="en-US" dirty="0" smtClean="0"/>
              <a:t>Types of Storage:</a:t>
            </a:r>
          </a:p>
          <a:p>
            <a:pPr lvl="1"/>
            <a:r>
              <a:rPr lang="en-US" dirty="0" smtClean="0"/>
              <a:t>Primary or real memory</a:t>
            </a:r>
          </a:p>
          <a:p>
            <a:pPr lvl="1"/>
            <a:r>
              <a:rPr lang="en-US" dirty="0" smtClean="0"/>
              <a:t>Secondary storage</a:t>
            </a:r>
          </a:p>
          <a:p>
            <a:pPr lvl="1"/>
            <a:r>
              <a:rPr lang="en-US" dirty="0" smtClean="0"/>
              <a:t>Virtual memory </a:t>
            </a:r>
          </a:p>
          <a:p>
            <a:pPr lvl="1"/>
            <a:r>
              <a:rPr lang="en-US" dirty="0" smtClean="0"/>
              <a:t>Virtual storage</a:t>
            </a:r>
          </a:p>
          <a:p>
            <a:pPr lvl="1"/>
            <a:r>
              <a:rPr lang="en-US" dirty="0" smtClean="0"/>
              <a:t>Random access storage</a:t>
            </a:r>
          </a:p>
          <a:p>
            <a:pPr lvl="1"/>
            <a:r>
              <a:rPr lang="en-US" dirty="0" smtClean="0"/>
              <a:t>Sequential access storage</a:t>
            </a:r>
          </a:p>
          <a:p>
            <a:pPr lvl="1"/>
            <a:r>
              <a:rPr lang="en-US" dirty="0" smtClean="0"/>
              <a:t>Volatile storage</a:t>
            </a:r>
          </a:p>
          <a:p>
            <a:pPr lvl="1"/>
            <a:r>
              <a:rPr lang="en-US" dirty="0" smtClean="0"/>
              <a:t>Nonvolatile storage</a:t>
            </a:r>
            <a:endParaRPr lang="en-US" dirty="0"/>
          </a:p>
        </p:txBody>
      </p:sp>
    </p:spTree>
    <p:extLst>
      <p:ext uri="{BB962C8B-B14F-4D97-AF65-F5344CB8AC3E}">
        <p14:creationId xmlns:p14="http://schemas.microsoft.com/office/powerpoint/2010/main" val="3785114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Storage Threats</a:t>
            </a:r>
            <a:endParaRPr lang="en-US" dirty="0"/>
          </a:p>
        </p:txBody>
      </p:sp>
      <p:sp>
        <p:nvSpPr>
          <p:cNvPr id="3" name="Content Placeholder 2"/>
          <p:cNvSpPr>
            <a:spLocks noGrp="1"/>
          </p:cNvSpPr>
          <p:nvPr>
            <p:ph idx="1"/>
          </p:nvPr>
        </p:nvSpPr>
        <p:spPr/>
        <p:txBody>
          <a:bodyPr/>
          <a:lstStyle/>
          <a:p>
            <a:r>
              <a:rPr lang="en-US" dirty="0" smtClean="0"/>
              <a:t>Unauthorized access</a:t>
            </a:r>
          </a:p>
          <a:p>
            <a:r>
              <a:rPr lang="en-US" dirty="0" smtClean="0"/>
              <a:t>Bypassing operating system controls</a:t>
            </a:r>
          </a:p>
          <a:p>
            <a:r>
              <a:rPr lang="en-US" dirty="0" smtClean="0"/>
              <a:t>Covert channel attacks</a:t>
            </a:r>
          </a:p>
          <a:p>
            <a:r>
              <a:rPr lang="en-US" dirty="0" smtClean="0"/>
              <a:t>Covert storage attacks</a:t>
            </a:r>
            <a:endParaRPr lang="en-US" dirty="0"/>
          </a:p>
        </p:txBody>
      </p:sp>
    </p:spTree>
    <p:extLst>
      <p:ext uri="{BB962C8B-B14F-4D97-AF65-F5344CB8AC3E}">
        <p14:creationId xmlns:p14="http://schemas.microsoft.com/office/powerpoint/2010/main" val="8106658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Understanding Knowledge-Based Systems</a:t>
            </a:r>
            <a:endParaRPr lang="en-US" dirty="0"/>
          </a:p>
        </p:txBody>
      </p:sp>
      <p:sp>
        <p:nvSpPr>
          <p:cNvPr id="3" name="Content Placeholder 2"/>
          <p:cNvSpPr>
            <a:spLocks noGrp="1"/>
          </p:cNvSpPr>
          <p:nvPr>
            <p:ph idx="1"/>
          </p:nvPr>
        </p:nvSpPr>
        <p:spPr/>
        <p:txBody>
          <a:bodyPr/>
          <a:lstStyle/>
          <a:p>
            <a:r>
              <a:rPr lang="en-US" dirty="0" smtClean="0"/>
              <a:t>Artificial intelligence systems</a:t>
            </a:r>
          </a:p>
          <a:p>
            <a:r>
              <a:rPr lang="en-US" dirty="0" smtClean="0"/>
              <a:t>Expert Systems seek to embody the accumulated knowledge of experts on a particular subject and apply it in a consistent fashion to future decisions; based on a series of “if/then” statements</a:t>
            </a:r>
          </a:p>
          <a:p>
            <a:pPr lvl="1"/>
            <a:r>
              <a:rPr lang="en-US" dirty="0" smtClean="0"/>
              <a:t>Also incorporates an “inference engine” which analyzes information in the knowledge base to arrive at the appropriate decision</a:t>
            </a:r>
          </a:p>
          <a:p>
            <a:pPr lvl="1"/>
            <a:r>
              <a:rPr lang="en-US" dirty="0" smtClean="0"/>
              <a:t>Expert systems are not infallible; only as good as the data in the knowledge base and the decision-making algorithms</a:t>
            </a:r>
          </a:p>
          <a:p>
            <a:pPr lvl="1"/>
            <a:r>
              <a:rPr lang="en-US" dirty="0" smtClean="0"/>
              <a:t>Main advantage: does not involve judgment clouded by emotion</a:t>
            </a:r>
            <a:endParaRPr lang="en-US" dirty="0"/>
          </a:p>
        </p:txBody>
      </p:sp>
    </p:spTree>
    <p:extLst>
      <p:ext uri="{BB962C8B-B14F-4D97-AF65-F5344CB8AC3E}">
        <p14:creationId xmlns:p14="http://schemas.microsoft.com/office/powerpoint/2010/main" val="2651368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Machine Learning</a:t>
            </a:r>
            <a:endParaRPr lang="en-US" dirty="0"/>
          </a:p>
        </p:txBody>
      </p:sp>
      <p:sp>
        <p:nvSpPr>
          <p:cNvPr id="3" name="Content Placeholder 2"/>
          <p:cNvSpPr>
            <a:spLocks noGrp="1"/>
          </p:cNvSpPr>
          <p:nvPr>
            <p:ph idx="1"/>
          </p:nvPr>
        </p:nvSpPr>
        <p:spPr/>
        <p:txBody>
          <a:bodyPr/>
          <a:lstStyle/>
          <a:p>
            <a:r>
              <a:rPr lang="en-US" dirty="0" smtClean="0"/>
              <a:t>Uses analytic capabilities to develop knowledge from datasets without the direct application of human insight</a:t>
            </a:r>
          </a:p>
          <a:p>
            <a:r>
              <a:rPr lang="en-US" dirty="0" smtClean="0"/>
              <a:t>Two main categories:</a:t>
            </a:r>
          </a:p>
          <a:p>
            <a:pPr lvl="1"/>
            <a:r>
              <a:rPr lang="en-US" dirty="0" smtClean="0"/>
              <a:t>Supervised learning – uses labeled data for training; provided a dataset with the “correct” answers</a:t>
            </a:r>
          </a:p>
          <a:p>
            <a:pPr lvl="1"/>
            <a:r>
              <a:rPr lang="en-US" dirty="0" smtClean="0"/>
              <a:t>Unsupervised learning – uses unlabeled data for training; provides a dataset  but does not contain “correct” answers</a:t>
            </a:r>
          </a:p>
        </p:txBody>
      </p:sp>
    </p:spTree>
    <p:extLst>
      <p:ext uri="{BB962C8B-B14F-4D97-AF65-F5344CB8AC3E}">
        <p14:creationId xmlns:p14="http://schemas.microsoft.com/office/powerpoint/2010/main" val="170849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Software Development</a:t>
            </a:r>
            <a:endParaRPr lang="en-US" dirty="0"/>
          </a:p>
        </p:txBody>
      </p:sp>
      <p:sp>
        <p:nvSpPr>
          <p:cNvPr id="3" name="Content Placeholder 2"/>
          <p:cNvSpPr>
            <a:spLocks noGrp="1"/>
          </p:cNvSpPr>
          <p:nvPr>
            <p:ph idx="1"/>
          </p:nvPr>
        </p:nvSpPr>
        <p:spPr/>
        <p:txBody>
          <a:bodyPr>
            <a:normAutofit/>
          </a:bodyPr>
          <a:lstStyle/>
          <a:p>
            <a:r>
              <a:rPr lang="en-US" b="1" dirty="0" smtClean="0"/>
              <a:t>Compiled languages</a:t>
            </a:r>
            <a:r>
              <a:rPr lang="en-US" dirty="0" smtClean="0"/>
              <a:t>; C, Java, FORTRAN</a:t>
            </a:r>
          </a:p>
          <a:p>
            <a:pPr lvl="1"/>
            <a:r>
              <a:rPr lang="en-US" dirty="0" smtClean="0"/>
              <a:t>Uses a </a:t>
            </a:r>
            <a:r>
              <a:rPr lang="en-US" i="1" dirty="0" smtClean="0"/>
              <a:t>compiler</a:t>
            </a:r>
            <a:r>
              <a:rPr lang="en-US" dirty="0" smtClean="0"/>
              <a:t> to convert the high-level language into an executable file; a </a:t>
            </a:r>
            <a:r>
              <a:rPr lang="en-US" i="1" dirty="0" smtClean="0"/>
              <a:t>decompiler</a:t>
            </a:r>
            <a:r>
              <a:rPr lang="en-US" dirty="0" smtClean="0"/>
              <a:t> reverses the process</a:t>
            </a:r>
          </a:p>
          <a:p>
            <a:r>
              <a:rPr lang="en-US" b="1" dirty="0" smtClean="0"/>
              <a:t>Interpreted languages</a:t>
            </a:r>
            <a:r>
              <a:rPr lang="en-US" dirty="0" smtClean="0"/>
              <a:t>; Python, R, JavaScript</a:t>
            </a:r>
          </a:p>
          <a:p>
            <a:r>
              <a:rPr lang="en-US" dirty="0" smtClean="0"/>
              <a:t>Programmers distributes the source code which contains instruction in the higher language.  End users then use an interpreter to execute that source code on their system</a:t>
            </a:r>
          </a:p>
          <a:p>
            <a:endParaRPr lang="en-US" dirty="0" smtClean="0"/>
          </a:p>
        </p:txBody>
      </p:sp>
    </p:spTree>
    <p:extLst>
      <p:ext uri="{BB962C8B-B14F-4D97-AF65-F5344CB8AC3E}">
        <p14:creationId xmlns:p14="http://schemas.microsoft.com/office/powerpoint/2010/main" val="21296594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Neural Networks</a:t>
            </a:r>
            <a:endParaRPr lang="en-US" dirty="0"/>
          </a:p>
        </p:txBody>
      </p:sp>
      <p:sp>
        <p:nvSpPr>
          <p:cNvPr id="3" name="Content Placeholder 2"/>
          <p:cNvSpPr>
            <a:spLocks noGrp="1"/>
          </p:cNvSpPr>
          <p:nvPr>
            <p:ph idx="1"/>
          </p:nvPr>
        </p:nvSpPr>
        <p:spPr/>
        <p:txBody>
          <a:bodyPr/>
          <a:lstStyle/>
          <a:p>
            <a:r>
              <a:rPr lang="en-US" dirty="0" smtClean="0"/>
              <a:t>Chains of computational units are used in an attempt to imitate the biological reasoning process of the human mind</a:t>
            </a:r>
          </a:p>
          <a:p>
            <a:r>
              <a:rPr lang="en-US" dirty="0" smtClean="0"/>
              <a:t>a long chain of computational decisions feed into each other and eventually sum to produce the desired output</a:t>
            </a:r>
          </a:p>
          <a:p>
            <a:r>
              <a:rPr lang="en-US" dirty="0" smtClean="0"/>
              <a:t>Commonly referred to as </a:t>
            </a:r>
            <a:r>
              <a:rPr lang="en-US" i="1" dirty="0" smtClean="0"/>
              <a:t>deep learning </a:t>
            </a:r>
            <a:r>
              <a:rPr lang="en-US" dirty="0" smtClean="0"/>
              <a:t>or cognitive systems</a:t>
            </a:r>
          </a:p>
          <a:p>
            <a:r>
              <a:rPr lang="en-US" dirty="0" smtClean="0"/>
              <a:t>Typical neural networks involve many layers of summation, each of which requires weighting information to reflect the relative importance of the calculation in the overall decision-making process</a:t>
            </a:r>
          </a:p>
          <a:p>
            <a:r>
              <a:rPr lang="en-US" dirty="0" smtClean="0"/>
              <a:t>Security Applications</a:t>
            </a:r>
            <a:endParaRPr lang="en-US" dirty="0"/>
          </a:p>
        </p:txBody>
      </p:sp>
    </p:spTree>
    <p:extLst>
      <p:ext uri="{BB962C8B-B14F-4D97-AF65-F5344CB8AC3E}">
        <p14:creationId xmlns:p14="http://schemas.microsoft.com/office/powerpoint/2010/main" val="3092872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151107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Object-Oriented Programming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OOP focuses on the objects involved in an interaction</a:t>
            </a:r>
          </a:p>
          <a:p>
            <a:r>
              <a:rPr lang="en-US" dirty="0" smtClean="0"/>
              <a:t>A group of objects that can be requested to perform certain operations or exhibit certain behaviors</a:t>
            </a:r>
          </a:p>
          <a:p>
            <a:r>
              <a:rPr lang="en-US" dirty="0" smtClean="0"/>
              <a:t>Objects work together to provide a system’s functionality or capabilities</a:t>
            </a:r>
          </a:p>
          <a:p>
            <a:r>
              <a:rPr lang="en-US" b="1" dirty="0" smtClean="0"/>
              <a:t>Message</a:t>
            </a:r>
            <a:r>
              <a:rPr lang="en-US" dirty="0" smtClean="0"/>
              <a:t>  - a communication to or input of an object</a:t>
            </a:r>
          </a:p>
          <a:p>
            <a:r>
              <a:rPr lang="en-US" b="1" dirty="0" smtClean="0"/>
              <a:t>Method</a:t>
            </a:r>
            <a:r>
              <a:rPr lang="en-US" dirty="0" smtClean="0"/>
              <a:t> – internal code that defines the actions an object performs in response to a message</a:t>
            </a:r>
          </a:p>
          <a:p>
            <a:r>
              <a:rPr lang="en-US" b="1" dirty="0" smtClean="0"/>
              <a:t>Behavior</a:t>
            </a:r>
            <a:r>
              <a:rPr lang="en-US" dirty="0" smtClean="0"/>
              <a:t> – the results or output exhibited by an object is a behavior</a:t>
            </a:r>
          </a:p>
          <a:p>
            <a:r>
              <a:rPr lang="en-US" b="1" dirty="0" smtClean="0"/>
              <a:t>Class</a:t>
            </a:r>
            <a:r>
              <a:rPr lang="en-US" dirty="0" smtClean="0"/>
              <a:t> – a collection of common methods from a set of objects that defines the behavior of those objects is a class</a:t>
            </a:r>
          </a:p>
          <a:p>
            <a:r>
              <a:rPr lang="en-US" b="1" dirty="0" smtClean="0"/>
              <a:t>Instance</a:t>
            </a:r>
            <a:r>
              <a:rPr lang="en-US" dirty="0" smtClean="0"/>
              <a:t> – objects are instances of or example of classes that contain their methods</a:t>
            </a:r>
          </a:p>
        </p:txBody>
      </p:sp>
    </p:spTree>
    <p:extLst>
      <p:ext uri="{BB962C8B-B14F-4D97-AF65-F5344CB8AC3E}">
        <p14:creationId xmlns:p14="http://schemas.microsoft.com/office/powerpoint/2010/main" val="2227172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Object-Oriented Programming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Inheritance</a:t>
            </a:r>
            <a:r>
              <a:rPr lang="en-US" dirty="0" smtClean="0"/>
              <a:t> – occurs when methods from a class are inherited by another subclass</a:t>
            </a:r>
          </a:p>
          <a:p>
            <a:r>
              <a:rPr lang="en-US" b="1" dirty="0" smtClean="0"/>
              <a:t>Delegation</a:t>
            </a:r>
            <a:r>
              <a:rPr lang="en-US" dirty="0" smtClean="0"/>
              <a:t> – forwarding of a requests by an object to another object or delegate</a:t>
            </a:r>
          </a:p>
          <a:p>
            <a:r>
              <a:rPr lang="en-US" b="1" dirty="0" smtClean="0"/>
              <a:t>Polymorphism</a:t>
            </a:r>
            <a:r>
              <a:rPr lang="en-US" dirty="0" smtClean="0"/>
              <a:t> – a characteristic of an object that allows it to respond with different behaviors to the same message or method because of changes in external conditions</a:t>
            </a:r>
          </a:p>
          <a:p>
            <a:r>
              <a:rPr lang="en-US" b="1" dirty="0" smtClean="0"/>
              <a:t>Cohesion</a:t>
            </a:r>
            <a:r>
              <a:rPr lang="en-US" dirty="0" smtClean="0"/>
              <a:t> – describe the strength of the relationship between the proposed of the methods within the same class</a:t>
            </a:r>
          </a:p>
          <a:p>
            <a:r>
              <a:rPr lang="en-US" b="1" dirty="0" smtClean="0"/>
              <a:t>Coupling</a:t>
            </a:r>
            <a:r>
              <a:rPr lang="en-US" dirty="0" smtClean="0"/>
              <a:t> – the level of interaction between objects.  Lower coupling means less interaction. Lower coupling provides better software design because objects are more interdependent.  Lower coupling is easier to troubleshoot and update.  Objects that have low cohesion require lots of assistance from other objects to perform task and have high coupling</a:t>
            </a:r>
          </a:p>
        </p:txBody>
      </p:sp>
    </p:spTree>
    <p:extLst>
      <p:ext uri="{BB962C8B-B14F-4D97-AF65-F5344CB8AC3E}">
        <p14:creationId xmlns:p14="http://schemas.microsoft.com/office/powerpoint/2010/main" val="1188817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Assurance</a:t>
            </a:r>
            <a:endParaRPr lang="en-US" dirty="0"/>
          </a:p>
        </p:txBody>
      </p:sp>
      <p:sp>
        <p:nvSpPr>
          <p:cNvPr id="3" name="Content Placeholder 2"/>
          <p:cNvSpPr>
            <a:spLocks noGrp="1"/>
          </p:cNvSpPr>
          <p:nvPr>
            <p:ph idx="1"/>
          </p:nvPr>
        </p:nvSpPr>
        <p:spPr/>
        <p:txBody>
          <a:bodyPr/>
          <a:lstStyle/>
          <a:p>
            <a:r>
              <a:rPr lang="en-US" dirty="0" smtClean="0"/>
              <a:t>To ensure that the security control mechanisms are built into a new application properly in order to implement the security policy throughout the lifecycle of the system</a:t>
            </a:r>
            <a:endParaRPr lang="en-US" dirty="0"/>
          </a:p>
        </p:txBody>
      </p:sp>
    </p:spTree>
    <p:extLst>
      <p:ext uri="{BB962C8B-B14F-4D97-AF65-F5344CB8AC3E}">
        <p14:creationId xmlns:p14="http://schemas.microsoft.com/office/powerpoint/2010/main" val="105947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Avoiding and Mitigating System Failure</a:t>
            </a:r>
            <a:endParaRPr lang="en-US" dirty="0"/>
          </a:p>
        </p:txBody>
      </p:sp>
      <p:sp>
        <p:nvSpPr>
          <p:cNvPr id="3" name="Content Placeholder 2"/>
          <p:cNvSpPr>
            <a:spLocks noGrp="1"/>
          </p:cNvSpPr>
          <p:nvPr>
            <p:ph idx="1"/>
          </p:nvPr>
        </p:nvSpPr>
        <p:spPr/>
        <p:txBody>
          <a:bodyPr>
            <a:normAutofit lnSpcReduction="10000"/>
          </a:bodyPr>
          <a:lstStyle/>
          <a:p>
            <a:r>
              <a:rPr lang="en-US" dirty="0" smtClean="0"/>
              <a:t>Input Validation</a:t>
            </a:r>
          </a:p>
          <a:p>
            <a:pPr lvl="1"/>
            <a:r>
              <a:rPr lang="en-US" dirty="0" smtClean="0"/>
              <a:t>Verifies that the values provided by a user match the programmer’s expectation before allowing further processing</a:t>
            </a:r>
          </a:p>
          <a:p>
            <a:r>
              <a:rPr lang="en-US" dirty="0" smtClean="0"/>
              <a:t>Authentication and Session Management</a:t>
            </a:r>
          </a:p>
          <a:p>
            <a:r>
              <a:rPr lang="en-US" dirty="0" smtClean="0"/>
              <a:t>Error Handling</a:t>
            </a:r>
          </a:p>
          <a:p>
            <a:r>
              <a:rPr lang="en-US" dirty="0" smtClean="0"/>
              <a:t>Logging</a:t>
            </a:r>
          </a:p>
          <a:p>
            <a:r>
              <a:rPr lang="en-US" dirty="0" smtClean="0"/>
              <a:t>Fail-Secure and Fail-Open</a:t>
            </a:r>
          </a:p>
          <a:p>
            <a:pPr lvl="1"/>
            <a:r>
              <a:rPr lang="en-US" dirty="0" smtClean="0"/>
              <a:t>Fail-secure puts the system into a high level of security until an administrator can diagnose the problem and restore the system to normal operations</a:t>
            </a:r>
          </a:p>
          <a:p>
            <a:pPr lvl="1"/>
            <a:r>
              <a:rPr lang="en-US" dirty="0" smtClean="0"/>
              <a:t>Fail-open state allow user to bypass failed security controls, erring on the side of permissiveness</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Systems Development Lifecycle</a:t>
            </a:r>
            <a:endParaRPr lang="en-US" dirty="0"/>
          </a:p>
        </p:txBody>
      </p:sp>
      <p:sp>
        <p:nvSpPr>
          <p:cNvPr id="3" name="Content Placeholder 2"/>
          <p:cNvSpPr>
            <a:spLocks noGrp="1"/>
          </p:cNvSpPr>
          <p:nvPr>
            <p:ph idx="1"/>
          </p:nvPr>
        </p:nvSpPr>
        <p:spPr/>
        <p:txBody>
          <a:bodyPr/>
          <a:lstStyle/>
          <a:p>
            <a:r>
              <a:rPr lang="en-US" dirty="0" smtClean="0"/>
              <a:t>Conceptual Definition</a:t>
            </a:r>
          </a:p>
          <a:p>
            <a:r>
              <a:rPr lang="en-US" dirty="0" smtClean="0"/>
              <a:t>Functional Requirements Determination</a:t>
            </a:r>
          </a:p>
          <a:p>
            <a:r>
              <a:rPr lang="en-US" dirty="0" smtClean="0"/>
              <a:t>Control Specifications Development</a:t>
            </a:r>
          </a:p>
          <a:p>
            <a:r>
              <a:rPr lang="en-US" dirty="0" smtClean="0"/>
              <a:t>Design Review</a:t>
            </a:r>
          </a:p>
          <a:p>
            <a:r>
              <a:rPr lang="en-US" dirty="0" smtClean="0"/>
              <a:t>Code Review Walk-Through</a:t>
            </a:r>
          </a:p>
          <a:p>
            <a:r>
              <a:rPr lang="en-US" dirty="0" smtClean="0"/>
              <a:t>User Acceptance Testing</a:t>
            </a:r>
          </a:p>
          <a:p>
            <a:r>
              <a:rPr lang="en-US" dirty="0" smtClean="0"/>
              <a:t>Maintenance and Change Management</a:t>
            </a:r>
          </a:p>
          <a:p>
            <a:endParaRPr lang="en-US" dirty="0"/>
          </a:p>
        </p:txBody>
      </p:sp>
    </p:spTree>
    <p:extLst>
      <p:ext uri="{BB962C8B-B14F-4D97-AF65-F5344CB8AC3E}">
        <p14:creationId xmlns:p14="http://schemas.microsoft.com/office/powerpoint/2010/main" val="393750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3046</Words>
  <Application>Microsoft Office PowerPoint</Application>
  <PresentationFormat>Widescreen</PresentationFormat>
  <Paragraphs>300</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Chapter 20</vt:lpstr>
      <vt:lpstr>Chapter 20</vt:lpstr>
      <vt:lpstr>Software Development</vt:lpstr>
      <vt:lpstr>Software Development</vt:lpstr>
      <vt:lpstr>Object-Oriented Programming</vt:lpstr>
      <vt:lpstr>Object-Oriented Programming</vt:lpstr>
      <vt:lpstr>Assurance</vt:lpstr>
      <vt:lpstr>Avoiding and Mitigating System Failure</vt:lpstr>
      <vt:lpstr>Systems Development Lifecycle</vt:lpstr>
      <vt:lpstr>Lifecycle Models</vt:lpstr>
      <vt:lpstr>Waterfall Model</vt:lpstr>
      <vt:lpstr>Spiral Model</vt:lpstr>
      <vt:lpstr>Agile Software Development</vt:lpstr>
      <vt:lpstr>Software Capability Maturity Model</vt:lpstr>
      <vt:lpstr>IDEAL Model</vt:lpstr>
      <vt:lpstr>Gantt Charts and PERT</vt:lpstr>
      <vt:lpstr>Change and Configuration Management</vt:lpstr>
      <vt:lpstr>Change and Configuration Management</vt:lpstr>
      <vt:lpstr>The DevOps Approach</vt:lpstr>
      <vt:lpstr>Application Programming Interfaces</vt:lpstr>
      <vt:lpstr>Software Testing</vt:lpstr>
      <vt:lpstr>Software Testing</vt:lpstr>
      <vt:lpstr>Code Repositories</vt:lpstr>
      <vt:lpstr>Service-Level Agreements</vt:lpstr>
      <vt:lpstr>Software Acquisition</vt:lpstr>
      <vt:lpstr>Establishing Databases and Data Warehousing</vt:lpstr>
      <vt:lpstr>Database Management System Architecture</vt:lpstr>
      <vt:lpstr>Database Management System Architecture</vt:lpstr>
      <vt:lpstr>Database Management System Architecture</vt:lpstr>
      <vt:lpstr>Database Management System Architecture</vt:lpstr>
      <vt:lpstr>Database Transactions</vt:lpstr>
      <vt:lpstr>Security for Multilevel Databases</vt:lpstr>
      <vt:lpstr>Security for Multilevel Databases</vt:lpstr>
      <vt:lpstr>Open Database Connectivity</vt:lpstr>
      <vt:lpstr>Open Database Connectivity</vt:lpstr>
      <vt:lpstr>Storing Data and Information</vt:lpstr>
      <vt:lpstr>Storage Threats</vt:lpstr>
      <vt:lpstr>Understanding Knowledge-Based Systems</vt:lpstr>
      <vt:lpstr>Machine Learning</vt:lpstr>
      <vt:lpstr>Neural Networks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91</cp:revision>
  <dcterms:created xsi:type="dcterms:W3CDTF">2019-09-16T01:37:19Z</dcterms:created>
  <dcterms:modified xsi:type="dcterms:W3CDTF">2020-04-09T15:01:17Z</dcterms:modified>
</cp:coreProperties>
</file>