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344" r:id="rId5"/>
    <p:sldId id="273" r:id="rId6"/>
    <p:sldId id="274" r:id="rId7"/>
    <p:sldId id="275" r:id="rId8"/>
    <p:sldId id="276" r:id="rId9"/>
    <p:sldId id="346" r:id="rId10"/>
    <p:sldId id="277" r:id="rId11"/>
    <p:sldId id="339" r:id="rId12"/>
    <p:sldId id="280" r:id="rId13"/>
    <p:sldId id="281" r:id="rId14"/>
    <p:sldId id="282" r:id="rId15"/>
    <p:sldId id="283" r:id="rId16"/>
    <p:sldId id="284" r:id="rId17"/>
    <p:sldId id="349" r:id="rId18"/>
    <p:sldId id="348" r:id="rId19"/>
    <p:sldId id="285" r:id="rId20"/>
    <p:sldId id="347" r:id="rId21"/>
    <p:sldId id="286" r:id="rId22"/>
    <p:sldId id="287" r:id="rId23"/>
    <p:sldId id="34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620835-6F4D-46B2-9C3A-3CC3059FC50D}">
          <p14:sldIdLst>
            <p14:sldId id="257"/>
            <p14:sldId id="271"/>
            <p14:sldId id="272"/>
            <p14:sldId id="344"/>
            <p14:sldId id="273"/>
            <p14:sldId id="274"/>
            <p14:sldId id="275"/>
            <p14:sldId id="276"/>
            <p14:sldId id="346"/>
            <p14:sldId id="277"/>
            <p14:sldId id="339"/>
            <p14:sldId id="280"/>
            <p14:sldId id="281"/>
            <p14:sldId id="282"/>
            <p14:sldId id="283"/>
            <p14:sldId id="284"/>
            <p14:sldId id="349"/>
            <p14:sldId id="348"/>
            <p14:sldId id="285"/>
            <p14:sldId id="347"/>
            <p14:sldId id="286"/>
            <p14:sldId id="287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9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5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5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3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0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1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1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2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9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2914-7E6D-442F-B37A-696F73638B28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Chapter 21</a:t>
            </a:r>
            <a:endParaRPr lang="en-US" sz="60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695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Learning Objectives:</a:t>
            </a:r>
          </a:p>
          <a:p>
            <a:r>
              <a:rPr lang="en-US" sz="3600" dirty="0" smtClean="0"/>
              <a:t>Domain 3: Security Architecture and Engineering</a:t>
            </a:r>
          </a:p>
          <a:p>
            <a:pPr lvl="1"/>
            <a:r>
              <a:rPr lang="en-US" sz="3200" dirty="0" smtClean="0"/>
              <a:t>3.5 Assess and mitigate the vulnerabilities of security architectures, designs, and solution elements</a:t>
            </a:r>
          </a:p>
          <a:p>
            <a:pPr lvl="1"/>
            <a:r>
              <a:rPr lang="en-US" sz="3200" dirty="0" smtClean="0"/>
              <a:t>3.6 Assess and mitigate vulnerabilities in web-based systems</a:t>
            </a:r>
          </a:p>
          <a:p>
            <a:r>
              <a:rPr lang="en-US" sz="3600" dirty="0" smtClean="0"/>
              <a:t>Domain 8: Software Development Security</a:t>
            </a:r>
          </a:p>
          <a:p>
            <a:pPr lvl="1"/>
            <a:r>
              <a:rPr lang="en-US" sz="2400" dirty="0" smtClean="0"/>
              <a:t>8.2 </a:t>
            </a:r>
            <a:r>
              <a:rPr lang="en-US" dirty="0" smtClean="0"/>
              <a:t>Identify and apply security controls in development environments</a:t>
            </a:r>
          </a:p>
          <a:p>
            <a:pPr lvl="2"/>
            <a:r>
              <a:rPr lang="en-US" dirty="0" smtClean="0"/>
              <a:t>8.2.1 Security of the software environments</a:t>
            </a:r>
          </a:p>
          <a:p>
            <a:pPr lvl="1"/>
            <a:r>
              <a:rPr lang="en-US" dirty="0" smtClean="0"/>
              <a:t>8.5 Define and apply secure coding guidelines and standards</a:t>
            </a:r>
          </a:p>
          <a:p>
            <a:pPr lvl="2"/>
            <a:r>
              <a:rPr lang="en-US" sz="2000" dirty="0" smtClean="0"/>
              <a:t>8.5.1 Security weaknesses and vulnerabilities at the source-code level</a:t>
            </a:r>
          </a:p>
          <a:p>
            <a:pPr lvl="1"/>
            <a:endParaRPr lang="en-US" sz="32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164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11200" y="0"/>
            <a:ext cx="1016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0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Trojan Horses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companies prohibit the installation of any software not prescreened by the IT department.</a:t>
            </a:r>
          </a:p>
          <a:p>
            <a:r>
              <a:rPr lang="en-US" dirty="0" smtClean="0"/>
              <a:t>This is designed to prevent infection of Trojan horses – a software program that appears benevolent but carries a malicious, behind-the-scenes payload that has the potential to wreak havoc on a system or network.</a:t>
            </a:r>
          </a:p>
          <a:p>
            <a:r>
              <a:rPr lang="en-US" dirty="0" smtClean="0"/>
              <a:t>One category of Trojan is rogue antivirus software; tricks the user into installing it claiming to be an antivirus package.  Once installed, it either steals personal information or prompts the user for payment, which just disable the Trojan</a:t>
            </a:r>
          </a:p>
          <a:p>
            <a:r>
              <a:rPr lang="en-US" dirty="0" smtClean="0"/>
              <a:t>Another variant is </a:t>
            </a:r>
            <a:r>
              <a:rPr lang="en-US" i="1" dirty="0" smtClean="0"/>
              <a:t>ransomware</a:t>
            </a:r>
            <a:r>
              <a:rPr lang="en-US" dirty="0" smtClean="0"/>
              <a:t>; infects a target machine and then uses encryption technology to encrypt documents, spreadsheets, and other files stored on the system with a key known only to the malware creator.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Worms contain the same destructive potential as other malicious code objects with an added twist – the propagate themselves without human intervention</a:t>
            </a:r>
          </a:p>
          <a:p>
            <a:r>
              <a:rPr lang="en-US" dirty="0" smtClean="0"/>
              <a:t>The internet worm was the first major computer security incident on the internet.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Code Red spread among web servers running Windows IIS</a:t>
            </a:r>
          </a:p>
          <a:p>
            <a:pPr lvl="1"/>
            <a:r>
              <a:rPr lang="en-US" dirty="0" smtClean="0"/>
              <a:t>Stuxnet was a highly sophisticated worm that uses a variety of advance techniques to spread designed to destroy centrifuges for the production of nuclear material.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Spyware and Adware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Spyware</a:t>
            </a:r>
            <a:r>
              <a:rPr lang="en-US" dirty="0" smtClean="0"/>
              <a:t> monitors your actions and transmits important details to a remote system; e.g. spyware might wait for you to log into a banking website and transmit your login credentials to the creator of the spyware.</a:t>
            </a:r>
          </a:p>
          <a:p>
            <a:r>
              <a:rPr lang="en-US" i="1" dirty="0" smtClean="0"/>
              <a:t>Adware</a:t>
            </a:r>
            <a:r>
              <a:rPr lang="en-US" dirty="0" smtClean="0"/>
              <a:t> uses a variety of techniques to display advertisements on infected computers.</a:t>
            </a:r>
          </a:p>
          <a:p>
            <a:r>
              <a:rPr lang="en-US" dirty="0" smtClean="0"/>
              <a:t>Simple ones are just pop-ups while other redirect your web browser to a malicious website.</a:t>
            </a:r>
          </a:p>
        </p:txBody>
      </p:sp>
    </p:spTree>
    <p:extLst>
      <p:ext uri="{BB962C8B-B14F-4D97-AF65-F5344CB8AC3E}">
        <p14:creationId xmlns:p14="http://schemas.microsoft.com/office/powerpoint/2010/main" val="4144908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Zero-Day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attacks take advantage of </a:t>
            </a:r>
            <a:r>
              <a:rPr lang="en-US" i="1" dirty="0" smtClean="0"/>
              <a:t>zero-day vulnerabilities</a:t>
            </a:r>
          </a:p>
          <a:p>
            <a:pPr lvl="1"/>
            <a:r>
              <a:rPr lang="en-US" dirty="0" smtClean="0"/>
              <a:t>Security flaws discovered by hacker that have not been thoroughly addressed by the security community.</a:t>
            </a:r>
          </a:p>
          <a:p>
            <a:r>
              <a:rPr lang="en-US" dirty="0" smtClean="0"/>
              <a:t>Two main reasons systems are affected by these vulnerabilities:</a:t>
            </a:r>
          </a:p>
          <a:p>
            <a:pPr lvl="1"/>
            <a:r>
              <a:rPr lang="en-US" dirty="0" smtClean="0"/>
              <a:t>The necessary delay between the discovery of a new type of malicious code and the issuance of patches and antivirus updates; known as the window of vulnerability.</a:t>
            </a:r>
          </a:p>
          <a:p>
            <a:pPr lvl="1"/>
            <a:r>
              <a:rPr lang="en-US" dirty="0" smtClean="0"/>
              <a:t>Slowness in applying updates on the part of the system administrators.</a:t>
            </a:r>
          </a:p>
          <a:p>
            <a:r>
              <a:rPr lang="en-US" dirty="0" smtClean="0"/>
              <a:t>This makes it critical that you have defense-in-depth approach to cybersecurity that incorporates overlapping security controls.</a:t>
            </a:r>
          </a:p>
        </p:txBody>
      </p:sp>
    </p:spTree>
    <p:extLst>
      <p:ext uri="{BB962C8B-B14F-4D97-AF65-F5344CB8AC3E}">
        <p14:creationId xmlns:p14="http://schemas.microsoft.com/office/powerpoint/2010/main" val="9499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Password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120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One of the simplest techniques use to gain illegitimate access to a system is to learn the username and password of an authorized user.</a:t>
            </a:r>
          </a:p>
          <a:p>
            <a:pPr lvl="1"/>
            <a:r>
              <a:rPr lang="en-US" b="1" dirty="0" smtClean="0"/>
              <a:t>Password Guessing </a:t>
            </a:r>
            <a:r>
              <a:rPr lang="en-US" dirty="0" smtClean="0"/>
              <a:t>– the most basic type of password attack; e.g. brute force</a:t>
            </a:r>
          </a:p>
          <a:p>
            <a:pPr lvl="1"/>
            <a:r>
              <a:rPr lang="en-US" b="1" dirty="0" smtClean="0"/>
              <a:t>Dictionary Attacks </a:t>
            </a:r>
            <a:r>
              <a:rPr lang="en-US" dirty="0" smtClean="0"/>
              <a:t>– systems store encrypted versions of passwords in a file accessible to all system users.</a:t>
            </a:r>
          </a:p>
          <a:p>
            <a:pPr lvl="2"/>
            <a:r>
              <a:rPr lang="en-US" dirty="0" smtClean="0"/>
              <a:t>The file contains the hashed version</a:t>
            </a:r>
          </a:p>
          <a:p>
            <a:pPr lvl="2"/>
            <a:r>
              <a:rPr lang="en-US" dirty="0" smtClean="0"/>
              <a:t>Password attackers use automated tools to run dictionary attacks; large file of thousands of dictionary words and then hashes or encrypts them to compare against the file</a:t>
            </a:r>
          </a:p>
          <a:p>
            <a:pPr lvl="1"/>
            <a:r>
              <a:rPr lang="en-US" b="1" dirty="0" smtClean="0"/>
              <a:t>Rainbow tables </a:t>
            </a:r>
            <a:r>
              <a:rPr lang="en-US" dirty="0" smtClean="0"/>
              <a:t>reduce the amount of time required to conduct a brute-force attack against hashed passwords</a:t>
            </a:r>
          </a:p>
          <a:p>
            <a:r>
              <a:rPr lang="en-US" dirty="0" smtClean="0"/>
              <a:t>Social Engineering – one of the most effective tools attackers use to gain access to a system</a:t>
            </a:r>
          </a:p>
          <a:p>
            <a:pPr lvl="1"/>
            <a:r>
              <a:rPr lang="en-US" dirty="0" smtClean="0"/>
              <a:t>Psychological: Phishing, </a:t>
            </a:r>
            <a:r>
              <a:rPr lang="en-US" dirty="0"/>
              <a:t>s</a:t>
            </a:r>
            <a:r>
              <a:rPr lang="en-US" dirty="0" smtClean="0"/>
              <a:t>pear phishing, whaling, and vishing</a:t>
            </a:r>
          </a:p>
          <a:p>
            <a:pPr lvl="1"/>
            <a:r>
              <a:rPr lang="en-US" dirty="0" smtClean="0"/>
              <a:t>Physical: Tailgating, shoulder surfing, and dumpster diving</a:t>
            </a:r>
          </a:p>
          <a:p>
            <a:r>
              <a:rPr lang="en-US" dirty="0" smtClean="0"/>
              <a:t>Countermeasures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the cornerstone of any security program is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52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Buffer Overflows</a:t>
            </a:r>
          </a:p>
          <a:p>
            <a:r>
              <a:rPr lang="en-US" dirty="0" smtClean="0"/>
              <a:t>Vulnerabilities exist when a developer does not properly validate </a:t>
            </a:r>
            <a:r>
              <a:rPr lang="en-US" dirty="0" smtClean="0"/>
              <a:t>user </a:t>
            </a:r>
            <a:r>
              <a:rPr lang="en-US" dirty="0" smtClean="0"/>
              <a:t>input to ensure that it is of an appropriate size.</a:t>
            </a:r>
          </a:p>
          <a:p>
            <a:r>
              <a:rPr lang="en-US" dirty="0" smtClean="0"/>
              <a:t>Input that is too large can overflow data into other areas of a computer system’s memory</a:t>
            </a:r>
          </a:p>
          <a:p>
            <a:r>
              <a:rPr lang="en-US" dirty="0" smtClean="0"/>
              <a:t>Developers must pay special attention to variables that allow user input.  Many programming languages do not enforce size limits on variable intrinsically – they rely on the programmer to perform bounds checking in the code.</a:t>
            </a:r>
          </a:p>
          <a:p>
            <a:r>
              <a:rPr lang="en-US" dirty="0" smtClean="0"/>
              <a:t>Failure to perform simple checks to make sure these conditions are met can result in a buffer overflow vulnerability.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80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of Check to Time of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TOCTTOU</a:t>
            </a:r>
            <a:r>
              <a:rPr lang="en-US" dirty="0" smtClean="0"/>
              <a:t> or </a:t>
            </a:r>
            <a:r>
              <a:rPr lang="en-US" i="1" dirty="0" smtClean="0"/>
              <a:t>TOC/TOU</a:t>
            </a:r>
            <a:r>
              <a:rPr lang="en-US" dirty="0" smtClean="0"/>
              <a:t> is a timing vulnerability that occurs when a program checks access permission too far in advance of a resource request.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67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 Doors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Undocumented command sequences that allow individuals with knowledge of the back door to bypass normal access restrictions.</a:t>
            </a:r>
          </a:p>
          <a:p>
            <a:r>
              <a:rPr lang="en-US" dirty="0" smtClean="0"/>
              <a:t>Often used during the software development and debugging process to speed up the workflow and avoid forcing developers to continuously authenticate to the system.</a:t>
            </a:r>
          </a:p>
          <a:p>
            <a:r>
              <a:rPr lang="en-US" dirty="0" smtClean="0"/>
              <a:t>Malicious code can create back doors on infected systems that allow the developers of the malicious code to remotely access infected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72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Escalation Privilege and Rootkits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Once attackers gain a foothold on a system they often move on to a second objective – expanding their access from normal user account they may have compromised to more comprehensive, administrative access, aka </a:t>
            </a:r>
            <a:r>
              <a:rPr lang="en-US" i="1" dirty="0" smtClean="0"/>
              <a:t>escalation-of-privilege attacks</a:t>
            </a:r>
            <a:endParaRPr lang="en-US" dirty="0" smtClean="0"/>
          </a:p>
          <a:p>
            <a:r>
              <a:rPr lang="en-US" dirty="0" smtClean="0"/>
              <a:t>One of the most common ways that attackers gain escalation is through the use of </a:t>
            </a:r>
            <a:r>
              <a:rPr lang="en-US" i="1" dirty="0" smtClean="0"/>
              <a:t>rootkits</a:t>
            </a:r>
          </a:p>
          <a:p>
            <a:pPr lvl="1"/>
            <a:r>
              <a:rPr lang="en-US" dirty="0"/>
              <a:t>Freely available on the internet and exploit know vulnerabilities in various operating systems.</a:t>
            </a:r>
          </a:p>
          <a:p>
            <a:r>
              <a:rPr lang="en-US" dirty="0" smtClean="0"/>
              <a:t>Administrators must keep themselves informed about new security patches released for operating systems used in their environment and apply corrective measures consistently.</a:t>
            </a:r>
          </a:p>
        </p:txBody>
      </p:sp>
    </p:spTree>
    <p:extLst>
      <p:ext uri="{BB962C8B-B14F-4D97-AF65-F5344CB8AC3E}">
        <p14:creationId xmlns:p14="http://schemas.microsoft.com/office/powerpoint/2010/main" val="967814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Application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Takes advantage of vulnerabilities in either web servers or the web browsers</a:t>
            </a:r>
          </a:p>
          <a:p>
            <a:r>
              <a:rPr lang="en-US" dirty="0" smtClean="0"/>
              <a:t>Cross-Site Scripting (XSS)</a:t>
            </a:r>
          </a:p>
          <a:p>
            <a:pPr lvl="1"/>
            <a:r>
              <a:rPr lang="en-US" dirty="0" smtClean="0"/>
              <a:t>Occurs when web applications contain some type of </a:t>
            </a:r>
            <a:r>
              <a:rPr lang="en-US" i="1" dirty="0" smtClean="0"/>
              <a:t>reflected input </a:t>
            </a:r>
            <a:r>
              <a:rPr lang="en-US" dirty="0" smtClean="0"/>
              <a:t>or </a:t>
            </a:r>
            <a:r>
              <a:rPr lang="en-US" i="1" dirty="0" smtClean="0"/>
              <a:t>dynamic content</a:t>
            </a:r>
          </a:p>
          <a:p>
            <a:pPr lvl="1"/>
            <a:r>
              <a:rPr lang="en-US" dirty="0" smtClean="0"/>
              <a:t>When creating web applications that allow user input, you must perform </a:t>
            </a:r>
            <a:r>
              <a:rPr lang="en-US" i="1" dirty="0" smtClean="0"/>
              <a:t>input validation</a:t>
            </a:r>
          </a:p>
          <a:p>
            <a:r>
              <a:rPr lang="en-US" dirty="0" smtClean="0"/>
              <a:t>Cross-Site Request Forgery (XSRF or CSRF)</a:t>
            </a:r>
          </a:p>
          <a:p>
            <a:pPr lvl="1"/>
            <a:r>
              <a:rPr lang="en-US" dirty="0" smtClean="0"/>
              <a:t>Similar to XSS but exploit a different trust relationship</a:t>
            </a:r>
          </a:p>
          <a:p>
            <a:pPr lvl="1"/>
            <a:r>
              <a:rPr lang="en-US" dirty="0" smtClean="0"/>
              <a:t>Works by assuming that users are logged into many different websites at the same time.  Attackers embed code in one website that sends a command to a second website.  Online banking is a typical target for XSRF attacks</a:t>
            </a:r>
          </a:p>
          <a:p>
            <a:pPr lvl="1"/>
            <a:r>
              <a:rPr lang="en-US" dirty="0" smtClean="0"/>
              <a:t>Developers should use secure tokens with their web applications.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1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Malicious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Sources of Malicious Code</a:t>
            </a:r>
          </a:p>
          <a:p>
            <a:pPr lvl="1"/>
            <a:r>
              <a:rPr lang="en-US" b="1" dirty="0" smtClean="0"/>
              <a:t>Script kiddies </a:t>
            </a:r>
            <a:r>
              <a:rPr lang="en-US" dirty="0" smtClean="0"/>
              <a:t>– Doesn’t understand the technology behind </a:t>
            </a:r>
            <a:r>
              <a:rPr lang="en-US" dirty="0" smtClean="0"/>
              <a:t>security </a:t>
            </a:r>
            <a:r>
              <a:rPr lang="en-US" dirty="0" smtClean="0"/>
              <a:t>vulnerabilities but downloads ready-to-use software from the internet and uses them to launch attacks</a:t>
            </a:r>
          </a:p>
          <a:p>
            <a:pPr lvl="1"/>
            <a:r>
              <a:rPr lang="en-US" b="1" dirty="0" smtClean="0"/>
              <a:t>Organized crime syndicates </a:t>
            </a:r>
            <a:r>
              <a:rPr lang="en-US" dirty="0" smtClean="0"/>
              <a:t>– Located in countries with weak law enforcement, they use malware to steal money and identities of people from around the world</a:t>
            </a:r>
          </a:p>
          <a:p>
            <a:pPr lvl="1"/>
            <a:r>
              <a:rPr lang="en-US" b="1" dirty="0" smtClean="0"/>
              <a:t>Advanced Persistent Threats (APT) </a:t>
            </a:r>
            <a:r>
              <a:rPr lang="en-US" dirty="0" smtClean="0"/>
              <a:t>– Sophisticated adversaries with advanced skills and significant financial resources; often military units, intelligence agencies, or shadowy groups affiliated with government agencies.</a:t>
            </a:r>
          </a:p>
        </p:txBody>
      </p:sp>
    </p:spTree>
    <p:extLst>
      <p:ext uri="{BB962C8B-B14F-4D97-AF65-F5344CB8AC3E}">
        <p14:creationId xmlns:p14="http://schemas.microsoft.com/office/powerpoint/2010/main" val="3148998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Application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03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SQL Injection</a:t>
            </a:r>
          </a:p>
          <a:p>
            <a:pPr lvl="1"/>
            <a:r>
              <a:rPr lang="en-US" dirty="0" smtClean="0"/>
              <a:t>Providing unexpected input to a web application to gain unauthorized access to an underlying database</a:t>
            </a:r>
          </a:p>
          <a:p>
            <a:r>
              <a:rPr lang="en-US" dirty="0" smtClean="0"/>
              <a:t>Dynamic Web Applications</a:t>
            </a:r>
          </a:p>
          <a:p>
            <a:pPr lvl="1"/>
            <a:r>
              <a:rPr lang="en-US" dirty="0" smtClean="0"/>
              <a:t>Allows webmasters to provide custom views of database information to users by creating a web page containing the user’s current account information.</a:t>
            </a:r>
          </a:p>
          <a:p>
            <a:pPr lvl="1"/>
            <a:r>
              <a:rPr lang="en-US" dirty="0" smtClean="0"/>
              <a:t>The web application server accesses the user’s information; the user should not have direct access to the database.</a:t>
            </a:r>
          </a:p>
          <a:p>
            <a:r>
              <a:rPr lang="en-US" dirty="0" smtClean="0"/>
              <a:t>SQL Injection Attacks</a:t>
            </a:r>
          </a:p>
          <a:p>
            <a:pPr lvl="1"/>
            <a:r>
              <a:rPr lang="en-US" dirty="0" smtClean="0"/>
              <a:t>Allows a malicious individual to directly perform SQL transactions against the database.</a:t>
            </a:r>
          </a:p>
          <a:p>
            <a:r>
              <a:rPr lang="en-US" dirty="0" smtClean="0"/>
              <a:t>Protection against SQL Injection</a:t>
            </a:r>
          </a:p>
          <a:p>
            <a:pPr lvl="1"/>
            <a:r>
              <a:rPr lang="en-US" dirty="0" smtClean="0"/>
              <a:t>Three techniques:</a:t>
            </a:r>
          </a:p>
          <a:p>
            <a:pPr lvl="2"/>
            <a:r>
              <a:rPr lang="en-US" dirty="0" smtClean="0"/>
              <a:t>Use Prepared Statements – stored statements on the database</a:t>
            </a:r>
          </a:p>
          <a:p>
            <a:pPr lvl="2"/>
            <a:r>
              <a:rPr lang="en-US" dirty="0" smtClean="0"/>
              <a:t>Perform Input Validation – validate input so it does not compromise the database</a:t>
            </a:r>
          </a:p>
          <a:p>
            <a:pPr lvl="2"/>
            <a:r>
              <a:rPr lang="en-US" dirty="0" smtClean="0"/>
              <a:t>Limit Account Privileges – web servers should have the smallest set of privileges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26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Reconnaissance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IP Probes </a:t>
            </a:r>
            <a:r>
              <a:rPr lang="en-US" dirty="0" smtClean="0"/>
              <a:t>(</a:t>
            </a:r>
            <a:r>
              <a:rPr lang="en-US" i="1" dirty="0" smtClean="0"/>
              <a:t>IP sweeps </a:t>
            </a:r>
            <a:r>
              <a:rPr lang="en-US" dirty="0" smtClean="0"/>
              <a:t>or </a:t>
            </a:r>
            <a:r>
              <a:rPr lang="en-US" i="1" dirty="0" smtClean="0"/>
              <a:t>ping sweeps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Automated tools simply attempt to ping each address in a range.</a:t>
            </a:r>
          </a:p>
          <a:p>
            <a:r>
              <a:rPr lang="en-US" b="1" dirty="0" smtClean="0"/>
              <a:t>Port Scans</a:t>
            </a:r>
          </a:p>
          <a:p>
            <a:pPr lvl="1"/>
            <a:r>
              <a:rPr lang="en-US" dirty="0" smtClean="0"/>
              <a:t>Attackers use port scan software to probe all the active systems on a network and determine what public services are running on each machine.</a:t>
            </a:r>
          </a:p>
          <a:p>
            <a:pPr lvl="1"/>
            <a:r>
              <a:rPr lang="en-US" dirty="0" smtClean="0"/>
              <a:t>Disable unnecessary services on systems to reduce the attack surface, making it more difficult for an attacker</a:t>
            </a:r>
          </a:p>
          <a:p>
            <a:r>
              <a:rPr lang="en-US" b="1" dirty="0" smtClean="0"/>
              <a:t>Vulnerability Scans</a:t>
            </a:r>
          </a:p>
          <a:p>
            <a:pPr lvl="1"/>
            <a:r>
              <a:rPr lang="en-US" dirty="0" smtClean="0"/>
              <a:t>Once an attacker determines a specific system to target, the need to discover a specific vulnerability in that system that can be exploited to gain the desired access permissions.</a:t>
            </a:r>
          </a:p>
          <a:p>
            <a:pPr lvl="1"/>
            <a:r>
              <a:rPr lang="en-US" dirty="0" smtClean="0"/>
              <a:t>Vulnerability scanners are highly automated tools that can launch attack against a specific system.</a:t>
            </a:r>
          </a:p>
          <a:p>
            <a:pPr lvl="1"/>
            <a:r>
              <a:rPr lang="en-US" dirty="0" smtClean="0"/>
              <a:t>Simply updating an OS can address most vulnerabilities.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63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Masquerading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One of the easiest ways to gain access to resources is to impersonate someone who does have appropriate access permissions.</a:t>
            </a:r>
          </a:p>
          <a:p>
            <a:r>
              <a:rPr lang="en-US" dirty="0" smtClean="0"/>
              <a:t>IP Spoofing</a:t>
            </a:r>
          </a:p>
          <a:p>
            <a:pPr lvl="1"/>
            <a:r>
              <a:rPr lang="en-US" dirty="0" smtClean="0"/>
              <a:t>Attackers reconfigure their systems so that it has the IP address of a trusted system and then attempts to gain access other external resources.</a:t>
            </a:r>
          </a:p>
          <a:p>
            <a:r>
              <a:rPr lang="en-US" dirty="0" smtClean="0"/>
              <a:t>Session Hijacking</a:t>
            </a:r>
          </a:p>
          <a:p>
            <a:pPr lvl="1"/>
            <a:r>
              <a:rPr lang="en-US" dirty="0" smtClean="0"/>
              <a:t>Occurs when a malicious individual intercepts part of the communications between an authorized user and a resource and then uses a hijacking technique to take over the session and assume the identity of the authorized user.</a:t>
            </a:r>
          </a:p>
          <a:p>
            <a:pPr lvl="2"/>
            <a:r>
              <a:rPr lang="en-US" dirty="0" smtClean="0"/>
              <a:t>Capture details of the authentication between a client and server</a:t>
            </a:r>
          </a:p>
          <a:p>
            <a:pPr lvl="2"/>
            <a:r>
              <a:rPr lang="en-US" dirty="0" smtClean="0"/>
              <a:t>Tricking the client into thinking the attacker’s system is the server, aka man-in-the-middle attack</a:t>
            </a:r>
          </a:p>
          <a:p>
            <a:pPr lvl="2"/>
            <a:r>
              <a:rPr lang="en-US" dirty="0" smtClean="0"/>
              <a:t>Accessing a web application using the cookie data of a user who did not properly close the connection.</a:t>
            </a:r>
          </a:p>
        </p:txBody>
      </p:sp>
    </p:spTree>
    <p:extLst>
      <p:ext uri="{BB962C8B-B14F-4D97-AF65-F5344CB8AC3E}">
        <p14:creationId xmlns:p14="http://schemas.microsoft.com/office/powerpoint/2010/main" val="3616984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Attackers have become more sophisticated in their tools and techniques</a:t>
            </a:r>
          </a:p>
          <a:p>
            <a:r>
              <a:rPr lang="en-US" dirty="0" smtClean="0"/>
              <a:t>Malicious code exploits vulnerabilities in applications and operating systems or uses social engineering to infect systems and gain access to their resources and confidential information.</a:t>
            </a:r>
          </a:p>
          <a:p>
            <a:r>
              <a:rPr lang="en-US" dirty="0" smtClean="0"/>
              <a:t>Applications may contain a number of vulnerabilities.</a:t>
            </a:r>
          </a:p>
          <a:p>
            <a:r>
              <a:rPr lang="en-US" dirty="0" smtClean="0"/>
              <a:t>Reconnaissance tools provide attackers with automated tools they can use to identify vulnerable systems that may be attacked at a later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0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Earliest form of malicious code</a:t>
            </a:r>
          </a:p>
          <a:p>
            <a:r>
              <a:rPr lang="en-US" dirty="0" smtClean="0"/>
              <a:t>Two main functions: Propagation and destruction</a:t>
            </a:r>
          </a:p>
          <a:p>
            <a:r>
              <a:rPr lang="en-US" dirty="0" smtClean="0"/>
              <a:t>The “arms race” battle continues between virus writers and antivirus technicians.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7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Virus Propagation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7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Master Boot Record</a:t>
            </a:r>
          </a:p>
          <a:p>
            <a:pPr lvl="1"/>
            <a:r>
              <a:rPr lang="en-US" dirty="0" smtClean="0"/>
              <a:t>One of the earliest known forms of virus infection; attacks the MBR that the computer uses to load the OS during the boot process.</a:t>
            </a:r>
          </a:p>
          <a:p>
            <a:pPr lvl="1"/>
            <a:r>
              <a:rPr lang="en-US" dirty="0" smtClean="0"/>
              <a:t>Can infect HDD, USB, or CD/DVD</a:t>
            </a:r>
          </a:p>
          <a:p>
            <a:r>
              <a:rPr lang="en-US" dirty="0" smtClean="0"/>
              <a:t>File Infector Viruses</a:t>
            </a:r>
          </a:p>
          <a:p>
            <a:pPr lvl="1"/>
            <a:r>
              <a:rPr lang="en-US" dirty="0" smtClean="0"/>
              <a:t>Infects executable files and trigger when the OS attempts to execute them; e.g. .exe and .com files.</a:t>
            </a:r>
          </a:p>
          <a:p>
            <a:pPr lvl="1"/>
            <a:r>
              <a:rPr lang="en-US" dirty="0" smtClean="0"/>
              <a:t>Companion virus:  self-contained executable files that escape detection by using a filename similar to, but slightly different from, a legitimate OS file.</a:t>
            </a:r>
          </a:p>
          <a:p>
            <a:r>
              <a:rPr lang="en-US" dirty="0" smtClean="0"/>
              <a:t>Macro Viruses</a:t>
            </a:r>
          </a:p>
          <a:p>
            <a:pPr lvl="1"/>
            <a:r>
              <a:rPr lang="en-US" dirty="0" smtClean="0"/>
              <a:t>Many common software applications implement some sort of scripting functionality to assist with automation of repetitive tasks.</a:t>
            </a:r>
          </a:p>
          <a:p>
            <a:r>
              <a:rPr lang="en-US" dirty="0" smtClean="0"/>
              <a:t>Service Injection Viruses</a:t>
            </a:r>
          </a:p>
          <a:p>
            <a:pPr lvl="1"/>
            <a:r>
              <a:rPr lang="en-US" dirty="0" smtClean="0"/>
              <a:t>Malicious code that infects trusted runtime processes of the OS; e.g. svchost.exe, winlogin.exe, and explorer.exe.  This can bypass detection by antivirus software.  The best defense is to maintain all security updates and patches.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7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Platforms Vulnerable to Viruses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platform</a:t>
            </a:r>
          </a:p>
          <a:p>
            <a:pPr lvl="1"/>
            <a:r>
              <a:rPr lang="en-US" dirty="0" smtClean="0"/>
              <a:t>In a 2017 analysis, researchers estimated that 77 percent of malware in existence targets Windows platform.</a:t>
            </a:r>
          </a:p>
          <a:p>
            <a:r>
              <a:rPr lang="en-US" dirty="0" smtClean="0"/>
              <a:t>Mac</a:t>
            </a:r>
          </a:p>
          <a:p>
            <a:pPr lvl="1"/>
            <a:r>
              <a:rPr lang="en-US" dirty="0" smtClean="0"/>
              <a:t>In 2016 the amount of malware targeting Mac systems tripled, while the number of malware targeting Android devices doubled that same year.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2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Antivirus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14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Antivirus programs use </a:t>
            </a:r>
            <a:r>
              <a:rPr lang="en-US" i="1" dirty="0" smtClean="0"/>
              <a:t>signature-base</a:t>
            </a:r>
            <a:r>
              <a:rPr lang="en-US" dirty="0" smtClean="0"/>
              <a:t> detection method to identify potential virus infections</a:t>
            </a:r>
          </a:p>
          <a:p>
            <a:pPr lvl="1"/>
            <a:r>
              <a:rPr lang="en-US" dirty="0" smtClean="0"/>
              <a:t>Antivirus packages maintain a extremely large database that contains the characteristics of all known viruses.</a:t>
            </a:r>
          </a:p>
          <a:p>
            <a:pPr lvl="1"/>
            <a:r>
              <a:rPr lang="en-US" dirty="0" smtClean="0"/>
              <a:t>Antivirus programs can take different actions to protect the OS.</a:t>
            </a:r>
          </a:p>
          <a:p>
            <a:pPr lvl="1"/>
            <a:r>
              <a:rPr lang="en-US" dirty="0" smtClean="0"/>
              <a:t>Must update the virus definitions database.</a:t>
            </a:r>
          </a:p>
          <a:p>
            <a:r>
              <a:rPr lang="en-US" dirty="0" smtClean="0"/>
              <a:t>Many antivirus programs also use heuristic-based mechanisms</a:t>
            </a:r>
          </a:p>
          <a:p>
            <a:pPr lvl="1"/>
            <a:r>
              <a:rPr lang="en-US" dirty="0"/>
              <a:t>Analyze the behavior of software, looking for signs of virus activity.</a:t>
            </a:r>
          </a:p>
          <a:p>
            <a:r>
              <a:rPr lang="en-US" dirty="0" smtClean="0"/>
              <a:t>Modern antivirus software products are able to detect and remove a wide variety of types of malicious code and clean the system.</a:t>
            </a:r>
          </a:p>
          <a:p>
            <a:pPr lvl="1"/>
            <a:r>
              <a:rPr lang="en-US" dirty="0" smtClean="0"/>
              <a:t>Can protect against viruses, worms, Trojans horses, logic bombs rootkits, spyware, and various other forms of email- or web-borne code.</a:t>
            </a:r>
          </a:p>
        </p:txBody>
      </p:sp>
    </p:spTree>
    <p:extLst>
      <p:ext uri="{BB962C8B-B14F-4D97-AF65-F5344CB8AC3E}">
        <p14:creationId xmlns:p14="http://schemas.microsoft.com/office/powerpoint/2010/main" val="393750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Virus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Multipartite Viruses</a:t>
            </a:r>
          </a:p>
          <a:p>
            <a:pPr lvl="1"/>
            <a:r>
              <a:rPr lang="en-US" dirty="0" smtClean="0"/>
              <a:t>Uses more than one propagation technique in attempt to penetrate systems that defend against only one method or the other.</a:t>
            </a:r>
          </a:p>
          <a:p>
            <a:r>
              <a:rPr lang="en-US" dirty="0" smtClean="0"/>
              <a:t>Stealth Viruses</a:t>
            </a:r>
          </a:p>
          <a:p>
            <a:pPr lvl="1"/>
            <a:r>
              <a:rPr lang="en-US" dirty="0" smtClean="0"/>
              <a:t>Hide themselves by tampering with the OS to fool antivirus packages into thinking that everything is functioning normally.</a:t>
            </a:r>
          </a:p>
          <a:p>
            <a:r>
              <a:rPr lang="en-US" dirty="0" smtClean="0"/>
              <a:t>Polymorphic Viruses</a:t>
            </a:r>
          </a:p>
          <a:p>
            <a:pPr lvl="1"/>
            <a:r>
              <a:rPr lang="en-US" dirty="0" smtClean="0"/>
              <a:t>Modify their own code as they travel from system to system.</a:t>
            </a:r>
          </a:p>
          <a:p>
            <a:pPr lvl="1"/>
            <a:r>
              <a:rPr lang="en-US" dirty="0" smtClean="0"/>
              <a:t>The destruction technique remain the same, but the virus signature is different each time it infects a new system</a:t>
            </a:r>
          </a:p>
          <a:p>
            <a:r>
              <a:rPr lang="en-US" dirty="0" smtClean="0"/>
              <a:t>Encrypted Viruses</a:t>
            </a:r>
          </a:p>
          <a:p>
            <a:pPr lvl="1"/>
            <a:r>
              <a:rPr lang="en-US" dirty="0" smtClean="0"/>
              <a:t>Use cryptographic techniques to avoid detection.</a:t>
            </a:r>
          </a:p>
          <a:p>
            <a:pPr lvl="1"/>
            <a:r>
              <a:rPr lang="en-US" dirty="0" smtClean="0"/>
              <a:t>Also use a virus decryption routine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4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Hoaxes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Purported viruses that don’t exist designed to deceive users into performing some action; e.g. download fake antivirus software or click a link to “scan and clean” their computer’s 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7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Logic Bombs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Malicious code objects that infect a system and lie dormant until they are triggered by the occurrence of one or more conditions such as time, program launch, website logon, etc.</a:t>
            </a:r>
          </a:p>
          <a:p>
            <a:r>
              <a:rPr lang="en-US" dirty="0" smtClean="0"/>
              <a:t>The vast majority of logic bombs are programmed into custom-built applications by software developers seeking to ensure that their work is destroyed if they unexpectedly leave the company.</a:t>
            </a:r>
          </a:p>
          <a:p>
            <a:r>
              <a:rPr lang="en-US" dirty="0" smtClean="0"/>
              <a:t>Logic bombs come in many shapes and sizes</a:t>
            </a:r>
          </a:p>
          <a:p>
            <a:r>
              <a:rPr lang="en-US" dirty="0" smtClean="0"/>
              <a:t>Two main types: time-based and event-based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3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2101</Words>
  <Application>Microsoft Office PowerPoint</Application>
  <PresentationFormat>Widescreen</PresentationFormat>
  <Paragraphs>159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Chapter 21</vt:lpstr>
      <vt:lpstr>Malicious Code</vt:lpstr>
      <vt:lpstr>Viruses</vt:lpstr>
      <vt:lpstr>Virus Propagation Techniques</vt:lpstr>
      <vt:lpstr>Platforms Vulnerable to Viruses</vt:lpstr>
      <vt:lpstr>Antivirus Mechanisms</vt:lpstr>
      <vt:lpstr>Virus Technologies</vt:lpstr>
      <vt:lpstr>Hoaxes</vt:lpstr>
      <vt:lpstr>Logic Bombs</vt:lpstr>
      <vt:lpstr>Trojan Horses</vt:lpstr>
      <vt:lpstr>Worms</vt:lpstr>
      <vt:lpstr>Spyware and Adware</vt:lpstr>
      <vt:lpstr>Zero-Day Attacks</vt:lpstr>
      <vt:lpstr>Password Attacks</vt:lpstr>
      <vt:lpstr>Application Attacks</vt:lpstr>
      <vt:lpstr>Time of Check to Time of Use</vt:lpstr>
      <vt:lpstr>Back Doors</vt:lpstr>
      <vt:lpstr>Escalation Privilege and Rootkits</vt:lpstr>
      <vt:lpstr>Web Application Security</vt:lpstr>
      <vt:lpstr>Web Application Security</vt:lpstr>
      <vt:lpstr>Reconnaissance Attacks</vt:lpstr>
      <vt:lpstr>Masquerading Attacks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Hunnicutt CTR Ken</dc:creator>
  <cp:lastModifiedBy>Hunnicutt CTR Ken</cp:lastModifiedBy>
  <cp:revision>79</cp:revision>
  <dcterms:created xsi:type="dcterms:W3CDTF">2019-09-16T01:37:19Z</dcterms:created>
  <dcterms:modified xsi:type="dcterms:W3CDTF">2019-11-19T16:17:18Z</dcterms:modified>
</cp:coreProperties>
</file>