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9" r:id="rId4"/>
    <p:sldId id="268" r:id="rId5"/>
    <p:sldId id="260" r:id="rId6"/>
    <p:sldId id="276" r:id="rId7"/>
    <p:sldId id="275" r:id="rId8"/>
    <p:sldId id="277" r:id="rId9"/>
    <p:sldId id="274" r:id="rId10"/>
    <p:sldId id="273" r:id="rId11"/>
    <p:sldId id="272" r:id="rId12"/>
    <p:sldId id="271" r:id="rId13"/>
    <p:sldId id="270" r:id="rId14"/>
    <p:sldId id="278" r:id="rId15"/>
    <p:sldId id="261" r:id="rId16"/>
    <p:sldId id="282" r:id="rId17"/>
    <p:sldId id="283" r:id="rId18"/>
    <p:sldId id="281" r:id="rId19"/>
    <p:sldId id="280" r:id="rId20"/>
    <p:sldId id="279" r:id="rId21"/>
    <p:sldId id="262" r:id="rId22"/>
    <p:sldId id="263" r:id="rId23"/>
    <p:sldId id="284" r:id="rId24"/>
    <p:sldId id="264" r:id="rId25"/>
    <p:sldId id="285" r:id="rId26"/>
    <p:sldId id="286" r:id="rId27"/>
    <p:sldId id="287" r:id="rId28"/>
    <p:sldId id="288" r:id="rId29"/>
    <p:sldId id="265" r:id="rId30"/>
    <p:sldId id="266" r:id="rId31"/>
    <p:sldId id="26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a:p>
        </p:txBody>
      </p:sp>
    </p:spTree>
    <p:extLst>
      <p:ext uri="{BB962C8B-B14F-4D97-AF65-F5344CB8AC3E}">
        <p14:creationId xmlns:p14="http://schemas.microsoft.com/office/powerpoint/2010/main" val="150019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a:p>
        </p:txBody>
      </p:sp>
    </p:spTree>
    <p:extLst>
      <p:ext uri="{BB962C8B-B14F-4D97-AF65-F5344CB8AC3E}">
        <p14:creationId xmlns:p14="http://schemas.microsoft.com/office/powerpoint/2010/main" val="239579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a:p>
        </p:txBody>
      </p:sp>
    </p:spTree>
    <p:extLst>
      <p:ext uri="{BB962C8B-B14F-4D97-AF65-F5344CB8AC3E}">
        <p14:creationId xmlns:p14="http://schemas.microsoft.com/office/powerpoint/2010/main" val="2189199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a:p>
        </p:txBody>
      </p:sp>
    </p:spTree>
    <p:extLst>
      <p:ext uri="{BB962C8B-B14F-4D97-AF65-F5344CB8AC3E}">
        <p14:creationId xmlns:p14="http://schemas.microsoft.com/office/powerpoint/2010/main" val="180545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6B2914-7E6D-442F-B37A-696F73638B28}"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a:p>
        </p:txBody>
      </p:sp>
    </p:spTree>
    <p:extLst>
      <p:ext uri="{BB962C8B-B14F-4D97-AF65-F5344CB8AC3E}">
        <p14:creationId xmlns:p14="http://schemas.microsoft.com/office/powerpoint/2010/main" val="370435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6B2914-7E6D-442F-B37A-696F73638B28}" type="datetimeFigureOut">
              <a:rPr lang="en-US" smtClean="0"/>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a:p>
        </p:txBody>
      </p:sp>
    </p:spTree>
    <p:extLst>
      <p:ext uri="{BB962C8B-B14F-4D97-AF65-F5344CB8AC3E}">
        <p14:creationId xmlns:p14="http://schemas.microsoft.com/office/powerpoint/2010/main" val="338353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B2914-7E6D-442F-B37A-696F73638B28}" type="datetimeFigureOut">
              <a:rPr lang="en-US" smtClean="0"/>
              <a:t>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26ED26-45D0-4E8D-BBC3-B4434CD23E68}" type="slidenum">
              <a:rPr lang="en-US" smtClean="0"/>
              <a:t>‹#›</a:t>
            </a:fld>
            <a:endParaRPr lang="en-US"/>
          </a:p>
        </p:txBody>
      </p:sp>
    </p:spTree>
    <p:extLst>
      <p:ext uri="{BB962C8B-B14F-4D97-AF65-F5344CB8AC3E}">
        <p14:creationId xmlns:p14="http://schemas.microsoft.com/office/powerpoint/2010/main" val="205090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6B2914-7E6D-442F-B37A-696F73638B28}" type="datetimeFigureOut">
              <a:rPr lang="en-US" smtClean="0"/>
              <a:t>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26ED26-45D0-4E8D-BBC3-B4434CD23E68}" type="slidenum">
              <a:rPr lang="en-US" smtClean="0"/>
              <a:t>‹#›</a:t>
            </a:fld>
            <a:endParaRPr lang="en-US"/>
          </a:p>
        </p:txBody>
      </p:sp>
    </p:spTree>
    <p:extLst>
      <p:ext uri="{BB962C8B-B14F-4D97-AF65-F5344CB8AC3E}">
        <p14:creationId xmlns:p14="http://schemas.microsoft.com/office/powerpoint/2010/main" val="74681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B2914-7E6D-442F-B37A-696F73638B28}" type="datetimeFigureOut">
              <a:rPr lang="en-US" smtClean="0"/>
              <a:t>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26ED26-45D0-4E8D-BBC3-B4434CD23E68}" type="slidenum">
              <a:rPr lang="en-US" smtClean="0"/>
              <a:t>‹#›</a:t>
            </a:fld>
            <a:endParaRPr lang="en-US"/>
          </a:p>
        </p:txBody>
      </p:sp>
    </p:spTree>
    <p:extLst>
      <p:ext uri="{BB962C8B-B14F-4D97-AF65-F5344CB8AC3E}">
        <p14:creationId xmlns:p14="http://schemas.microsoft.com/office/powerpoint/2010/main" val="400441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a:p>
        </p:txBody>
      </p:sp>
    </p:spTree>
    <p:extLst>
      <p:ext uri="{BB962C8B-B14F-4D97-AF65-F5344CB8AC3E}">
        <p14:creationId xmlns:p14="http://schemas.microsoft.com/office/powerpoint/2010/main" val="82742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a:p>
        </p:txBody>
      </p:sp>
    </p:spTree>
    <p:extLst>
      <p:ext uri="{BB962C8B-B14F-4D97-AF65-F5344CB8AC3E}">
        <p14:creationId xmlns:p14="http://schemas.microsoft.com/office/powerpoint/2010/main" val="206709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B2914-7E6D-442F-B37A-696F73638B28}" type="datetimeFigureOut">
              <a:rPr lang="en-US" smtClean="0"/>
              <a:t>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6ED26-45D0-4E8D-BBC3-B4434CD23E68}" type="slidenum">
              <a:rPr lang="en-US" smtClean="0"/>
              <a:t>‹#›</a:t>
            </a:fld>
            <a:endParaRPr lang="en-US"/>
          </a:p>
        </p:txBody>
      </p:sp>
    </p:spTree>
    <p:extLst>
      <p:ext uri="{BB962C8B-B14F-4D97-AF65-F5344CB8AC3E}">
        <p14:creationId xmlns:p14="http://schemas.microsoft.com/office/powerpoint/2010/main" val="3302041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ctr"/>
            <a:r>
              <a:rPr lang="en-US" sz="4000" dirty="0" smtClean="0"/>
              <a:t>Chapter 4</a:t>
            </a:r>
            <a:br>
              <a:rPr lang="en-US" sz="4000" dirty="0" smtClean="0"/>
            </a:br>
            <a:r>
              <a:rPr lang="en-US" sz="4000" dirty="0" smtClean="0"/>
              <a:t>Laws, Regulations, and Compliance</a:t>
            </a:r>
            <a:endParaRPr lang="en-US" sz="4000" dirty="0"/>
          </a:p>
        </p:txBody>
      </p:sp>
      <p:sp>
        <p:nvSpPr>
          <p:cNvPr id="16" name="Content Placeholder 15"/>
          <p:cNvSpPr>
            <a:spLocks noGrp="1"/>
          </p:cNvSpPr>
          <p:nvPr>
            <p:ph idx="1"/>
          </p:nvPr>
        </p:nvSpPr>
        <p:spPr>
          <a:xfrm>
            <a:off x="838200" y="1825624"/>
            <a:ext cx="10515600" cy="4798695"/>
          </a:xfrm>
        </p:spPr>
        <p:txBody>
          <a:bodyPr>
            <a:normAutofit fontScale="92500" lnSpcReduction="20000"/>
          </a:bodyPr>
          <a:lstStyle/>
          <a:p>
            <a:r>
              <a:rPr lang="en-US" sz="3600" dirty="0" smtClean="0"/>
              <a:t>Learning Objectives:</a:t>
            </a:r>
          </a:p>
          <a:p>
            <a:r>
              <a:rPr lang="en-US" sz="3600" dirty="0" smtClean="0"/>
              <a:t>Domain 1: Security and Risk Management</a:t>
            </a:r>
          </a:p>
          <a:p>
            <a:pPr lvl="1"/>
            <a:r>
              <a:rPr lang="en-US" sz="3200" dirty="0" smtClean="0"/>
              <a:t>1.3 Determine compliance requirements</a:t>
            </a:r>
          </a:p>
          <a:p>
            <a:pPr lvl="2"/>
            <a:r>
              <a:rPr lang="en-US" sz="2800" dirty="0" smtClean="0"/>
              <a:t>1.3.1 Contractual, legal, industry standards, and regulatory requirements</a:t>
            </a:r>
          </a:p>
          <a:p>
            <a:pPr lvl="2"/>
            <a:r>
              <a:rPr lang="en-US" sz="2800" dirty="0" smtClean="0"/>
              <a:t>1.3.2 Privacy requirements</a:t>
            </a:r>
          </a:p>
          <a:p>
            <a:pPr lvl="1"/>
            <a:r>
              <a:rPr lang="en-US" sz="3200" dirty="0" smtClean="0"/>
              <a:t>1.4 Understand legal and regulatory issues that pertain to information security in a global context</a:t>
            </a:r>
          </a:p>
          <a:p>
            <a:pPr lvl="2"/>
            <a:r>
              <a:rPr lang="en-US" dirty="0" smtClean="0"/>
              <a:t>1.4.1 Cyber crimes and data breaches</a:t>
            </a:r>
          </a:p>
          <a:p>
            <a:pPr lvl="2"/>
            <a:r>
              <a:rPr lang="en-US" dirty="0" smtClean="0"/>
              <a:t>1.4.2 Licensing and intellectual property requirements</a:t>
            </a:r>
          </a:p>
          <a:p>
            <a:pPr lvl="2"/>
            <a:r>
              <a:rPr lang="en-US" dirty="0" smtClean="0"/>
              <a:t>1.4.3 Import/export controls</a:t>
            </a:r>
          </a:p>
          <a:p>
            <a:pPr lvl="2"/>
            <a:r>
              <a:rPr lang="en-US" dirty="0" smtClean="0"/>
              <a:t>1.4.4 Trans-border data flow</a:t>
            </a:r>
          </a:p>
          <a:p>
            <a:pPr lvl="2"/>
            <a:r>
              <a:rPr lang="en-US" dirty="0" smtClean="0"/>
              <a:t>1.4.5 Privacy</a:t>
            </a:r>
            <a:endParaRPr lang="en-US" dirty="0"/>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307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Laws</a:t>
            </a:r>
            <a:endParaRPr lang="en-US" dirty="0"/>
          </a:p>
        </p:txBody>
      </p:sp>
      <p:sp>
        <p:nvSpPr>
          <p:cNvPr id="3" name="Content Placeholder 2"/>
          <p:cNvSpPr>
            <a:spLocks noGrp="1"/>
          </p:cNvSpPr>
          <p:nvPr>
            <p:ph idx="1"/>
          </p:nvPr>
        </p:nvSpPr>
        <p:spPr>
          <a:xfrm>
            <a:off x="838200" y="1825624"/>
            <a:ext cx="10515600" cy="4858639"/>
          </a:xfrm>
        </p:spPr>
        <p:txBody>
          <a:bodyPr>
            <a:normAutofit/>
          </a:bodyPr>
          <a:lstStyle/>
          <a:p>
            <a:r>
              <a:rPr lang="en-US" dirty="0" smtClean="0"/>
              <a:t>Federal Sentencing Guidelines</a:t>
            </a:r>
          </a:p>
          <a:p>
            <a:pPr lvl="1"/>
            <a:r>
              <a:rPr lang="en-US" dirty="0" smtClean="0"/>
              <a:t>Provides punishment guidelines to help federal judges interpret computer crime laws</a:t>
            </a:r>
          </a:p>
          <a:p>
            <a:pPr lvl="1"/>
            <a:r>
              <a:rPr lang="en-US" dirty="0" smtClean="0"/>
              <a:t>Three major provisions:</a:t>
            </a:r>
          </a:p>
          <a:p>
            <a:pPr lvl="2"/>
            <a:r>
              <a:rPr lang="en-US" dirty="0" smtClean="0"/>
              <a:t>Formalized the prudent man’s rule, which requires senior executives to take personal responsibility for ensuring the due care that ordinary, prudent individuals would exercise in the same situation</a:t>
            </a:r>
            <a:endParaRPr lang="en-US" dirty="0"/>
          </a:p>
          <a:p>
            <a:pPr lvl="2"/>
            <a:r>
              <a:rPr lang="en-US" dirty="0" smtClean="0"/>
              <a:t>Allowed organizations and executives to minimize punishment for infractions by demonstrating they used due diligence in the conduct of their information security duties</a:t>
            </a:r>
          </a:p>
          <a:p>
            <a:pPr lvl="2"/>
            <a:r>
              <a:rPr lang="en-US" dirty="0" smtClean="0"/>
              <a:t>Outlines three burdens of proof for negligence</a:t>
            </a:r>
          </a:p>
          <a:p>
            <a:pPr lvl="3"/>
            <a:r>
              <a:rPr lang="en-US" dirty="0" smtClean="0"/>
              <a:t>The person accused of negligence must have a legally recognized obligation</a:t>
            </a:r>
            <a:endParaRPr lang="en-US" dirty="0"/>
          </a:p>
          <a:p>
            <a:pPr lvl="3"/>
            <a:r>
              <a:rPr lang="en-US" dirty="0" smtClean="0"/>
              <a:t>The person must have failed to comply with recognized standards</a:t>
            </a:r>
          </a:p>
          <a:p>
            <a:pPr lvl="3"/>
            <a:r>
              <a:rPr lang="en-US" dirty="0" smtClean="0"/>
              <a:t>There must be a causal relationship between the act of negligence and subsequent damages</a:t>
            </a:r>
          </a:p>
        </p:txBody>
      </p:sp>
    </p:spTree>
    <p:extLst>
      <p:ext uri="{BB962C8B-B14F-4D97-AF65-F5344CB8AC3E}">
        <p14:creationId xmlns:p14="http://schemas.microsoft.com/office/powerpoint/2010/main" val="2836927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Laws</a:t>
            </a:r>
            <a:endParaRPr lang="en-US" dirty="0"/>
          </a:p>
        </p:txBody>
      </p:sp>
      <p:sp>
        <p:nvSpPr>
          <p:cNvPr id="3" name="Content Placeholder 2"/>
          <p:cNvSpPr>
            <a:spLocks noGrp="1"/>
          </p:cNvSpPr>
          <p:nvPr>
            <p:ph idx="1"/>
          </p:nvPr>
        </p:nvSpPr>
        <p:spPr/>
        <p:txBody>
          <a:bodyPr/>
          <a:lstStyle/>
          <a:p>
            <a:r>
              <a:rPr lang="en-US" dirty="0" smtClean="0"/>
              <a:t>National Information Infrastructure Protection Act of 1996</a:t>
            </a:r>
          </a:p>
          <a:p>
            <a:pPr lvl="1"/>
            <a:r>
              <a:rPr lang="en-US" dirty="0" smtClean="0"/>
              <a:t>1996 amendments to the CFAA:</a:t>
            </a:r>
          </a:p>
          <a:p>
            <a:pPr lvl="2"/>
            <a:r>
              <a:rPr lang="en-US" sz="2400" dirty="0" smtClean="0"/>
              <a:t>Broadens CFAA to cover </a:t>
            </a:r>
            <a:r>
              <a:rPr lang="en-US" sz="2400" dirty="0" smtClean="0"/>
              <a:t>computer </a:t>
            </a:r>
            <a:r>
              <a:rPr lang="en-US" sz="2400" dirty="0" smtClean="0"/>
              <a:t>systems used in international commerce in addition to interstate commerce</a:t>
            </a:r>
          </a:p>
          <a:p>
            <a:pPr lvl="2"/>
            <a:r>
              <a:rPr lang="en-US" sz="2400" dirty="0" smtClean="0"/>
              <a:t>Extends similar protection to portions of the nation infrastructure other than computing systems, such as railroads, gas pipelines, electric power grids, and telecommunications circuits</a:t>
            </a:r>
          </a:p>
          <a:p>
            <a:pPr lvl="2"/>
            <a:r>
              <a:rPr lang="en-US" sz="2400" dirty="0" smtClean="0"/>
              <a:t>Treats any intentional or reckless act that causes damage to critical portions of the national infrastructure as a felony</a:t>
            </a:r>
          </a:p>
        </p:txBody>
      </p:sp>
    </p:spTree>
    <p:extLst>
      <p:ext uri="{BB962C8B-B14F-4D97-AF65-F5344CB8AC3E}">
        <p14:creationId xmlns:p14="http://schemas.microsoft.com/office/powerpoint/2010/main" val="3586790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Laws</a:t>
            </a:r>
            <a:endParaRPr lang="en-US" dirty="0"/>
          </a:p>
        </p:txBody>
      </p:sp>
      <p:sp>
        <p:nvSpPr>
          <p:cNvPr id="3" name="Content Placeholder 2"/>
          <p:cNvSpPr>
            <a:spLocks noGrp="1"/>
          </p:cNvSpPr>
          <p:nvPr>
            <p:ph idx="1"/>
          </p:nvPr>
        </p:nvSpPr>
        <p:spPr>
          <a:xfrm>
            <a:off x="838200" y="1825624"/>
            <a:ext cx="10515600" cy="4922647"/>
          </a:xfrm>
        </p:spPr>
        <p:txBody>
          <a:bodyPr>
            <a:normAutofit fontScale="92500" lnSpcReduction="10000"/>
          </a:bodyPr>
          <a:lstStyle/>
          <a:p>
            <a:r>
              <a:rPr lang="en-US" dirty="0" smtClean="0"/>
              <a:t>Federal Information Security Management Act (FISMA)</a:t>
            </a:r>
          </a:p>
          <a:p>
            <a:pPr lvl="1"/>
            <a:r>
              <a:rPr lang="en-US" dirty="0" smtClean="0"/>
              <a:t>Passed in 2002, requires federal agencies to implement an information security program that covers the agency’s operations</a:t>
            </a:r>
          </a:p>
          <a:p>
            <a:pPr lvl="1"/>
            <a:r>
              <a:rPr lang="en-US" dirty="0" smtClean="0"/>
              <a:t>FISMA repealed and replaced the Computer Security Act of 1987 and Government Information Security Reform Act of 2000</a:t>
            </a:r>
          </a:p>
          <a:p>
            <a:pPr lvl="2"/>
            <a:r>
              <a:rPr lang="en-US" dirty="0" smtClean="0"/>
              <a:t>Periodic assessment of risk, including the magnitude of harm</a:t>
            </a:r>
          </a:p>
          <a:p>
            <a:pPr lvl="2"/>
            <a:r>
              <a:rPr lang="en-US" dirty="0" smtClean="0"/>
              <a:t>Policies and procedures that are based on risk assessments, cost-effectively reducing information security risks to an acceptable level</a:t>
            </a:r>
          </a:p>
          <a:p>
            <a:pPr lvl="2"/>
            <a:r>
              <a:rPr lang="en-US" dirty="0" smtClean="0"/>
              <a:t>Subordinate plans for providing adequate information security for networks, facilities, information systems, or groups of information systems, as appropriate</a:t>
            </a:r>
          </a:p>
          <a:p>
            <a:pPr lvl="2"/>
            <a:r>
              <a:rPr lang="en-US" dirty="0" smtClean="0"/>
              <a:t>Security awareness training to inform personnel of the information security risks</a:t>
            </a:r>
          </a:p>
          <a:p>
            <a:pPr lvl="2"/>
            <a:r>
              <a:rPr lang="en-US" dirty="0" smtClean="0"/>
              <a:t>Periodic testing and evaluations of the effectiveness of information security policies</a:t>
            </a:r>
          </a:p>
          <a:p>
            <a:pPr lvl="2"/>
            <a:r>
              <a:rPr lang="en-US" dirty="0" smtClean="0"/>
              <a:t>A process for planning, implementing, evaluating, and documenting remedial actions to address any deficiencies</a:t>
            </a:r>
          </a:p>
          <a:p>
            <a:pPr lvl="2"/>
            <a:r>
              <a:rPr lang="en-US" dirty="0" smtClean="0"/>
              <a:t>Procedures for detecting, reporting, and responding to security incidents</a:t>
            </a:r>
          </a:p>
          <a:p>
            <a:pPr lvl="2"/>
            <a:r>
              <a:rPr lang="en-US" dirty="0" smtClean="0"/>
              <a:t>Plans and procedures to ensure continuity of operations for information systems that support the operations and assets of an organization</a:t>
            </a:r>
          </a:p>
          <a:p>
            <a:endParaRPr lang="en-US" dirty="0" smtClean="0"/>
          </a:p>
        </p:txBody>
      </p:sp>
    </p:spTree>
    <p:extLst>
      <p:ext uri="{BB962C8B-B14F-4D97-AF65-F5344CB8AC3E}">
        <p14:creationId xmlns:p14="http://schemas.microsoft.com/office/powerpoint/2010/main" val="3148853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Laws</a:t>
            </a:r>
            <a:endParaRPr lang="en-US" dirty="0"/>
          </a:p>
        </p:txBody>
      </p:sp>
      <p:sp>
        <p:nvSpPr>
          <p:cNvPr id="3" name="Content Placeholder 2"/>
          <p:cNvSpPr>
            <a:spLocks noGrp="1"/>
          </p:cNvSpPr>
          <p:nvPr>
            <p:ph idx="1"/>
          </p:nvPr>
        </p:nvSpPr>
        <p:spPr/>
        <p:txBody>
          <a:bodyPr>
            <a:normAutofit lnSpcReduction="10000"/>
          </a:bodyPr>
          <a:lstStyle/>
          <a:p>
            <a:r>
              <a:rPr lang="en-US" dirty="0" smtClean="0"/>
              <a:t>Federal Cybersecurity Laws of 2014</a:t>
            </a:r>
          </a:p>
          <a:p>
            <a:pPr lvl="1"/>
            <a:r>
              <a:rPr lang="en-US" dirty="0" smtClean="0"/>
              <a:t>2014 – Federal Information Systems </a:t>
            </a:r>
            <a:r>
              <a:rPr lang="en-US" i="1" dirty="0" smtClean="0"/>
              <a:t>Modernization</a:t>
            </a:r>
            <a:r>
              <a:rPr lang="en-US" dirty="0" smtClean="0"/>
              <a:t> Act</a:t>
            </a:r>
          </a:p>
          <a:p>
            <a:pPr lvl="2"/>
            <a:r>
              <a:rPr lang="en-US" dirty="0" smtClean="0"/>
              <a:t>Modified the 2002 FISMA by centralizing federal cybersecurity responsibility with the Department of Homeland Security with two exceptions:</a:t>
            </a:r>
            <a:endParaRPr lang="en-US" dirty="0"/>
          </a:p>
          <a:p>
            <a:pPr lvl="3"/>
            <a:r>
              <a:rPr lang="en-US" dirty="0"/>
              <a:t>Defense-related cybersecurity issues remain the responsibility of the Secretary of Defense</a:t>
            </a:r>
          </a:p>
          <a:p>
            <a:pPr lvl="3"/>
            <a:r>
              <a:rPr lang="en-US" dirty="0"/>
              <a:t>Congress passed the Cybersecurity Enhancement Act, charges the NIST with responsibility for coordinating nationwide work on voluntary cybersecurity standards</a:t>
            </a:r>
          </a:p>
          <a:p>
            <a:pPr lvl="3"/>
            <a:endParaRPr lang="en-US" dirty="0" smtClean="0"/>
          </a:p>
          <a:p>
            <a:pPr lvl="2"/>
            <a:r>
              <a:rPr lang="en-US" dirty="0" smtClean="0"/>
              <a:t>Common NIST standards</a:t>
            </a:r>
          </a:p>
          <a:p>
            <a:pPr lvl="3"/>
            <a:r>
              <a:rPr lang="en-US" dirty="0" smtClean="0"/>
              <a:t>NIST SP 800-53: </a:t>
            </a:r>
            <a:r>
              <a:rPr lang="en-US" i="1" dirty="0" smtClean="0"/>
              <a:t>Security and Privacy Controls for Federal Information Systems and Organizations</a:t>
            </a:r>
            <a:endParaRPr lang="en-US" i="1" dirty="0"/>
          </a:p>
          <a:p>
            <a:pPr lvl="3"/>
            <a:r>
              <a:rPr lang="en-US" dirty="0" smtClean="0"/>
              <a:t>NIST SP 800-171: </a:t>
            </a:r>
            <a:r>
              <a:rPr lang="en-US" i="1" dirty="0" smtClean="0"/>
              <a:t>Protecting Controlled Unclassified Information in Nonfederal Information Systems and Organizations</a:t>
            </a:r>
          </a:p>
          <a:p>
            <a:pPr lvl="3"/>
            <a:r>
              <a:rPr lang="en-US" dirty="0" smtClean="0"/>
              <a:t>NIST </a:t>
            </a:r>
            <a:r>
              <a:rPr lang="en-US" i="1" dirty="0" smtClean="0"/>
              <a:t>Cybersecurity Framework (CSF)</a:t>
            </a:r>
          </a:p>
        </p:txBody>
      </p:sp>
    </p:spTree>
    <p:extLst>
      <p:ext uri="{BB962C8B-B14F-4D97-AF65-F5344CB8AC3E}">
        <p14:creationId xmlns:p14="http://schemas.microsoft.com/office/powerpoint/2010/main" val="549352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Laws</a:t>
            </a:r>
            <a:endParaRPr lang="en-US" dirty="0"/>
          </a:p>
        </p:txBody>
      </p:sp>
      <p:sp>
        <p:nvSpPr>
          <p:cNvPr id="3" name="Content Placeholder 2"/>
          <p:cNvSpPr>
            <a:spLocks noGrp="1"/>
          </p:cNvSpPr>
          <p:nvPr>
            <p:ph idx="1"/>
          </p:nvPr>
        </p:nvSpPr>
        <p:spPr/>
        <p:txBody>
          <a:bodyPr>
            <a:normAutofit/>
          </a:bodyPr>
          <a:lstStyle/>
          <a:p>
            <a:r>
              <a:rPr lang="en-US" dirty="0" smtClean="0"/>
              <a:t>The third law passed was the National Cybersecurity Protection Act</a:t>
            </a:r>
          </a:p>
          <a:p>
            <a:pPr lvl="1"/>
            <a:r>
              <a:rPr lang="en-US" dirty="0" smtClean="0"/>
              <a:t>Charged the DHS with establishing a national cybersecurity and communications integration center</a:t>
            </a:r>
          </a:p>
          <a:p>
            <a:pPr lvl="1"/>
            <a:r>
              <a:rPr lang="en-US" dirty="0" smtClean="0"/>
              <a:t>Serve as the interface between federal agencies and civilian organizations for sharing cybersecurity risks, incidents, analysis, and warnings</a:t>
            </a:r>
          </a:p>
        </p:txBody>
      </p:sp>
    </p:spTree>
    <p:extLst>
      <p:ext uri="{BB962C8B-B14F-4D97-AF65-F5344CB8AC3E}">
        <p14:creationId xmlns:p14="http://schemas.microsoft.com/office/powerpoint/2010/main" val="2014051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Intellectual Property</a:t>
            </a:r>
            <a:endParaRPr lang="en-US" dirty="0"/>
          </a:p>
        </p:txBody>
      </p:sp>
      <p:sp>
        <p:nvSpPr>
          <p:cNvPr id="3" name="Content Placeholder 2"/>
          <p:cNvSpPr>
            <a:spLocks noGrp="1"/>
          </p:cNvSpPr>
          <p:nvPr>
            <p:ph idx="1"/>
          </p:nvPr>
        </p:nvSpPr>
        <p:spPr/>
        <p:txBody>
          <a:bodyPr/>
          <a:lstStyle/>
          <a:p>
            <a:r>
              <a:rPr lang="en-US" dirty="0" smtClean="0"/>
              <a:t>Intangible assets of an organization</a:t>
            </a:r>
          </a:p>
          <a:p>
            <a:pPr lvl="1"/>
            <a:r>
              <a:rPr lang="en-US" dirty="0" smtClean="0"/>
              <a:t>Copyrights</a:t>
            </a:r>
          </a:p>
          <a:p>
            <a:pPr lvl="1"/>
            <a:r>
              <a:rPr lang="en-US" dirty="0" smtClean="0"/>
              <a:t>Trademarks</a:t>
            </a:r>
          </a:p>
          <a:p>
            <a:pPr lvl="1"/>
            <a:r>
              <a:rPr lang="en-US" dirty="0" smtClean="0"/>
              <a:t>Patents</a:t>
            </a:r>
          </a:p>
          <a:p>
            <a:pPr lvl="1"/>
            <a:r>
              <a:rPr lang="en-US" dirty="0" smtClean="0"/>
              <a:t>Trade secrets</a:t>
            </a:r>
            <a:endParaRPr lang="en-US" dirty="0"/>
          </a:p>
        </p:txBody>
      </p:sp>
    </p:spTree>
    <p:extLst>
      <p:ext uri="{BB962C8B-B14F-4D97-AF65-F5344CB8AC3E}">
        <p14:creationId xmlns:p14="http://schemas.microsoft.com/office/powerpoint/2010/main" val="278824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Intellectual Property</a:t>
            </a:r>
            <a:endParaRPr lang="en-US" dirty="0"/>
          </a:p>
        </p:txBody>
      </p:sp>
      <p:sp>
        <p:nvSpPr>
          <p:cNvPr id="3" name="Content Placeholder 2"/>
          <p:cNvSpPr>
            <a:spLocks noGrp="1"/>
          </p:cNvSpPr>
          <p:nvPr>
            <p:ph idx="1"/>
          </p:nvPr>
        </p:nvSpPr>
        <p:spPr/>
        <p:txBody>
          <a:bodyPr>
            <a:normAutofit/>
          </a:bodyPr>
          <a:lstStyle/>
          <a:p>
            <a:r>
              <a:rPr lang="en-US" dirty="0" smtClean="0"/>
              <a:t>Copyrights and the Digital Millennium Copyright Act (DMCA)</a:t>
            </a:r>
          </a:p>
          <a:p>
            <a:pPr lvl="1"/>
            <a:r>
              <a:rPr lang="en-US" dirty="0" smtClean="0"/>
              <a:t>Copyright guarantees the creators of “original works of authorship” protection against the unauthorized duplication of their work</a:t>
            </a:r>
          </a:p>
          <a:p>
            <a:pPr lvl="2"/>
            <a:r>
              <a:rPr lang="en-US" dirty="0" smtClean="0"/>
              <a:t>Literary, musical, dramatic, pictorial, graphical, sculptures, motion pictures, sound recordings, architectural, etc.</a:t>
            </a:r>
          </a:p>
          <a:p>
            <a:pPr lvl="1"/>
            <a:r>
              <a:rPr lang="en-US" dirty="0" smtClean="0"/>
              <a:t>Includes computer software</a:t>
            </a:r>
          </a:p>
          <a:p>
            <a:pPr lvl="1"/>
            <a:r>
              <a:rPr lang="en-US" dirty="0" smtClean="0"/>
              <a:t>Copyright ownership always defaults to the creator of the work, except when work for hire</a:t>
            </a:r>
          </a:p>
          <a:p>
            <a:pPr lvl="1"/>
            <a:r>
              <a:rPr lang="en-US" dirty="0" smtClean="0"/>
              <a:t>Copyrights are protected for 70 years after the death of the last surviving author</a:t>
            </a:r>
          </a:p>
        </p:txBody>
      </p:sp>
    </p:spTree>
    <p:extLst>
      <p:ext uri="{BB962C8B-B14F-4D97-AF65-F5344CB8AC3E}">
        <p14:creationId xmlns:p14="http://schemas.microsoft.com/office/powerpoint/2010/main" val="3874717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Intellectual Property</a:t>
            </a:r>
            <a:endParaRPr lang="en-US" dirty="0"/>
          </a:p>
        </p:txBody>
      </p:sp>
      <p:sp>
        <p:nvSpPr>
          <p:cNvPr id="3" name="Content Placeholder 2"/>
          <p:cNvSpPr>
            <a:spLocks noGrp="1"/>
          </p:cNvSpPr>
          <p:nvPr>
            <p:ph idx="1"/>
          </p:nvPr>
        </p:nvSpPr>
        <p:spPr/>
        <p:txBody>
          <a:bodyPr>
            <a:normAutofit lnSpcReduction="10000"/>
          </a:bodyPr>
          <a:lstStyle/>
          <a:p>
            <a:r>
              <a:rPr lang="en-US" dirty="0" smtClean="0"/>
              <a:t>Copyrights and the Digital Millennium Copyright Act (DMCA)</a:t>
            </a:r>
          </a:p>
          <a:p>
            <a:pPr lvl="1"/>
            <a:r>
              <a:rPr lang="en-US" dirty="0" smtClean="0"/>
              <a:t>DMCA was the first major provision to prohibit attempts to circumvent copyright protection mechanisms; penalties of up to $1,000,000 and 10 years in prison for repeat offenders</a:t>
            </a:r>
          </a:p>
          <a:p>
            <a:pPr lvl="1"/>
            <a:r>
              <a:rPr lang="en-US" dirty="0" smtClean="0"/>
              <a:t>Limits the liability of ISPs when their circuits are used by criminals</a:t>
            </a:r>
          </a:p>
          <a:p>
            <a:pPr lvl="1"/>
            <a:r>
              <a:rPr lang="en-US" dirty="0" smtClean="0"/>
              <a:t>Exceptions:</a:t>
            </a:r>
          </a:p>
          <a:p>
            <a:pPr lvl="2"/>
            <a:r>
              <a:rPr lang="en-US" dirty="0" smtClean="0"/>
              <a:t>The transmission must be initiated by a person other than the provider</a:t>
            </a:r>
          </a:p>
          <a:p>
            <a:pPr lvl="2"/>
            <a:r>
              <a:rPr lang="en-US" dirty="0" smtClean="0"/>
              <a:t>The transmission, routing, provision of connections, or copying must be carried out by an automated technical process without selection of material by the provider</a:t>
            </a:r>
          </a:p>
          <a:p>
            <a:pPr lvl="2"/>
            <a:r>
              <a:rPr lang="en-US" dirty="0" smtClean="0"/>
              <a:t>The service provider must not determine the recipient of the material</a:t>
            </a:r>
          </a:p>
          <a:p>
            <a:pPr lvl="2"/>
            <a:r>
              <a:rPr lang="en-US" dirty="0" smtClean="0"/>
              <a:t>Any intermediate copies must not ordinarily be accessible to anyone other than anticipated recipients and must not be retained for longer than reasonably necessary</a:t>
            </a:r>
          </a:p>
          <a:p>
            <a:pPr lvl="2"/>
            <a:r>
              <a:rPr lang="en-US" dirty="0" smtClean="0"/>
              <a:t>The material must be transmitted with no modifications to its content</a:t>
            </a:r>
            <a:endParaRPr lang="en-US" dirty="0"/>
          </a:p>
        </p:txBody>
      </p:sp>
    </p:spTree>
    <p:extLst>
      <p:ext uri="{BB962C8B-B14F-4D97-AF65-F5344CB8AC3E}">
        <p14:creationId xmlns:p14="http://schemas.microsoft.com/office/powerpoint/2010/main" val="3172895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Intellectual Property</a:t>
            </a:r>
            <a:endParaRPr lang="en-US" dirty="0"/>
          </a:p>
        </p:txBody>
      </p:sp>
      <p:sp>
        <p:nvSpPr>
          <p:cNvPr id="3" name="Content Placeholder 2"/>
          <p:cNvSpPr>
            <a:spLocks noGrp="1"/>
          </p:cNvSpPr>
          <p:nvPr>
            <p:ph idx="1"/>
          </p:nvPr>
        </p:nvSpPr>
        <p:spPr>
          <a:xfrm>
            <a:off x="838200" y="1825624"/>
            <a:ext cx="10515600" cy="4849495"/>
          </a:xfrm>
        </p:spPr>
        <p:txBody>
          <a:bodyPr>
            <a:normAutofit lnSpcReduction="10000"/>
          </a:bodyPr>
          <a:lstStyle/>
          <a:p>
            <a:r>
              <a:rPr lang="en-US" dirty="0" smtClean="0"/>
              <a:t>Trademarks</a:t>
            </a:r>
          </a:p>
          <a:p>
            <a:pPr lvl="1"/>
            <a:r>
              <a:rPr lang="en-US" dirty="0" smtClean="0"/>
              <a:t>Words, slogans, and logos used to identify a company and its product or services</a:t>
            </a:r>
          </a:p>
          <a:p>
            <a:pPr lvl="1"/>
            <a:r>
              <a:rPr lang="en-US" dirty="0" smtClean="0"/>
              <a:t>Main objective of trademark protection is to avoid confusion in the marketplace while protecting the intellectual property rights of people and organizations</a:t>
            </a:r>
          </a:p>
          <a:p>
            <a:pPr lvl="1"/>
            <a:r>
              <a:rPr lang="en-US" dirty="0" smtClean="0"/>
              <a:t>Official recognition: United States Patent and Trademark Office (USPTO)</a:t>
            </a:r>
          </a:p>
          <a:p>
            <a:pPr lvl="1"/>
            <a:r>
              <a:rPr lang="en-US" dirty="0" smtClean="0"/>
              <a:t>Major advantage: you may register a trademark that you intend to use but are not already using; called </a:t>
            </a:r>
            <a:r>
              <a:rPr lang="en-US" i="1" dirty="0" smtClean="0"/>
              <a:t>intent to use</a:t>
            </a:r>
          </a:p>
          <a:p>
            <a:pPr lvl="1"/>
            <a:r>
              <a:rPr lang="en-US" dirty="0" smtClean="0"/>
              <a:t>Initial period of 10 years and can be renewed for unlimited successive 10-year periods</a:t>
            </a:r>
          </a:p>
          <a:p>
            <a:pPr lvl="1"/>
            <a:r>
              <a:rPr lang="en-US" dirty="0" smtClean="0"/>
              <a:t>Acceptance of a trademark depends on:</a:t>
            </a:r>
          </a:p>
          <a:p>
            <a:pPr lvl="2"/>
            <a:r>
              <a:rPr lang="en-US" dirty="0" smtClean="0"/>
              <a:t>The trademark must not confusingly similar to another trademark</a:t>
            </a:r>
            <a:endParaRPr lang="en-US" dirty="0"/>
          </a:p>
          <a:p>
            <a:pPr lvl="2"/>
            <a:r>
              <a:rPr lang="en-US" dirty="0" smtClean="0"/>
              <a:t>The trademark should not be descriptive of the goods and services that you will offer</a:t>
            </a:r>
          </a:p>
        </p:txBody>
      </p:sp>
    </p:spTree>
    <p:extLst>
      <p:ext uri="{BB962C8B-B14F-4D97-AF65-F5344CB8AC3E}">
        <p14:creationId xmlns:p14="http://schemas.microsoft.com/office/powerpoint/2010/main" val="372166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Intellectual Property</a:t>
            </a:r>
            <a:endParaRPr lang="en-US" dirty="0"/>
          </a:p>
        </p:txBody>
      </p:sp>
      <p:sp>
        <p:nvSpPr>
          <p:cNvPr id="3" name="Content Placeholder 2"/>
          <p:cNvSpPr>
            <a:spLocks noGrp="1"/>
          </p:cNvSpPr>
          <p:nvPr>
            <p:ph idx="1"/>
          </p:nvPr>
        </p:nvSpPr>
        <p:spPr/>
        <p:txBody>
          <a:bodyPr/>
          <a:lstStyle/>
          <a:p>
            <a:r>
              <a:rPr lang="en-US" dirty="0" smtClean="0"/>
              <a:t>Patents</a:t>
            </a:r>
          </a:p>
          <a:p>
            <a:pPr lvl="1"/>
            <a:r>
              <a:rPr lang="en-US" dirty="0" smtClean="0"/>
              <a:t>Protect intellectual property of inventors</a:t>
            </a:r>
          </a:p>
          <a:p>
            <a:pPr lvl="1"/>
            <a:r>
              <a:rPr lang="en-US" dirty="0" smtClean="0"/>
              <a:t>Provide protection for 20 years (from date of initial application) during which the inventor is granted exclusive right to use the invention</a:t>
            </a:r>
          </a:p>
          <a:p>
            <a:pPr lvl="1"/>
            <a:r>
              <a:rPr lang="en-US" dirty="0" smtClean="0"/>
              <a:t>Three main requirements:</a:t>
            </a:r>
          </a:p>
          <a:p>
            <a:pPr lvl="2"/>
            <a:r>
              <a:rPr lang="en-US" dirty="0" smtClean="0"/>
              <a:t>The invention must be new and original</a:t>
            </a:r>
          </a:p>
          <a:p>
            <a:pPr lvl="2"/>
            <a:r>
              <a:rPr lang="en-US" dirty="0" smtClean="0"/>
              <a:t>The invention must be useful; accomplish some sort of work</a:t>
            </a:r>
          </a:p>
          <a:p>
            <a:pPr lvl="2"/>
            <a:r>
              <a:rPr lang="en-US" dirty="0" smtClean="0"/>
              <a:t>The invention must not be obvious; can’t patent a drinking cup to collect rainwater</a:t>
            </a:r>
          </a:p>
        </p:txBody>
      </p:sp>
    </p:spTree>
    <p:extLst>
      <p:ext uri="{BB962C8B-B14F-4D97-AF65-F5344CB8AC3E}">
        <p14:creationId xmlns:p14="http://schemas.microsoft.com/office/powerpoint/2010/main" val="124232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Category of Laws</a:t>
            </a:r>
            <a:endParaRPr lang="en-US" sz="6000" dirty="0"/>
          </a:p>
        </p:txBody>
      </p:sp>
      <p:sp>
        <p:nvSpPr>
          <p:cNvPr id="3" name="Content Placeholder 2"/>
          <p:cNvSpPr>
            <a:spLocks noGrp="1"/>
          </p:cNvSpPr>
          <p:nvPr>
            <p:ph idx="1"/>
          </p:nvPr>
        </p:nvSpPr>
        <p:spPr/>
        <p:txBody>
          <a:bodyPr/>
          <a:lstStyle/>
          <a:p>
            <a:r>
              <a:rPr lang="en-US" dirty="0" smtClean="0"/>
              <a:t>Criminal Law</a:t>
            </a:r>
          </a:p>
          <a:p>
            <a:pPr lvl="1"/>
            <a:r>
              <a:rPr lang="en-US" dirty="0" smtClean="0"/>
              <a:t>Forms the bedrock of the body of laws that preserve the peace and keep our society safe (Society is usually the victim in these types of cases)</a:t>
            </a:r>
          </a:p>
          <a:p>
            <a:pPr lvl="1"/>
            <a:r>
              <a:rPr lang="en-US" dirty="0" smtClean="0"/>
              <a:t>Contain prohibitions against such as murder, assault, robbery, and arson</a:t>
            </a:r>
          </a:p>
          <a:p>
            <a:pPr lvl="1"/>
            <a:r>
              <a:rPr lang="en-US" dirty="0" smtClean="0"/>
              <a:t>Penalties range from mandatory hours of community service, monetary penalties, and deprivation of civil liberties in the form of prison sentences</a:t>
            </a:r>
          </a:p>
          <a:p>
            <a:r>
              <a:rPr lang="en-US" dirty="0" smtClean="0"/>
              <a:t>A number of laws protect society against computer crime</a:t>
            </a:r>
          </a:p>
          <a:p>
            <a:r>
              <a:rPr lang="en-US" dirty="0" smtClean="0"/>
              <a:t>Criminal laws are established through elected representatives</a:t>
            </a:r>
          </a:p>
          <a:p>
            <a:r>
              <a:rPr lang="en-US" dirty="0" smtClean="0"/>
              <a:t>All laws are subject to review by regional courts with the right of appeal all the way to the Supreme Court</a:t>
            </a:r>
          </a:p>
        </p:txBody>
      </p:sp>
    </p:spTree>
    <p:extLst>
      <p:ext uri="{BB962C8B-B14F-4D97-AF65-F5344CB8AC3E}">
        <p14:creationId xmlns:p14="http://schemas.microsoft.com/office/powerpoint/2010/main" val="686573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Intellectual Property</a:t>
            </a:r>
            <a:endParaRPr lang="en-US" dirty="0"/>
          </a:p>
        </p:txBody>
      </p:sp>
      <p:sp>
        <p:nvSpPr>
          <p:cNvPr id="3" name="Content Placeholder 2"/>
          <p:cNvSpPr>
            <a:spLocks noGrp="1"/>
          </p:cNvSpPr>
          <p:nvPr>
            <p:ph idx="1"/>
          </p:nvPr>
        </p:nvSpPr>
        <p:spPr/>
        <p:txBody>
          <a:bodyPr/>
          <a:lstStyle/>
          <a:p>
            <a:r>
              <a:rPr lang="en-US" dirty="0" smtClean="0"/>
              <a:t>Trade Secrets</a:t>
            </a:r>
          </a:p>
          <a:p>
            <a:pPr lvl="1"/>
            <a:r>
              <a:rPr lang="en-US" dirty="0" smtClean="0"/>
              <a:t>Many companies have intellectual property that is absolutely critical to their business</a:t>
            </a:r>
          </a:p>
          <a:p>
            <a:pPr lvl="1"/>
            <a:r>
              <a:rPr lang="en-US" dirty="0" smtClean="0"/>
              <a:t>Significant damage would result if it were disclosed to competitors/public</a:t>
            </a:r>
          </a:p>
          <a:p>
            <a:pPr lvl="1"/>
            <a:r>
              <a:rPr lang="en-US" dirty="0" smtClean="0"/>
              <a:t>You don’t have to register them, but keep them a secret!</a:t>
            </a:r>
          </a:p>
          <a:p>
            <a:pPr lvl="1"/>
            <a:r>
              <a:rPr lang="en-US" dirty="0" smtClean="0"/>
              <a:t>Must implement controls to ensure that only authorized personnel have access to the secrets</a:t>
            </a:r>
          </a:p>
          <a:p>
            <a:pPr lvl="1"/>
            <a:r>
              <a:rPr lang="en-US" dirty="0" smtClean="0"/>
              <a:t>Those that have access should sign a NDA</a:t>
            </a:r>
          </a:p>
          <a:p>
            <a:pPr lvl="1"/>
            <a:r>
              <a:rPr lang="en-US" dirty="0" smtClean="0"/>
              <a:t>Consult with an attorney to ensure agreements last for maximum period of time allowed by law</a:t>
            </a:r>
          </a:p>
          <a:p>
            <a:pPr lvl="1"/>
            <a:r>
              <a:rPr lang="en-US" dirty="0" smtClean="0"/>
              <a:t>One of the best ways to protect computer software</a:t>
            </a:r>
            <a:endParaRPr lang="en-US" dirty="0"/>
          </a:p>
        </p:txBody>
      </p:sp>
    </p:spTree>
    <p:extLst>
      <p:ext uri="{BB962C8B-B14F-4D97-AF65-F5344CB8AC3E}">
        <p14:creationId xmlns:p14="http://schemas.microsoft.com/office/powerpoint/2010/main" val="3302837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Licensing</a:t>
            </a:r>
            <a:endParaRPr lang="en-US" dirty="0"/>
          </a:p>
        </p:txBody>
      </p:sp>
      <p:sp>
        <p:nvSpPr>
          <p:cNvPr id="3" name="Content Placeholder 2"/>
          <p:cNvSpPr>
            <a:spLocks noGrp="1"/>
          </p:cNvSpPr>
          <p:nvPr>
            <p:ph idx="1"/>
          </p:nvPr>
        </p:nvSpPr>
        <p:spPr/>
        <p:txBody>
          <a:bodyPr>
            <a:normAutofit/>
          </a:bodyPr>
          <a:lstStyle/>
          <a:p>
            <a:r>
              <a:rPr lang="en-US" dirty="0" smtClean="0"/>
              <a:t>Four common types of license agreements:</a:t>
            </a:r>
          </a:p>
          <a:p>
            <a:pPr lvl="1"/>
            <a:r>
              <a:rPr lang="en-US" dirty="0" smtClean="0"/>
              <a:t>Contractual license agreements</a:t>
            </a:r>
          </a:p>
          <a:p>
            <a:pPr lvl="2"/>
            <a:r>
              <a:rPr lang="en-US" dirty="0" smtClean="0"/>
              <a:t> use a written contract between software vendor and customer</a:t>
            </a:r>
          </a:p>
          <a:p>
            <a:pPr lvl="1"/>
            <a:r>
              <a:rPr lang="en-US" dirty="0" smtClean="0"/>
              <a:t>Shrink-wrap license agreement</a:t>
            </a:r>
          </a:p>
          <a:p>
            <a:pPr lvl="2"/>
            <a:r>
              <a:rPr lang="en-US" dirty="0" smtClean="0"/>
              <a:t>Are written on the outside of the software packaging; you acknowledge when you break the shrink wrap</a:t>
            </a:r>
          </a:p>
          <a:p>
            <a:pPr lvl="1"/>
            <a:r>
              <a:rPr lang="en-US" dirty="0" smtClean="0"/>
              <a:t>Click-through license agreement</a:t>
            </a:r>
          </a:p>
          <a:p>
            <a:pPr lvl="2"/>
            <a:r>
              <a:rPr lang="en-US" dirty="0" smtClean="0"/>
              <a:t>During installation, user is required to click a button indicating that you have read terms of the agreement and agree to abide by them</a:t>
            </a:r>
          </a:p>
          <a:p>
            <a:pPr lvl="1"/>
            <a:r>
              <a:rPr lang="en-US" dirty="0" smtClean="0"/>
              <a:t>Cloud service license agreement</a:t>
            </a:r>
          </a:p>
          <a:p>
            <a:pPr lvl="2"/>
            <a:r>
              <a:rPr lang="en-US" dirty="0" smtClean="0"/>
              <a:t>Takes click-through to an extreme; flash the terms on the screen for review.</a:t>
            </a:r>
          </a:p>
          <a:p>
            <a:pPr lvl="2"/>
            <a:r>
              <a:rPr lang="en-US" dirty="0" smtClean="0"/>
              <a:t>Who reads this anyway?</a:t>
            </a:r>
            <a:endParaRPr lang="en-US" dirty="0"/>
          </a:p>
        </p:txBody>
      </p:sp>
    </p:spTree>
    <p:extLst>
      <p:ext uri="{BB962C8B-B14F-4D97-AF65-F5344CB8AC3E}">
        <p14:creationId xmlns:p14="http://schemas.microsoft.com/office/powerpoint/2010/main" val="2620237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Import/Export</a:t>
            </a:r>
            <a:endParaRPr lang="en-US" dirty="0"/>
          </a:p>
        </p:txBody>
      </p:sp>
      <p:sp>
        <p:nvSpPr>
          <p:cNvPr id="3" name="Content Placeholder 2"/>
          <p:cNvSpPr>
            <a:spLocks noGrp="1"/>
          </p:cNvSpPr>
          <p:nvPr>
            <p:ph idx="1"/>
          </p:nvPr>
        </p:nvSpPr>
        <p:spPr/>
        <p:txBody>
          <a:bodyPr/>
          <a:lstStyle/>
          <a:p>
            <a:r>
              <a:rPr lang="en-US" dirty="0" smtClean="0"/>
              <a:t>Federal government recognizes that the same computers and encryption technology used by the internet and commerce can by used by a military force</a:t>
            </a:r>
          </a:p>
          <a:p>
            <a:r>
              <a:rPr lang="en-US" dirty="0" smtClean="0"/>
              <a:t>Two sets of federal regulations governs importing and exporting of technology:</a:t>
            </a:r>
          </a:p>
          <a:p>
            <a:pPr lvl="1"/>
            <a:r>
              <a:rPr lang="en-US" dirty="0" smtClean="0"/>
              <a:t>International Traffic in Arms Regulation (ITAR) controls the export of item that are specifically designate as military and defense items</a:t>
            </a:r>
          </a:p>
          <a:p>
            <a:pPr lvl="1"/>
            <a:r>
              <a:rPr lang="en-US" dirty="0" smtClean="0"/>
              <a:t>Export Administration Regulations (EAR) covers a broad set of items designed for commercial use but may have military applications</a:t>
            </a:r>
          </a:p>
          <a:p>
            <a:pPr lvl="2"/>
            <a:r>
              <a:rPr lang="en-US" dirty="0" smtClean="0"/>
              <a:t>Commerce Control List (CCL)</a:t>
            </a:r>
            <a:endParaRPr lang="en-US" dirty="0"/>
          </a:p>
        </p:txBody>
      </p:sp>
    </p:spTree>
    <p:extLst>
      <p:ext uri="{BB962C8B-B14F-4D97-AF65-F5344CB8AC3E}">
        <p14:creationId xmlns:p14="http://schemas.microsoft.com/office/powerpoint/2010/main" val="4199221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Import/Export</a:t>
            </a:r>
            <a:endParaRPr lang="en-US" dirty="0"/>
          </a:p>
        </p:txBody>
      </p:sp>
      <p:sp>
        <p:nvSpPr>
          <p:cNvPr id="3" name="Content Placeholder 2"/>
          <p:cNvSpPr>
            <a:spLocks noGrp="1"/>
          </p:cNvSpPr>
          <p:nvPr>
            <p:ph idx="1"/>
          </p:nvPr>
        </p:nvSpPr>
        <p:spPr/>
        <p:txBody>
          <a:bodyPr/>
          <a:lstStyle/>
          <a:p>
            <a:r>
              <a:rPr lang="en-US" dirty="0" smtClean="0"/>
              <a:t>Computer Export Controls</a:t>
            </a:r>
          </a:p>
          <a:p>
            <a:pPr lvl="1"/>
            <a:r>
              <a:rPr lang="en-US" dirty="0" smtClean="0"/>
              <a:t>U.S. firms can export high-performance computing systems to virtually any country without receiving prior approval from the government with exceptions; Cuba, Iran, North Korea, Sudan, and Syria</a:t>
            </a:r>
          </a:p>
          <a:p>
            <a:r>
              <a:rPr lang="en-US" dirty="0" smtClean="0"/>
              <a:t>Encryption Export Controls</a:t>
            </a:r>
          </a:p>
          <a:p>
            <a:pPr lvl="1"/>
            <a:r>
              <a:rPr lang="en-US" dirty="0" smtClean="0"/>
              <a:t>The Department of Commerce’s Bureau of Industry and Security sets forth regulations on the export of encryption products outside the U.S.</a:t>
            </a:r>
          </a:p>
          <a:p>
            <a:pPr lvl="1"/>
            <a:r>
              <a:rPr lang="en-US" dirty="0" smtClean="0"/>
              <a:t>Current regulations designate categories of retail and mass market security software.  Firms may submit products for review, but the review process will take no more than 30 days.</a:t>
            </a:r>
            <a:endParaRPr lang="en-US" dirty="0"/>
          </a:p>
        </p:txBody>
      </p:sp>
    </p:spTree>
    <p:extLst>
      <p:ext uri="{BB962C8B-B14F-4D97-AF65-F5344CB8AC3E}">
        <p14:creationId xmlns:p14="http://schemas.microsoft.com/office/powerpoint/2010/main" val="3182498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Privacy</a:t>
            </a:r>
            <a:endParaRPr lang="en-US" dirty="0"/>
          </a:p>
        </p:txBody>
      </p:sp>
      <p:sp>
        <p:nvSpPr>
          <p:cNvPr id="3" name="Content Placeholder 2"/>
          <p:cNvSpPr>
            <a:spLocks noGrp="1"/>
          </p:cNvSpPr>
          <p:nvPr>
            <p:ph idx="1"/>
          </p:nvPr>
        </p:nvSpPr>
        <p:spPr/>
        <p:txBody>
          <a:bodyPr>
            <a:normAutofit/>
          </a:bodyPr>
          <a:lstStyle/>
          <a:p>
            <a:r>
              <a:rPr lang="en-US" dirty="0" smtClean="0"/>
              <a:t>This has been a hotly contested issue in the United States</a:t>
            </a:r>
          </a:p>
          <a:p>
            <a:r>
              <a:rPr lang="en-US" dirty="0" smtClean="0"/>
              <a:t>Main source of contention is that the Constitution’s Bill of Rights does not explicitly provide for right to privacy; however has been upheld by numerous courts</a:t>
            </a:r>
          </a:p>
          <a:p>
            <a:r>
              <a:rPr lang="en-US" dirty="0" smtClean="0"/>
              <a:t>U.S. Privacy Law</a:t>
            </a:r>
          </a:p>
          <a:p>
            <a:pPr lvl="1"/>
            <a:r>
              <a:rPr lang="en-US" dirty="0" smtClean="0"/>
              <a:t>Many federal laws are designed to protect private information</a:t>
            </a:r>
          </a:p>
          <a:p>
            <a:pPr lvl="1"/>
            <a:r>
              <a:rPr lang="en-US" dirty="0" smtClean="0"/>
              <a:t>Fourth Amendment </a:t>
            </a:r>
          </a:p>
          <a:p>
            <a:pPr lvl="2"/>
            <a:r>
              <a:rPr lang="en-US" dirty="0" smtClean="0"/>
              <a:t>The right of the people to be secure in their person, houses, papers and effects, against unreasonable searches and seizure, shall not be violated, and no warrants shall issue, but upon probable cause, supported by oath or affirmation, and particularly describing the place to be searched, and the persons or things to be seized.</a:t>
            </a:r>
            <a:endParaRPr lang="en-US" dirty="0"/>
          </a:p>
        </p:txBody>
      </p:sp>
    </p:spTree>
    <p:extLst>
      <p:ext uri="{BB962C8B-B14F-4D97-AF65-F5344CB8AC3E}">
        <p14:creationId xmlns:p14="http://schemas.microsoft.com/office/powerpoint/2010/main" val="1047888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Privacy</a:t>
            </a:r>
            <a:endParaRPr lang="en-US" dirty="0"/>
          </a:p>
        </p:txBody>
      </p:sp>
      <p:sp>
        <p:nvSpPr>
          <p:cNvPr id="4" name="Content Placeholder 3"/>
          <p:cNvSpPr>
            <a:spLocks noGrp="1"/>
          </p:cNvSpPr>
          <p:nvPr>
            <p:ph sz="half" idx="1"/>
          </p:nvPr>
        </p:nvSpPr>
        <p:spPr/>
        <p:txBody>
          <a:bodyPr>
            <a:normAutofit/>
          </a:bodyPr>
          <a:lstStyle/>
          <a:p>
            <a:r>
              <a:rPr lang="en-US" dirty="0" smtClean="0"/>
              <a:t>Privacy Act of 1974</a:t>
            </a:r>
          </a:p>
          <a:p>
            <a:r>
              <a:rPr lang="en-US" dirty="0" smtClean="0"/>
              <a:t>Electronic Communications Privacy Act of 1986</a:t>
            </a:r>
          </a:p>
          <a:p>
            <a:r>
              <a:rPr lang="en-US" dirty="0" smtClean="0"/>
              <a:t>CALEA</a:t>
            </a:r>
          </a:p>
          <a:p>
            <a:r>
              <a:rPr lang="en-US" dirty="0" smtClean="0"/>
              <a:t>Economic Espionage Act of 1996</a:t>
            </a:r>
          </a:p>
          <a:p>
            <a:r>
              <a:rPr lang="en-US" dirty="0" smtClean="0"/>
              <a:t>HIPAA</a:t>
            </a:r>
          </a:p>
          <a:p>
            <a:r>
              <a:rPr lang="en-US" dirty="0" smtClean="0"/>
              <a:t>HITECH</a:t>
            </a:r>
          </a:p>
          <a:p>
            <a:r>
              <a:rPr lang="en-US" dirty="0"/>
              <a:t>Database Breach Notification Laws</a:t>
            </a:r>
          </a:p>
          <a:p>
            <a:endParaRPr lang="en-US" dirty="0"/>
          </a:p>
        </p:txBody>
      </p:sp>
      <p:sp>
        <p:nvSpPr>
          <p:cNvPr id="5" name="Content Placeholder 4"/>
          <p:cNvSpPr>
            <a:spLocks noGrp="1"/>
          </p:cNvSpPr>
          <p:nvPr>
            <p:ph sz="half" idx="2"/>
          </p:nvPr>
        </p:nvSpPr>
        <p:spPr/>
        <p:txBody>
          <a:bodyPr>
            <a:normAutofit/>
          </a:bodyPr>
          <a:lstStyle/>
          <a:p>
            <a:r>
              <a:rPr lang="en-US" dirty="0" smtClean="0"/>
              <a:t>Children’s Online Privacy Protection Act of 1998</a:t>
            </a:r>
          </a:p>
          <a:p>
            <a:r>
              <a:rPr lang="en-US" dirty="0" smtClean="0"/>
              <a:t>GLBA of 1999</a:t>
            </a:r>
          </a:p>
          <a:p>
            <a:r>
              <a:rPr lang="en-US" dirty="0" smtClean="0"/>
              <a:t>USA PATRIOT Act of 2001</a:t>
            </a:r>
          </a:p>
          <a:p>
            <a:r>
              <a:rPr lang="en-US" dirty="0" smtClean="0"/>
              <a:t>Family Educational Rights and Privacy Act</a:t>
            </a:r>
          </a:p>
          <a:p>
            <a:r>
              <a:rPr lang="en-US" dirty="0" smtClean="0"/>
              <a:t>Identity Theft and Assumption Deterrence Act</a:t>
            </a:r>
            <a:endParaRPr lang="en-US" dirty="0"/>
          </a:p>
        </p:txBody>
      </p:sp>
    </p:spTree>
    <p:extLst>
      <p:ext uri="{BB962C8B-B14F-4D97-AF65-F5344CB8AC3E}">
        <p14:creationId xmlns:p14="http://schemas.microsoft.com/office/powerpoint/2010/main" val="2036461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Privacy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European Union Privacy Law</a:t>
            </a:r>
          </a:p>
          <a:p>
            <a:pPr lvl="1"/>
            <a:r>
              <a:rPr lang="en-US" dirty="0" smtClean="0"/>
              <a:t>October 24, 1995, EU Parliament passed sweeping directive outlining privacy measures for protecting persona data processed by information systems</a:t>
            </a:r>
          </a:p>
          <a:p>
            <a:pPr lvl="1"/>
            <a:r>
              <a:rPr lang="en-US" dirty="0" smtClean="0"/>
              <a:t>Criteria:</a:t>
            </a:r>
          </a:p>
          <a:p>
            <a:pPr lvl="2"/>
            <a:r>
              <a:rPr lang="en-US" dirty="0"/>
              <a:t>Consent</a:t>
            </a:r>
          </a:p>
          <a:p>
            <a:pPr lvl="2"/>
            <a:r>
              <a:rPr lang="en-US" dirty="0"/>
              <a:t>Contract</a:t>
            </a:r>
          </a:p>
          <a:p>
            <a:pPr lvl="2"/>
            <a:r>
              <a:rPr lang="en-US" dirty="0"/>
              <a:t>Legal obligation</a:t>
            </a:r>
          </a:p>
          <a:p>
            <a:pPr lvl="2"/>
            <a:r>
              <a:rPr lang="en-US" dirty="0"/>
              <a:t>Vital interest of the data subject</a:t>
            </a:r>
          </a:p>
          <a:p>
            <a:pPr lvl="2"/>
            <a:r>
              <a:rPr lang="en-US" dirty="0"/>
              <a:t>Balance between the interests of the data holder and the interests of the data subject</a:t>
            </a:r>
          </a:p>
          <a:p>
            <a:pPr lvl="1"/>
            <a:r>
              <a:rPr lang="en-US" dirty="0" smtClean="0"/>
              <a:t>Rights of the individual:</a:t>
            </a:r>
          </a:p>
          <a:p>
            <a:pPr lvl="2"/>
            <a:r>
              <a:rPr lang="en-US" dirty="0" smtClean="0"/>
              <a:t>Right to access the data</a:t>
            </a:r>
          </a:p>
          <a:p>
            <a:pPr lvl="2"/>
            <a:r>
              <a:rPr lang="en-US" dirty="0" smtClean="0"/>
              <a:t>Right to know the data’s source</a:t>
            </a:r>
          </a:p>
          <a:p>
            <a:pPr lvl="2"/>
            <a:r>
              <a:rPr lang="en-US" dirty="0" smtClean="0"/>
              <a:t>Right to correct inaccurate data</a:t>
            </a:r>
          </a:p>
          <a:p>
            <a:pPr lvl="2"/>
            <a:r>
              <a:rPr lang="en-US" dirty="0" smtClean="0"/>
              <a:t>Right to withhold consent to process data in some situations</a:t>
            </a:r>
          </a:p>
          <a:p>
            <a:pPr lvl="2"/>
            <a:r>
              <a:rPr lang="en-US" dirty="0" smtClean="0"/>
              <a:t>Right of legal action should these rights be violated</a:t>
            </a:r>
          </a:p>
        </p:txBody>
      </p:sp>
    </p:spTree>
    <p:extLst>
      <p:ext uri="{BB962C8B-B14F-4D97-AF65-F5344CB8AC3E}">
        <p14:creationId xmlns:p14="http://schemas.microsoft.com/office/powerpoint/2010/main" val="1759582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Privacy</a:t>
            </a:r>
            <a:endParaRPr lang="en-US" dirty="0"/>
          </a:p>
        </p:txBody>
      </p:sp>
      <p:sp>
        <p:nvSpPr>
          <p:cNvPr id="3" name="Content Placeholder 2"/>
          <p:cNvSpPr>
            <a:spLocks noGrp="1"/>
          </p:cNvSpPr>
          <p:nvPr>
            <p:ph idx="1"/>
          </p:nvPr>
        </p:nvSpPr>
        <p:spPr/>
        <p:txBody>
          <a:bodyPr>
            <a:normAutofit/>
          </a:bodyPr>
          <a:lstStyle/>
          <a:p>
            <a:r>
              <a:rPr lang="en-US" dirty="0" smtClean="0"/>
              <a:t>European Union Privacy Law</a:t>
            </a:r>
          </a:p>
          <a:p>
            <a:pPr lvl="1"/>
            <a:r>
              <a:rPr lang="en-US" dirty="0" smtClean="0"/>
              <a:t>When personal information leaves the E.U., organizations must consider transborder data flow requirements</a:t>
            </a:r>
            <a:endParaRPr lang="en-US" dirty="0"/>
          </a:p>
          <a:p>
            <a:pPr lvl="1"/>
            <a:r>
              <a:rPr lang="en-US" dirty="0" smtClean="0"/>
              <a:t>Privacy Shield agreement between the E.U. and the U.S.</a:t>
            </a:r>
          </a:p>
          <a:p>
            <a:pPr lvl="2"/>
            <a:r>
              <a:rPr lang="en-US" dirty="0" smtClean="0"/>
              <a:t>To qualify for Privacy Shield, businesses must meet seven requirements:</a:t>
            </a:r>
          </a:p>
          <a:p>
            <a:pPr lvl="3"/>
            <a:r>
              <a:rPr lang="en-US" dirty="0" smtClean="0"/>
              <a:t>Informing individuals about data processing</a:t>
            </a:r>
          </a:p>
          <a:p>
            <a:pPr lvl="3"/>
            <a:r>
              <a:rPr lang="en-US" dirty="0" smtClean="0"/>
              <a:t>Providing free and accessible dispute resolution</a:t>
            </a:r>
          </a:p>
          <a:p>
            <a:pPr lvl="3"/>
            <a:r>
              <a:rPr lang="en-US" dirty="0" smtClean="0"/>
              <a:t>Cooperating with the Department of Commerce</a:t>
            </a:r>
          </a:p>
          <a:p>
            <a:pPr lvl="3"/>
            <a:r>
              <a:rPr lang="en-US" dirty="0" smtClean="0"/>
              <a:t>Maintaining data integrity and purpose limitation</a:t>
            </a:r>
          </a:p>
          <a:p>
            <a:pPr lvl="3"/>
            <a:r>
              <a:rPr lang="en-US" dirty="0" smtClean="0"/>
              <a:t>Ensuring accountability for data transferred to third parties</a:t>
            </a:r>
          </a:p>
          <a:p>
            <a:pPr lvl="3"/>
            <a:r>
              <a:rPr lang="en-US" dirty="0" smtClean="0"/>
              <a:t>Transparency related to enforcement actions</a:t>
            </a:r>
          </a:p>
          <a:p>
            <a:pPr lvl="3"/>
            <a:r>
              <a:rPr lang="en-US" dirty="0" smtClean="0"/>
              <a:t>Ensuring commitments are kept as long as data is held</a:t>
            </a:r>
          </a:p>
        </p:txBody>
      </p:sp>
    </p:spTree>
    <p:extLst>
      <p:ext uri="{BB962C8B-B14F-4D97-AF65-F5344CB8AC3E}">
        <p14:creationId xmlns:p14="http://schemas.microsoft.com/office/powerpoint/2010/main" val="1257550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Privacy</a:t>
            </a:r>
            <a:endParaRPr lang="en-US" dirty="0"/>
          </a:p>
        </p:txBody>
      </p:sp>
      <p:sp>
        <p:nvSpPr>
          <p:cNvPr id="3" name="Content Placeholder 2"/>
          <p:cNvSpPr>
            <a:spLocks noGrp="1"/>
          </p:cNvSpPr>
          <p:nvPr>
            <p:ph idx="1"/>
          </p:nvPr>
        </p:nvSpPr>
        <p:spPr>
          <a:xfrm>
            <a:off x="838200" y="1825624"/>
            <a:ext cx="10515600" cy="4831207"/>
          </a:xfrm>
        </p:spPr>
        <p:txBody>
          <a:bodyPr>
            <a:normAutofit/>
          </a:bodyPr>
          <a:lstStyle/>
          <a:p>
            <a:r>
              <a:rPr lang="en-US" dirty="0" smtClean="0"/>
              <a:t>European Union Privacy Laws</a:t>
            </a:r>
          </a:p>
          <a:p>
            <a:pPr lvl="1"/>
            <a:r>
              <a:rPr lang="en-US" dirty="0" smtClean="0"/>
              <a:t>General Data Protection Regulation (GDPR)</a:t>
            </a:r>
          </a:p>
          <a:p>
            <a:pPr lvl="2"/>
            <a:r>
              <a:rPr lang="en-US" dirty="0" smtClean="0"/>
              <a:t>Applies to all organizations that collect data from EU residents or process that information on behalf of someone who collects it</a:t>
            </a:r>
          </a:p>
          <a:p>
            <a:pPr lvl="2"/>
            <a:r>
              <a:rPr lang="en-US" dirty="0" smtClean="0"/>
              <a:t>Even applies to organizations not based in the EU</a:t>
            </a:r>
          </a:p>
          <a:p>
            <a:pPr lvl="2"/>
            <a:r>
              <a:rPr lang="en-US" dirty="0" smtClean="0"/>
              <a:t>Key provision:</a:t>
            </a:r>
          </a:p>
          <a:p>
            <a:pPr lvl="3"/>
            <a:r>
              <a:rPr lang="en-US" dirty="0" smtClean="0"/>
              <a:t>A data breach notification requirement with 24 hours</a:t>
            </a:r>
          </a:p>
          <a:p>
            <a:pPr lvl="3"/>
            <a:r>
              <a:rPr lang="en-US" dirty="0" smtClean="0"/>
              <a:t>The creation of centralized data protection authorities in each EU member state</a:t>
            </a:r>
          </a:p>
          <a:p>
            <a:pPr lvl="3"/>
            <a:r>
              <a:rPr lang="en-US" dirty="0" smtClean="0"/>
              <a:t>Provisions that individuals will have access to their own data</a:t>
            </a:r>
          </a:p>
          <a:p>
            <a:pPr lvl="3"/>
            <a:r>
              <a:rPr lang="en-US" dirty="0" smtClean="0"/>
              <a:t>Data portability provisions that will facilitate the transfer of personal information between service providers at the individual’s request</a:t>
            </a:r>
          </a:p>
          <a:p>
            <a:pPr lvl="3"/>
            <a:r>
              <a:rPr lang="en-US" dirty="0" smtClean="0"/>
              <a:t>The “right to be forgotten” that allows people to require companies to delete their information if it is no longer needed</a:t>
            </a:r>
          </a:p>
        </p:txBody>
      </p:sp>
    </p:spTree>
    <p:extLst>
      <p:ext uri="{BB962C8B-B14F-4D97-AF65-F5344CB8AC3E}">
        <p14:creationId xmlns:p14="http://schemas.microsoft.com/office/powerpoint/2010/main" val="2201175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Compliance</a:t>
            </a:r>
            <a:endParaRPr lang="en-US" dirty="0"/>
          </a:p>
        </p:txBody>
      </p:sp>
      <p:sp>
        <p:nvSpPr>
          <p:cNvPr id="3" name="Content Placeholder 2"/>
          <p:cNvSpPr>
            <a:spLocks noGrp="1"/>
          </p:cNvSpPr>
          <p:nvPr>
            <p:ph idx="1"/>
          </p:nvPr>
        </p:nvSpPr>
        <p:spPr/>
        <p:txBody>
          <a:bodyPr>
            <a:normAutofit lnSpcReduction="10000"/>
          </a:bodyPr>
          <a:lstStyle/>
          <a:p>
            <a:r>
              <a:rPr lang="en-US" dirty="0" smtClean="0"/>
              <a:t>Regulatory environment governing information security has grown increasingly complex</a:t>
            </a:r>
          </a:p>
          <a:p>
            <a:r>
              <a:rPr lang="en-US" dirty="0" smtClean="0"/>
              <a:t>Dealing with many overlapping compliance requirement facing an organization requires careful planning</a:t>
            </a:r>
          </a:p>
          <a:p>
            <a:r>
              <a:rPr lang="en-US" dirty="0" smtClean="0"/>
              <a:t>Organizations may be subject to compliance audits, either by internal or external auditors</a:t>
            </a:r>
          </a:p>
          <a:p>
            <a:r>
              <a:rPr lang="en-US" dirty="0" smtClean="0"/>
              <a:t>Organizations often must report regulatory compliance to internal and external stakeholders</a:t>
            </a:r>
          </a:p>
          <a:p>
            <a:r>
              <a:rPr lang="en-US" dirty="0" smtClean="0"/>
              <a:t>PCI DSS is an excellent example</a:t>
            </a:r>
          </a:p>
          <a:p>
            <a:pPr lvl="1"/>
            <a:r>
              <a:rPr lang="en-US" dirty="0" smtClean="0"/>
              <a:t>Compliance requirements are not dictated by law but by contractual obligations</a:t>
            </a:r>
          </a:p>
        </p:txBody>
      </p:sp>
    </p:spTree>
    <p:extLst>
      <p:ext uri="{BB962C8B-B14F-4D97-AF65-F5344CB8AC3E}">
        <p14:creationId xmlns:p14="http://schemas.microsoft.com/office/powerpoint/2010/main" val="108565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Category of Laws</a:t>
            </a:r>
            <a:endParaRPr lang="en-US" sz="6000" dirty="0"/>
          </a:p>
        </p:txBody>
      </p:sp>
      <p:sp>
        <p:nvSpPr>
          <p:cNvPr id="3" name="Content Placeholder 2"/>
          <p:cNvSpPr>
            <a:spLocks noGrp="1"/>
          </p:cNvSpPr>
          <p:nvPr>
            <p:ph idx="1"/>
          </p:nvPr>
        </p:nvSpPr>
        <p:spPr/>
        <p:txBody>
          <a:bodyPr/>
          <a:lstStyle/>
          <a:p>
            <a:r>
              <a:rPr lang="en-US" dirty="0" smtClean="0"/>
              <a:t>Civil Law</a:t>
            </a:r>
          </a:p>
          <a:p>
            <a:pPr lvl="1"/>
            <a:r>
              <a:rPr lang="en-US" dirty="0" smtClean="0"/>
              <a:t>Forms the bulk of our body of laws</a:t>
            </a:r>
          </a:p>
          <a:p>
            <a:pPr lvl="1"/>
            <a:r>
              <a:rPr lang="en-US" dirty="0" smtClean="0"/>
              <a:t>Provide for an orderly society and govern matters that are not crimes but require an impartial arbiter to settle between individuals and organizations</a:t>
            </a:r>
          </a:p>
          <a:p>
            <a:pPr lvl="1"/>
            <a:r>
              <a:rPr lang="en-US" dirty="0" smtClean="0"/>
              <a:t>Main difference between criminal and civil laws is that law enforcement does not get involved in matters of civil laws</a:t>
            </a:r>
          </a:p>
          <a:p>
            <a:pPr lvl="1"/>
            <a:r>
              <a:rPr lang="en-US" dirty="0" smtClean="0"/>
              <a:t>In civil law, an individual obtains legal counsel and files a civil lawsuit against another person</a:t>
            </a:r>
          </a:p>
          <a:p>
            <a:pPr lvl="1"/>
            <a:r>
              <a:rPr lang="en-US" dirty="0" smtClean="0"/>
              <a:t>Not necessarily imprisonment, but severe financial penalties</a:t>
            </a:r>
          </a:p>
          <a:p>
            <a:endParaRPr lang="en-US" dirty="0" smtClean="0"/>
          </a:p>
        </p:txBody>
      </p:sp>
    </p:spTree>
    <p:extLst>
      <p:ext uri="{BB962C8B-B14F-4D97-AF65-F5344CB8AC3E}">
        <p14:creationId xmlns:p14="http://schemas.microsoft.com/office/powerpoint/2010/main" val="515729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Contracting and Procurement</a:t>
            </a:r>
            <a:endParaRPr lang="en-US" dirty="0"/>
          </a:p>
        </p:txBody>
      </p:sp>
      <p:sp>
        <p:nvSpPr>
          <p:cNvPr id="3" name="Content Placeholder 2"/>
          <p:cNvSpPr>
            <a:spLocks noGrp="1"/>
          </p:cNvSpPr>
          <p:nvPr>
            <p:ph idx="1"/>
          </p:nvPr>
        </p:nvSpPr>
        <p:spPr/>
        <p:txBody>
          <a:bodyPr>
            <a:normAutofit/>
          </a:bodyPr>
          <a:lstStyle/>
          <a:p>
            <a:r>
              <a:rPr lang="en-US" dirty="0" smtClean="0"/>
              <a:t>Increased use of cloud service and other external vendors to store, process, and transmit sensitive information leads organizations to a new focus on implementing security reviews and controls in their contracting and procurement processes</a:t>
            </a:r>
          </a:p>
          <a:p>
            <a:r>
              <a:rPr lang="en-US" dirty="0" smtClean="0"/>
              <a:t>Security professionals should conduct reviews of security controls put in place by vendors, both during the initial vendor selection and evaluation process and as part of ongoing vendor governance reviews.</a:t>
            </a:r>
          </a:p>
          <a:p>
            <a:r>
              <a:rPr lang="en-US" dirty="0" smtClean="0"/>
              <a:t>See page 150 and 151 for questions to ask during vendor governance reviews</a:t>
            </a:r>
          </a:p>
        </p:txBody>
      </p:sp>
    </p:spTree>
    <p:extLst>
      <p:ext uri="{BB962C8B-B14F-4D97-AF65-F5344CB8AC3E}">
        <p14:creationId xmlns:p14="http://schemas.microsoft.com/office/powerpoint/2010/main" val="1021823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US" dirty="0"/>
          </a:p>
        </p:txBody>
      </p:sp>
      <p:sp>
        <p:nvSpPr>
          <p:cNvPr id="3" name="Content Placeholder 2"/>
          <p:cNvSpPr>
            <a:spLocks noGrp="1"/>
          </p:cNvSpPr>
          <p:nvPr>
            <p:ph idx="1"/>
          </p:nvPr>
        </p:nvSpPr>
        <p:spPr>
          <a:xfrm>
            <a:off x="838200" y="1825624"/>
            <a:ext cx="10515600" cy="4730623"/>
          </a:xfrm>
        </p:spPr>
        <p:txBody>
          <a:bodyPr>
            <a:normAutofit/>
          </a:bodyPr>
          <a:lstStyle/>
          <a:p>
            <a:r>
              <a:rPr lang="en-US" dirty="0" smtClean="0"/>
              <a:t>Three major categories of law: criminal, civil, and administrative</a:t>
            </a:r>
          </a:p>
          <a:p>
            <a:r>
              <a:rPr lang="en-US" dirty="0" smtClean="0"/>
              <a:t>Copyrights, trademarks, patents, trade secrets</a:t>
            </a:r>
          </a:p>
          <a:p>
            <a:r>
              <a:rPr lang="en-US" dirty="0" smtClean="0"/>
              <a:t>DMCA </a:t>
            </a:r>
          </a:p>
          <a:p>
            <a:r>
              <a:rPr lang="en-US" dirty="0" smtClean="0"/>
              <a:t>Information security professionals should be aware of the compliance requirement to their specific industry and business activities</a:t>
            </a:r>
          </a:p>
          <a:p>
            <a:r>
              <a:rPr lang="en-US" dirty="0" smtClean="0"/>
              <a:t>Security professionals should be educated on national and international requirements to protect private information about people</a:t>
            </a:r>
          </a:p>
        </p:txBody>
      </p:sp>
    </p:spTree>
    <p:extLst>
      <p:ext uri="{BB962C8B-B14F-4D97-AF65-F5344CB8AC3E}">
        <p14:creationId xmlns:p14="http://schemas.microsoft.com/office/powerpoint/2010/main" val="1418828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Category of Laws</a:t>
            </a:r>
            <a:endParaRPr lang="en-US" sz="6000" dirty="0"/>
          </a:p>
        </p:txBody>
      </p:sp>
      <p:sp>
        <p:nvSpPr>
          <p:cNvPr id="3" name="Content Placeholder 2"/>
          <p:cNvSpPr>
            <a:spLocks noGrp="1"/>
          </p:cNvSpPr>
          <p:nvPr>
            <p:ph idx="1"/>
          </p:nvPr>
        </p:nvSpPr>
        <p:spPr/>
        <p:txBody>
          <a:bodyPr/>
          <a:lstStyle/>
          <a:p>
            <a:r>
              <a:rPr lang="en-US" dirty="0" smtClean="0"/>
              <a:t>Administrative Law</a:t>
            </a:r>
          </a:p>
          <a:p>
            <a:pPr lvl="1"/>
            <a:r>
              <a:rPr lang="en-US" dirty="0" smtClean="0"/>
              <a:t>Executive branch of our government charges numerous agencies with wide-ranging responsibilities to ensure that our government functions effectively.</a:t>
            </a:r>
          </a:p>
          <a:p>
            <a:pPr lvl="1"/>
            <a:r>
              <a:rPr lang="en-US" dirty="0" smtClean="0"/>
              <a:t>Procedures within federal agencies to immigration issues</a:t>
            </a:r>
          </a:p>
          <a:p>
            <a:pPr lvl="1"/>
            <a:r>
              <a:rPr lang="en-US" dirty="0" smtClean="0"/>
              <a:t>Code of Federal Regulations (CFR)</a:t>
            </a:r>
          </a:p>
          <a:p>
            <a:pPr lvl="1"/>
            <a:r>
              <a:rPr lang="en-US" dirty="0" smtClean="0"/>
              <a:t>Government agencies may not implement regulations that contradict existing laws</a:t>
            </a:r>
          </a:p>
          <a:p>
            <a:pPr lvl="1"/>
            <a:r>
              <a:rPr lang="en-US" dirty="0" smtClean="0"/>
              <a:t>CISSP exam focuses on the generalities of laws,  regulations, investigations, and compliance</a:t>
            </a:r>
          </a:p>
          <a:p>
            <a:endParaRPr lang="en-US" dirty="0" smtClean="0"/>
          </a:p>
        </p:txBody>
      </p:sp>
    </p:spTree>
    <p:extLst>
      <p:ext uri="{BB962C8B-B14F-4D97-AF65-F5344CB8AC3E}">
        <p14:creationId xmlns:p14="http://schemas.microsoft.com/office/powerpoint/2010/main" val="745515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Laws</a:t>
            </a:r>
            <a:endParaRPr lang="en-US" dirty="0"/>
          </a:p>
        </p:txBody>
      </p:sp>
      <p:sp>
        <p:nvSpPr>
          <p:cNvPr id="3" name="Content Placeholder 2"/>
          <p:cNvSpPr>
            <a:spLocks noGrp="1"/>
          </p:cNvSpPr>
          <p:nvPr>
            <p:ph idx="1"/>
          </p:nvPr>
        </p:nvSpPr>
        <p:spPr/>
        <p:txBody>
          <a:bodyPr/>
          <a:lstStyle/>
          <a:p>
            <a:r>
              <a:rPr lang="en-US" dirty="0" smtClean="0"/>
              <a:t>Computer crime</a:t>
            </a:r>
          </a:p>
          <a:p>
            <a:r>
              <a:rPr lang="en-US" dirty="0" smtClean="0"/>
              <a:t>Computer Fraud and Abuse Act</a:t>
            </a:r>
          </a:p>
          <a:p>
            <a:r>
              <a:rPr lang="en-US" dirty="0" smtClean="0"/>
              <a:t>CFAA Amendments</a:t>
            </a:r>
          </a:p>
          <a:p>
            <a:r>
              <a:rPr lang="en-US" dirty="0" smtClean="0"/>
              <a:t>Federal Sentencing Guidelines</a:t>
            </a:r>
          </a:p>
          <a:p>
            <a:r>
              <a:rPr lang="en-US" dirty="0" smtClean="0"/>
              <a:t>National Information Infrastructure Protection Act of 1996</a:t>
            </a:r>
          </a:p>
          <a:p>
            <a:r>
              <a:rPr lang="en-US" dirty="0" smtClean="0"/>
              <a:t>Federal Information Security Management Act</a:t>
            </a:r>
          </a:p>
          <a:p>
            <a:r>
              <a:rPr lang="en-US" dirty="0" smtClean="0"/>
              <a:t>Federal Cybersecurity Laws of 2014</a:t>
            </a:r>
          </a:p>
        </p:txBody>
      </p:sp>
    </p:spTree>
    <p:extLst>
      <p:ext uri="{BB962C8B-B14F-4D97-AF65-F5344CB8AC3E}">
        <p14:creationId xmlns:p14="http://schemas.microsoft.com/office/powerpoint/2010/main" val="3026267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Laws</a:t>
            </a:r>
            <a:endParaRPr lang="en-US" dirty="0"/>
          </a:p>
        </p:txBody>
      </p:sp>
      <p:sp>
        <p:nvSpPr>
          <p:cNvPr id="3" name="Content Placeholder 2"/>
          <p:cNvSpPr>
            <a:spLocks noGrp="1"/>
          </p:cNvSpPr>
          <p:nvPr>
            <p:ph idx="1"/>
          </p:nvPr>
        </p:nvSpPr>
        <p:spPr/>
        <p:txBody>
          <a:bodyPr/>
          <a:lstStyle/>
          <a:p>
            <a:r>
              <a:rPr lang="en-US" dirty="0" smtClean="0"/>
              <a:t>Computer crime</a:t>
            </a:r>
          </a:p>
          <a:p>
            <a:pPr lvl="1"/>
            <a:r>
              <a:rPr lang="en-US" dirty="0" smtClean="0"/>
              <a:t>Early computer crimes attempted to prosecute based on traditional laws</a:t>
            </a:r>
          </a:p>
          <a:p>
            <a:pPr lvl="1"/>
            <a:r>
              <a:rPr lang="en-US" dirty="0" smtClean="0"/>
              <a:t>Many were dismissed because judges did not think that traditional laws applied</a:t>
            </a:r>
          </a:p>
          <a:p>
            <a:pPr lvl="1"/>
            <a:r>
              <a:rPr lang="en-US" dirty="0" smtClean="0"/>
              <a:t>Legislatures responded by passing specific statutes that defined computer crimes and laid out specific penalties</a:t>
            </a:r>
          </a:p>
        </p:txBody>
      </p:sp>
    </p:spTree>
    <p:extLst>
      <p:ext uri="{BB962C8B-B14F-4D97-AF65-F5344CB8AC3E}">
        <p14:creationId xmlns:p14="http://schemas.microsoft.com/office/powerpoint/2010/main" val="2289962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Laws</a:t>
            </a:r>
            <a:endParaRPr lang="en-US" dirty="0"/>
          </a:p>
        </p:txBody>
      </p:sp>
      <p:sp>
        <p:nvSpPr>
          <p:cNvPr id="3" name="Content Placeholder 2"/>
          <p:cNvSpPr>
            <a:spLocks noGrp="1"/>
          </p:cNvSpPr>
          <p:nvPr>
            <p:ph idx="1"/>
          </p:nvPr>
        </p:nvSpPr>
        <p:spPr>
          <a:xfrm>
            <a:off x="838200" y="1825624"/>
            <a:ext cx="10515600" cy="4840351"/>
          </a:xfrm>
        </p:spPr>
        <p:txBody>
          <a:bodyPr>
            <a:normAutofit lnSpcReduction="10000"/>
          </a:bodyPr>
          <a:lstStyle/>
          <a:p>
            <a:r>
              <a:rPr lang="en-US" dirty="0" smtClean="0"/>
              <a:t>Computer Fraud and Abuse Act</a:t>
            </a:r>
          </a:p>
          <a:p>
            <a:pPr lvl="1"/>
            <a:r>
              <a:rPr lang="en-US" dirty="0" smtClean="0"/>
              <a:t>First major cybercrime-specific legislation in the United States</a:t>
            </a:r>
          </a:p>
          <a:p>
            <a:pPr lvl="1"/>
            <a:r>
              <a:rPr lang="en-US" dirty="0" smtClean="0"/>
              <a:t>Carefully written to exclusively cover computer crimes that crossed state boundaries to avoid infringing on states’ rights and reading on constitutional ice</a:t>
            </a:r>
          </a:p>
          <a:p>
            <a:pPr lvl="1"/>
            <a:r>
              <a:rPr lang="en-US" dirty="0" smtClean="0"/>
              <a:t>Major provisions:</a:t>
            </a:r>
          </a:p>
          <a:p>
            <a:pPr lvl="2"/>
            <a:r>
              <a:rPr lang="en-US" dirty="0" smtClean="0"/>
              <a:t>Access classified information or financial information in a federal system without authorization</a:t>
            </a:r>
          </a:p>
          <a:p>
            <a:pPr lvl="2"/>
            <a:r>
              <a:rPr lang="en-US" dirty="0" smtClean="0"/>
              <a:t>Access of computer used exclusively by the federal government without authorization</a:t>
            </a:r>
          </a:p>
          <a:p>
            <a:pPr lvl="2"/>
            <a:r>
              <a:rPr lang="en-US" dirty="0" smtClean="0"/>
              <a:t>Use a federal computer to perpetrate a fraud</a:t>
            </a:r>
          </a:p>
          <a:p>
            <a:pPr lvl="2"/>
            <a:r>
              <a:rPr lang="en-US" dirty="0" smtClean="0"/>
              <a:t>Cause malicious damage to federal computer system in excess of $1000</a:t>
            </a:r>
          </a:p>
          <a:p>
            <a:pPr lvl="2"/>
            <a:r>
              <a:rPr lang="en-US" dirty="0" smtClean="0"/>
              <a:t>Modify medical records in a computer when doing so impairs or may impair examination, diagnosis, treatment, or medical care of an individual</a:t>
            </a:r>
          </a:p>
          <a:p>
            <a:pPr lvl="2"/>
            <a:r>
              <a:rPr lang="en-US" dirty="0" smtClean="0"/>
              <a:t>Traffic in computer passwords if the trafficking affects interstate commerce or involves federal computer system </a:t>
            </a:r>
          </a:p>
        </p:txBody>
      </p:sp>
    </p:spTree>
    <p:extLst>
      <p:ext uri="{BB962C8B-B14F-4D97-AF65-F5344CB8AC3E}">
        <p14:creationId xmlns:p14="http://schemas.microsoft.com/office/powerpoint/2010/main" val="142625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Laws</a:t>
            </a:r>
            <a:endParaRPr lang="en-US" dirty="0"/>
          </a:p>
        </p:txBody>
      </p:sp>
      <p:sp>
        <p:nvSpPr>
          <p:cNvPr id="3" name="Content Placeholder 2"/>
          <p:cNvSpPr>
            <a:spLocks noGrp="1"/>
          </p:cNvSpPr>
          <p:nvPr>
            <p:ph idx="1"/>
          </p:nvPr>
        </p:nvSpPr>
        <p:spPr>
          <a:xfrm>
            <a:off x="838200" y="1825624"/>
            <a:ext cx="10515600" cy="4840351"/>
          </a:xfrm>
        </p:spPr>
        <p:txBody>
          <a:bodyPr>
            <a:normAutofit/>
          </a:bodyPr>
          <a:lstStyle/>
          <a:p>
            <a:r>
              <a:rPr lang="en-US" dirty="0" smtClean="0"/>
              <a:t>Computer Fraud and Abuse Act</a:t>
            </a:r>
          </a:p>
          <a:p>
            <a:pPr lvl="1"/>
            <a:r>
              <a:rPr lang="en-US" dirty="0" smtClean="0"/>
              <a:t>When Congress passed the CFAA, it raised the threshold of damage from $1000 to $5000</a:t>
            </a:r>
          </a:p>
          <a:p>
            <a:pPr lvl="1"/>
            <a:r>
              <a:rPr lang="en-US" dirty="0" smtClean="0"/>
              <a:t>Altered the scope of the regulation</a:t>
            </a:r>
          </a:p>
          <a:p>
            <a:pPr lvl="2"/>
            <a:r>
              <a:rPr lang="en-US" sz="2400" dirty="0" smtClean="0"/>
              <a:t>Any computer used exclusively by the U.S. government</a:t>
            </a:r>
          </a:p>
          <a:p>
            <a:pPr lvl="2"/>
            <a:r>
              <a:rPr lang="en-US" sz="2400" dirty="0" smtClean="0"/>
              <a:t>Any computer used exclusively by a financial institution</a:t>
            </a:r>
          </a:p>
          <a:p>
            <a:pPr lvl="2"/>
            <a:r>
              <a:rPr lang="en-US" sz="2400" dirty="0" smtClean="0"/>
              <a:t>Any computer used by the government or financial institution when the offense impedes the ability of the government or institution to use that system</a:t>
            </a:r>
          </a:p>
          <a:p>
            <a:pPr lvl="2"/>
            <a:r>
              <a:rPr lang="en-US" sz="2400" dirty="0" smtClean="0"/>
              <a:t>Any combination of computers used to commit an offense when they are not all located in the same state</a:t>
            </a:r>
          </a:p>
        </p:txBody>
      </p:sp>
    </p:spTree>
    <p:extLst>
      <p:ext uri="{BB962C8B-B14F-4D97-AF65-F5344CB8AC3E}">
        <p14:creationId xmlns:p14="http://schemas.microsoft.com/office/powerpoint/2010/main" val="4127007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Laws</a:t>
            </a:r>
            <a:endParaRPr lang="en-US" dirty="0"/>
          </a:p>
        </p:txBody>
      </p:sp>
      <p:sp>
        <p:nvSpPr>
          <p:cNvPr id="3" name="Content Placeholder 2"/>
          <p:cNvSpPr>
            <a:spLocks noGrp="1"/>
          </p:cNvSpPr>
          <p:nvPr>
            <p:ph idx="1"/>
          </p:nvPr>
        </p:nvSpPr>
        <p:spPr/>
        <p:txBody>
          <a:bodyPr/>
          <a:lstStyle/>
          <a:p>
            <a:r>
              <a:rPr lang="en-US" dirty="0" smtClean="0"/>
              <a:t>CFAA Amendments</a:t>
            </a:r>
          </a:p>
          <a:p>
            <a:pPr lvl="1"/>
            <a:r>
              <a:rPr lang="en-US" dirty="0" smtClean="0"/>
              <a:t>Passed in 1994</a:t>
            </a:r>
          </a:p>
          <a:p>
            <a:pPr lvl="1"/>
            <a:r>
              <a:rPr lang="en-US" dirty="0" smtClean="0"/>
              <a:t>Outlawed the creation of any type of malicious code that might cause damage to a computer system</a:t>
            </a:r>
          </a:p>
          <a:p>
            <a:pPr lvl="1"/>
            <a:r>
              <a:rPr lang="en-US" dirty="0" smtClean="0"/>
              <a:t>Modified the CFAA to cover any computer used in interstate commerce rather than just “federal interest” computer systems</a:t>
            </a:r>
          </a:p>
          <a:p>
            <a:pPr lvl="1"/>
            <a:r>
              <a:rPr lang="en-US" dirty="0" smtClean="0"/>
              <a:t>Allowed for the imprisonment of offenders</a:t>
            </a:r>
          </a:p>
          <a:p>
            <a:pPr lvl="1"/>
            <a:r>
              <a:rPr lang="en-US" dirty="0" smtClean="0"/>
              <a:t>Provided legal authority for the victims of computer crime to pursue civil action to gain injunctive relief and compensation</a:t>
            </a:r>
          </a:p>
          <a:p>
            <a:pPr lvl="1"/>
            <a:r>
              <a:rPr lang="en-US" dirty="0" smtClean="0"/>
              <a:t>Congress passed additional amendments in 1996, 2001, 2002, and 2008</a:t>
            </a:r>
          </a:p>
        </p:txBody>
      </p:sp>
    </p:spTree>
    <p:extLst>
      <p:ext uri="{BB962C8B-B14F-4D97-AF65-F5344CB8AC3E}">
        <p14:creationId xmlns:p14="http://schemas.microsoft.com/office/powerpoint/2010/main" val="962884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TotalTime>
  <Words>2636</Words>
  <Application>Microsoft Office PowerPoint</Application>
  <PresentationFormat>Widescreen</PresentationFormat>
  <Paragraphs>265</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Chapter 4 Laws, Regulations, and Compliance</vt:lpstr>
      <vt:lpstr>Category of Laws</vt:lpstr>
      <vt:lpstr>Category of Laws</vt:lpstr>
      <vt:lpstr>Category of Laws</vt:lpstr>
      <vt:lpstr>Laws</vt:lpstr>
      <vt:lpstr>Laws</vt:lpstr>
      <vt:lpstr>Laws</vt:lpstr>
      <vt:lpstr>Laws</vt:lpstr>
      <vt:lpstr>Laws</vt:lpstr>
      <vt:lpstr>Laws</vt:lpstr>
      <vt:lpstr>Laws</vt:lpstr>
      <vt:lpstr>Laws</vt:lpstr>
      <vt:lpstr>Laws</vt:lpstr>
      <vt:lpstr>Laws</vt:lpstr>
      <vt:lpstr>Intellectual Property</vt:lpstr>
      <vt:lpstr>Intellectual Property</vt:lpstr>
      <vt:lpstr>Intellectual Property</vt:lpstr>
      <vt:lpstr>Intellectual Property</vt:lpstr>
      <vt:lpstr>Intellectual Property</vt:lpstr>
      <vt:lpstr>Intellectual Property</vt:lpstr>
      <vt:lpstr>Licensing</vt:lpstr>
      <vt:lpstr>Import/Export</vt:lpstr>
      <vt:lpstr>Import/Export</vt:lpstr>
      <vt:lpstr>Privacy</vt:lpstr>
      <vt:lpstr>Privacy</vt:lpstr>
      <vt:lpstr>Privacy</vt:lpstr>
      <vt:lpstr>Privacy</vt:lpstr>
      <vt:lpstr>Privacy</vt:lpstr>
      <vt:lpstr>Compliance</vt:lpstr>
      <vt:lpstr>Contracting and Procurement</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Hunnicutt CTR Ken</dc:creator>
  <cp:lastModifiedBy>Hunnicutt CTR Ken</cp:lastModifiedBy>
  <cp:revision>50</cp:revision>
  <dcterms:created xsi:type="dcterms:W3CDTF">2019-09-16T01:37:19Z</dcterms:created>
  <dcterms:modified xsi:type="dcterms:W3CDTF">2020-01-07T01:50:57Z</dcterms:modified>
</cp:coreProperties>
</file>