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71" r:id="rId4"/>
    <p:sldId id="308" r:id="rId5"/>
    <p:sldId id="307" r:id="rId6"/>
    <p:sldId id="306" r:id="rId7"/>
    <p:sldId id="279" r:id="rId8"/>
    <p:sldId id="309" r:id="rId9"/>
    <p:sldId id="272" r:id="rId10"/>
    <p:sldId id="283" r:id="rId11"/>
    <p:sldId id="311" r:id="rId12"/>
    <p:sldId id="312" r:id="rId13"/>
    <p:sldId id="310" r:id="rId14"/>
    <p:sldId id="282" r:id="rId15"/>
    <p:sldId id="281" r:id="rId16"/>
    <p:sldId id="280" r:id="rId17"/>
    <p:sldId id="273" r:id="rId18"/>
    <p:sldId id="285" r:id="rId19"/>
    <p:sldId id="284" r:id="rId20"/>
    <p:sldId id="286" r:id="rId21"/>
    <p:sldId id="287" r:id="rId22"/>
    <p:sldId id="289" r:id="rId23"/>
    <p:sldId id="288" r:id="rId24"/>
    <p:sldId id="274" r:id="rId25"/>
    <p:sldId id="315" r:id="rId26"/>
    <p:sldId id="316" r:id="rId27"/>
    <p:sldId id="314" r:id="rId28"/>
    <p:sldId id="317" r:id="rId29"/>
    <p:sldId id="313" r:id="rId30"/>
    <p:sldId id="318" r:id="rId31"/>
    <p:sldId id="275" r:id="rId32"/>
    <p:sldId id="294" r:id="rId33"/>
    <p:sldId id="295" r:id="rId34"/>
    <p:sldId id="296" r:id="rId35"/>
    <p:sldId id="301" r:id="rId36"/>
    <p:sldId id="300" r:id="rId37"/>
    <p:sldId id="299" r:id="rId38"/>
    <p:sldId id="319" r:id="rId39"/>
    <p:sldId id="298" r:id="rId40"/>
    <p:sldId id="276" r:id="rId41"/>
    <p:sldId id="302" r:id="rId42"/>
    <p:sldId id="303" r:id="rId43"/>
    <p:sldId id="304" r:id="rId44"/>
    <p:sldId id="277" r:id="rId45"/>
    <p:sldId id="27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1/7/2020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4000" dirty="0" smtClean="0"/>
              <a:t>Chapter </a:t>
            </a:r>
            <a:r>
              <a:rPr lang="en-US" sz="4000" dirty="0"/>
              <a:t>6</a:t>
            </a:r>
            <a:r>
              <a:rPr lang="en-US" sz="4000" dirty="0" smtClean="0"/>
              <a:t/>
            </a:r>
            <a:br>
              <a:rPr lang="en-US" sz="4000" dirty="0" smtClean="0"/>
            </a:br>
            <a:r>
              <a:rPr lang="en-US" sz="4000" dirty="0" smtClean="0"/>
              <a:t>Cryptography and Symmetric Key Algorithms</a:t>
            </a:r>
            <a:endParaRPr lang="en-US" sz="4000" dirty="0"/>
          </a:p>
        </p:txBody>
      </p:sp>
      <p:sp>
        <p:nvSpPr>
          <p:cNvPr id="16" name="Content Placeholder 15"/>
          <p:cNvSpPr>
            <a:spLocks noGrp="1"/>
          </p:cNvSpPr>
          <p:nvPr>
            <p:ph idx="1"/>
          </p:nvPr>
        </p:nvSpPr>
        <p:spPr>
          <a:xfrm>
            <a:off x="838200" y="1825624"/>
            <a:ext cx="10515600" cy="4798695"/>
          </a:xfrm>
        </p:spPr>
        <p:txBody>
          <a:bodyPr>
            <a:normAutofit fontScale="92500" lnSpcReduction="20000"/>
          </a:bodyPr>
          <a:lstStyle/>
          <a:p>
            <a:r>
              <a:rPr lang="en-US" sz="3600" dirty="0" smtClean="0"/>
              <a:t>Learning Objectives:</a:t>
            </a:r>
          </a:p>
          <a:p>
            <a:r>
              <a:rPr lang="en-US" sz="3600" dirty="0" smtClean="0"/>
              <a:t>Domain 2: Asset Security</a:t>
            </a:r>
          </a:p>
          <a:p>
            <a:pPr lvl="1"/>
            <a:r>
              <a:rPr lang="en-US" sz="3200" dirty="0" smtClean="0"/>
              <a:t>2.5 Determine data security controls</a:t>
            </a:r>
          </a:p>
          <a:p>
            <a:pPr lvl="2"/>
            <a:r>
              <a:rPr lang="en-US" sz="2800" dirty="0" smtClean="0"/>
              <a:t>2.5.1</a:t>
            </a:r>
            <a:r>
              <a:rPr lang="en-US" sz="2800" dirty="0"/>
              <a:t> </a:t>
            </a:r>
            <a:r>
              <a:rPr lang="en-US" sz="2800" dirty="0" smtClean="0"/>
              <a:t>Understand data states</a:t>
            </a:r>
          </a:p>
          <a:p>
            <a:r>
              <a:rPr lang="en-US" sz="3600" dirty="0" smtClean="0"/>
              <a:t>Domain 3: Security Architecture and Engineering</a:t>
            </a:r>
          </a:p>
          <a:p>
            <a:pPr lvl="1"/>
            <a:r>
              <a:rPr lang="en-US" dirty="0" smtClean="0"/>
              <a:t>3.5 Asses and mitigate the vulnerabilities of security architectures, designs, and solution elements</a:t>
            </a:r>
          </a:p>
          <a:p>
            <a:pPr lvl="2"/>
            <a:r>
              <a:rPr lang="en-US" dirty="0" smtClean="0"/>
              <a:t>3.5.4 Cryptographic systems</a:t>
            </a:r>
          </a:p>
          <a:p>
            <a:pPr lvl="1"/>
            <a:r>
              <a:rPr lang="en-US" sz="2400" dirty="0" smtClean="0"/>
              <a:t>3.9 Apply cryptography</a:t>
            </a:r>
          </a:p>
          <a:p>
            <a:pPr lvl="1"/>
            <a:r>
              <a:rPr lang="en-US" dirty="0" smtClean="0"/>
              <a:t>3.9.1 Cryptographic lifecycle (e.g., key management, algorithm selection)</a:t>
            </a:r>
          </a:p>
          <a:p>
            <a:pPr lvl="1"/>
            <a:r>
              <a:rPr lang="en-US" sz="2400" dirty="0" smtClean="0"/>
              <a:t>3.9.2 Cryptographic methods (e.g., symmetric, asymmetric, elliptic curves)</a:t>
            </a:r>
          </a:p>
          <a:p>
            <a:pPr lvl="1"/>
            <a:r>
              <a:rPr lang="en-US" dirty="0" smtClean="0"/>
              <a:t>3.9.6 Nonrepudiation</a:t>
            </a:r>
          </a:p>
          <a:p>
            <a:pPr lvl="1"/>
            <a:r>
              <a:rPr lang="en-US" sz="2400" dirty="0" smtClean="0"/>
              <a:t>3.9.7 Integrity (e.g., hashing)</a:t>
            </a:r>
            <a:endParaRPr lang="en-US" sz="2400" dirty="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AND</a:t>
            </a:r>
          </a:p>
          <a:p>
            <a:pPr lvl="1"/>
            <a:r>
              <a:rPr lang="en-US" dirty="0"/>
              <a:t>Represented by </a:t>
            </a:r>
            <a:r>
              <a:rPr lang="en-US" dirty="0" smtClean="0"/>
              <a:t>“˄” symbol</a:t>
            </a:r>
          </a:p>
          <a:p>
            <a:pPr lvl="1"/>
            <a:r>
              <a:rPr lang="en-US" dirty="0" smtClean="0"/>
              <a:t>Checks to see if two values are true</a:t>
            </a:r>
            <a:endParaRPr lang="en-US" dirty="0"/>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097258101"/>
              </p:ext>
            </p:extLst>
          </p:nvPr>
        </p:nvGraphicFramePr>
        <p:xfrm>
          <a:off x="1867408" y="3645746"/>
          <a:ext cx="8127999" cy="2968480"/>
        </p:xfrm>
        <a:graphic>
          <a:graphicData uri="http://schemas.openxmlformats.org/drawingml/2006/table">
            <a:tbl>
              <a:tblPr firstRow="1" bandRow="1">
                <a:tableStyleId>{5C22544A-7EE6-4342-B048-85BDC9FD1C3A}</a:tableStyleId>
              </a:tblPr>
              <a:tblGrid>
                <a:gridCol w="2709333"/>
                <a:gridCol w="2709333"/>
                <a:gridCol w="2709333"/>
              </a:tblGrid>
              <a:tr h="582100">
                <a:tc>
                  <a:txBody>
                    <a:bodyPr/>
                    <a:lstStyle/>
                    <a:p>
                      <a:pPr algn="ctr"/>
                      <a:r>
                        <a:rPr lang="en-US" dirty="0" smtClean="0">
                          <a:solidFill>
                            <a:schemeClr val="tx1"/>
                          </a:solidFill>
                        </a:rPr>
                        <a:t>X</a:t>
                      </a:r>
                      <a:endParaRPr lang="en-US" dirty="0">
                        <a:solidFill>
                          <a:schemeClr val="tx1"/>
                        </a:solidFill>
                      </a:endParaRPr>
                    </a:p>
                  </a:txBody>
                  <a:tcPr/>
                </a:tc>
                <a:tc>
                  <a:txBody>
                    <a:bodyPr/>
                    <a:lstStyle/>
                    <a:p>
                      <a:pPr algn="ctr"/>
                      <a:r>
                        <a:rPr lang="en-US" dirty="0" smtClean="0">
                          <a:solidFill>
                            <a:schemeClr val="tx1"/>
                          </a:solidFill>
                        </a:rPr>
                        <a:t>Y</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 </a:t>
                      </a:r>
                      <a:r>
                        <a:rPr lang="en-US" sz="2400" b="0" baseline="-25000" dirty="0" smtClean="0">
                          <a:solidFill>
                            <a:schemeClr val="tx1"/>
                          </a:solidFill>
                        </a:rPr>
                        <a:t>˄</a:t>
                      </a:r>
                      <a:r>
                        <a:rPr lang="en-US" sz="1800" dirty="0" smtClean="0">
                          <a:solidFill>
                            <a:schemeClr val="tx1"/>
                          </a:solidFill>
                        </a:rPr>
                        <a:t> Y</a:t>
                      </a:r>
                      <a:endParaRPr lang="en-US" sz="1800" b="1" kern="1200" dirty="0" smtClean="0">
                        <a:solidFill>
                          <a:schemeClr val="tx1"/>
                        </a:solidFill>
                        <a:latin typeface="+mn-lt"/>
                        <a:ea typeface="+mn-ea"/>
                        <a:cs typeface="+mn-cs"/>
                      </a:endParaRPr>
                    </a:p>
                    <a:p>
                      <a:pPr algn="ctr"/>
                      <a:endParaRPr lang="en-US" dirty="0">
                        <a:solidFill>
                          <a:schemeClr val="tx1"/>
                        </a:solidFill>
                      </a:endParaRP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194072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OR</a:t>
            </a:r>
          </a:p>
          <a:p>
            <a:pPr lvl="1"/>
            <a:r>
              <a:rPr lang="en-US" dirty="0"/>
              <a:t>Represented by the </a:t>
            </a:r>
            <a:r>
              <a:rPr lang="en-US" dirty="0" smtClean="0"/>
              <a:t>“v” symbol</a:t>
            </a:r>
            <a:endParaRPr lang="en-US" dirty="0"/>
          </a:p>
          <a:p>
            <a:pPr lvl="1"/>
            <a:r>
              <a:rPr lang="en-US" dirty="0" smtClean="0"/>
              <a:t>Checks to see if at least one of the input values is true</a:t>
            </a:r>
          </a:p>
        </p:txBody>
      </p:sp>
      <p:graphicFrame>
        <p:nvGraphicFramePr>
          <p:cNvPr id="4" name="Table 3"/>
          <p:cNvGraphicFramePr>
            <a:graphicFrameLocks noGrp="1"/>
          </p:cNvGraphicFramePr>
          <p:nvPr>
            <p:extLst>
              <p:ext uri="{D42A27DB-BD31-4B8C-83A1-F6EECF244321}">
                <p14:modId xmlns:p14="http://schemas.microsoft.com/office/powerpoint/2010/main" val="4204739337"/>
              </p:ext>
            </p:extLst>
          </p:nvPr>
        </p:nvGraphicFramePr>
        <p:xfrm>
          <a:off x="1867408" y="3645746"/>
          <a:ext cx="8127999" cy="2968480"/>
        </p:xfrm>
        <a:graphic>
          <a:graphicData uri="http://schemas.openxmlformats.org/drawingml/2006/table">
            <a:tbl>
              <a:tblPr firstRow="1" bandRow="1">
                <a:tableStyleId>{5C22544A-7EE6-4342-B048-85BDC9FD1C3A}</a:tableStyleId>
              </a:tblPr>
              <a:tblGrid>
                <a:gridCol w="2709333"/>
                <a:gridCol w="2709333"/>
                <a:gridCol w="2709333"/>
              </a:tblGrid>
              <a:tr h="582100">
                <a:tc>
                  <a:txBody>
                    <a:bodyPr/>
                    <a:lstStyle/>
                    <a:p>
                      <a:pPr algn="ctr"/>
                      <a:r>
                        <a:rPr lang="en-US" dirty="0" smtClean="0">
                          <a:solidFill>
                            <a:schemeClr val="tx1"/>
                          </a:solidFill>
                        </a:rPr>
                        <a:t>X</a:t>
                      </a:r>
                      <a:endParaRPr lang="en-US" dirty="0">
                        <a:solidFill>
                          <a:schemeClr val="tx1"/>
                        </a:solidFill>
                      </a:endParaRPr>
                    </a:p>
                  </a:txBody>
                  <a:tcPr/>
                </a:tc>
                <a:tc>
                  <a:txBody>
                    <a:bodyPr/>
                    <a:lstStyle/>
                    <a:p>
                      <a:pPr algn="ctr"/>
                      <a:r>
                        <a:rPr lang="en-US" dirty="0" smtClean="0">
                          <a:solidFill>
                            <a:schemeClr val="tx1"/>
                          </a:solidFill>
                        </a:rPr>
                        <a:t>Y</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 </a:t>
                      </a:r>
                      <a:r>
                        <a:rPr lang="en-US" sz="1600" b="0" baseline="0" dirty="0" smtClean="0">
                          <a:solidFill>
                            <a:schemeClr val="tx1"/>
                          </a:solidFill>
                        </a:rPr>
                        <a:t>v</a:t>
                      </a:r>
                      <a:r>
                        <a:rPr lang="en-US" sz="1800" dirty="0" smtClean="0">
                          <a:solidFill>
                            <a:schemeClr val="tx1"/>
                          </a:solidFill>
                        </a:rPr>
                        <a:t> Y</a:t>
                      </a:r>
                      <a:endParaRPr lang="en-US" sz="1800" b="1" kern="1200" dirty="0" smtClean="0">
                        <a:solidFill>
                          <a:schemeClr val="tx1"/>
                        </a:solidFill>
                        <a:latin typeface="+mn-lt"/>
                        <a:ea typeface="+mn-ea"/>
                        <a:cs typeface="+mn-cs"/>
                      </a:endParaRPr>
                    </a:p>
                    <a:p>
                      <a:pPr algn="ctr"/>
                      <a:endParaRPr lang="en-US" dirty="0">
                        <a:solidFill>
                          <a:schemeClr val="tx1"/>
                        </a:solidFill>
                      </a:endParaRP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243060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NOT</a:t>
            </a:r>
          </a:p>
          <a:p>
            <a:pPr lvl="1"/>
            <a:r>
              <a:rPr lang="en-US" dirty="0"/>
              <a:t>Represented by the  symbol </a:t>
            </a:r>
            <a:r>
              <a:rPr lang="en-US" dirty="0" smtClean="0"/>
              <a:t>~</a:t>
            </a:r>
            <a:r>
              <a:rPr lang="en-US" dirty="0"/>
              <a:t> </a:t>
            </a:r>
            <a:r>
              <a:rPr lang="en-US" dirty="0" smtClean="0"/>
              <a:t>or ! symbol</a:t>
            </a:r>
            <a:endParaRPr lang="en-US" dirty="0"/>
          </a:p>
          <a:p>
            <a:pPr lvl="1"/>
            <a:r>
              <a:rPr lang="en-US" dirty="0" smtClean="0"/>
              <a:t>Simply reverses the value of an input variable</a:t>
            </a:r>
          </a:p>
        </p:txBody>
      </p:sp>
      <p:graphicFrame>
        <p:nvGraphicFramePr>
          <p:cNvPr id="5" name="Table 4"/>
          <p:cNvGraphicFramePr>
            <a:graphicFrameLocks noGrp="1"/>
          </p:cNvGraphicFramePr>
          <p:nvPr>
            <p:extLst>
              <p:ext uri="{D42A27DB-BD31-4B8C-83A1-F6EECF244321}">
                <p14:modId xmlns:p14="http://schemas.microsoft.com/office/powerpoint/2010/main" val="557151213"/>
              </p:ext>
            </p:extLst>
          </p:nvPr>
        </p:nvGraphicFramePr>
        <p:xfrm>
          <a:off x="3410712" y="3844882"/>
          <a:ext cx="5669280" cy="1107440"/>
        </p:xfrm>
        <a:graphic>
          <a:graphicData uri="http://schemas.openxmlformats.org/drawingml/2006/table">
            <a:tbl>
              <a:tblPr firstRow="1" bandRow="1">
                <a:tableStyleId>{5C22544A-7EE6-4342-B048-85BDC9FD1C3A}</a:tableStyleId>
              </a:tblPr>
              <a:tblGrid>
                <a:gridCol w="2834640"/>
                <a:gridCol w="2834640"/>
              </a:tblGrid>
              <a:tr h="0">
                <a:tc>
                  <a:txBody>
                    <a:bodyPr/>
                    <a:lstStyle/>
                    <a:p>
                      <a:pPr algn="ctr"/>
                      <a:r>
                        <a:rPr lang="en-US" dirty="0" smtClean="0">
                          <a:solidFill>
                            <a:schemeClr val="tx1"/>
                          </a:solidFill>
                        </a:rPr>
                        <a:t>X</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a:t>
                      </a:r>
                      <a:r>
                        <a:rPr lang="en-US" sz="1800" baseline="0" dirty="0" smtClean="0">
                          <a:solidFill>
                            <a:schemeClr val="tx1"/>
                          </a:solidFill>
                        </a:rPr>
                        <a:t> X</a:t>
                      </a:r>
                      <a:endParaRPr lang="en-US" sz="1800" b="1" kern="1200" dirty="0" smtClean="0">
                        <a:solidFill>
                          <a:schemeClr val="lt1"/>
                        </a:solidFill>
                        <a:latin typeface="+mn-lt"/>
                        <a:ea typeface="+mn-ea"/>
                        <a:cs typeface="+mn-cs"/>
                      </a:endParaRPr>
                    </a:p>
                  </a:txBody>
                  <a:tcPr/>
                </a:tc>
              </a:tr>
              <a:tr h="37084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37084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836483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Logical Operations</a:t>
            </a:r>
            <a:endParaRPr lang="en-US" dirty="0"/>
          </a:p>
        </p:txBody>
      </p:sp>
      <p:sp>
        <p:nvSpPr>
          <p:cNvPr id="3" name="Content Placeholder 2"/>
          <p:cNvSpPr>
            <a:spLocks noGrp="1"/>
          </p:cNvSpPr>
          <p:nvPr>
            <p:ph idx="1"/>
          </p:nvPr>
        </p:nvSpPr>
        <p:spPr/>
        <p:txBody>
          <a:bodyPr/>
          <a:lstStyle/>
          <a:p>
            <a:r>
              <a:rPr lang="en-US" dirty="0" smtClean="0"/>
              <a:t>XOR</a:t>
            </a:r>
          </a:p>
          <a:p>
            <a:pPr lvl="1"/>
            <a:r>
              <a:rPr lang="en-US" dirty="0" smtClean="0"/>
              <a:t>Most important logical operation in cryptographic applications</a:t>
            </a:r>
          </a:p>
          <a:p>
            <a:pPr lvl="1"/>
            <a:r>
              <a:rPr lang="en-US" dirty="0" smtClean="0"/>
              <a:t>Represented by the   	symbol</a:t>
            </a:r>
          </a:p>
          <a:p>
            <a:pPr lvl="1"/>
            <a:r>
              <a:rPr lang="en-US" dirty="0" smtClean="0"/>
              <a:t>Returns a true value when only one of the input variables is true</a:t>
            </a:r>
          </a:p>
          <a:p>
            <a:pPr lvl="1"/>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1483085302"/>
              </p:ext>
            </p:extLst>
          </p:nvPr>
        </p:nvGraphicFramePr>
        <p:xfrm>
          <a:off x="1867408" y="3645746"/>
          <a:ext cx="8127999" cy="2968480"/>
        </p:xfrm>
        <a:graphic>
          <a:graphicData uri="http://schemas.openxmlformats.org/drawingml/2006/table">
            <a:tbl>
              <a:tblPr firstRow="1" bandRow="1">
                <a:tableStyleId>{5C22544A-7EE6-4342-B048-85BDC9FD1C3A}</a:tableStyleId>
              </a:tblPr>
              <a:tblGrid>
                <a:gridCol w="2709333"/>
                <a:gridCol w="2709333"/>
                <a:gridCol w="2709333"/>
              </a:tblGrid>
              <a:tr h="582100">
                <a:tc>
                  <a:txBody>
                    <a:bodyPr/>
                    <a:lstStyle/>
                    <a:p>
                      <a:pPr algn="ctr"/>
                      <a:r>
                        <a:rPr lang="en-US" dirty="0" smtClean="0">
                          <a:solidFill>
                            <a:schemeClr val="tx1"/>
                          </a:solidFill>
                        </a:rPr>
                        <a:t>X</a:t>
                      </a:r>
                      <a:endParaRPr lang="en-US" dirty="0">
                        <a:solidFill>
                          <a:schemeClr val="tx1"/>
                        </a:solidFill>
                      </a:endParaRPr>
                    </a:p>
                  </a:txBody>
                  <a:tcPr/>
                </a:tc>
                <a:tc>
                  <a:txBody>
                    <a:bodyPr/>
                    <a:lstStyle/>
                    <a:p>
                      <a:pPr algn="ctr"/>
                      <a:r>
                        <a:rPr lang="en-US" dirty="0" smtClean="0">
                          <a:solidFill>
                            <a:schemeClr val="tx1"/>
                          </a:solidFill>
                        </a:rPr>
                        <a:t>Y</a:t>
                      </a:r>
                      <a:endParaRPr lang="en-US"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X </a:t>
                      </a:r>
                      <a:r>
                        <a:rPr lang="en-US" sz="1800" baseline="0" dirty="0" smtClean="0">
                          <a:solidFill>
                            <a:schemeClr val="tx1"/>
                          </a:solidFill>
                        </a:rPr>
                        <a:t>      </a:t>
                      </a:r>
                      <a:r>
                        <a:rPr lang="en-US" sz="1800" dirty="0" smtClean="0">
                          <a:solidFill>
                            <a:schemeClr val="tx1"/>
                          </a:solidFill>
                        </a:rPr>
                        <a:t>Y</a:t>
                      </a:r>
                      <a:endParaRPr lang="en-US" sz="1800" b="1" kern="1200" dirty="0" smtClean="0">
                        <a:solidFill>
                          <a:schemeClr val="tx1"/>
                        </a:solidFill>
                        <a:latin typeface="+mn-lt"/>
                        <a:ea typeface="+mn-ea"/>
                        <a:cs typeface="+mn-cs"/>
                      </a:endParaRPr>
                    </a:p>
                    <a:p>
                      <a:pPr algn="ctr"/>
                      <a:endParaRPr lang="en-US" dirty="0">
                        <a:solidFill>
                          <a:schemeClr val="tx1"/>
                        </a:solidFill>
                      </a:endParaRP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0</a:t>
                      </a:r>
                    </a:p>
                  </a:txBody>
                  <a:tcPr/>
                </a:tc>
              </a:tr>
              <a:tr h="582100">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r>
              <a:tr h="582100">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1</a:t>
                      </a:r>
                      <a:endParaRPr lang="en-US" dirty="0">
                        <a:solidFill>
                          <a:schemeClr val="tx1"/>
                        </a:solidFill>
                      </a:endParaRPr>
                    </a:p>
                  </a:txBody>
                  <a:tcPr/>
                </a:tc>
                <a:tc>
                  <a:txBody>
                    <a:bodyPr/>
                    <a:lstStyle/>
                    <a:p>
                      <a:pPr algn="ctr"/>
                      <a:r>
                        <a:rPr lang="en-US" dirty="0" smtClean="0">
                          <a:solidFill>
                            <a:schemeClr val="tx1"/>
                          </a:solidFill>
                        </a:rPr>
                        <a:t>0</a:t>
                      </a:r>
                      <a:endParaRPr lang="en-US" dirty="0">
                        <a:solidFill>
                          <a:schemeClr val="tx1"/>
                        </a:solidFill>
                      </a:endParaRPr>
                    </a:p>
                  </a:txBody>
                  <a:tcPr/>
                </a:tc>
              </a:tr>
            </a:tbl>
          </a:graphicData>
        </a:graphic>
      </p:graphicFrame>
      <p:grpSp>
        <p:nvGrpSpPr>
          <p:cNvPr id="10" name="Group 9"/>
          <p:cNvGrpSpPr/>
          <p:nvPr/>
        </p:nvGrpSpPr>
        <p:grpSpPr>
          <a:xfrm>
            <a:off x="4191000" y="2746248"/>
            <a:ext cx="274320" cy="255080"/>
            <a:chOff x="11079480" y="2370328"/>
            <a:chExt cx="274320" cy="255080"/>
          </a:xfrm>
        </p:grpSpPr>
        <p:sp>
          <p:nvSpPr>
            <p:cNvPr id="5" name="Oval 4"/>
            <p:cNvSpPr/>
            <p:nvPr/>
          </p:nvSpPr>
          <p:spPr>
            <a:xfrm>
              <a:off x="11079480" y="2370328"/>
              <a:ext cx="274320" cy="255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a:stCxn id="5" idx="2"/>
              <a:endCxn id="5" idx="6"/>
            </p:cNvCxnSpPr>
            <p:nvPr/>
          </p:nvCxnSpPr>
          <p:spPr>
            <a:xfrm>
              <a:off x="11079480" y="2497868"/>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0"/>
              <a:endCxn id="5" idx="4"/>
            </p:cNvCxnSpPr>
            <p:nvPr/>
          </p:nvCxnSpPr>
          <p:spPr>
            <a:xfrm>
              <a:off x="11216640" y="2370328"/>
              <a:ext cx="0" cy="25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8509000" y="3728276"/>
            <a:ext cx="274320" cy="255080"/>
            <a:chOff x="11079480" y="2370328"/>
            <a:chExt cx="274320" cy="255080"/>
          </a:xfrm>
        </p:grpSpPr>
        <p:sp>
          <p:nvSpPr>
            <p:cNvPr id="12" name="Oval 11"/>
            <p:cNvSpPr/>
            <p:nvPr/>
          </p:nvSpPr>
          <p:spPr>
            <a:xfrm>
              <a:off x="11079480" y="2370328"/>
              <a:ext cx="274320" cy="25508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a:stCxn id="12" idx="2"/>
              <a:endCxn id="12" idx="6"/>
            </p:cNvCxnSpPr>
            <p:nvPr/>
          </p:nvCxnSpPr>
          <p:spPr>
            <a:xfrm>
              <a:off x="11079480" y="2497868"/>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0"/>
              <a:endCxn id="12" idx="4"/>
            </p:cNvCxnSpPr>
            <p:nvPr/>
          </p:nvCxnSpPr>
          <p:spPr>
            <a:xfrm>
              <a:off x="11216640" y="2370328"/>
              <a:ext cx="0" cy="255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119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Operations</a:t>
            </a:r>
          </a:p>
        </p:txBody>
      </p:sp>
      <p:sp>
        <p:nvSpPr>
          <p:cNvPr id="3" name="Content Placeholder 2"/>
          <p:cNvSpPr>
            <a:spLocks noGrp="1"/>
          </p:cNvSpPr>
          <p:nvPr>
            <p:ph idx="1"/>
          </p:nvPr>
        </p:nvSpPr>
        <p:spPr/>
        <p:txBody>
          <a:bodyPr/>
          <a:lstStyle/>
          <a:p>
            <a:r>
              <a:rPr lang="en-US" dirty="0" smtClean="0"/>
              <a:t>Modulo Function</a:t>
            </a:r>
          </a:p>
          <a:p>
            <a:pPr lvl="1"/>
            <a:r>
              <a:rPr lang="en-US" dirty="0" smtClean="0"/>
              <a:t>Extremely important in the field of cryptography</a:t>
            </a:r>
          </a:p>
          <a:p>
            <a:pPr lvl="1"/>
            <a:r>
              <a:rPr lang="en-US" dirty="0" smtClean="0"/>
              <a:t>Modulo function is simply the remainder value left over after a division operation is performed</a:t>
            </a:r>
            <a:endParaRPr lang="en-US" dirty="0"/>
          </a:p>
        </p:txBody>
      </p:sp>
    </p:spTree>
    <p:extLst>
      <p:ext uri="{BB962C8B-B14F-4D97-AF65-F5344CB8AC3E}">
        <p14:creationId xmlns:p14="http://schemas.microsoft.com/office/powerpoint/2010/main" val="429428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Operations</a:t>
            </a:r>
          </a:p>
        </p:txBody>
      </p:sp>
      <p:sp>
        <p:nvSpPr>
          <p:cNvPr id="3" name="Content Placeholder 2"/>
          <p:cNvSpPr>
            <a:spLocks noGrp="1"/>
          </p:cNvSpPr>
          <p:nvPr>
            <p:ph idx="1"/>
          </p:nvPr>
        </p:nvSpPr>
        <p:spPr/>
        <p:txBody>
          <a:bodyPr/>
          <a:lstStyle/>
          <a:p>
            <a:r>
              <a:rPr lang="en-US" dirty="0" smtClean="0"/>
              <a:t>One-Way Functions</a:t>
            </a:r>
          </a:p>
          <a:p>
            <a:pPr lvl="1"/>
            <a:r>
              <a:rPr lang="en-US" dirty="0" smtClean="0"/>
              <a:t>A mathematical operation that easily produces output values for each possible combination of inputs but makes it impossible to retrieve the input values</a:t>
            </a:r>
          </a:p>
          <a:p>
            <a:pPr lvl="1"/>
            <a:r>
              <a:rPr lang="en-US" dirty="0" smtClean="0"/>
              <a:t>What three prime numbers were used to obtain the output value of 10,718,488,075,259?</a:t>
            </a:r>
            <a:endParaRPr lang="en-US" dirty="0"/>
          </a:p>
        </p:txBody>
      </p:sp>
    </p:spTree>
    <p:extLst>
      <p:ext uri="{BB962C8B-B14F-4D97-AF65-F5344CB8AC3E}">
        <p14:creationId xmlns:p14="http://schemas.microsoft.com/office/powerpoint/2010/main" val="2556365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Logical Operations</a:t>
            </a:r>
          </a:p>
        </p:txBody>
      </p:sp>
      <p:sp>
        <p:nvSpPr>
          <p:cNvPr id="3" name="Content Placeholder 2"/>
          <p:cNvSpPr>
            <a:spLocks noGrp="1"/>
          </p:cNvSpPr>
          <p:nvPr>
            <p:ph idx="1"/>
          </p:nvPr>
        </p:nvSpPr>
        <p:spPr>
          <a:xfrm>
            <a:off x="838200" y="1825624"/>
            <a:ext cx="10515600" cy="4831207"/>
          </a:xfrm>
        </p:spPr>
        <p:txBody>
          <a:bodyPr>
            <a:normAutofit fontScale="92500" lnSpcReduction="20000"/>
          </a:bodyPr>
          <a:lstStyle/>
          <a:p>
            <a:r>
              <a:rPr lang="en-US" dirty="0" smtClean="0"/>
              <a:t>Nonce</a:t>
            </a:r>
          </a:p>
          <a:p>
            <a:pPr lvl="1"/>
            <a:r>
              <a:rPr lang="en-US" dirty="0" smtClean="0"/>
              <a:t>Random number that acts as a placeholder variable in mathematical function</a:t>
            </a:r>
          </a:p>
          <a:p>
            <a:pPr lvl="1"/>
            <a:r>
              <a:rPr lang="en-US" dirty="0" smtClean="0"/>
              <a:t>When the function is executed, the nonce is replaced with a random number generated at the moment of processing for one-time use</a:t>
            </a:r>
          </a:p>
          <a:p>
            <a:pPr lvl="1"/>
            <a:r>
              <a:rPr lang="en-US" dirty="0" smtClean="0"/>
              <a:t>Initialization Vector is one of the most recognizable values</a:t>
            </a:r>
          </a:p>
          <a:p>
            <a:r>
              <a:rPr lang="en-US" dirty="0" smtClean="0"/>
              <a:t>Zero-knowledge Proof</a:t>
            </a:r>
          </a:p>
          <a:p>
            <a:pPr lvl="1"/>
            <a:r>
              <a:rPr lang="en-US" dirty="0" smtClean="0"/>
              <a:t>Prove your knowledge of a fact without revealing the fact itself</a:t>
            </a:r>
          </a:p>
          <a:p>
            <a:r>
              <a:rPr lang="en-US" dirty="0" smtClean="0"/>
              <a:t>Split knowledge</a:t>
            </a:r>
          </a:p>
          <a:p>
            <a:pPr lvl="1"/>
            <a:r>
              <a:rPr lang="en-US" dirty="0" smtClean="0"/>
              <a:t>Information or privilege required to perform an operations is divided among multiple users</a:t>
            </a:r>
          </a:p>
          <a:p>
            <a:r>
              <a:rPr lang="en-US" dirty="0" smtClean="0"/>
              <a:t>Work Function</a:t>
            </a:r>
          </a:p>
          <a:p>
            <a:pPr lvl="1"/>
            <a:r>
              <a:rPr lang="en-US" dirty="0" smtClean="0"/>
              <a:t>The strength of a cryptography system by measuring the effort in terms of costs and/or time using a work function or work factor</a:t>
            </a:r>
          </a:p>
          <a:p>
            <a:pPr lvl="1"/>
            <a:r>
              <a:rPr lang="en-US" dirty="0" smtClean="0"/>
              <a:t>The security and protection offered by a cryptosystem is directly proportional the value of work function/factor</a:t>
            </a:r>
            <a:endParaRPr lang="en-US" dirty="0"/>
          </a:p>
        </p:txBody>
      </p:sp>
    </p:spTree>
    <p:extLst>
      <p:ext uri="{BB962C8B-B14F-4D97-AF65-F5344CB8AC3E}">
        <p14:creationId xmlns:p14="http://schemas.microsoft.com/office/powerpoint/2010/main" val="356444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Ciphers</a:t>
            </a:r>
            <a:endParaRPr lang="en-US" dirty="0"/>
          </a:p>
        </p:txBody>
      </p:sp>
      <p:sp>
        <p:nvSpPr>
          <p:cNvPr id="3" name="Content Placeholder 2"/>
          <p:cNvSpPr>
            <a:spLocks noGrp="1"/>
          </p:cNvSpPr>
          <p:nvPr>
            <p:ph idx="1"/>
          </p:nvPr>
        </p:nvSpPr>
        <p:spPr/>
        <p:txBody>
          <a:bodyPr/>
          <a:lstStyle/>
          <a:p>
            <a:r>
              <a:rPr lang="en-US" dirty="0" smtClean="0"/>
              <a:t>Codes vs Ciphers</a:t>
            </a:r>
          </a:p>
          <a:p>
            <a:pPr lvl="1"/>
            <a:r>
              <a:rPr lang="en-US" dirty="0" smtClean="0"/>
              <a:t>Codes, which are cryptographic system of symbols that represent word or phrases, are sometimes secret, but do not necessarily provide confidentiality</a:t>
            </a:r>
          </a:p>
          <a:p>
            <a:pPr lvl="2"/>
            <a:r>
              <a:rPr lang="en-US" dirty="0" smtClean="0"/>
              <a:t>Police codes; “10-4”</a:t>
            </a:r>
          </a:p>
          <a:p>
            <a:pPr lvl="1"/>
            <a:r>
              <a:rPr lang="en-US" dirty="0" smtClean="0"/>
              <a:t>Ciphers are always meant to hide the true meaning of a message</a:t>
            </a:r>
          </a:p>
          <a:p>
            <a:pPr lvl="2"/>
            <a:r>
              <a:rPr lang="en-US" dirty="0" smtClean="0"/>
              <a:t>Converts messages from plaintext to cipher text</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Transposition Ciphers</a:t>
            </a:r>
          </a:p>
          <a:p>
            <a:pPr lvl="1"/>
            <a:r>
              <a:rPr lang="en-US" dirty="0" smtClean="0"/>
              <a:t>Rearranges letters on plaintext message, forming the ciphertext message</a:t>
            </a:r>
          </a:p>
          <a:p>
            <a:pPr lvl="1"/>
            <a:r>
              <a:rPr lang="en-US" dirty="0" smtClean="0"/>
              <a:t>Decryption algorithms simply reverse the process</a:t>
            </a:r>
          </a:p>
          <a:p>
            <a:pPr lvl="1"/>
            <a:r>
              <a:rPr lang="en-US" dirty="0" smtClean="0"/>
              <a:t>To make more complicate, use </a:t>
            </a:r>
            <a:r>
              <a:rPr lang="en-US" i="1" dirty="0" smtClean="0"/>
              <a:t>columnar transposition</a:t>
            </a:r>
            <a:r>
              <a:rPr lang="en-US" dirty="0" smtClean="0"/>
              <a:t> as shown on pages 208 and 209</a:t>
            </a:r>
            <a:endParaRPr lang="en-US" i="1" dirty="0"/>
          </a:p>
        </p:txBody>
      </p:sp>
    </p:spTree>
    <p:extLst>
      <p:ext uri="{BB962C8B-B14F-4D97-AF65-F5344CB8AC3E}">
        <p14:creationId xmlns:p14="http://schemas.microsoft.com/office/powerpoint/2010/main" val="250412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Substitution Ciphers</a:t>
            </a:r>
          </a:p>
          <a:p>
            <a:pPr lvl="1"/>
            <a:r>
              <a:rPr lang="en-US" dirty="0" smtClean="0"/>
              <a:t>Replaces each character or bit of the plaintext message with a different character</a:t>
            </a:r>
          </a:p>
          <a:p>
            <a:pPr lvl="1"/>
            <a:r>
              <a:rPr lang="en-US" dirty="0" smtClean="0"/>
              <a:t>Caesar cipher</a:t>
            </a:r>
          </a:p>
          <a:p>
            <a:pPr lvl="1"/>
            <a:r>
              <a:rPr lang="en-US" dirty="0" smtClean="0"/>
              <a:t>ROT3</a:t>
            </a:r>
          </a:p>
          <a:p>
            <a:pPr lvl="1"/>
            <a:r>
              <a:rPr lang="en-US" dirty="0" smtClean="0"/>
              <a:t>Polyalphabetic substitution ciphers use multiple alphabets in the same message to hinder decryption</a:t>
            </a:r>
          </a:p>
          <a:p>
            <a:pPr lvl="2"/>
            <a:r>
              <a:rPr lang="en-US" dirty="0" smtClean="0"/>
              <a:t>Vigenere cipher (page 210)</a:t>
            </a:r>
            <a:endParaRPr lang="en-US" dirty="0"/>
          </a:p>
        </p:txBody>
      </p:sp>
    </p:spTree>
    <p:extLst>
      <p:ext uri="{BB962C8B-B14F-4D97-AF65-F5344CB8AC3E}">
        <p14:creationId xmlns:p14="http://schemas.microsoft.com/office/powerpoint/2010/main" val="328740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Historical Milestones in Cryptography </a:t>
            </a:r>
          </a:p>
        </p:txBody>
      </p:sp>
      <p:sp>
        <p:nvSpPr>
          <p:cNvPr id="3" name="Content Placeholder 2"/>
          <p:cNvSpPr>
            <a:spLocks noGrp="1"/>
          </p:cNvSpPr>
          <p:nvPr>
            <p:ph idx="1"/>
          </p:nvPr>
        </p:nvSpPr>
        <p:spPr/>
        <p:txBody>
          <a:bodyPr>
            <a:normAutofit fontScale="92500" lnSpcReduction="10000"/>
          </a:bodyPr>
          <a:lstStyle/>
          <a:p>
            <a:r>
              <a:rPr lang="en-US" dirty="0" smtClean="0"/>
              <a:t>Caesar Cipher</a:t>
            </a:r>
          </a:p>
          <a:p>
            <a:pPr lvl="1"/>
            <a:r>
              <a:rPr lang="en-US" dirty="0" smtClean="0"/>
              <a:t>Earliest known cipher systems</a:t>
            </a:r>
          </a:p>
          <a:p>
            <a:pPr lvl="1"/>
            <a:r>
              <a:rPr lang="en-US" dirty="0" smtClean="0"/>
              <a:t>Shift each letter to the right three places; A becomes D, B becomes E</a:t>
            </a:r>
          </a:p>
          <a:p>
            <a:pPr lvl="1"/>
            <a:r>
              <a:rPr lang="en-US" dirty="0" smtClean="0"/>
              <a:t>Different rotational systems; ROT3, ROT8, ROT13</a:t>
            </a:r>
          </a:p>
          <a:p>
            <a:r>
              <a:rPr lang="en-US" dirty="0" smtClean="0"/>
              <a:t>American Civil War</a:t>
            </a:r>
          </a:p>
          <a:p>
            <a:pPr lvl="1"/>
            <a:r>
              <a:rPr lang="en-US" dirty="0" smtClean="0"/>
              <a:t>Union and Confederate troops both used relative advanced cryptographic systems to prevent tapping into telegraph lines</a:t>
            </a:r>
          </a:p>
          <a:p>
            <a:r>
              <a:rPr lang="en-US" dirty="0" smtClean="0"/>
              <a:t>Ultra vs Enigma</a:t>
            </a:r>
          </a:p>
          <a:p>
            <a:pPr lvl="1"/>
            <a:r>
              <a:rPr lang="en-US" dirty="0"/>
              <a:t>WWII Germany developed the Enigma to encrypt transmission</a:t>
            </a:r>
          </a:p>
          <a:p>
            <a:pPr lvl="1"/>
            <a:r>
              <a:rPr lang="en-US" dirty="0"/>
              <a:t>Allied Forces began a top-secret effort know as Ultra to attack Enigma codes</a:t>
            </a:r>
          </a:p>
          <a:p>
            <a:pPr lvl="1"/>
            <a:r>
              <a:rPr lang="en-US" dirty="0"/>
              <a:t>Successfully broke the Enigma code in 1940</a:t>
            </a:r>
          </a:p>
          <a:p>
            <a:r>
              <a:rPr lang="en-US" dirty="0" smtClean="0"/>
              <a:t>Japan’s Purple Machine</a:t>
            </a:r>
          </a:p>
        </p:txBody>
      </p:sp>
    </p:spTree>
    <p:extLst>
      <p:ext uri="{BB962C8B-B14F-4D97-AF65-F5344CB8AC3E}">
        <p14:creationId xmlns:p14="http://schemas.microsoft.com/office/powerpoint/2010/main" val="302626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One-time Pads</a:t>
            </a:r>
          </a:p>
          <a:p>
            <a:pPr lvl="1"/>
            <a:r>
              <a:rPr lang="en-US" dirty="0" smtClean="0"/>
              <a:t>Use a different substitution alphabet for each letter of plaintext message</a:t>
            </a:r>
          </a:p>
          <a:p>
            <a:pPr lvl="1"/>
            <a:r>
              <a:rPr lang="en-US" dirty="0" smtClean="0"/>
              <a:t>Also known as Vernam ciphers, named after Gilbert Sandford Vernam</a:t>
            </a:r>
          </a:p>
          <a:p>
            <a:pPr lvl="1"/>
            <a:r>
              <a:rPr lang="en-US" dirty="0" smtClean="0"/>
              <a:t>They are unbreakable encryption scheme</a:t>
            </a:r>
          </a:p>
          <a:p>
            <a:pPr lvl="1"/>
            <a:r>
              <a:rPr lang="en-US" dirty="0" smtClean="0"/>
              <a:t>No repeating patterns</a:t>
            </a:r>
          </a:p>
          <a:p>
            <a:pPr lvl="2"/>
            <a:r>
              <a:rPr lang="en-US" dirty="0" smtClean="0"/>
              <a:t>Must be randomly generated</a:t>
            </a:r>
          </a:p>
          <a:p>
            <a:pPr lvl="2"/>
            <a:r>
              <a:rPr lang="en-US" dirty="0" smtClean="0"/>
              <a:t>Must be physically protected against disclosure</a:t>
            </a:r>
          </a:p>
          <a:p>
            <a:pPr lvl="2"/>
            <a:r>
              <a:rPr lang="en-US" dirty="0" smtClean="0"/>
              <a:t>Each pad must only be used once</a:t>
            </a:r>
          </a:p>
          <a:p>
            <a:pPr lvl="2"/>
            <a:r>
              <a:rPr lang="en-US" dirty="0" smtClean="0"/>
              <a:t>The key must be at least as long as the message to be encrypted</a:t>
            </a:r>
            <a:endParaRPr lang="en-US" dirty="0"/>
          </a:p>
        </p:txBody>
      </p:sp>
    </p:spTree>
    <p:extLst>
      <p:ext uri="{BB962C8B-B14F-4D97-AF65-F5344CB8AC3E}">
        <p14:creationId xmlns:p14="http://schemas.microsoft.com/office/powerpoint/2010/main" val="118710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Ciphers</a:t>
            </a:r>
            <a:endParaRPr lang="en-US" dirty="0"/>
          </a:p>
        </p:txBody>
      </p:sp>
      <p:sp>
        <p:nvSpPr>
          <p:cNvPr id="3" name="Content Placeholder 2"/>
          <p:cNvSpPr>
            <a:spLocks noGrp="1"/>
          </p:cNvSpPr>
          <p:nvPr>
            <p:ph idx="1"/>
          </p:nvPr>
        </p:nvSpPr>
        <p:spPr/>
        <p:txBody>
          <a:bodyPr/>
          <a:lstStyle/>
          <a:p>
            <a:r>
              <a:rPr lang="en-US" dirty="0" smtClean="0"/>
              <a:t>Running Key Ciphers</a:t>
            </a:r>
          </a:p>
          <a:p>
            <a:pPr lvl="1"/>
            <a:r>
              <a:rPr lang="en-US" dirty="0" smtClean="0"/>
              <a:t>The encryption key is as long as the message itself</a:t>
            </a:r>
          </a:p>
          <a:p>
            <a:pPr lvl="1"/>
            <a:r>
              <a:rPr lang="en-US" dirty="0" smtClean="0"/>
              <a:t>Usually chosen from a common book</a:t>
            </a:r>
          </a:p>
          <a:p>
            <a:pPr lvl="1"/>
            <a:r>
              <a:rPr lang="en-US" dirty="0" smtClean="0"/>
              <a:t>See page 213</a:t>
            </a:r>
            <a:endParaRPr lang="en-US" dirty="0"/>
          </a:p>
        </p:txBody>
      </p:sp>
    </p:spTree>
    <p:extLst>
      <p:ext uri="{BB962C8B-B14F-4D97-AF65-F5344CB8AC3E}">
        <p14:creationId xmlns:p14="http://schemas.microsoft.com/office/powerpoint/2010/main" val="4216681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Block Ciphers</a:t>
            </a:r>
          </a:p>
          <a:p>
            <a:pPr lvl="1"/>
            <a:r>
              <a:rPr lang="en-US" dirty="0" smtClean="0"/>
              <a:t>Operate on “chunks” or “blocks” of a message and apply the encryption algorithm to an entire message block at the same time</a:t>
            </a:r>
          </a:p>
          <a:p>
            <a:r>
              <a:rPr lang="en-US" dirty="0" smtClean="0"/>
              <a:t>Stream Ciphers</a:t>
            </a:r>
          </a:p>
          <a:p>
            <a:pPr lvl="1"/>
            <a:r>
              <a:rPr lang="en-US" dirty="0" smtClean="0"/>
              <a:t>Operate on one character or bit of a message at a time</a:t>
            </a:r>
          </a:p>
          <a:p>
            <a:pPr lvl="1"/>
            <a:r>
              <a:rPr lang="en-US" dirty="0" smtClean="0"/>
              <a:t>The Caesar cipher and one-time pads are stream ciphers</a:t>
            </a:r>
          </a:p>
          <a:p>
            <a:pPr lvl="1"/>
            <a:r>
              <a:rPr lang="en-US" dirty="0" smtClean="0"/>
              <a:t>Stream ciphers can function as a type of block cipher</a:t>
            </a:r>
          </a:p>
          <a:p>
            <a:pPr lvl="2"/>
            <a:r>
              <a:rPr lang="en-US" dirty="0" smtClean="0"/>
              <a:t>A buffer fill up to real-time data that is then encrypted as a block and then transmitted</a:t>
            </a:r>
            <a:endParaRPr lang="en-US" dirty="0"/>
          </a:p>
        </p:txBody>
      </p:sp>
    </p:spTree>
    <p:extLst>
      <p:ext uri="{BB962C8B-B14F-4D97-AF65-F5344CB8AC3E}">
        <p14:creationId xmlns:p14="http://schemas.microsoft.com/office/powerpoint/2010/main" val="148848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Ciphers</a:t>
            </a:r>
          </a:p>
        </p:txBody>
      </p:sp>
      <p:sp>
        <p:nvSpPr>
          <p:cNvPr id="3" name="Content Placeholder 2"/>
          <p:cNvSpPr>
            <a:spLocks noGrp="1"/>
          </p:cNvSpPr>
          <p:nvPr>
            <p:ph idx="1"/>
          </p:nvPr>
        </p:nvSpPr>
        <p:spPr/>
        <p:txBody>
          <a:bodyPr/>
          <a:lstStyle/>
          <a:p>
            <a:r>
              <a:rPr lang="en-US" dirty="0" smtClean="0"/>
              <a:t>Confusion</a:t>
            </a:r>
          </a:p>
          <a:p>
            <a:pPr lvl="1"/>
            <a:r>
              <a:rPr lang="en-US" dirty="0" smtClean="0"/>
              <a:t>Occurs when the relationship between the plaintext and the key is so complicated that an attacker cannot merely continue altering the plaintext and analyzing the resulting ciphertext to determine the key</a:t>
            </a:r>
          </a:p>
          <a:p>
            <a:r>
              <a:rPr lang="en-US" dirty="0" smtClean="0"/>
              <a:t>Diffusion</a:t>
            </a:r>
          </a:p>
          <a:p>
            <a:pPr lvl="1"/>
            <a:r>
              <a:rPr lang="en-US" dirty="0" smtClean="0"/>
              <a:t>Occurs when a change in the plaintext results in multiple changes spread throughout the ciphertext</a:t>
            </a:r>
            <a:endParaRPr lang="en-US" dirty="0"/>
          </a:p>
        </p:txBody>
      </p:sp>
    </p:spTree>
    <p:extLst>
      <p:ext uri="{BB962C8B-B14F-4D97-AF65-F5344CB8AC3E}">
        <p14:creationId xmlns:p14="http://schemas.microsoft.com/office/powerpoint/2010/main" val="2647730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Cryptographic Keys</a:t>
            </a:r>
          </a:p>
          <a:p>
            <a:pPr lvl="1"/>
            <a:r>
              <a:rPr lang="en-US" dirty="0" smtClean="0"/>
              <a:t>Modern cryptosystems do not rely on secrecy of the algorithm</a:t>
            </a:r>
          </a:p>
          <a:p>
            <a:pPr lvl="1"/>
            <a:r>
              <a:rPr lang="en-US" dirty="0" smtClean="0"/>
              <a:t>Opening the algorithm to public scrutiny improves their security</a:t>
            </a:r>
          </a:p>
          <a:p>
            <a:pPr lvl="1"/>
            <a:r>
              <a:rPr lang="en-US" dirty="0" smtClean="0"/>
              <a:t>Allows cryptographic practitioners to discover and correct vulnerabilities</a:t>
            </a:r>
          </a:p>
          <a:p>
            <a:pPr lvl="1"/>
            <a:r>
              <a:rPr lang="en-US" dirty="0" smtClean="0"/>
              <a:t>Modern cryptosystems rely on secrecy of one or more cryptographic keys</a:t>
            </a:r>
          </a:p>
          <a:p>
            <a:pPr lvl="1"/>
            <a:r>
              <a:rPr lang="en-US" dirty="0" smtClean="0"/>
              <a:t>Rapid increase in computer power allows for use of increasingly long keys</a:t>
            </a:r>
          </a:p>
          <a:p>
            <a:pPr lvl="1"/>
            <a:r>
              <a:rPr lang="en-US" dirty="0" smtClean="0"/>
              <a:t>However, this same computing power can defeat cryptographic algorithms</a:t>
            </a:r>
          </a:p>
          <a:p>
            <a:pPr lvl="2"/>
            <a:r>
              <a:rPr lang="en-US" dirty="0" smtClean="0"/>
              <a:t>Example: DES’s 56-bit key vs 128 bit key</a:t>
            </a:r>
          </a:p>
        </p:txBody>
      </p:sp>
    </p:spTree>
    <p:extLst>
      <p:ext uri="{BB962C8B-B14F-4D97-AF65-F5344CB8AC3E}">
        <p14:creationId xmlns:p14="http://schemas.microsoft.com/office/powerpoint/2010/main" val="3937504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Symmetric Key Algorithms</a:t>
            </a:r>
          </a:p>
          <a:p>
            <a:pPr lvl="1"/>
            <a:r>
              <a:rPr lang="en-US" dirty="0" smtClean="0"/>
              <a:t>Also called </a:t>
            </a:r>
            <a:r>
              <a:rPr lang="en-US" i="1" dirty="0" smtClean="0"/>
              <a:t>secret key cryptography </a:t>
            </a:r>
            <a:r>
              <a:rPr lang="en-US" dirty="0" smtClean="0"/>
              <a:t>or </a:t>
            </a:r>
            <a:r>
              <a:rPr lang="en-US" i="1" dirty="0" smtClean="0"/>
              <a:t>private key cryptography</a:t>
            </a:r>
          </a:p>
          <a:p>
            <a:pPr lvl="1"/>
            <a:r>
              <a:rPr lang="en-US" dirty="0" smtClean="0"/>
              <a:t>Rely on a “shared secret” encryption key that is distributed to all members who participate in the communications</a:t>
            </a:r>
          </a:p>
          <a:p>
            <a:pPr lvl="1"/>
            <a:r>
              <a:rPr lang="en-US" dirty="0" smtClean="0"/>
              <a:t>Both sender and receiver must have the same key to encrypt and decrypt</a:t>
            </a:r>
          </a:p>
          <a:p>
            <a:pPr lvl="1"/>
            <a:r>
              <a:rPr lang="en-US" dirty="0" smtClean="0"/>
              <a:t>Large size keys make it very difficult to break symmetric encryption</a:t>
            </a:r>
          </a:p>
          <a:p>
            <a:pPr lvl="2"/>
            <a:r>
              <a:rPr lang="en-US" dirty="0" smtClean="0"/>
              <a:t>Good for transmitting large amounts of data</a:t>
            </a:r>
          </a:p>
        </p:txBody>
      </p:sp>
    </p:spTree>
    <p:extLst>
      <p:ext uri="{BB962C8B-B14F-4D97-AF65-F5344CB8AC3E}">
        <p14:creationId xmlns:p14="http://schemas.microsoft.com/office/powerpoint/2010/main" val="2583067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Symmetric Key Algorithms</a:t>
            </a:r>
          </a:p>
          <a:p>
            <a:pPr lvl="1"/>
            <a:r>
              <a:rPr lang="en-US" dirty="0" smtClean="0"/>
              <a:t>Several weaknesses:</a:t>
            </a:r>
          </a:p>
          <a:p>
            <a:pPr lvl="2"/>
            <a:r>
              <a:rPr lang="en-US" dirty="0" smtClean="0"/>
              <a:t>Key distribution</a:t>
            </a:r>
          </a:p>
          <a:p>
            <a:pPr lvl="2"/>
            <a:r>
              <a:rPr lang="en-US" dirty="0" smtClean="0"/>
              <a:t>Symmetric key cryptography does not implement nonrepudiation</a:t>
            </a:r>
          </a:p>
          <a:p>
            <a:pPr lvl="2"/>
            <a:r>
              <a:rPr lang="en-US" dirty="0" smtClean="0"/>
              <a:t>The algorithms are not scalable for large groups communications</a:t>
            </a:r>
          </a:p>
          <a:p>
            <a:pPr lvl="2"/>
            <a:r>
              <a:rPr lang="en-US" dirty="0" smtClean="0"/>
              <a:t>Keys must be generated often</a:t>
            </a:r>
          </a:p>
        </p:txBody>
      </p:sp>
    </p:spTree>
    <p:extLst>
      <p:ext uri="{BB962C8B-B14F-4D97-AF65-F5344CB8AC3E}">
        <p14:creationId xmlns:p14="http://schemas.microsoft.com/office/powerpoint/2010/main" val="396583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Asymmetric Key Algorithms</a:t>
            </a:r>
          </a:p>
          <a:p>
            <a:pPr lvl="1"/>
            <a:r>
              <a:rPr lang="en-US" dirty="0" smtClean="0"/>
              <a:t>Also known as public key algorithms</a:t>
            </a:r>
          </a:p>
          <a:p>
            <a:pPr lvl="1"/>
            <a:r>
              <a:rPr lang="en-US" dirty="0" smtClean="0"/>
              <a:t>Uses Public and Private keys</a:t>
            </a:r>
          </a:p>
          <a:p>
            <a:pPr lvl="2"/>
            <a:r>
              <a:rPr lang="en-US" dirty="0" smtClean="0"/>
              <a:t>Pubic key is made available for public use</a:t>
            </a:r>
          </a:p>
          <a:p>
            <a:pPr lvl="2"/>
            <a:r>
              <a:rPr lang="en-US" dirty="0" smtClean="0"/>
              <a:t>Private key remains protected with the user</a:t>
            </a:r>
          </a:p>
          <a:p>
            <a:pPr lvl="1"/>
            <a:r>
              <a:rPr lang="en-US" dirty="0" smtClean="0"/>
              <a:t>Mathematically related from time of creation</a:t>
            </a:r>
          </a:p>
          <a:p>
            <a:pPr lvl="1"/>
            <a:r>
              <a:rPr lang="en-US" dirty="0" smtClean="0"/>
              <a:t>One key encrypts and the other decrypts</a:t>
            </a:r>
          </a:p>
        </p:txBody>
      </p:sp>
    </p:spTree>
    <p:extLst>
      <p:ext uri="{BB962C8B-B14F-4D97-AF65-F5344CB8AC3E}">
        <p14:creationId xmlns:p14="http://schemas.microsoft.com/office/powerpoint/2010/main" val="791596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Asymmetric Key Algorithms: </a:t>
            </a:r>
            <a:r>
              <a:rPr lang="en-US" dirty="0" smtClean="0">
                <a:solidFill>
                  <a:srgbClr val="FF0000"/>
                </a:solidFill>
              </a:rPr>
              <a:t>Study this table!</a:t>
            </a:r>
          </a:p>
          <a:p>
            <a:endParaRPr 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66630795"/>
              </p:ext>
            </p:extLst>
          </p:nvPr>
        </p:nvGraphicFramePr>
        <p:xfrm>
          <a:off x="1867408" y="2368297"/>
          <a:ext cx="8127999" cy="4365984"/>
        </p:xfrm>
        <a:graphic>
          <a:graphicData uri="http://schemas.openxmlformats.org/drawingml/2006/table">
            <a:tbl>
              <a:tblPr firstRow="1" bandRow="1">
                <a:tableStyleId>{5C22544A-7EE6-4342-B048-85BDC9FD1C3A}</a:tableStyleId>
              </a:tblPr>
              <a:tblGrid>
                <a:gridCol w="2709333"/>
                <a:gridCol w="2709333"/>
                <a:gridCol w="2709333"/>
              </a:tblGrid>
              <a:tr h="569957">
                <a:tc>
                  <a:txBody>
                    <a:bodyPr/>
                    <a:lstStyle/>
                    <a:p>
                      <a:pPr algn="ctr"/>
                      <a:r>
                        <a:rPr lang="en-US" dirty="0" smtClean="0">
                          <a:solidFill>
                            <a:schemeClr val="tx1"/>
                          </a:solidFill>
                        </a:rPr>
                        <a:t>Number of participants</a:t>
                      </a:r>
                      <a:endParaRPr lang="en-US" dirty="0">
                        <a:solidFill>
                          <a:schemeClr val="tx1"/>
                        </a:solidFill>
                      </a:endParaRPr>
                    </a:p>
                  </a:txBody>
                  <a:tcPr/>
                </a:tc>
                <a:tc>
                  <a:txBody>
                    <a:bodyPr/>
                    <a:lstStyle/>
                    <a:p>
                      <a:pPr algn="ctr"/>
                      <a:r>
                        <a:rPr lang="en-US" dirty="0" smtClean="0">
                          <a:solidFill>
                            <a:schemeClr val="tx1"/>
                          </a:solidFill>
                        </a:rPr>
                        <a:t>Number</a:t>
                      </a:r>
                      <a:r>
                        <a:rPr lang="en-US" baseline="0" dirty="0" smtClean="0">
                          <a:solidFill>
                            <a:schemeClr val="tx1"/>
                          </a:solidFill>
                        </a:rPr>
                        <a:t> of symmetric keys required</a:t>
                      </a:r>
                      <a:endParaRPr lang="en-US" dirty="0">
                        <a:solidFill>
                          <a:schemeClr val="tx1"/>
                        </a:solidFill>
                      </a:endParaRPr>
                    </a:p>
                  </a:txBody>
                  <a:tcPr/>
                </a:tc>
                <a:tc>
                  <a:txBody>
                    <a:bodyPr/>
                    <a:lstStyle/>
                    <a:p>
                      <a:pPr algn="ctr"/>
                      <a:r>
                        <a:rPr lang="en-US" dirty="0" smtClean="0">
                          <a:solidFill>
                            <a:schemeClr val="tx1"/>
                          </a:solidFill>
                        </a:rPr>
                        <a:t>Number</a:t>
                      </a:r>
                      <a:r>
                        <a:rPr lang="en-US" baseline="0" dirty="0" smtClean="0">
                          <a:solidFill>
                            <a:schemeClr val="tx1"/>
                          </a:solidFill>
                        </a:rPr>
                        <a:t> of asymmetric keys required</a:t>
                      </a:r>
                      <a:endParaRPr lang="en-US" dirty="0">
                        <a:solidFill>
                          <a:schemeClr val="tx1"/>
                        </a:solidFill>
                      </a:endParaRPr>
                    </a:p>
                  </a:txBody>
                  <a:tcPr/>
                </a:tc>
              </a:tr>
              <a:tr h="465738">
                <a:tc>
                  <a:txBody>
                    <a:bodyPr/>
                    <a:lstStyle/>
                    <a:p>
                      <a:pPr algn="ctr"/>
                      <a:r>
                        <a:rPr lang="en-US" dirty="0" smtClean="0">
                          <a:solidFill>
                            <a:schemeClr val="tx1"/>
                          </a:solidFill>
                        </a:rPr>
                        <a:t>2</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1</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4</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3</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3</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6</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4</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6</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8</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5</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10</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10</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10</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45</a:t>
                      </a:r>
                      <a:endParaRPr lang="en-US" dirty="0">
                        <a:solidFill>
                          <a:schemeClr val="tx1"/>
                        </a:solidFill>
                      </a:endParaRPr>
                    </a:p>
                  </a:txBody>
                  <a:tcPr>
                    <a:solidFill>
                      <a:srgbClr val="FFFF00"/>
                    </a:solidFill>
                  </a:tcPr>
                </a:tc>
                <a:tc>
                  <a:txBody>
                    <a:bodyPr/>
                    <a:lstStyle/>
                    <a:p>
                      <a:pPr algn="ctr"/>
                      <a:r>
                        <a:rPr lang="en-US" dirty="0" smtClean="0">
                          <a:solidFill>
                            <a:schemeClr val="tx1"/>
                          </a:solidFill>
                        </a:rPr>
                        <a:t>20</a:t>
                      </a:r>
                      <a:endParaRPr lang="en-US" dirty="0">
                        <a:solidFill>
                          <a:schemeClr val="tx1"/>
                        </a:solidFill>
                      </a:endParaRPr>
                    </a:p>
                  </a:txBody>
                  <a:tcPr>
                    <a:solidFill>
                      <a:srgbClr val="FFFF00"/>
                    </a:solidFill>
                  </a:tcPr>
                </a:tc>
              </a:tr>
              <a:tr h="465738">
                <a:tc>
                  <a:txBody>
                    <a:bodyPr/>
                    <a:lstStyle/>
                    <a:p>
                      <a:pPr algn="ctr"/>
                      <a:r>
                        <a:rPr lang="en-US" dirty="0" smtClean="0">
                          <a:solidFill>
                            <a:schemeClr val="tx1"/>
                          </a:solidFill>
                        </a:rPr>
                        <a:t>100</a:t>
                      </a:r>
                      <a:endParaRPr lang="en-US" dirty="0">
                        <a:solidFill>
                          <a:schemeClr val="tx1"/>
                        </a:solidFill>
                      </a:endParaRPr>
                    </a:p>
                  </a:txBody>
                  <a:tcPr/>
                </a:tc>
                <a:tc>
                  <a:txBody>
                    <a:bodyPr/>
                    <a:lstStyle/>
                    <a:p>
                      <a:pPr algn="ctr"/>
                      <a:r>
                        <a:rPr lang="en-US" dirty="0" smtClean="0">
                          <a:solidFill>
                            <a:schemeClr val="tx1"/>
                          </a:solidFill>
                        </a:rPr>
                        <a:t>4,950</a:t>
                      </a:r>
                      <a:endParaRPr lang="en-US" dirty="0">
                        <a:solidFill>
                          <a:schemeClr val="tx1"/>
                        </a:solidFill>
                      </a:endParaRPr>
                    </a:p>
                  </a:txBody>
                  <a:tcPr/>
                </a:tc>
                <a:tc>
                  <a:txBody>
                    <a:bodyPr/>
                    <a:lstStyle/>
                    <a:p>
                      <a:pPr algn="ctr"/>
                      <a:r>
                        <a:rPr lang="en-US" dirty="0" smtClean="0">
                          <a:solidFill>
                            <a:schemeClr val="tx1"/>
                          </a:solidFill>
                        </a:rPr>
                        <a:t>200</a:t>
                      </a:r>
                      <a:endParaRPr lang="en-US" dirty="0">
                        <a:solidFill>
                          <a:schemeClr val="tx1"/>
                        </a:solidFill>
                      </a:endParaRPr>
                    </a:p>
                  </a:txBody>
                  <a:tcPr/>
                </a:tc>
              </a:tr>
              <a:tr h="465738">
                <a:tc>
                  <a:txBody>
                    <a:bodyPr/>
                    <a:lstStyle/>
                    <a:p>
                      <a:pPr algn="ctr"/>
                      <a:r>
                        <a:rPr lang="en-US" dirty="0" smtClean="0">
                          <a:solidFill>
                            <a:schemeClr val="tx1"/>
                          </a:solidFill>
                        </a:rPr>
                        <a:t>1,000</a:t>
                      </a:r>
                      <a:endParaRPr lang="en-US" dirty="0">
                        <a:solidFill>
                          <a:schemeClr val="tx1"/>
                        </a:solidFill>
                      </a:endParaRPr>
                    </a:p>
                  </a:txBody>
                  <a:tcPr/>
                </a:tc>
                <a:tc>
                  <a:txBody>
                    <a:bodyPr/>
                    <a:lstStyle/>
                    <a:p>
                      <a:pPr algn="ctr"/>
                      <a:r>
                        <a:rPr lang="en-US" dirty="0" smtClean="0">
                          <a:solidFill>
                            <a:schemeClr val="tx1"/>
                          </a:solidFill>
                        </a:rPr>
                        <a:t>499,500</a:t>
                      </a:r>
                      <a:endParaRPr lang="en-US" dirty="0">
                        <a:solidFill>
                          <a:schemeClr val="tx1"/>
                        </a:solidFill>
                      </a:endParaRPr>
                    </a:p>
                  </a:txBody>
                  <a:tcPr/>
                </a:tc>
                <a:tc>
                  <a:txBody>
                    <a:bodyPr/>
                    <a:lstStyle/>
                    <a:p>
                      <a:pPr algn="ctr"/>
                      <a:r>
                        <a:rPr lang="en-US" dirty="0" smtClean="0">
                          <a:solidFill>
                            <a:schemeClr val="tx1"/>
                          </a:solidFill>
                        </a:rPr>
                        <a:t>2,000</a:t>
                      </a:r>
                      <a:endParaRPr lang="en-US" dirty="0">
                        <a:solidFill>
                          <a:schemeClr val="tx1"/>
                        </a:solidFill>
                      </a:endParaRPr>
                    </a:p>
                  </a:txBody>
                  <a:tcPr/>
                </a:tc>
              </a:tr>
              <a:tr h="465738">
                <a:tc>
                  <a:txBody>
                    <a:bodyPr/>
                    <a:lstStyle/>
                    <a:p>
                      <a:pPr algn="ctr"/>
                      <a:r>
                        <a:rPr lang="en-US" dirty="0" smtClean="0">
                          <a:solidFill>
                            <a:schemeClr val="tx1"/>
                          </a:solidFill>
                        </a:rPr>
                        <a:t>10,000</a:t>
                      </a:r>
                      <a:endParaRPr lang="en-US" dirty="0">
                        <a:solidFill>
                          <a:schemeClr val="tx1"/>
                        </a:solidFill>
                      </a:endParaRPr>
                    </a:p>
                  </a:txBody>
                  <a:tcPr/>
                </a:tc>
                <a:tc>
                  <a:txBody>
                    <a:bodyPr/>
                    <a:lstStyle/>
                    <a:p>
                      <a:pPr algn="ctr"/>
                      <a:r>
                        <a:rPr lang="en-US" dirty="0" smtClean="0">
                          <a:solidFill>
                            <a:schemeClr val="tx1"/>
                          </a:solidFill>
                        </a:rPr>
                        <a:t>49,995,000</a:t>
                      </a:r>
                      <a:endParaRPr lang="en-US" dirty="0">
                        <a:solidFill>
                          <a:schemeClr val="tx1"/>
                        </a:solidFill>
                      </a:endParaRPr>
                    </a:p>
                  </a:txBody>
                  <a:tcPr/>
                </a:tc>
                <a:tc>
                  <a:txBody>
                    <a:bodyPr/>
                    <a:lstStyle/>
                    <a:p>
                      <a:pPr algn="ctr"/>
                      <a:r>
                        <a:rPr lang="en-US" dirty="0" smtClean="0">
                          <a:solidFill>
                            <a:schemeClr val="tx1"/>
                          </a:solidFill>
                        </a:rPr>
                        <a:t>20,000</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3098035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Asymmetric Key Algorithms</a:t>
            </a:r>
          </a:p>
          <a:p>
            <a:pPr lvl="1"/>
            <a:r>
              <a:rPr lang="en-US" dirty="0" smtClean="0"/>
              <a:t>Major strength of asymmetric key cryptography:</a:t>
            </a:r>
          </a:p>
          <a:p>
            <a:pPr lvl="2"/>
            <a:r>
              <a:rPr lang="en-US" dirty="0"/>
              <a:t>Addition of new users requires the generation of only one pubic-private key pair</a:t>
            </a:r>
          </a:p>
          <a:p>
            <a:pPr lvl="2"/>
            <a:r>
              <a:rPr lang="en-US" dirty="0"/>
              <a:t>Users can be removed for more easily from asymmetric systems</a:t>
            </a:r>
          </a:p>
          <a:p>
            <a:pPr lvl="2"/>
            <a:r>
              <a:rPr lang="en-US" dirty="0"/>
              <a:t>Key regeneration is required only when user’s private key is compromised</a:t>
            </a:r>
          </a:p>
          <a:p>
            <a:pPr lvl="2"/>
            <a:r>
              <a:rPr lang="en-US" dirty="0"/>
              <a:t>Asymmetric key encryption can provide integrity, authentication, and nonrepudiation</a:t>
            </a:r>
          </a:p>
          <a:p>
            <a:pPr lvl="2"/>
            <a:r>
              <a:rPr lang="en-US" dirty="0"/>
              <a:t>Key distribution is a simple process</a:t>
            </a:r>
          </a:p>
          <a:p>
            <a:pPr lvl="2"/>
            <a:r>
              <a:rPr lang="en-US" dirty="0"/>
              <a:t>No existing communication links need to exist</a:t>
            </a:r>
          </a:p>
          <a:p>
            <a:pPr lvl="1"/>
            <a:r>
              <a:rPr lang="en-US" dirty="0" smtClean="0"/>
              <a:t>Major disadvantage:</a:t>
            </a:r>
            <a:endParaRPr lang="en-US" dirty="0"/>
          </a:p>
          <a:p>
            <a:pPr lvl="2"/>
            <a:r>
              <a:rPr lang="en-US" dirty="0" smtClean="0"/>
              <a:t>Slow speed of operation</a:t>
            </a:r>
          </a:p>
          <a:p>
            <a:pPr lvl="2"/>
            <a:r>
              <a:rPr lang="en-US" dirty="0" smtClean="0"/>
              <a:t>Good for encrypting small amounts of data</a:t>
            </a:r>
          </a:p>
          <a:p>
            <a:pPr lvl="2"/>
            <a:r>
              <a:rPr lang="en-US" dirty="0" smtClean="0"/>
              <a:t>Use asymmetric to establish the connection, the encrypt the exchange of data</a:t>
            </a:r>
          </a:p>
        </p:txBody>
      </p:sp>
    </p:spTree>
    <p:extLst>
      <p:ext uri="{BB962C8B-B14F-4D97-AF65-F5344CB8AC3E}">
        <p14:creationId xmlns:p14="http://schemas.microsoft.com/office/powerpoint/2010/main" val="2499138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Confidentiality</a:t>
            </a:r>
          </a:p>
          <a:p>
            <a:pPr lvl="2"/>
            <a:r>
              <a:rPr lang="en-US" dirty="0" smtClean="0"/>
              <a:t>Ensures data remains private in all three states of data</a:t>
            </a:r>
          </a:p>
          <a:p>
            <a:pPr lvl="3"/>
            <a:r>
              <a:rPr lang="en-US" dirty="0" smtClean="0"/>
              <a:t>Data at rest</a:t>
            </a:r>
          </a:p>
          <a:p>
            <a:pPr lvl="3"/>
            <a:r>
              <a:rPr lang="en-US" dirty="0" smtClean="0"/>
              <a:t>Data in motion</a:t>
            </a:r>
          </a:p>
          <a:p>
            <a:pPr lvl="3"/>
            <a:r>
              <a:rPr lang="en-US" dirty="0" smtClean="0"/>
              <a:t>Data in use</a:t>
            </a:r>
          </a:p>
          <a:p>
            <a:pPr lvl="2"/>
            <a:r>
              <a:rPr lang="en-US" dirty="0" smtClean="0"/>
              <a:t>Most widely cited goal of cryptosystems</a:t>
            </a:r>
          </a:p>
          <a:p>
            <a:pPr lvl="2"/>
            <a:r>
              <a:rPr lang="en-US" dirty="0" smtClean="0"/>
              <a:t>Two main types of cryptosystems:</a:t>
            </a:r>
          </a:p>
          <a:p>
            <a:pPr lvl="3"/>
            <a:r>
              <a:rPr lang="en-US" dirty="0" smtClean="0"/>
              <a:t>Symmetric cryptosystems: Shared key available to all users</a:t>
            </a:r>
          </a:p>
          <a:p>
            <a:pPr lvl="3"/>
            <a:r>
              <a:rPr lang="en-US" dirty="0" smtClean="0"/>
              <a:t>Asymmetric cryptosystems: use individual combinations of public and private keys</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Modern Cryptography</a:t>
            </a:r>
            <a:endParaRPr lang="en-US" dirty="0"/>
          </a:p>
        </p:txBody>
      </p:sp>
      <p:sp>
        <p:nvSpPr>
          <p:cNvPr id="3" name="Content Placeholder 2"/>
          <p:cNvSpPr>
            <a:spLocks noGrp="1"/>
          </p:cNvSpPr>
          <p:nvPr>
            <p:ph idx="1"/>
          </p:nvPr>
        </p:nvSpPr>
        <p:spPr/>
        <p:txBody>
          <a:bodyPr/>
          <a:lstStyle/>
          <a:p>
            <a:r>
              <a:rPr lang="en-US" dirty="0" smtClean="0"/>
              <a:t>Hashing Algorithms</a:t>
            </a:r>
          </a:p>
          <a:p>
            <a:pPr lvl="1"/>
            <a:r>
              <a:rPr lang="en-US" dirty="0" smtClean="0"/>
              <a:t>One-way function</a:t>
            </a:r>
          </a:p>
          <a:p>
            <a:pPr lvl="1"/>
            <a:r>
              <a:rPr lang="en-US" dirty="0" smtClean="0"/>
              <a:t>Two inputs that produce the same digest is called a collision</a:t>
            </a:r>
          </a:p>
          <a:p>
            <a:pPr lvl="2"/>
            <a:r>
              <a:rPr lang="en-US" dirty="0" smtClean="0"/>
              <a:t>This is bad!</a:t>
            </a:r>
            <a:endParaRPr lang="en-US" dirty="0"/>
          </a:p>
        </p:txBody>
      </p:sp>
    </p:spTree>
    <p:extLst>
      <p:ext uri="{BB962C8B-B14F-4D97-AF65-F5344CB8AC3E}">
        <p14:creationId xmlns:p14="http://schemas.microsoft.com/office/powerpoint/2010/main" val="208063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Symmetric Cryptography</a:t>
            </a:r>
            <a:endParaRPr lang="en-US" dirty="0"/>
          </a:p>
        </p:txBody>
      </p:sp>
      <p:sp>
        <p:nvSpPr>
          <p:cNvPr id="3" name="Content Placeholder 2"/>
          <p:cNvSpPr>
            <a:spLocks noGrp="1"/>
          </p:cNvSpPr>
          <p:nvPr>
            <p:ph idx="1"/>
          </p:nvPr>
        </p:nvSpPr>
        <p:spPr/>
        <p:txBody>
          <a:bodyPr/>
          <a:lstStyle/>
          <a:p>
            <a:r>
              <a:rPr lang="en-US" dirty="0" smtClean="0"/>
              <a:t>DES</a:t>
            </a:r>
          </a:p>
          <a:p>
            <a:r>
              <a:rPr lang="en-US" dirty="0" smtClean="0"/>
              <a:t>3DES</a:t>
            </a:r>
          </a:p>
          <a:p>
            <a:r>
              <a:rPr lang="en-US" dirty="0" smtClean="0"/>
              <a:t>IDEA</a:t>
            </a:r>
            <a:endParaRPr lang="en-US" dirty="0"/>
          </a:p>
          <a:p>
            <a:r>
              <a:rPr lang="en-US" dirty="0" smtClean="0"/>
              <a:t>Blowfish/Twofish</a:t>
            </a:r>
          </a:p>
          <a:p>
            <a:r>
              <a:rPr lang="en-US" dirty="0" smtClean="0"/>
              <a:t>Skipjack</a:t>
            </a:r>
          </a:p>
          <a:p>
            <a:r>
              <a:rPr lang="en-US" dirty="0" smtClean="0"/>
              <a:t>AES</a:t>
            </a:r>
          </a:p>
        </p:txBody>
      </p:sp>
    </p:spTree>
    <p:extLst>
      <p:ext uri="{BB962C8B-B14F-4D97-AF65-F5344CB8AC3E}">
        <p14:creationId xmlns:p14="http://schemas.microsoft.com/office/powerpoint/2010/main" val="541846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Encryption Standard</a:t>
            </a:r>
            <a:endParaRPr lang="en-US" dirty="0"/>
          </a:p>
        </p:txBody>
      </p:sp>
      <p:sp>
        <p:nvSpPr>
          <p:cNvPr id="3" name="Content Placeholder 2"/>
          <p:cNvSpPr>
            <a:spLocks noGrp="1"/>
          </p:cNvSpPr>
          <p:nvPr>
            <p:ph idx="1"/>
          </p:nvPr>
        </p:nvSpPr>
        <p:spPr/>
        <p:txBody>
          <a:bodyPr/>
          <a:lstStyle/>
          <a:p>
            <a:r>
              <a:rPr lang="en-US" dirty="0" smtClean="0"/>
              <a:t>Published by the U.S. government in 1997</a:t>
            </a:r>
          </a:p>
          <a:p>
            <a:r>
              <a:rPr lang="en-US" dirty="0" smtClean="0"/>
              <a:t>Originally called Lucifer with </a:t>
            </a:r>
            <a:r>
              <a:rPr lang="en-US" dirty="0" smtClean="0"/>
              <a:t>128-bit key encryption; now 56-bit key</a:t>
            </a:r>
            <a:endParaRPr lang="en-US" dirty="0" smtClean="0"/>
          </a:p>
          <a:p>
            <a:r>
              <a:rPr lang="en-US" dirty="0" smtClean="0"/>
              <a:t>No longer secure</a:t>
            </a:r>
          </a:p>
          <a:p>
            <a:r>
              <a:rPr lang="en-US" dirty="0" smtClean="0"/>
              <a:t>64-bit block algorithm with five modes of operation (discusses next)</a:t>
            </a:r>
          </a:p>
          <a:p>
            <a:r>
              <a:rPr lang="en-US" dirty="0" smtClean="0"/>
              <a:t>16 rounds of encryption/decryption</a:t>
            </a:r>
            <a:endParaRPr lang="en-US" dirty="0"/>
          </a:p>
        </p:txBody>
      </p:sp>
    </p:spTree>
    <p:extLst>
      <p:ext uri="{BB962C8B-B14F-4D97-AF65-F5344CB8AC3E}">
        <p14:creationId xmlns:p14="http://schemas.microsoft.com/office/powerpoint/2010/main" val="606030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Modes of Operations</a:t>
            </a:r>
            <a:endParaRPr lang="en-US" dirty="0"/>
          </a:p>
        </p:txBody>
      </p:sp>
      <p:sp>
        <p:nvSpPr>
          <p:cNvPr id="3" name="Content Placeholder 2"/>
          <p:cNvSpPr>
            <a:spLocks noGrp="1"/>
          </p:cNvSpPr>
          <p:nvPr>
            <p:ph idx="1"/>
          </p:nvPr>
        </p:nvSpPr>
        <p:spPr>
          <a:xfrm>
            <a:off x="838200" y="1825624"/>
            <a:ext cx="10515600" cy="4748911"/>
          </a:xfrm>
        </p:spPr>
        <p:txBody>
          <a:bodyPr>
            <a:normAutofit fontScale="85000" lnSpcReduction="20000"/>
          </a:bodyPr>
          <a:lstStyle/>
          <a:p>
            <a:r>
              <a:rPr lang="en-US" dirty="0" smtClean="0"/>
              <a:t>Electronic Code Book (ECB)</a:t>
            </a:r>
          </a:p>
          <a:p>
            <a:pPr lvl="1"/>
            <a:r>
              <a:rPr lang="en-US" dirty="0" smtClean="0"/>
              <a:t>Simplest mode; processes a 64-bit block using the chosen secret key</a:t>
            </a:r>
          </a:p>
          <a:p>
            <a:pPr lvl="1"/>
            <a:r>
              <a:rPr lang="en-US" dirty="0" smtClean="0"/>
              <a:t>Cryptanalysis easily cracks this</a:t>
            </a:r>
          </a:p>
          <a:p>
            <a:r>
              <a:rPr lang="en-US" dirty="0" smtClean="0"/>
              <a:t>Cipher Block Chaining (CBC)</a:t>
            </a:r>
          </a:p>
          <a:p>
            <a:pPr lvl="1"/>
            <a:r>
              <a:rPr lang="en-US" dirty="0" smtClean="0"/>
              <a:t>Each block of unencrypted test is XORed with the block of ciphertext immediately preceding it before it is encrypted using the DES algorithm</a:t>
            </a:r>
          </a:p>
          <a:p>
            <a:r>
              <a:rPr lang="en-US" dirty="0" smtClean="0"/>
              <a:t>Cipher Feedback (CFB)</a:t>
            </a:r>
          </a:p>
          <a:p>
            <a:pPr lvl="1"/>
            <a:r>
              <a:rPr lang="en-US" dirty="0" smtClean="0"/>
              <a:t>Streaming cipher version of CBC</a:t>
            </a:r>
          </a:p>
          <a:p>
            <a:r>
              <a:rPr lang="en-US" dirty="0" smtClean="0"/>
              <a:t>Output Feedback (OFB)</a:t>
            </a:r>
          </a:p>
          <a:p>
            <a:pPr lvl="1"/>
            <a:r>
              <a:rPr lang="en-US" dirty="0" smtClean="0"/>
              <a:t>Operates in almost the same fashion as it does in CFB</a:t>
            </a:r>
          </a:p>
          <a:p>
            <a:pPr lvl="1"/>
            <a:r>
              <a:rPr lang="en-US" dirty="0" smtClean="0"/>
              <a:t>Instead of XORing an encrypted version of the previous block of ciphertext, DES XORs the plaintext with a seed value</a:t>
            </a:r>
          </a:p>
          <a:p>
            <a:r>
              <a:rPr lang="en-US" dirty="0" smtClean="0"/>
              <a:t>Counter (CTR)</a:t>
            </a:r>
          </a:p>
          <a:p>
            <a:pPr lvl="1"/>
            <a:r>
              <a:rPr lang="en-US" dirty="0" smtClean="0"/>
              <a:t>Uses a stream cipher</a:t>
            </a:r>
          </a:p>
          <a:p>
            <a:pPr lvl="1"/>
            <a:r>
              <a:rPr lang="en-US" dirty="0" smtClean="0"/>
              <a:t>Used a simple counter that increments for each operation</a:t>
            </a:r>
          </a:p>
        </p:txBody>
      </p:sp>
    </p:spTree>
    <p:extLst>
      <p:ext uri="{BB962C8B-B14F-4D97-AF65-F5344CB8AC3E}">
        <p14:creationId xmlns:p14="http://schemas.microsoft.com/office/powerpoint/2010/main" val="748584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Triple DES</a:t>
            </a:r>
            <a:endParaRPr lang="en-US" dirty="0"/>
          </a:p>
        </p:txBody>
      </p:sp>
      <p:sp>
        <p:nvSpPr>
          <p:cNvPr id="3" name="Content Placeholder 2"/>
          <p:cNvSpPr>
            <a:spLocks noGrp="1"/>
          </p:cNvSpPr>
          <p:nvPr>
            <p:ph idx="1"/>
          </p:nvPr>
        </p:nvSpPr>
        <p:spPr/>
        <p:txBody>
          <a:bodyPr/>
          <a:lstStyle/>
          <a:p>
            <a:r>
              <a:rPr lang="en-US" dirty="0" smtClean="0"/>
              <a:t>DES – encrypts one time using 16 rounds; bad</a:t>
            </a:r>
          </a:p>
          <a:p>
            <a:r>
              <a:rPr lang="en-US" dirty="0" smtClean="0"/>
              <a:t>3DES – encrypts three times using 16 rounds; good</a:t>
            </a:r>
          </a:p>
          <a:p>
            <a:pPr lvl="1"/>
            <a:r>
              <a:rPr lang="en-US" dirty="0"/>
              <a:t>Uses three different keys each time it encrypts</a:t>
            </a:r>
          </a:p>
          <a:p>
            <a:r>
              <a:rPr lang="en-US" dirty="0" smtClean="0"/>
              <a:t>DES-EEE3 (three keys)</a:t>
            </a:r>
          </a:p>
          <a:p>
            <a:r>
              <a:rPr lang="en-US" dirty="0" smtClean="0"/>
              <a:t>DES-EDE3 (encrypts, decrypts, encrypts with three keys)</a:t>
            </a:r>
          </a:p>
          <a:p>
            <a:r>
              <a:rPr lang="en-US" dirty="0" smtClean="0"/>
              <a:t>DES-EEE2 (two keys)</a:t>
            </a:r>
          </a:p>
          <a:p>
            <a:r>
              <a:rPr lang="en-US" dirty="0" smtClean="0"/>
              <a:t>DES-EDE2 (encrypts, decrypts, encrypts with two keys</a:t>
            </a:r>
          </a:p>
          <a:p>
            <a:endParaRPr lang="en-US" dirty="0" smtClean="0"/>
          </a:p>
        </p:txBody>
      </p:sp>
    </p:spTree>
    <p:extLst>
      <p:ext uri="{BB962C8B-B14F-4D97-AF65-F5344CB8AC3E}">
        <p14:creationId xmlns:p14="http://schemas.microsoft.com/office/powerpoint/2010/main" val="2553644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International Data Encryption Algorithm</a:t>
            </a:r>
            <a:endParaRPr lang="en-US" dirty="0"/>
          </a:p>
        </p:txBody>
      </p:sp>
      <p:sp>
        <p:nvSpPr>
          <p:cNvPr id="3" name="Content Placeholder 2"/>
          <p:cNvSpPr>
            <a:spLocks noGrp="1"/>
          </p:cNvSpPr>
          <p:nvPr>
            <p:ph idx="1"/>
          </p:nvPr>
        </p:nvSpPr>
        <p:spPr/>
        <p:txBody>
          <a:bodyPr/>
          <a:lstStyle/>
          <a:p>
            <a:r>
              <a:rPr lang="en-US" dirty="0" smtClean="0"/>
              <a:t>Block cipher</a:t>
            </a:r>
          </a:p>
          <a:p>
            <a:r>
              <a:rPr lang="en-US" dirty="0" smtClean="0"/>
              <a:t>Operates on 64- bit blocks</a:t>
            </a:r>
          </a:p>
          <a:p>
            <a:r>
              <a:rPr lang="en-US" dirty="0" smtClean="0"/>
              <a:t>128-bit key</a:t>
            </a:r>
          </a:p>
          <a:p>
            <a:r>
              <a:rPr lang="en-US" dirty="0" smtClean="0"/>
              <a:t>Used on Phil Zimmerman’s PGP secure email package</a:t>
            </a:r>
            <a:endParaRPr lang="en-US" dirty="0"/>
          </a:p>
        </p:txBody>
      </p:sp>
    </p:spTree>
    <p:extLst>
      <p:ext uri="{BB962C8B-B14F-4D97-AF65-F5344CB8AC3E}">
        <p14:creationId xmlns:p14="http://schemas.microsoft.com/office/powerpoint/2010/main" val="1449430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Blowfish and Twofish</a:t>
            </a:r>
            <a:endParaRPr lang="en-US" dirty="0"/>
          </a:p>
        </p:txBody>
      </p:sp>
      <p:sp>
        <p:nvSpPr>
          <p:cNvPr id="3" name="Content Placeholder 2"/>
          <p:cNvSpPr>
            <a:spLocks noGrp="1"/>
          </p:cNvSpPr>
          <p:nvPr>
            <p:ph idx="1"/>
          </p:nvPr>
        </p:nvSpPr>
        <p:spPr/>
        <p:txBody>
          <a:bodyPr>
            <a:normAutofit lnSpcReduction="10000"/>
          </a:bodyPr>
          <a:lstStyle/>
          <a:p>
            <a:r>
              <a:rPr lang="en-US" dirty="0" smtClean="0"/>
              <a:t>Developed by Bruce Schneier</a:t>
            </a:r>
          </a:p>
          <a:p>
            <a:r>
              <a:rPr lang="en-US" dirty="0" smtClean="0"/>
              <a:t>Block cipher; 64-bit blocks</a:t>
            </a:r>
          </a:p>
          <a:p>
            <a:r>
              <a:rPr lang="en-US" dirty="0" smtClean="0"/>
              <a:t>Variable key lengths; 32-bit to 448-bit</a:t>
            </a:r>
          </a:p>
          <a:p>
            <a:r>
              <a:rPr lang="en-US" dirty="0" smtClean="0"/>
              <a:t>Much faster than IDEA and DES</a:t>
            </a:r>
          </a:p>
          <a:p>
            <a:r>
              <a:rPr lang="en-US" dirty="0" smtClean="0"/>
              <a:t>No license required for use</a:t>
            </a:r>
          </a:p>
          <a:p>
            <a:r>
              <a:rPr lang="en-US" dirty="0" smtClean="0"/>
              <a:t>Twofish:</a:t>
            </a:r>
          </a:p>
          <a:p>
            <a:pPr lvl="1"/>
            <a:r>
              <a:rPr lang="en-US" dirty="0" smtClean="0"/>
              <a:t>Operates on 128-bit blocks of data</a:t>
            </a:r>
          </a:p>
          <a:p>
            <a:pPr lvl="1"/>
            <a:r>
              <a:rPr lang="en-US" i="1" dirty="0" smtClean="0"/>
              <a:t>Prewhitening</a:t>
            </a:r>
            <a:r>
              <a:rPr lang="en-US" dirty="0" smtClean="0"/>
              <a:t>: XORing the plaintext with a separate subkey</a:t>
            </a:r>
            <a:r>
              <a:rPr lang="en-US" dirty="0"/>
              <a:t> </a:t>
            </a:r>
            <a:r>
              <a:rPr lang="en-US" dirty="0" smtClean="0"/>
              <a:t>before first round of encryption</a:t>
            </a:r>
          </a:p>
          <a:p>
            <a:pPr lvl="1"/>
            <a:r>
              <a:rPr lang="en-US" i="1" dirty="0" smtClean="0"/>
              <a:t>Postwhitening</a:t>
            </a:r>
            <a:r>
              <a:rPr lang="en-US" dirty="0" smtClean="0"/>
              <a:t>: uses a similar operation after the 16</a:t>
            </a:r>
            <a:r>
              <a:rPr lang="en-US" baseline="30000" dirty="0" smtClean="0"/>
              <a:t>th</a:t>
            </a:r>
            <a:r>
              <a:rPr lang="en-US" dirty="0" smtClean="0"/>
              <a:t> round of encryption</a:t>
            </a:r>
            <a:endParaRPr lang="en-US" dirty="0"/>
          </a:p>
        </p:txBody>
      </p:sp>
    </p:spTree>
    <p:extLst>
      <p:ext uri="{BB962C8B-B14F-4D97-AF65-F5344CB8AC3E}">
        <p14:creationId xmlns:p14="http://schemas.microsoft.com/office/powerpoint/2010/main" val="112163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Skipjack</a:t>
            </a:r>
            <a:endParaRPr lang="en-US" dirty="0"/>
          </a:p>
        </p:txBody>
      </p:sp>
      <p:sp>
        <p:nvSpPr>
          <p:cNvPr id="3" name="Content Placeholder 2"/>
          <p:cNvSpPr>
            <a:spLocks noGrp="1"/>
          </p:cNvSpPr>
          <p:nvPr>
            <p:ph idx="1"/>
          </p:nvPr>
        </p:nvSpPr>
        <p:spPr/>
        <p:txBody>
          <a:bodyPr/>
          <a:lstStyle/>
          <a:p>
            <a:r>
              <a:rPr lang="en-US" dirty="0" smtClean="0"/>
              <a:t>Approve for use by the U.S. government in Federal Information Processing Standard (FIPS) 185, Escrowed Encryption Standard</a:t>
            </a:r>
          </a:p>
          <a:p>
            <a:r>
              <a:rPr lang="en-US" dirty="0" smtClean="0"/>
              <a:t>64-bit block algorithm</a:t>
            </a:r>
          </a:p>
          <a:p>
            <a:r>
              <a:rPr lang="en-US" dirty="0" smtClean="0"/>
              <a:t>80-bit key</a:t>
            </a:r>
          </a:p>
          <a:p>
            <a:r>
              <a:rPr lang="en-US" dirty="0" smtClean="0"/>
              <a:t>Same modes of operation as DES</a:t>
            </a:r>
          </a:p>
          <a:p>
            <a:r>
              <a:rPr lang="en-US" dirty="0" smtClean="0"/>
              <a:t>Controversy around the Clipper chip using Skipjack</a:t>
            </a:r>
          </a:p>
          <a:p>
            <a:pPr lvl="1"/>
            <a:r>
              <a:rPr lang="en-US" dirty="0" smtClean="0"/>
              <a:t>NIST and Department of the Treasury hold a portion of the information to reconstruct the Skipjack key</a:t>
            </a:r>
            <a:endParaRPr lang="en-US" dirty="0"/>
          </a:p>
        </p:txBody>
      </p:sp>
    </p:spTree>
    <p:extLst>
      <p:ext uri="{BB962C8B-B14F-4D97-AF65-F5344CB8AC3E}">
        <p14:creationId xmlns:p14="http://schemas.microsoft.com/office/powerpoint/2010/main" val="2925277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Rivest Cipher 5 </a:t>
            </a:r>
            <a:endParaRPr lang="en-US" dirty="0"/>
          </a:p>
        </p:txBody>
      </p:sp>
      <p:sp>
        <p:nvSpPr>
          <p:cNvPr id="3" name="Content Placeholder 2"/>
          <p:cNvSpPr>
            <a:spLocks noGrp="1"/>
          </p:cNvSpPr>
          <p:nvPr>
            <p:ph idx="1"/>
          </p:nvPr>
        </p:nvSpPr>
        <p:spPr/>
        <p:txBody>
          <a:bodyPr/>
          <a:lstStyle/>
          <a:p>
            <a:r>
              <a:rPr lang="en-US" dirty="0" smtClean="0"/>
              <a:t>RC5</a:t>
            </a:r>
          </a:p>
          <a:p>
            <a:r>
              <a:rPr lang="en-US" dirty="0" smtClean="0"/>
              <a:t>Developed by Rivest-Shamir-Adleman (RSA) Data Security</a:t>
            </a:r>
          </a:p>
          <a:p>
            <a:r>
              <a:rPr lang="en-US" dirty="0" smtClean="0"/>
              <a:t>Block cipher</a:t>
            </a:r>
          </a:p>
          <a:p>
            <a:r>
              <a:rPr lang="en-US" dirty="0" smtClean="0"/>
              <a:t>Variable block sizes: 32, 64, or 128 bits</a:t>
            </a:r>
          </a:p>
          <a:p>
            <a:r>
              <a:rPr lang="en-US" dirty="0" smtClean="0"/>
              <a:t>Key sizes: 0-2040 bits</a:t>
            </a:r>
          </a:p>
          <a:p>
            <a:r>
              <a:rPr lang="en-US" dirty="0" smtClean="0"/>
              <a:t>Subject to brute-force attacks with serious computing power</a:t>
            </a:r>
          </a:p>
        </p:txBody>
      </p:sp>
    </p:spTree>
    <p:extLst>
      <p:ext uri="{BB962C8B-B14F-4D97-AF65-F5344CB8AC3E}">
        <p14:creationId xmlns:p14="http://schemas.microsoft.com/office/powerpoint/2010/main" val="1552355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Advanced Encryption Standard</a:t>
            </a:r>
            <a:endParaRPr lang="en-US" dirty="0"/>
          </a:p>
        </p:txBody>
      </p:sp>
      <p:sp>
        <p:nvSpPr>
          <p:cNvPr id="3" name="Content Placeholder 2"/>
          <p:cNvSpPr>
            <a:spLocks noGrp="1"/>
          </p:cNvSpPr>
          <p:nvPr>
            <p:ph idx="1"/>
          </p:nvPr>
        </p:nvSpPr>
        <p:spPr/>
        <p:txBody>
          <a:bodyPr>
            <a:normAutofit/>
          </a:bodyPr>
          <a:lstStyle/>
          <a:p>
            <a:r>
              <a:rPr lang="en-US" dirty="0" smtClean="0"/>
              <a:t>In October 2000, NIST announced that the Rijndael block cipher was chosen to replace DES</a:t>
            </a:r>
          </a:p>
          <a:p>
            <a:r>
              <a:rPr lang="en-US" dirty="0" smtClean="0"/>
              <a:t>November 2001, NIST released FIPS 197</a:t>
            </a:r>
          </a:p>
          <a:p>
            <a:pPr lvl="1"/>
            <a:r>
              <a:rPr lang="en-US" dirty="0"/>
              <a:t>Mandated the use of AES/Rijndael for encryption of all sensitive but unclassified data by the U.S. government</a:t>
            </a:r>
          </a:p>
          <a:p>
            <a:r>
              <a:rPr lang="en-US" dirty="0" smtClean="0"/>
              <a:t>Three key strength :</a:t>
            </a:r>
          </a:p>
          <a:p>
            <a:pPr lvl="1"/>
            <a:r>
              <a:rPr lang="en-US" dirty="0"/>
              <a:t>128-bit; 10 rounds of encryption</a:t>
            </a:r>
          </a:p>
          <a:p>
            <a:pPr lvl="1"/>
            <a:r>
              <a:rPr lang="en-US" dirty="0"/>
              <a:t>192-bit; 12 rounds of encryption</a:t>
            </a:r>
          </a:p>
          <a:p>
            <a:pPr lvl="1"/>
            <a:r>
              <a:rPr lang="en-US" dirty="0"/>
              <a:t>256-bit; 14 rounds of encryption</a:t>
            </a:r>
          </a:p>
          <a:p>
            <a:r>
              <a:rPr lang="en-US" dirty="0" smtClean="0">
                <a:solidFill>
                  <a:srgbClr val="FF0000"/>
                </a:solidFill>
              </a:rPr>
              <a:t>Study table 6.2 on page 225</a:t>
            </a:r>
          </a:p>
        </p:txBody>
      </p:sp>
    </p:spTree>
    <p:extLst>
      <p:ext uri="{BB962C8B-B14F-4D97-AF65-F5344CB8AC3E}">
        <p14:creationId xmlns:p14="http://schemas.microsoft.com/office/powerpoint/2010/main" val="236169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Integrity</a:t>
            </a:r>
          </a:p>
          <a:p>
            <a:pPr lvl="1"/>
            <a:r>
              <a:rPr lang="en-US" dirty="0" smtClean="0"/>
              <a:t>Ensures that data is not altered without authorization</a:t>
            </a:r>
          </a:p>
          <a:p>
            <a:pPr lvl="1"/>
            <a:r>
              <a:rPr lang="en-US" dirty="0" smtClean="0"/>
              <a:t>Integrity checks ensure data was not altered in between the time of creation and the time it was accessed</a:t>
            </a:r>
          </a:p>
          <a:p>
            <a:pPr lvl="1"/>
            <a:r>
              <a:rPr lang="en-US" dirty="0" smtClean="0"/>
              <a:t>Message integrity is enforced through encrypted digest, known as </a:t>
            </a:r>
            <a:r>
              <a:rPr lang="en-US" i="1" dirty="0" smtClean="0"/>
              <a:t>digital signatures</a:t>
            </a:r>
            <a:r>
              <a:rPr lang="en-US" dirty="0" smtClean="0"/>
              <a:t>, created upon transmission of a message</a:t>
            </a:r>
            <a:endParaRPr lang="en-US" dirty="0"/>
          </a:p>
          <a:p>
            <a:pPr lvl="1"/>
            <a:r>
              <a:rPr lang="en-US" dirty="0" smtClean="0"/>
              <a:t>Can be enforced by both public and secret key cryptosystem</a:t>
            </a:r>
          </a:p>
        </p:txBody>
      </p:sp>
    </p:spTree>
    <p:extLst>
      <p:ext uri="{BB962C8B-B14F-4D97-AF65-F5344CB8AC3E}">
        <p14:creationId xmlns:p14="http://schemas.microsoft.com/office/powerpoint/2010/main" val="356886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Symmetric Key Management</a:t>
            </a:r>
            <a:endParaRPr lang="en-US" dirty="0"/>
          </a:p>
        </p:txBody>
      </p:sp>
      <p:sp>
        <p:nvSpPr>
          <p:cNvPr id="3" name="Content Placeholder 2"/>
          <p:cNvSpPr>
            <a:spLocks noGrp="1"/>
          </p:cNvSpPr>
          <p:nvPr>
            <p:ph idx="1"/>
          </p:nvPr>
        </p:nvSpPr>
        <p:spPr/>
        <p:txBody>
          <a:bodyPr/>
          <a:lstStyle/>
          <a:p>
            <a:r>
              <a:rPr lang="en-US" dirty="0" smtClean="0"/>
              <a:t>Creation and distribution of symmetric keys</a:t>
            </a:r>
          </a:p>
          <a:p>
            <a:r>
              <a:rPr lang="en-US" dirty="0" smtClean="0"/>
              <a:t>Storage and destruction of symmetric keys</a:t>
            </a:r>
          </a:p>
          <a:p>
            <a:r>
              <a:rPr lang="en-US" dirty="0" smtClean="0"/>
              <a:t>Key escrow and recovery</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and Distribution of Symmetric Keys</a:t>
            </a:r>
            <a:endParaRPr lang="en-US" dirty="0"/>
          </a:p>
        </p:txBody>
      </p:sp>
      <p:sp>
        <p:nvSpPr>
          <p:cNvPr id="3" name="Content Placeholder 2"/>
          <p:cNvSpPr>
            <a:spLocks noGrp="1"/>
          </p:cNvSpPr>
          <p:nvPr>
            <p:ph idx="1"/>
          </p:nvPr>
        </p:nvSpPr>
        <p:spPr/>
        <p:txBody>
          <a:bodyPr/>
          <a:lstStyle/>
          <a:p>
            <a:r>
              <a:rPr lang="en-US" dirty="0" smtClean="0"/>
              <a:t>Offline Distribution</a:t>
            </a:r>
          </a:p>
          <a:p>
            <a:pPr lvl="1"/>
            <a:r>
              <a:rPr lang="en-US" dirty="0" smtClean="0"/>
              <a:t>Out-of-band</a:t>
            </a:r>
          </a:p>
          <a:p>
            <a:r>
              <a:rPr lang="en-US" dirty="0" smtClean="0"/>
              <a:t>Public Key Encryption</a:t>
            </a:r>
          </a:p>
          <a:p>
            <a:pPr lvl="1"/>
            <a:r>
              <a:rPr lang="en-US" dirty="0" smtClean="0"/>
              <a:t>Public key to establish communication; then secret key for data transfer</a:t>
            </a:r>
          </a:p>
          <a:p>
            <a:r>
              <a:rPr lang="en-US" dirty="0" smtClean="0"/>
              <a:t>Diffie-Hellman</a:t>
            </a:r>
          </a:p>
          <a:p>
            <a:pPr lvl="1"/>
            <a:r>
              <a:rPr lang="en-US" dirty="0" smtClean="0"/>
              <a:t>Key exchange</a:t>
            </a:r>
          </a:p>
          <a:p>
            <a:pPr lvl="1"/>
            <a:r>
              <a:rPr lang="en-US" dirty="0" smtClean="0"/>
              <a:t>Uses modulo functions and two large prime numbers</a:t>
            </a:r>
            <a:endParaRPr lang="en-US" dirty="0"/>
          </a:p>
        </p:txBody>
      </p:sp>
    </p:spTree>
    <p:extLst>
      <p:ext uri="{BB962C8B-B14F-4D97-AF65-F5344CB8AC3E}">
        <p14:creationId xmlns:p14="http://schemas.microsoft.com/office/powerpoint/2010/main" val="3126162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Storage and Destruction of Symmetric Keys</a:t>
            </a:r>
            <a:endParaRPr lang="en-US" dirty="0"/>
          </a:p>
        </p:txBody>
      </p:sp>
      <p:sp>
        <p:nvSpPr>
          <p:cNvPr id="3" name="Content Placeholder 2"/>
          <p:cNvSpPr>
            <a:spLocks noGrp="1"/>
          </p:cNvSpPr>
          <p:nvPr>
            <p:ph idx="1"/>
          </p:nvPr>
        </p:nvSpPr>
        <p:spPr>
          <a:xfrm>
            <a:off x="838200" y="1825625"/>
            <a:ext cx="11098696" cy="4351338"/>
          </a:xfrm>
        </p:spPr>
        <p:txBody>
          <a:bodyPr/>
          <a:lstStyle/>
          <a:p>
            <a:r>
              <a:rPr lang="en-US" dirty="0" smtClean="0"/>
              <a:t>Symmetric keys must be kept secure</a:t>
            </a:r>
          </a:p>
          <a:p>
            <a:pPr lvl="1"/>
            <a:r>
              <a:rPr lang="en-US" dirty="0"/>
              <a:t>Never store an encryption key on the </a:t>
            </a:r>
            <a:r>
              <a:rPr lang="en-US" dirty="0" smtClean="0"/>
              <a:t>same </a:t>
            </a:r>
            <a:r>
              <a:rPr lang="en-US" dirty="0"/>
              <a:t>system where encrypted data resides</a:t>
            </a:r>
          </a:p>
          <a:p>
            <a:pPr lvl="1"/>
            <a:r>
              <a:rPr lang="en-US" dirty="0"/>
              <a:t>For sensitive keys, consider providing two different individuals with half of the key; aka </a:t>
            </a:r>
            <a:r>
              <a:rPr lang="en-US" i="1" dirty="0"/>
              <a:t>principle of split knowledge</a:t>
            </a:r>
          </a:p>
          <a:p>
            <a:r>
              <a:rPr lang="en-US" dirty="0" smtClean="0"/>
              <a:t>When a user leaves an organization or is not longer permitted access, the keys must be changed and all encrypted material must be re-encrypted.</a:t>
            </a:r>
          </a:p>
        </p:txBody>
      </p:sp>
    </p:spTree>
    <p:extLst>
      <p:ext uri="{BB962C8B-B14F-4D97-AF65-F5344CB8AC3E}">
        <p14:creationId xmlns:p14="http://schemas.microsoft.com/office/powerpoint/2010/main" val="1568111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Escrow and Recovery</a:t>
            </a:r>
            <a:endParaRPr lang="en-US" dirty="0"/>
          </a:p>
        </p:txBody>
      </p:sp>
      <p:sp>
        <p:nvSpPr>
          <p:cNvPr id="3" name="Content Placeholder 2"/>
          <p:cNvSpPr>
            <a:spLocks noGrp="1"/>
          </p:cNvSpPr>
          <p:nvPr>
            <p:ph idx="1"/>
          </p:nvPr>
        </p:nvSpPr>
        <p:spPr/>
        <p:txBody>
          <a:bodyPr/>
          <a:lstStyle/>
          <a:p>
            <a:r>
              <a:rPr lang="en-US" dirty="0" smtClean="0"/>
              <a:t>Fair Cryptosystems</a:t>
            </a:r>
          </a:p>
          <a:p>
            <a:pPr lvl="1"/>
            <a:r>
              <a:rPr lang="en-US" dirty="0" smtClean="0"/>
              <a:t>Keys are divided into two or more pieces and given to an independent third party</a:t>
            </a:r>
          </a:p>
          <a:p>
            <a:r>
              <a:rPr lang="en-US" dirty="0" smtClean="0"/>
              <a:t>Escrowed Encryption Standard</a:t>
            </a:r>
          </a:p>
          <a:p>
            <a:pPr lvl="1"/>
            <a:r>
              <a:rPr lang="en-US" dirty="0" smtClean="0"/>
              <a:t>Provide the government with a technological means to decrypt ciphertext</a:t>
            </a:r>
          </a:p>
          <a:p>
            <a:pPr lvl="1"/>
            <a:r>
              <a:rPr lang="en-US" dirty="0" smtClean="0"/>
              <a:t>Basis behind the Skipjack algorithm</a:t>
            </a:r>
            <a:endParaRPr lang="en-US" dirty="0"/>
          </a:p>
        </p:txBody>
      </p:sp>
    </p:spTree>
    <p:extLst>
      <p:ext uri="{BB962C8B-B14F-4D97-AF65-F5344CB8AC3E}">
        <p14:creationId xmlns:p14="http://schemas.microsoft.com/office/powerpoint/2010/main" val="3304850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Lifecycle</a:t>
            </a:r>
            <a:endParaRPr lang="en-US" dirty="0"/>
          </a:p>
        </p:txBody>
      </p:sp>
      <p:sp>
        <p:nvSpPr>
          <p:cNvPr id="3" name="Content Placeholder 2"/>
          <p:cNvSpPr>
            <a:spLocks noGrp="1"/>
          </p:cNvSpPr>
          <p:nvPr>
            <p:ph idx="1"/>
          </p:nvPr>
        </p:nvSpPr>
        <p:spPr/>
        <p:txBody>
          <a:bodyPr/>
          <a:lstStyle/>
          <a:p>
            <a:r>
              <a:rPr lang="en-US" dirty="0" smtClean="0"/>
              <a:t>With exception of OTP, all cryptographic system have a limited life span</a:t>
            </a:r>
          </a:p>
          <a:p>
            <a:r>
              <a:rPr lang="en-US" dirty="0" smtClean="0"/>
              <a:t>Moore’s law states that the processing capabilities of a state-of-the-art microprocessor will double approximately every two years</a:t>
            </a:r>
          </a:p>
          <a:p>
            <a:pPr lvl="1"/>
            <a:r>
              <a:rPr lang="en-US" dirty="0" smtClean="0"/>
              <a:t>Eventually, processors will reach the amount of strength required to simply guess the encryption keys for communications</a:t>
            </a:r>
            <a:endParaRPr lang="en-US" dirty="0"/>
          </a:p>
        </p:txBody>
      </p:sp>
    </p:spTree>
    <p:extLst>
      <p:ext uri="{BB962C8B-B14F-4D97-AF65-F5344CB8AC3E}">
        <p14:creationId xmlns:p14="http://schemas.microsoft.com/office/powerpoint/2010/main" val="4092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Cryptography dates back to days of Julius Caesar</a:t>
            </a:r>
          </a:p>
          <a:p>
            <a:r>
              <a:rPr lang="en-US" dirty="0" smtClean="0"/>
              <a:t>Similarities and differences between symmetric key cryptography and asymmetric key cryptography</a:t>
            </a:r>
          </a:p>
          <a:p>
            <a:r>
              <a:rPr lang="en-US" dirty="0" smtClean="0"/>
              <a:t>Algorithms; both symmetric and asymmetric</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Authentication</a:t>
            </a:r>
          </a:p>
          <a:p>
            <a:pPr lvl="2"/>
            <a:r>
              <a:rPr lang="en-US" dirty="0" smtClean="0"/>
              <a:t>Verifies the claimed identity of system users</a:t>
            </a:r>
          </a:p>
          <a:p>
            <a:pPr lvl="2"/>
            <a:r>
              <a:rPr lang="en-US" dirty="0" smtClean="0"/>
              <a:t>Major function of cryptosystems</a:t>
            </a:r>
          </a:p>
          <a:p>
            <a:pPr lvl="2"/>
            <a:r>
              <a:rPr lang="en-US" dirty="0" smtClean="0"/>
              <a:t>Challenge-response authentication protocols</a:t>
            </a:r>
          </a:p>
          <a:p>
            <a:pPr lvl="3"/>
            <a:r>
              <a:rPr lang="en-US" dirty="0" smtClean="0"/>
              <a:t>CHAP</a:t>
            </a:r>
          </a:p>
          <a:p>
            <a:pPr lvl="3"/>
            <a:r>
              <a:rPr lang="en-US" dirty="0" smtClean="0"/>
              <a:t>MS-CHAPv2</a:t>
            </a:r>
          </a:p>
        </p:txBody>
      </p:sp>
    </p:spTree>
    <p:extLst>
      <p:ext uri="{BB962C8B-B14F-4D97-AF65-F5344CB8AC3E}">
        <p14:creationId xmlns:p14="http://schemas.microsoft.com/office/powerpoint/2010/main" val="59104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Cryptographic Basics</a:t>
            </a:r>
          </a:p>
        </p:txBody>
      </p:sp>
      <p:sp>
        <p:nvSpPr>
          <p:cNvPr id="3" name="Content Placeholder 2"/>
          <p:cNvSpPr>
            <a:spLocks noGrp="1"/>
          </p:cNvSpPr>
          <p:nvPr>
            <p:ph idx="1"/>
          </p:nvPr>
        </p:nvSpPr>
        <p:spPr>
          <a:xfrm>
            <a:off x="838200" y="1825624"/>
            <a:ext cx="10515600" cy="4812919"/>
          </a:xfrm>
        </p:spPr>
        <p:txBody>
          <a:bodyPr>
            <a:normAutofit/>
          </a:bodyPr>
          <a:lstStyle/>
          <a:p>
            <a:r>
              <a:rPr lang="en-US" dirty="0" smtClean="0"/>
              <a:t>Goals of Cryptography</a:t>
            </a:r>
          </a:p>
          <a:p>
            <a:pPr lvl="1"/>
            <a:r>
              <a:rPr lang="en-US" dirty="0" smtClean="0"/>
              <a:t>Nonrepudiation</a:t>
            </a:r>
          </a:p>
          <a:p>
            <a:pPr lvl="2"/>
            <a:r>
              <a:rPr lang="en-US" dirty="0" smtClean="0"/>
              <a:t>Provides assurance to the recipient  that the message was originated by the sender</a:t>
            </a:r>
          </a:p>
          <a:p>
            <a:pPr lvl="2"/>
            <a:r>
              <a:rPr lang="en-US" dirty="0" smtClean="0"/>
              <a:t>Also prevents the sender from denying sending the message (known as </a:t>
            </a:r>
            <a:r>
              <a:rPr lang="en-US" i="1" dirty="0" smtClean="0"/>
              <a:t>repudiation</a:t>
            </a:r>
            <a:r>
              <a:rPr lang="en-US" dirty="0" smtClean="0"/>
              <a:t>)</a:t>
            </a:r>
          </a:p>
        </p:txBody>
      </p:sp>
    </p:spTree>
    <p:extLst>
      <p:ext uri="{BB962C8B-B14F-4D97-AF65-F5344CB8AC3E}">
        <p14:creationId xmlns:p14="http://schemas.microsoft.com/office/powerpoint/2010/main" val="76496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Concepts</a:t>
            </a:r>
            <a:endParaRPr lang="en-US" dirty="0"/>
          </a:p>
        </p:txBody>
      </p:sp>
      <p:sp>
        <p:nvSpPr>
          <p:cNvPr id="3" name="Content Placeholder 2"/>
          <p:cNvSpPr>
            <a:spLocks noGrp="1"/>
          </p:cNvSpPr>
          <p:nvPr>
            <p:ph idx="1"/>
          </p:nvPr>
        </p:nvSpPr>
        <p:spPr>
          <a:xfrm>
            <a:off x="838200" y="1825625"/>
            <a:ext cx="10674096" cy="4351338"/>
          </a:xfrm>
        </p:spPr>
        <p:txBody>
          <a:bodyPr>
            <a:normAutofit/>
          </a:bodyPr>
          <a:lstStyle/>
          <a:p>
            <a:r>
              <a:rPr lang="en-US" b="1" dirty="0" smtClean="0"/>
              <a:t>Cleartext</a:t>
            </a:r>
            <a:r>
              <a:rPr lang="en-US" dirty="0" smtClean="0"/>
              <a:t> – data with no intention of being encrypted</a:t>
            </a:r>
            <a:endParaRPr lang="en-US" dirty="0"/>
          </a:p>
          <a:p>
            <a:r>
              <a:rPr lang="en-US" b="1" dirty="0" smtClean="0"/>
              <a:t>Plaintext</a:t>
            </a:r>
            <a:r>
              <a:rPr lang="en-US" dirty="0" smtClean="0"/>
              <a:t> – data waiting to be encrypted or has been decrypted</a:t>
            </a:r>
            <a:endParaRPr lang="en-US" dirty="0"/>
          </a:p>
          <a:p>
            <a:r>
              <a:rPr lang="en-US" b="1" dirty="0" smtClean="0"/>
              <a:t>Ciphertext</a:t>
            </a:r>
            <a:r>
              <a:rPr lang="en-US" dirty="0" smtClean="0"/>
              <a:t> – data that has been encrypted and is unreadable</a:t>
            </a:r>
            <a:endParaRPr lang="en-US" dirty="0"/>
          </a:p>
          <a:p>
            <a:r>
              <a:rPr lang="en-US" b="1" dirty="0" smtClean="0"/>
              <a:t>Key</a:t>
            </a:r>
            <a:r>
              <a:rPr lang="en-US" dirty="0" smtClean="0"/>
              <a:t> </a:t>
            </a:r>
            <a:r>
              <a:rPr lang="en-US" b="1" dirty="0" smtClean="0"/>
              <a:t>space</a:t>
            </a:r>
            <a:r>
              <a:rPr lang="en-US" dirty="0" smtClean="0"/>
              <a:t> – range of values that are valid for use as a key for algorithm</a:t>
            </a:r>
          </a:p>
          <a:p>
            <a:endParaRPr lang="en-US" dirty="0"/>
          </a:p>
          <a:p>
            <a:endParaRPr lang="en-US" dirty="0"/>
          </a:p>
        </p:txBody>
      </p:sp>
    </p:spTree>
    <p:extLst>
      <p:ext uri="{BB962C8B-B14F-4D97-AF65-F5344CB8AC3E}">
        <p14:creationId xmlns:p14="http://schemas.microsoft.com/office/powerpoint/2010/main" val="635863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Concepts</a:t>
            </a:r>
            <a:endParaRPr lang="en-US" dirty="0"/>
          </a:p>
        </p:txBody>
      </p:sp>
      <p:sp>
        <p:nvSpPr>
          <p:cNvPr id="3" name="Content Placeholder 2"/>
          <p:cNvSpPr>
            <a:spLocks noGrp="1"/>
          </p:cNvSpPr>
          <p:nvPr>
            <p:ph idx="1"/>
          </p:nvPr>
        </p:nvSpPr>
        <p:spPr>
          <a:xfrm>
            <a:off x="838200" y="1825625"/>
            <a:ext cx="10674096" cy="4351338"/>
          </a:xfrm>
        </p:spPr>
        <p:txBody>
          <a:bodyPr>
            <a:normAutofit lnSpcReduction="10000"/>
          </a:bodyPr>
          <a:lstStyle/>
          <a:p>
            <a:endParaRPr lang="en-US" dirty="0" smtClean="0"/>
          </a:p>
          <a:p>
            <a:r>
              <a:rPr lang="en-US" b="1" dirty="0" smtClean="0"/>
              <a:t>Cryptography</a:t>
            </a:r>
            <a:r>
              <a:rPr lang="en-US" dirty="0" smtClean="0"/>
              <a:t> – the art of creating and implementing secret codes and ciphers</a:t>
            </a:r>
          </a:p>
          <a:p>
            <a:r>
              <a:rPr lang="en-US" b="1" dirty="0" smtClean="0"/>
              <a:t>Cryptanalysis</a:t>
            </a:r>
            <a:r>
              <a:rPr lang="en-US" dirty="0" smtClean="0"/>
              <a:t> – the study of methods to defeat codes and ciphers</a:t>
            </a:r>
          </a:p>
          <a:p>
            <a:r>
              <a:rPr lang="en-US" b="1" dirty="0" smtClean="0"/>
              <a:t>Cryptology</a:t>
            </a:r>
            <a:r>
              <a:rPr lang="en-US" dirty="0" smtClean="0"/>
              <a:t> – cryptography and cryptanalysis </a:t>
            </a:r>
          </a:p>
          <a:p>
            <a:r>
              <a:rPr lang="en-US" b="1" dirty="0" smtClean="0"/>
              <a:t>Cryptosystems</a:t>
            </a:r>
            <a:r>
              <a:rPr lang="en-US" dirty="0" smtClean="0"/>
              <a:t> – specific implementation of code or cipher in hardware and software</a:t>
            </a:r>
          </a:p>
          <a:p>
            <a:r>
              <a:rPr lang="en-US" b="1" dirty="0" smtClean="0"/>
              <a:t>Kerckhoff’s Principle </a:t>
            </a:r>
            <a:r>
              <a:rPr lang="en-US" dirty="0" smtClean="0"/>
              <a:t>– cryptographic system should be secure even if everything about the system is known, except the key, is public knowledge</a:t>
            </a:r>
          </a:p>
          <a:p>
            <a:endParaRPr lang="en-US" dirty="0"/>
          </a:p>
          <a:p>
            <a:endParaRPr lang="en-US" dirty="0"/>
          </a:p>
        </p:txBody>
      </p:sp>
    </p:spTree>
    <p:extLst>
      <p:ext uri="{BB962C8B-B14F-4D97-AF65-F5344CB8AC3E}">
        <p14:creationId xmlns:p14="http://schemas.microsoft.com/office/powerpoint/2010/main" val="130628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Mathematics</a:t>
            </a:r>
            <a:endParaRPr lang="en-US" dirty="0"/>
          </a:p>
        </p:txBody>
      </p:sp>
      <p:sp>
        <p:nvSpPr>
          <p:cNvPr id="3" name="Content Placeholder 2"/>
          <p:cNvSpPr>
            <a:spLocks noGrp="1"/>
          </p:cNvSpPr>
          <p:nvPr>
            <p:ph idx="1"/>
          </p:nvPr>
        </p:nvSpPr>
        <p:spPr/>
        <p:txBody>
          <a:bodyPr/>
          <a:lstStyle/>
          <a:p>
            <a:r>
              <a:rPr lang="en-US" dirty="0" smtClean="0"/>
              <a:t>Boolean mathematics</a:t>
            </a:r>
          </a:p>
          <a:p>
            <a:pPr lvl="1"/>
            <a:r>
              <a:rPr lang="en-US" dirty="0" smtClean="0"/>
              <a:t>Defines the rules used for the bit and bytes that form the nervous system of any computer.</a:t>
            </a:r>
          </a:p>
          <a:p>
            <a:pPr lvl="1"/>
            <a:r>
              <a:rPr lang="en-US" dirty="0" smtClean="0"/>
              <a:t>Basically; ones and zeroes, on-state and off-state</a:t>
            </a:r>
          </a:p>
          <a:p>
            <a:pPr lvl="1"/>
            <a:r>
              <a:rPr lang="en-US" dirty="0" smtClean="0"/>
              <a:t>Refers to the computer’s electrical origins</a:t>
            </a:r>
          </a:p>
          <a:p>
            <a:pPr lvl="1"/>
            <a:r>
              <a:rPr lang="en-US" dirty="0" smtClean="0"/>
              <a:t>In an electrical circuit, the are only two states for electricity; on or off</a:t>
            </a:r>
          </a:p>
          <a:p>
            <a:endParaRPr lang="en-US" dirty="0"/>
          </a:p>
        </p:txBody>
      </p:sp>
    </p:spTree>
    <p:extLst>
      <p:ext uri="{BB962C8B-B14F-4D97-AF65-F5344CB8AC3E}">
        <p14:creationId xmlns:p14="http://schemas.microsoft.com/office/powerpoint/2010/main" val="2227172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TotalTime>
  <Words>2259</Words>
  <Application>Microsoft Office PowerPoint</Application>
  <PresentationFormat>Widescreen</PresentationFormat>
  <Paragraphs>390</Paragraphs>
  <Slides>45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Calibri Light</vt:lpstr>
      <vt:lpstr>Office Theme</vt:lpstr>
      <vt:lpstr>Chapter 6 Cryptography and Symmetric Key Algorithms</vt:lpstr>
      <vt:lpstr>Historical Milestones in Cryptography </vt:lpstr>
      <vt:lpstr>Cryptographic Basics</vt:lpstr>
      <vt:lpstr>Cryptographic Basics</vt:lpstr>
      <vt:lpstr>Cryptographic Basics</vt:lpstr>
      <vt:lpstr>Cryptographic Basics</vt:lpstr>
      <vt:lpstr>Cryptographic Concepts</vt:lpstr>
      <vt:lpstr>Cryptographic Concepts</vt:lpstr>
      <vt:lpstr>Cryptographic Mathematics</vt:lpstr>
      <vt:lpstr>Logical Operations</vt:lpstr>
      <vt:lpstr>Logical Operations</vt:lpstr>
      <vt:lpstr>Logical Operations</vt:lpstr>
      <vt:lpstr>Logical Operations</vt:lpstr>
      <vt:lpstr>Logical Operations</vt:lpstr>
      <vt:lpstr>Logical Operations</vt:lpstr>
      <vt:lpstr>Logical Operations</vt:lpstr>
      <vt:lpstr>Ciphers</vt:lpstr>
      <vt:lpstr>Ciphers</vt:lpstr>
      <vt:lpstr>Ciphers</vt:lpstr>
      <vt:lpstr>Ciphers</vt:lpstr>
      <vt:lpstr>Ciphers</vt:lpstr>
      <vt:lpstr>Ciphers</vt:lpstr>
      <vt:lpstr>Ciphers</vt:lpstr>
      <vt:lpstr>Modern Cryptography</vt:lpstr>
      <vt:lpstr>Modern Cryptography</vt:lpstr>
      <vt:lpstr>Modern Cryptography</vt:lpstr>
      <vt:lpstr>Modern Cryptography</vt:lpstr>
      <vt:lpstr>Modern Cryptography</vt:lpstr>
      <vt:lpstr>Modern Cryptography</vt:lpstr>
      <vt:lpstr>Modern Cryptography</vt:lpstr>
      <vt:lpstr>Symmetric Cryptography</vt:lpstr>
      <vt:lpstr>Data Encryption Standard</vt:lpstr>
      <vt:lpstr>Modes of Operations</vt:lpstr>
      <vt:lpstr>Triple DES</vt:lpstr>
      <vt:lpstr>International Data Encryption Algorithm</vt:lpstr>
      <vt:lpstr>Blowfish and Twofish</vt:lpstr>
      <vt:lpstr>Skipjack</vt:lpstr>
      <vt:lpstr>Rivest Cipher 5 </vt:lpstr>
      <vt:lpstr>Advanced Encryption Standard</vt:lpstr>
      <vt:lpstr>Symmetric Key Management</vt:lpstr>
      <vt:lpstr>Creation and Distribution of Symmetric Keys</vt:lpstr>
      <vt:lpstr>Storage and Destruction of Symmetric Keys</vt:lpstr>
      <vt:lpstr>Key Escrow and Recovery</vt:lpstr>
      <vt:lpstr>Cryptographic Lifecycle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58</cp:revision>
  <dcterms:created xsi:type="dcterms:W3CDTF">2019-09-16T01:37:19Z</dcterms:created>
  <dcterms:modified xsi:type="dcterms:W3CDTF">2020-01-08T02:03:49Z</dcterms:modified>
</cp:coreProperties>
</file>