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73" r:id="rId4"/>
    <p:sldId id="274" r:id="rId5"/>
    <p:sldId id="275" r:id="rId6"/>
    <p:sldId id="276" r:id="rId7"/>
    <p:sldId id="277" r:id="rId8"/>
    <p:sldId id="294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96" r:id="rId19"/>
    <p:sldId id="295" r:id="rId20"/>
    <p:sldId id="287" r:id="rId21"/>
    <p:sldId id="288" r:id="rId22"/>
    <p:sldId id="298" r:id="rId23"/>
    <p:sldId id="297" r:id="rId24"/>
    <p:sldId id="289" r:id="rId25"/>
    <p:sldId id="290" r:id="rId26"/>
    <p:sldId id="291" r:id="rId27"/>
    <p:sldId id="301" r:id="rId28"/>
    <p:sldId id="300" r:id="rId29"/>
    <p:sldId id="302" r:id="rId30"/>
    <p:sldId id="299" r:id="rId31"/>
    <p:sldId id="292" r:id="rId32"/>
    <p:sldId id="293" r:id="rId33"/>
    <p:sldId id="30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5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0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1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2914-7E6D-442F-B37A-696F73638B28}" type="datetimeFigureOut">
              <a:rPr lang="en-US" smtClean="0"/>
              <a:t>1/8/2020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Chapter 7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dirty="0" smtClean="0"/>
              <a:t>Domain 3: Security Architecture and Engineering</a:t>
            </a:r>
          </a:p>
          <a:p>
            <a:pPr lvl="1"/>
            <a:r>
              <a:rPr lang="en-US" sz="2400" dirty="0" smtClean="0"/>
              <a:t>3.9 Apply cryptography</a:t>
            </a:r>
          </a:p>
          <a:p>
            <a:pPr lvl="2"/>
            <a:r>
              <a:rPr lang="en-US" sz="2000" dirty="0" smtClean="0"/>
              <a:t>3.9.1 Cryptographic lifecycle (e.g., key management, algorithm selection</a:t>
            </a:r>
            <a:r>
              <a:rPr lang="en-US" dirty="0" smtClean="0"/>
              <a:t>)</a:t>
            </a:r>
          </a:p>
          <a:p>
            <a:pPr lvl="2"/>
            <a:r>
              <a:rPr lang="en-US" sz="2000" dirty="0" smtClean="0"/>
              <a:t>3.9.2 Cryptographic methods</a:t>
            </a:r>
          </a:p>
          <a:p>
            <a:pPr lvl="2"/>
            <a:r>
              <a:rPr lang="en-US" dirty="0" smtClean="0"/>
              <a:t>3.9.3  Public Key Infrastructure</a:t>
            </a:r>
          </a:p>
          <a:p>
            <a:pPr lvl="2"/>
            <a:r>
              <a:rPr lang="en-US" sz="2000" dirty="0" smtClean="0"/>
              <a:t>3.9.4 Key management practices</a:t>
            </a:r>
          </a:p>
          <a:p>
            <a:pPr lvl="2"/>
            <a:r>
              <a:rPr lang="en-US" dirty="0" smtClean="0"/>
              <a:t>3.9.5 Digital signatures</a:t>
            </a:r>
          </a:p>
          <a:p>
            <a:pPr lvl="2"/>
            <a:r>
              <a:rPr lang="en-US" sz="2000" dirty="0" smtClean="0"/>
              <a:t>3.9.6 Nonrepudiation</a:t>
            </a:r>
          </a:p>
          <a:p>
            <a:pPr lvl="2"/>
            <a:r>
              <a:rPr lang="en-US" dirty="0" smtClean="0"/>
              <a:t>3.9.7 Integrity</a:t>
            </a:r>
          </a:p>
          <a:p>
            <a:pPr lvl="2"/>
            <a:r>
              <a:rPr lang="en-US" sz="2000" dirty="0" smtClean="0"/>
              <a:t>3.9.8 Understand methods of cryptanalytic attacks</a:t>
            </a:r>
          </a:p>
          <a:p>
            <a:pPr lvl="2"/>
            <a:r>
              <a:rPr lang="en-US" dirty="0" smtClean="0"/>
              <a:t>3.9.9 Digital Rights Management (DRM)</a:t>
            </a:r>
            <a:endParaRPr lang="en-US" sz="20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0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Message Digest</a:t>
            </a:r>
          </a:p>
          <a:p>
            <a:r>
              <a:rPr lang="en-US" dirty="0" smtClean="0"/>
              <a:t>Developed by Ron Rivest in 1989</a:t>
            </a:r>
          </a:p>
          <a:p>
            <a:r>
              <a:rPr lang="en-US" dirty="0" smtClean="0"/>
              <a:t>MD2</a:t>
            </a:r>
          </a:p>
          <a:p>
            <a:pPr lvl="1"/>
            <a:r>
              <a:rPr lang="en-US" dirty="0" smtClean="0"/>
              <a:t>Supports 8-bit processors</a:t>
            </a:r>
          </a:p>
          <a:p>
            <a:pPr lvl="1"/>
            <a:r>
              <a:rPr lang="en-US" dirty="0" smtClean="0"/>
              <a:t>Pads the message in multiples of 16 bytes</a:t>
            </a:r>
          </a:p>
          <a:p>
            <a:pPr lvl="1"/>
            <a:r>
              <a:rPr lang="en-US" dirty="0" smtClean="0"/>
              <a:t>Cryptanalytic attacks exist against MD2</a:t>
            </a:r>
          </a:p>
          <a:p>
            <a:r>
              <a:rPr lang="en-US" dirty="0" smtClean="0"/>
              <a:t>MD4</a:t>
            </a:r>
          </a:p>
          <a:p>
            <a:pPr lvl="1"/>
            <a:r>
              <a:rPr lang="en-US" dirty="0"/>
              <a:t>Supports 32-bit processors</a:t>
            </a:r>
          </a:p>
          <a:p>
            <a:pPr lvl="1"/>
            <a:r>
              <a:rPr lang="en-US" dirty="0"/>
              <a:t>Collisions make it no longer secure</a:t>
            </a:r>
          </a:p>
          <a:p>
            <a:r>
              <a:rPr lang="en-US" dirty="0" smtClean="0"/>
              <a:t>MD5</a:t>
            </a:r>
          </a:p>
          <a:p>
            <a:pPr lvl="1"/>
            <a:r>
              <a:rPr lang="en-US" dirty="0"/>
              <a:t>Similar to previous versions</a:t>
            </a:r>
          </a:p>
          <a:p>
            <a:pPr lvl="1"/>
            <a:r>
              <a:rPr lang="en-US" dirty="0"/>
              <a:t>Implements additional security features that significantly reduces the speed of message digest production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Study Table 7.1 on page 246</a:t>
            </a:r>
          </a:p>
        </p:txBody>
      </p:sp>
    </p:spTree>
    <p:extLst>
      <p:ext uri="{BB962C8B-B14F-4D97-AF65-F5344CB8AC3E}">
        <p14:creationId xmlns:p14="http://schemas.microsoft.com/office/powerpoint/2010/main" val="3928523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Digital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Enforce nonrepudiation</a:t>
            </a:r>
          </a:p>
          <a:p>
            <a:r>
              <a:rPr lang="en-US" dirty="0" smtClean="0"/>
              <a:t>Assures the recipient that the message was not altered in transit between sender and receiver</a:t>
            </a:r>
          </a:p>
          <a:p>
            <a:r>
              <a:rPr lang="en-US" dirty="0" smtClean="0"/>
              <a:t>Rely on public key cryptography and hashing functions</a:t>
            </a:r>
          </a:p>
          <a:p>
            <a:r>
              <a:rPr lang="en-US" dirty="0" smtClean="0"/>
              <a:t>See page 247 for digital signature process</a:t>
            </a:r>
          </a:p>
          <a:p>
            <a:r>
              <a:rPr lang="en-US" dirty="0" smtClean="0"/>
              <a:t>Does not provide privacy; only ensures integrity, authentication, and nonrepudiation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08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Hashed Message Authentication Code</a:t>
            </a:r>
          </a:p>
          <a:p>
            <a:r>
              <a:rPr lang="en-US" dirty="0" smtClean="0"/>
              <a:t>Implements a partial digital signature</a:t>
            </a:r>
          </a:p>
          <a:p>
            <a:pPr lvl="1"/>
            <a:r>
              <a:rPr lang="en-US" dirty="0"/>
              <a:t>Guarantees integrity, but does not provide for nonrepudiation</a:t>
            </a:r>
          </a:p>
          <a:p>
            <a:r>
              <a:rPr lang="en-US" dirty="0" smtClean="0"/>
              <a:t>HMAC can be combined with an standard message digest generation algorithm by using a shared secret key</a:t>
            </a:r>
          </a:p>
          <a:p>
            <a:pPr lvl="1"/>
            <a:r>
              <a:rPr lang="en-US" dirty="0" smtClean="0"/>
              <a:t>Only the two parties have the key</a:t>
            </a:r>
          </a:p>
          <a:p>
            <a:pPr lvl="1"/>
            <a:r>
              <a:rPr lang="en-US" dirty="0" smtClean="0"/>
              <a:t>Input + key = digest</a:t>
            </a:r>
          </a:p>
          <a:p>
            <a:pPr lvl="1"/>
            <a:r>
              <a:rPr lang="en-US" dirty="0" smtClean="0"/>
              <a:t>In between unencrypted use of a message digest and computationally expensive digital signature in PKI</a:t>
            </a:r>
          </a:p>
        </p:txBody>
      </p:sp>
    </p:spTree>
    <p:extLst>
      <p:ext uri="{BB962C8B-B14F-4D97-AF65-F5344CB8AC3E}">
        <p14:creationId xmlns:p14="http://schemas.microsoft.com/office/powerpoint/2010/main" val="9499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Digital Signature Standard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NIST specifies the digital signature algorithms acceptable for federal government use in FIPS 186-4, aka Digital Signature Standard (DSS)</a:t>
            </a:r>
          </a:p>
          <a:p>
            <a:pPr lvl="1"/>
            <a:r>
              <a:rPr lang="en-US" dirty="0" smtClean="0"/>
              <a:t>All federally approved digital signature algorithms must use SHA-3</a:t>
            </a:r>
          </a:p>
          <a:p>
            <a:pPr lvl="1"/>
            <a:r>
              <a:rPr lang="en-US" dirty="0" smtClean="0"/>
              <a:t>Encryption algorithms include:</a:t>
            </a:r>
          </a:p>
          <a:p>
            <a:pPr lvl="2"/>
            <a:r>
              <a:rPr lang="en-US" dirty="0" smtClean="0"/>
              <a:t>DSA</a:t>
            </a:r>
          </a:p>
          <a:p>
            <a:pPr lvl="2"/>
            <a:r>
              <a:rPr lang="en-US" dirty="0" smtClean="0"/>
              <a:t>RSA</a:t>
            </a:r>
          </a:p>
          <a:p>
            <a:pPr lvl="2"/>
            <a:r>
              <a:rPr lang="en-US" dirty="0" smtClean="0"/>
              <a:t>ECDSA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5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Public Key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Facilitates communications between previously unknown parties</a:t>
            </a:r>
          </a:p>
          <a:p>
            <a:r>
              <a:rPr lang="en-US" dirty="0" smtClean="0"/>
              <a:t>PKI provides a hierarchy of trust which permits combining asymmetric cryptography with symmetric cryptography along with hashing and digital signatures, aka hybrid cryptography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80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Certificates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911"/>
            <a:ext cx="10515600" cy="4351338"/>
          </a:xfrm>
        </p:spPr>
        <p:txBody>
          <a:bodyPr/>
          <a:lstStyle/>
          <a:p>
            <a:r>
              <a:rPr lang="en-US" dirty="0" smtClean="0"/>
              <a:t>Digital certificates provide communicating parties with assurance that they are communicating with trusted parties</a:t>
            </a:r>
          </a:p>
          <a:p>
            <a:r>
              <a:rPr lang="en-US" dirty="0" smtClean="0"/>
              <a:t>Digital certificate are endorsed copies of an individual’s public key</a:t>
            </a:r>
          </a:p>
          <a:p>
            <a:r>
              <a:rPr lang="en-US" dirty="0" smtClean="0"/>
              <a:t>Based on the X.509 certificate format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967" y="3310128"/>
            <a:ext cx="6531865" cy="34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67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Certificate Authorities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</a:t>
            </a:r>
          </a:p>
          <a:p>
            <a:r>
              <a:rPr lang="en-US" dirty="0" smtClean="0"/>
              <a:t>Neutral organizations that offer notarization services for digital certificates</a:t>
            </a:r>
          </a:p>
          <a:p>
            <a:r>
              <a:rPr lang="en-US" dirty="0" smtClean="0"/>
              <a:t>Verifies identity of the applicant</a:t>
            </a:r>
          </a:p>
          <a:p>
            <a:r>
              <a:rPr lang="en-US" dirty="0" smtClean="0"/>
              <a:t>Trust is important for CAs</a:t>
            </a:r>
          </a:p>
          <a:p>
            <a:r>
              <a:rPr lang="en-US" i="1" dirty="0" smtClean="0"/>
              <a:t>Registration Authorities (RA)</a:t>
            </a:r>
          </a:p>
          <a:p>
            <a:pPr lvl="1"/>
            <a:r>
              <a:rPr lang="en-US" dirty="0" smtClean="0"/>
              <a:t>Assist the burden of verifying users’ identities prior to issuing digital certificates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14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Certificate Generation and Destruction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Enrollment	</a:t>
            </a:r>
          </a:p>
          <a:p>
            <a:pPr lvl="1"/>
            <a:r>
              <a:rPr lang="en-US" dirty="0" smtClean="0"/>
              <a:t>First prove identity to the CA</a:t>
            </a:r>
          </a:p>
          <a:p>
            <a:pPr lvl="1"/>
            <a:r>
              <a:rPr lang="en-US" dirty="0" smtClean="0"/>
              <a:t>Provide the public key</a:t>
            </a:r>
          </a:p>
          <a:p>
            <a:pPr lvl="1"/>
            <a:r>
              <a:rPr lang="en-US" dirty="0" smtClean="0"/>
              <a:t>CA binds user identity and public key and then digitally signs it with the CA’s private key</a:t>
            </a:r>
          </a:p>
        </p:txBody>
      </p:sp>
    </p:spTree>
    <p:extLst>
      <p:ext uri="{BB962C8B-B14F-4D97-AF65-F5344CB8AC3E}">
        <p14:creationId xmlns:p14="http://schemas.microsoft.com/office/powerpoint/2010/main" val="3723663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Certificate Generation and Destruction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Verification</a:t>
            </a:r>
          </a:p>
          <a:p>
            <a:pPr lvl="1"/>
            <a:r>
              <a:rPr lang="en-US" dirty="0" smtClean="0"/>
              <a:t>When you receive a digital certificate from someone, verify the certificate by checking the CA’s digital signature </a:t>
            </a:r>
            <a:r>
              <a:rPr lang="en-US" dirty="0" smtClean="0"/>
              <a:t>us</a:t>
            </a:r>
            <a:r>
              <a:rPr lang="en-US" dirty="0" smtClean="0"/>
              <a:t>ing </a:t>
            </a:r>
            <a:r>
              <a:rPr lang="en-US" dirty="0" smtClean="0"/>
              <a:t>the CA’s public key</a:t>
            </a:r>
          </a:p>
          <a:p>
            <a:pPr lvl="1"/>
            <a:r>
              <a:rPr lang="en-US" dirty="0" smtClean="0"/>
              <a:t>CRL</a:t>
            </a:r>
          </a:p>
          <a:p>
            <a:pPr lvl="1"/>
            <a:r>
              <a:rPr lang="en-US" dirty="0" smtClean="0"/>
              <a:t>OCSP</a:t>
            </a:r>
            <a:endParaRPr lang="en-US" dirty="0" smtClean="0"/>
          </a:p>
          <a:p>
            <a:pPr lvl="1"/>
            <a:r>
              <a:rPr lang="en-US" dirty="0" smtClean="0"/>
              <a:t>If only the email is used in the certificate as identification, then the authenticity of the sender is in doubt</a:t>
            </a:r>
          </a:p>
          <a:p>
            <a:pPr lvl="1"/>
            <a:r>
              <a:rPr lang="en-US" dirty="0" smtClean="0"/>
              <a:t>Significant security issues:</a:t>
            </a:r>
          </a:p>
          <a:p>
            <a:pPr lvl="2"/>
            <a:r>
              <a:rPr lang="en-US" dirty="0" smtClean="0"/>
              <a:t>Symantec</a:t>
            </a:r>
          </a:p>
          <a:p>
            <a:pPr lvl="2"/>
            <a:r>
              <a:rPr lang="en-US" dirty="0" smtClean="0"/>
              <a:t>GoDaddy</a:t>
            </a:r>
          </a:p>
        </p:txBody>
      </p:sp>
    </p:spTree>
    <p:extLst>
      <p:ext uri="{BB962C8B-B14F-4D97-AF65-F5344CB8AC3E}">
        <p14:creationId xmlns:p14="http://schemas.microsoft.com/office/powerpoint/2010/main" val="197473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Certificate Generation and Destruction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Revocation</a:t>
            </a:r>
          </a:p>
          <a:p>
            <a:pPr lvl="1"/>
            <a:r>
              <a:rPr lang="en-US" dirty="0" smtClean="0"/>
              <a:t>Reasons to revoke a certificate:</a:t>
            </a:r>
          </a:p>
          <a:p>
            <a:pPr lvl="2"/>
            <a:r>
              <a:rPr lang="en-US" dirty="0"/>
              <a:t>The certificate was compromised</a:t>
            </a:r>
          </a:p>
          <a:p>
            <a:pPr lvl="2"/>
            <a:r>
              <a:rPr lang="en-US" dirty="0"/>
              <a:t>The certificate was erroneously issued</a:t>
            </a:r>
          </a:p>
          <a:p>
            <a:pPr lvl="2"/>
            <a:r>
              <a:rPr lang="en-US" dirty="0"/>
              <a:t>Details about the certificate changed</a:t>
            </a:r>
          </a:p>
          <a:p>
            <a:pPr lvl="2"/>
            <a:r>
              <a:rPr lang="en-US" dirty="0"/>
              <a:t>The security association changed</a:t>
            </a:r>
          </a:p>
          <a:p>
            <a:pPr lvl="1"/>
            <a:r>
              <a:rPr lang="en-US" dirty="0" smtClean="0"/>
              <a:t>Certificate Revocation List</a:t>
            </a:r>
          </a:p>
          <a:p>
            <a:pPr lvl="2"/>
            <a:r>
              <a:rPr lang="en-US" dirty="0" smtClean="0"/>
              <a:t>Maintained by the various CAs and contain the serial numbers of issued and revoked certificates</a:t>
            </a:r>
          </a:p>
          <a:p>
            <a:pPr lvl="2"/>
            <a:r>
              <a:rPr lang="en-US" dirty="0" smtClean="0"/>
              <a:t>Must be downloaded and cross-referenced periodically</a:t>
            </a:r>
          </a:p>
          <a:p>
            <a:pPr lvl="1"/>
            <a:r>
              <a:rPr lang="en-US" dirty="0" smtClean="0"/>
              <a:t>Online Certificate Status Protocol</a:t>
            </a:r>
          </a:p>
          <a:p>
            <a:pPr lvl="2"/>
            <a:r>
              <a:rPr lang="en-US" dirty="0" smtClean="0"/>
              <a:t>Eliminates the latency of CRLs</a:t>
            </a:r>
          </a:p>
          <a:p>
            <a:pPr lvl="2"/>
            <a:r>
              <a:rPr lang="en-US" dirty="0" smtClean="0"/>
              <a:t>Real-time request/response</a:t>
            </a:r>
          </a:p>
        </p:txBody>
      </p:sp>
    </p:spTree>
    <p:extLst>
      <p:ext uri="{BB962C8B-B14F-4D97-AF65-F5344CB8AC3E}">
        <p14:creationId xmlns:p14="http://schemas.microsoft.com/office/powerpoint/2010/main" val="215143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Asymmetric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pubic and private keys; key pairs to facilitate secure communications without complicated key distribution system</a:t>
            </a:r>
          </a:p>
        </p:txBody>
      </p:sp>
    </p:spTree>
    <p:extLst>
      <p:ext uri="{BB962C8B-B14F-4D97-AF65-F5344CB8AC3E}">
        <p14:creationId xmlns:p14="http://schemas.microsoft.com/office/powerpoint/2010/main" val="2227172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Asymmetric Key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Choose an encryption system with an algorithm in the public domain that has been thoroughly vetted by industry experts</a:t>
            </a:r>
          </a:p>
          <a:p>
            <a:r>
              <a:rPr lang="en-US" dirty="0" smtClean="0"/>
              <a:t>Select your keys in an appropriate manner</a:t>
            </a:r>
          </a:p>
          <a:p>
            <a:r>
              <a:rPr lang="en-US" dirty="0" smtClean="0"/>
              <a:t>When using public key encryption, keep the private key secret</a:t>
            </a:r>
          </a:p>
          <a:p>
            <a:r>
              <a:rPr lang="en-US" dirty="0" smtClean="0"/>
              <a:t>Retire keys when they have served a useful life</a:t>
            </a:r>
          </a:p>
          <a:p>
            <a:r>
              <a:rPr lang="en-US" dirty="0" smtClean="0"/>
              <a:t>Back up your keys!</a:t>
            </a:r>
          </a:p>
          <a:p>
            <a:r>
              <a:rPr lang="en-US" dirty="0" smtClean="0"/>
              <a:t>Hardware Security Module (HSM)</a:t>
            </a:r>
          </a:p>
          <a:p>
            <a:pPr lvl="1"/>
            <a:r>
              <a:rPr lang="en-US" dirty="0"/>
              <a:t>Provides an effective way to mange encryption keys</a:t>
            </a:r>
          </a:p>
          <a:p>
            <a:pPr lvl="1"/>
            <a:r>
              <a:rPr lang="en-US" dirty="0"/>
              <a:t>Store and mange encryption keys in a secure manner that prevents humans from ever needing to work directly with the keys.</a:t>
            </a:r>
          </a:p>
          <a:p>
            <a:r>
              <a:rPr lang="en-US" dirty="0" smtClean="0"/>
              <a:t>Trusted Platform Module</a:t>
            </a:r>
            <a:r>
              <a:rPr lang="en-US" dirty="0"/>
              <a:t> </a:t>
            </a:r>
            <a:r>
              <a:rPr lang="en-US" dirty="0" smtClean="0"/>
              <a:t>(TPM)</a:t>
            </a:r>
          </a:p>
          <a:p>
            <a:pPr lvl="1"/>
            <a:r>
              <a:rPr lang="en-US" dirty="0" smtClean="0"/>
              <a:t>Chip on a motherboard that provides key storage and implementation for FDE</a:t>
            </a:r>
          </a:p>
        </p:txBody>
      </p:sp>
    </p:spTree>
    <p:extLst>
      <p:ext uri="{BB962C8B-B14F-4D97-AF65-F5344CB8AC3E}">
        <p14:creationId xmlns:p14="http://schemas.microsoft.com/office/powerpoint/2010/main" val="3014051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Applied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Portable devices</a:t>
            </a:r>
          </a:p>
          <a:p>
            <a:pPr lvl="1"/>
            <a:r>
              <a:rPr lang="en-US" dirty="0" smtClean="0"/>
              <a:t>Laptops, notebooks, smartphones, tablets, etc.</a:t>
            </a:r>
          </a:p>
          <a:p>
            <a:pPr lvl="1"/>
            <a:r>
              <a:rPr lang="en-US" dirty="0" smtClean="0"/>
              <a:t>Could cause serious harm to an organization if it contains sensitive information and is lost or stolen</a:t>
            </a:r>
          </a:p>
        </p:txBody>
      </p:sp>
    </p:spTree>
    <p:extLst>
      <p:ext uri="{BB962C8B-B14F-4D97-AF65-F5344CB8AC3E}">
        <p14:creationId xmlns:p14="http://schemas.microsoft.com/office/powerpoint/2010/main" val="228249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Applied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Security should be cost effective</a:t>
            </a:r>
          </a:p>
          <a:p>
            <a:pPr lvl="2"/>
            <a:r>
              <a:rPr lang="en-US" dirty="0" smtClean="0"/>
              <a:t>Need confidentiality?  Encrypt the message</a:t>
            </a:r>
          </a:p>
          <a:p>
            <a:pPr lvl="2"/>
            <a:r>
              <a:rPr lang="en-US" dirty="0" smtClean="0"/>
              <a:t>Need integrity? Hash the message</a:t>
            </a:r>
          </a:p>
          <a:p>
            <a:pPr lvl="2"/>
            <a:r>
              <a:rPr lang="en-US" dirty="0" smtClean="0"/>
              <a:t>Need authentication, integrity, and/or nonrepudiation?  Digitally sign it</a:t>
            </a:r>
          </a:p>
          <a:p>
            <a:pPr lvl="2"/>
            <a:r>
              <a:rPr lang="en-US" dirty="0" smtClean="0"/>
              <a:t>Require confidentiality, integrity, authentication, and nonrepudiation? Encrypt and digitally sign it</a:t>
            </a:r>
          </a:p>
          <a:p>
            <a:pPr lvl="1"/>
            <a:r>
              <a:rPr lang="en-US" dirty="0" smtClean="0"/>
              <a:t>It is always the responsibility of the sender to put proper mechanisms in place to ensure security of a message or transmission</a:t>
            </a:r>
          </a:p>
          <a:p>
            <a:pPr lvl="1"/>
            <a:r>
              <a:rPr lang="en-US" dirty="0" smtClean="0"/>
              <a:t>Pretty Good Privacy</a:t>
            </a:r>
          </a:p>
          <a:p>
            <a:pPr lvl="1"/>
            <a:r>
              <a:rPr lang="en-US" dirty="0" smtClean="0"/>
              <a:t>S/MIME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06945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Applied 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Web applications</a:t>
            </a:r>
          </a:p>
          <a:p>
            <a:r>
              <a:rPr lang="en-US" dirty="0" smtClean="0"/>
              <a:t>Encryption is widely used to protect web transactions</a:t>
            </a:r>
          </a:p>
          <a:p>
            <a:r>
              <a:rPr lang="en-US" dirty="0" smtClean="0"/>
              <a:t>SSL</a:t>
            </a:r>
          </a:p>
          <a:p>
            <a:pPr lvl="1"/>
            <a:r>
              <a:rPr lang="en-US" dirty="0" smtClean="0"/>
              <a:t>Developed by Netscape for client/server encryption for web traffic</a:t>
            </a:r>
          </a:p>
          <a:p>
            <a:pPr lvl="1"/>
            <a:r>
              <a:rPr lang="en-US" dirty="0" smtClean="0"/>
              <a:t>HTTPS (port 443)</a:t>
            </a:r>
          </a:p>
          <a:p>
            <a:pPr lvl="1"/>
            <a:r>
              <a:rPr lang="en-US" dirty="0" smtClean="0"/>
              <a:t>Relies on exchange of digital certificates to negotiate encryption/decryption parameters between web browser and web server</a:t>
            </a:r>
          </a:p>
          <a:p>
            <a:r>
              <a:rPr lang="en-US" dirty="0" smtClean="0"/>
              <a:t>TLS</a:t>
            </a:r>
          </a:p>
          <a:p>
            <a:pPr lvl="1"/>
            <a:r>
              <a:rPr lang="en-US" dirty="0" smtClean="0"/>
              <a:t>Replacement for SSL</a:t>
            </a:r>
          </a:p>
          <a:p>
            <a:pPr lvl="1"/>
            <a:r>
              <a:rPr lang="en-US" dirty="0" smtClean="0"/>
              <a:t>HTTPS (Port 443)</a:t>
            </a:r>
          </a:p>
          <a:p>
            <a:pPr lvl="1"/>
            <a:r>
              <a:rPr lang="en-US" dirty="0" smtClean="0"/>
              <a:t>Incorporates security enhancements</a:t>
            </a:r>
          </a:p>
          <a:p>
            <a:pPr lvl="1"/>
            <a:r>
              <a:rPr lang="en-US" dirty="0" smtClean="0"/>
              <a:t>TLS v1.2 and TLS v1.3  does not support downgrading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579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Steganography and Watermarking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Steganography</a:t>
            </a:r>
          </a:p>
          <a:p>
            <a:pPr lvl="1"/>
            <a:r>
              <a:rPr lang="en-US" dirty="0" smtClean="0"/>
              <a:t>Makes alterations to a file using the least significant bit in an image file</a:t>
            </a:r>
          </a:p>
          <a:p>
            <a:pPr lvl="1"/>
            <a:r>
              <a:rPr lang="en-US" dirty="0" smtClean="0"/>
              <a:t>Change are so minor, that it is imperceptible to the human eye</a:t>
            </a:r>
          </a:p>
          <a:p>
            <a:pPr lvl="1"/>
            <a:r>
              <a:rPr lang="en-US" dirty="0" smtClean="0"/>
              <a:t>Can be used by anyone</a:t>
            </a:r>
          </a:p>
          <a:p>
            <a:pPr lvl="1"/>
            <a:r>
              <a:rPr lang="en-US" dirty="0" smtClean="0"/>
              <a:t>Watermarks are a legitimate use for steganography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798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Digital Rights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uses encryption to enforce copyright restrictions on digital media</a:t>
            </a:r>
          </a:p>
          <a:p>
            <a:r>
              <a:rPr lang="en-US" dirty="0" smtClean="0"/>
              <a:t>Can be applied to a variety of media types; especially music</a:t>
            </a:r>
          </a:p>
          <a:p>
            <a:r>
              <a:rPr lang="en-US" dirty="0" smtClean="0"/>
              <a:t>Not without controversy</a:t>
            </a:r>
          </a:p>
          <a:p>
            <a:pPr lvl="1"/>
            <a:r>
              <a:rPr lang="en-US" dirty="0" smtClean="0"/>
              <a:t>Music DRM</a:t>
            </a:r>
          </a:p>
          <a:p>
            <a:pPr lvl="1"/>
            <a:r>
              <a:rPr lang="en-US" dirty="0" smtClean="0"/>
              <a:t>Movie DRM</a:t>
            </a:r>
          </a:p>
          <a:p>
            <a:pPr lvl="1"/>
            <a:r>
              <a:rPr lang="en-US" dirty="0" smtClean="0"/>
              <a:t>E-book DRM</a:t>
            </a:r>
          </a:p>
          <a:p>
            <a:pPr lvl="1"/>
            <a:r>
              <a:rPr lang="en-US" dirty="0" smtClean="0"/>
              <a:t>Video Game DRM</a:t>
            </a:r>
          </a:p>
          <a:p>
            <a:pPr lvl="1"/>
            <a:r>
              <a:rPr lang="en-US" dirty="0" smtClean="0"/>
              <a:t>Document DRM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107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networking services</a:t>
            </a:r>
          </a:p>
          <a:p>
            <a:r>
              <a:rPr lang="en-US" dirty="0" smtClean="0"/>
              <a:t>Providing a method to transfer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99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Circuit Encryption</a:t>
            </a:r>
          </a:p>
          <a:p>
            <a:pPr lvl="1"/>
            <a:r>
              <a:rPr lang="en-US" dirty="0" smtClean="0"/>
              <a:t>Link Encryption</a:t>
            </a:r>
          </a:p>
          <a:p>
            <a:pPr lvl="2"/>
            <a:r>
              <a:rPr lang="en-US" dirty="0" smtClean="0"/>
              <a:t>Protects the entire communications circuit by creating a secure tunnel between two points using either hardware or software solutions</a:t>
            </a:r>
          </a:p>
          <a:p>
            <a:pPr lvl="1"/>
            <a:r>
              <a:rPr lang="en-US" dirty="0" smtClean="0"/>
              <a:t>End-to-end encryption</a:t>
            </a:r>
          </a:p>
          <a:p>
            <a:pPr lvl="2"/>
            <a:r>
              <a:rPr lang="en-US" dirty="0" smtClean="0"/>
              <a:t>Protects communications between two parties and independent of link encryption</a:t>
            </a:r>
          </a:p>
          <a:p>
            <a:pPr lvl="2"/>
            <a:r>
              <a:rPr lang="en-US" dirty="0" smtClean="0"/>
              <a:t>SSL/TLS</a:t>
            </a:r>
            <a:endParaRPr lang="en-US" dirty="0"/>
          </a:p>
          <a:p>
            <a:r>
              <a:rPr lang="en-US" dirty="0" smtClean="0"/>
              <a:t>Critical difference</a:t>
            </a:r>
          </a:p>
          <a:p>
            <a:pPr lvl="1"/>
            <a:r>
              <a:rPr lang="en-US" dirty="0" smtClean="0"/>
              <a:t>In link encryption, all the data including the header, trailer, address, and routing data is also encrypted</a:t>
            </a:r>
          </a:p>
          <a:p>
            <a:pPr lvl="1"/>
            <a:r>
              <a:rPr lang="en-US" dirty="0" smtClean="0"/>
              <a:t>End-to-end encryption does not encrypt the header, trailer, address, and routing data</a:t>
            </a:r>
          </a:p>
          <a:p>
            <a:r>
              <a:rPr lang="en-US" dirty="0" smtClean="0"/>
              <a:t>OSI model</a:t>
            </a:r>
          </a:p>
          <a:p>
            <a:pPr lvl="1"/>
            <a:r>
              <a:rPr lang="en-US" dirty="0" smtClean="0"/>
              <a:t>In higher layers, it’s usually end-to-end encryption</a:t>
            </a:r>
          </a:p>
          <a:p>
            <a:pPr lvl="1"/>
            <a:r>
              <a:rPr lang="en-US" dirty="0" smtClean="0"/>
              <a:t>In the lower layers, it’s usually link encryption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000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IPsec</a:t>
            </a:r>
          </a:p>
          <a:p>
            <a:pPr lvl="1"/>
            <a:r>
              <a:rPr lang="en-US" dirty="0" smtClean="0"/>
              <a:t>A standard architecture set forth by the IETF</a:t>
            </a:r>
          </a:p>
          <a:p>
            <a:pPr lvl="1"/>
            <a:r>
              <a:rPr lang="en-US" dirty="0" smtClean="0"/>
              <a:t>Communication is usually between two systems, two routers, two gateways, or any combination</a:t>
            </a:r>
          </a:p>
          <a:p>
            <a:pPr lvl="1"/>
            <a:r>
              <a:rPr lang="en-US" dirty="0" smtClean="0"/>
              <a:t>It is an open, modular framework that is cross-platform compatible</a:t>
            </a:r>
          </a:p>
          <a:p>
            <a:pPr lvl="1"/>
            <a:r>
              <a:rPr lang="en-US" dirty="0" smtClean="0"/>
              <a:t>Uses public key cryptography</a:t>
            </a:r>
          </a:p>
          <a:p>
            <a:pPr lvl="1"/>
            <a:r>
              <a:rPr lang="en-US" dirty="0" smtClean="0"/>
              <a:t>Primarily used for VPNs</a:t>
            </a:r>
          </a:p>
          <a:p>
            <a:pPr lvl="2"/>
            <a:r>
              <a:rPr lang="en-US" dirty="0" smtClean="0"/>
              <a:t>Commonly paired with L2TP</a:t>
            </a:r>
          </a:p>
          <a:p>
            <a:pPr lvl="2"/>
            <a:r>
              <a:rPr lang="en-US" dirty="0" smtClean="0"/>
              <a:t>Transport or tunnel mode</a:t>
            </a:r>
          </a:p>
          <a:p>
            <a:pPr lvl="2"/>
            <a:r>
              <a:rPr lang="en-US" dirty="0" smtClean="0"/>
              <a:t>Relies on </a:t>
            </a:r>
            <a:r>
              <a:rPr lang="en-US" b="1" i="1" dirty="0" smtClean="0"/>
              <a:t>Security Associations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AH – provides assurance of message integrity, nonrepudiation, authentication, access control, and prevents replay attacks</a:t>
            </a:r>
          </a:p>
          <a:p>
            <a:pPr lvl="3"/>
            <a:r>
              <a:rPr lang="en-US" dirty="0" smtClean="0"/>
              <a:t>ESP – provides confidentiality, integrity, encryption, limited authentication, and prevents replay attacks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5488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639"/>
          </a:xfrm>
        </p:spPr>
        <p:txBody>
          <a:bodyPr>
            <a:normAutofit/>
          </a:bodyPr>
          <a:lstStyle/>
          <a:p>
            <a:r>
              <a:rPr lang="en-US" dirty="0" smtClean="0"/>
              <a:t>IPsec</a:t>
            </a:r>
          </a:p>
          <a:p>
            <a:pPr lvl="1"/>
            <a:r>
              <a:rPr lang="en-US" dirty="0" smtClean="0"/>
              <a:t>Internet Security Association Key Management (ISAKMP) Protocol</a:t>
            </a:r>
          </a:p>
          <a:p>
            <a:pPr lvl="1"/>
            <a:r>
              <a:rPr lang="en-US" dirty="0" smtClean="0"/>
              <a:t>Provides background security support for IPsec by negotiating, establishing, modifying, an deleting security association</a:t>
            </a:r>
          </a:p>
          <a:p>
            <a:pPr lvl="2"/>
            <a:r>
              <a:rPr lang="en-US" dirty="0" smtClean="0"/>
              <a:t>Four basic requirements:</a:t>
            </a:r>
          </a:p>
          <a:p>
            <a:pPr lvl="3"/>
            <a:r>
              <a:rPr lang="en-US" sz="2000" dirty="0" smtClean="0"/>
              <a:t>Authenticate communicating peers</a:t>
            </a:r>
          </a:p>
          <a:p>
            <a:pPr lvl="3"/>
            <a:r>
              <a:rPr lang="en-US" sz="2000" dirty="0" smtClean="0"/>
              <a:t>Create and manage security associations</a:t>
            </a:r>
          </a:p>
          <a:p>
            <a:pPr lvl="3"/>
            <a:r>
              <a:rPr lang="en-US" sz="2000" dirty="0" smtClean="0"/>
              <a:t>Provide key generation mechanisms</a:t>
            </a:r>
          </a:p>
          <a:p>
            <a:pPr lvl="3"/>
            <a:r>
              <a:rPr lang="en-US" sz="2000" dirty="0" smtClean="0"/>
              <a:t>Protect against threats (replay and DoS attacks)</a:t>
            </a:r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05857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Public and Private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keys are freely available to anyone with whom the want to communicate</a:t>
            </a:r>
          </a:p>
          <a:p>
            <a:r>
              <a:rPr lang="en-US" dirty="0" smtClean="0"/>
              <a:t>Possession of public keys does not introduce weaknesses into the cryptosystem</a:t>
            </a:r>
          </a:p>
          <a:p>
            <a:r>
              <a:rPr lang="en-US" dirty="0" smtClean="0"/>
              <a:t>The private key in reserved for sole use of the individual who owns the key</a:t>
            </a:r>
          </a:p>
          <a:p>
            <a:pPr lvl="1"/>
            <a:r>
              <a:rPr lang="en-US" dirty="0" smtClean="0"/>
              <a:t>Sender encrypts with the recipient’s public key</a:t>
            </a:r>
          </a:p>
          <a:p>
            <a:pPr lvl="1"/>
            <a:r>
              <a:rPr lang="en-US" dirty="0" smtClean="0"/>
              <a:t>Recipient decrypts with their private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21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Wireless Networking poses tremendous security risks</a:t>
            </a:r>
          </a:p>
          <a:p>
            <a:r>
              <a:rPr lang="en-US" dirty="0" smtClean="0"/>
              <a:t>Transmitting data through the air leaves them vulnerable to interception</a:t>
            </a:r>
          </a:p>
          <a:p>
            <a:r>
              <a:rPr lang="en-US" dirty="0" smtClean="0"/>
              <a:t>WEP</a:t>
            </a:r>
          </a:p>
          <a:p>
            <a:r>
              <a:rPr lang="en-US" dirty="0" smtClean="0"/>
              <a:t>WPS</a:t>
            </a:r>
          </a:p>
          <a:p>
            <a:r>
              <a:rPr lang="en-US" dirty="0" smtClean="0"/>
              <a:t>WPA</a:t>
            </a:r>
          </a:p>
          <a:p>
            <a:r>
              <a:rPr lang="en-US" dirty="0" smtClean="0"/>
              <a:t>WPA2</a:t>
            </a:r>
          </a:p>
          <a:p>
            <a:r>
              <a:rPr lang="en-US" dirty="0" smtClean="0"/>
              <a:t>802.1x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9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Cryptographic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 attack</a:t>
            </a:r>
          </a:p>
          <a:p>
            <a:pPr lvl="1"/>
            <a:r>
              <a:rPr lang="en-US" dirty="0" smtClean="0"/>
              <a:t>Algebraic manipulation that attempts to reduce the complexity of the algorithm</a:t>
            </a:r>
          </a:p>
          <a:p>
            <a:r>
              <a:rPr lang="en-US" dirty="0" smtClean="0"/>
              <a:t>Implementation attack</a:t>
            </a:r>
          </a:p>
          <a:p>
            <a:pPr lvl="1"/>
            <a:r>
              <a:rPr lang="en-US" dirty="0" smtClean="0"/>
              <a:t>Exploits weaknesses in the implementation of the cryptography system</a:t>
            </a:r>
          </a:p>
          <a:p>
            <a:pPr lvl="1"/>
            <a:r>
              <a:rPr lang="en-US" dirty="0" smtClean="0"/>
              <a:t>Focuses on the software code</a:t>
            </a:r>
          </a:p>
          <a:p>
            <a:r>
              <a:rPr lang="en-US" dirty="0" smtClean="0"/>
              <a:t>Statistical attack</a:t>
            </a:r>
          </a:p>
          <a:p>
            <a:pPr lvl="1"/>
            <a:r>
              <a:rPr lang="en-US" dirty="0" smtClean="0"/>
              <a:t>Exploits weaknesses in the cryptosystem; e.g. floating point errors and PRNG</a:t>
            </a:r>
          </a:p>
          <a:p>
            <a:r>
              <a:rPr lang="en-US" dirty="0" smtClean="0"/>
              <a:t>Brute force attack</a:t>
            </a:r>
          </a:p>
          <a:p>
            <a:pPr lvl="1"/>
            <a:r>
              <a:rPr lang="en-US" dirty="0" smtClean="0"/>
              <a:t>Attempt every possible combination for a key or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53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Cryptographic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56392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Frequency Analysis and the Ciphertext Only Attack</a:t>
            </a:r>
          </a:p>
          <a:p>
            <a:r>
              <a:rPr lang="en-US" dirty="0" smtClean="0"/>
              <a:t>Known Plaintext – attacker has both ciphertext and plaintext</a:t>
            </a:r>
          </a:p>
          <a:p>
            <a:r>
              <a:rPr lang="en-US" dirty="0" smtClean="0"/>
              <a:t>Chosen Ciphertext – attacker can decrypt chosen portion of ciphertext</a:t>
            </a:r>
          </a:p>
          <a:p>
            <a:r>
              <a:rPr lang="en-US" dirty="0" smtClean="0"/>
              <a:t>Chosen Plaintext – attacker can encrypt chosen plaintext</a:t>
            </a:r>
          </a:p>
          <a:p>
            <a:r>
              <a:rPr lang="en-US" dirty="0" smtClean="0"/>
              <a:t>Meet in the Middle – defeat encryption that uses two rounds</a:t>
            </a:r>
          </a:p>
          <a:p>
            <a:r>
              <a:rPr lang="en-US" dirty="0" smtClean="0"/>
              <a:t>Man in the Middle – Intercepts all communications </a:t>
            </a:r>
          </a:p>
          <a:p>
            <a:r>
              <a:rPr lang="en-US" dirty="0" smtClean="0"/>
              <a:t>Birthday – aka </a:t>
            </a:r>
            <a:r>
              <a:rPr lang="en-US" i="1" dirty="0" smtClean="0"/>
              <a:t>Collision attack </a:t>
            </a:r>
            <a:r>
              <a:rPr lang="en-US" dirty="0" smtClean="0"/>
              <a:t>or </a:t>
            </a:r>
            <a:r>
              <a:rPr lang="en-US" i="1" dirty="0" smtClean="0"/>
              <a:t>reverse hash matching</a:t>
            </a:r>
          </a:p>
          <a:p>
            <a:r>
              <a:rPr lang="en-US" dirty="0" smtClean="0"/>
              <a:t>Replay – Intercepts an encrypted message and then later “replays” the message to open a new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12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Asymmetric encryption, aka public key encryption</a:t>
            </a:r>
          </a:p>
          <a:p>
            <a:r>
              <a:rPr lang="en-US" dirty="0" smtClean="0"/>
              <a:t>Digital signatures</a:t>
            </a:r>
          </a:p>
          <a:p>
            <a:r>
              <a:rPr lang="en-US" dirty="0" smtClean="0"/>
              <a:t>Popular cryptographic algorithms</a:t>
            </a:r>
          </a:p>
          <a:p>
            <a:r>
              <a:rPr lang="en-US" dirty="0" smtClean="0"/>
              <a:t>Email: PGP and S/MIME</a:t>
            </a:r>
          </a:p>
          <a:p>
            <a:r>
              <a:rPr lang="en-US" dirty="0" smtClean="0"/>
              <a:t>Web: SSL/TLS</a:t>
            </a:r>
          </a:p>
          <a:p>
            <a:r>
              <a:rPr lang="en-US" dirty="0" smtClean="0"/>
              <a:t>VPN: IPsec and ISAKMP</a:t>
            </a:r>
          </a:p>
          <a:p>
            <a:r>
              <a:rPr lang="en-US" dirty="0" smtClean="0"/>
              <a:t>Wireless: WPA/WPA2</a:t>
            </a:r>
          </a:p>
        </p:txBody>
      </p:sp>
    </p:spTree>
    <p:extLst>
      <p:ext uri="{BB962C8B-B14F-4D97-AF65-F5344CB8AC3E}">
        <p14:creationId xmlns:p14="http://schemas.microsoft.com/office/powerpoint/2010/main" val="586540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Ronald Rivest, Adi Shamir, Leonard Adleman</a:t>
            </a:r>
          </a:p>
          <a:p>
            <a:r>
              <a:rPr lang="en-US" dirty="0" smtClean="0"/>
              <a:t>Developed the RSA algorithm in 1997; world-wide standard</a:t>
            </a:r>
          </a:p>
          <a:p>
            <a:r>
              <a:rPr lang="en-US" dirty="0" smtClean="0"/>
              <a:t>Depends on computational difficultly inherent in factoring large prime numbers</a:t>
            </a:r>
          </a:p>
          <a:p>
            <a:r>
              <a:rPr lang="en-US" dirty="0" smtClean="0"/>
              <a:t>See steps on page 240</a:t>
            </a:r>
          </a:p>
          <a:p>
            <a:r>
              <a:rPr lang="en-US" dirty="0" smtClean="0"/>
              <a:t>Merkle-Hellman Knapsack</a:t>
            </a:r>
          </a:p>
          <a:p>
            <a:pPr lvl="1"/>
            <a:r>
              <a:rPr lang="en-US" dirty="0" smtClean="0"/>
              <a:t>Similar to RSA, but relies on super-increasing sets rather than large prime numbers</a:t>
            </a:r>
          </a:p>
          <a:p>
            <a:pPr lvl="1"/>
            <a:r>
              <a:rPr lang="en-US" dirty="0" smtClean="0"/>
              <a:t>Broken in 1984</a:t>
            </a:r>
          </a:p>
        </p:txBody>
      </p:sp>
    </p:spTree>
    <p:extLst>
      <p:ext uri="{BB962C8B-B14F-4D97-AF65-F5344CB8AC3E}">
        <p14:creationId xmlns:p14="http://schemas.microsoft.com/office/powerpoint/2010/main" val="3937504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El Gamal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1985, Dr. Tahir T. El Gamal published an article describing how mathematical principles behind the Diffie-Hellman key exchange can support public key cryptosystems for encryption and decryption</a:t>
            </a:r>
          </a:p>
          <a:p>
            <a:r>
              <a:rPr lang="en-US" dirty="0" smtClean="0"/>
              <a:t>This became the foundation for SSL/TLS</a:t>
            </a:r>
          </a:p>
          <a:p>
            <a:r>
              <a:rPr lang="en-US" dirty="0" smtClean="0"/>
              <a:t>Major advantage:  Released to the public</a:t>
            </a:r>
          </a:p>
          <a:p>
            <a:r>
              <a:rPr lang="en-US" dirty="0" smtClean="0"/>
              <a:t>Disadvantage: the algorithm doubles the length of the message it encrypts</a:t>
            </a:r>
          </a:p>
        </p:txBody>
      </p:sp>
    </p:spTree>
    <p:extLst>
      <p:ext uri="{BB962C8B-B14F-4D97-AF65-F5344CB8AC3E}">
        <p14:creationId xmlns:p14="http://schemas.microsoft.com/office/powerpoint/2010/main" val="541846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Elliptic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Developed in 1985</a:t>
            </a:r>
          </a:p>
          <a:p>
            <a:r>
              <a:rPr lang="en-US" dirty="0" smtClean="0"/>
              <a:t>Used mathematical computation to determine points on an elliptic curve</a:t>
            </a:r>
          </a:p>
          <a:p>
            <a:r>
              <a:rPr lang="en-US" dirty="0" smtClean="0"/>
              <a:t>Computational difficult to determine x if the other values are known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1" y="3870873"/>
            <a:ext cx="3904488" cy="28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7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comparison purposes only</a:t>
            </a:r>
          </a:p>
          <a:p>
            <a:r>
              <a:rPr lang="en-US" dirty="0" smtClean="0"/>
              <a:t>Cryptographic function that generates a </a:t>
            </a:r>
            <a:r>
              <a:rPr lang="en-US" i="1" dirty="0" smtClean="0"/>
              <a:t>hash, digest, or message digest</a:t>
            </a:r>
            <a:r>
              <a:rPr lang="en-US" dirty="0" smtClean="0"/>
              <a:t> (it’s all the same thing.)</a:t>
            </a:r>
          </a:p>
          <a:p>
            <a:r>
              <a:rPr lang="en-US" dirty="0" smtClean="0"/>
              <a:t>Both sender and receive use the same hash function</a:t>
            </a:r>
          </a:p>
          <a:p>
            <a:r>
              <a:rPr lang="en-US" dirty="0" smtClean="0"/>
              <a:t>Sender generates a digest by providing input into the algorithm</a:t>
            </a:r>
          </a:p>
          <a:p>
            <a:r>
              <a:rPr lang="en-US" dirty="0" smtClean="0"/>
              <a:t>The sender captures the hash value and sends it to the receiver</a:t>
            </a:r>
          </a:p>
          <a:p>
            <a:r>
              <a:rPr lang="en-US" dirty="0" smtClean="0"/>
              <a:t>The receiver runs the input through the hash and compares the output to the one the sender sent</a:t>
            </a:r>
          </a:p>
          <a:p>
            <a:r>
              <a:rPr lang="en-US" dirty="0" smtClean="0"/>
              <a:t>Can also be used as a digital signature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Five basic requirements for a cryptographic function:</a:t>
            </a:r>
          </a:p>
          <a:p>
            <a:pPr lvl="1"/>
            <a:r>
              <a:rPr lang="en-US" dirty="0"/>
              <a:t>The input can be of any length</a:t>
            </a:r>
          </a:p>
          <a:p>
            <a:pPr lvl="1"/>
            <a:r>
              <a:rPr lang="en-US" dirty="0"/>
              <a:t>The output has a fixed length</a:t>
            </a:r>
          </a:p>
          <a:p>
            <a:pPr lvl="1"/>
            <a:r>
              <a:rPr lang="en-US" dirty="0"/>
              <a:t>The hash function is relatively easy to compute for any input</a:t>
            </a:r>
          </a:p>
          <a:p>
            <a:pPr lvl="1"/>
            <a:r>
              <a:rPr lang="en-US" dirty="0"/>
              <a:t>The hash function of one-way</a:t>
            </a:r>
          </a:p>
          <a:p>
            <a:pPr lvl="1"/>
            <a:r>
              <a:rPr lang="en-US" dirty="0"/>
              <a:t>The hash function is collision </a:t>
            </a:r>
            <a:r>
              <a:rPr lang="en-US" dirty="0" smtClean="0"/>
              <a:t>free</a:t>
            </a:r>
          </a:p>
          <a:p>
            <a:pPr lvl="2"/>
            <a:r>
              <a:rPr lang="en-US" dirty="0" smtClean="0"/>
              <a:t>Two different input that produce the same digest is a collision</a:t>
            </a:r>
            <a:endParaRPr lang="en-US" dirty="0"/>
          </a:p>
          <a:p>
            <a:r>
              <a:rPr lang="en-US" dirty="0" smtClean="0"/>
              <a:t>Common hash functions</a:t>
            </a:r>
          </a:p>
          <a:p>
            <a:pPr lvl="1"/>
            <a:r>
              <a:rPr lang="en-US" dirty="0" smtClean="0"/>
              <a:t>SHA</a:t>
            </a:r>
          </a:p>
          <a:p>
            <a:pPr lvl="1"/>
            <a:r>
              <a:rPr lang="en-US" dirty="0" smtClean="0"/>
              <a:t>MD</a:t>
            </a:r>
          </a:p>
          <a:p>
            <a:pPr lvl="1"/>
            <a:r>
              <a:rPr lang="en-US" dirty="0" smtClean="0"/>
              <a:t>HMAC</a:t>
            </a:r>
          </a:p>
        </p:txBody>
      </p:sp>
    </p:spTree>
    <p:extLst>
      <p:ext uri="{BB962C8B-B14F-4D97-AF65-F5344CB8AC3E}">
        <p14:creationId xmlns:p14="http://schemas.microsoft.com/office/powerpoint/2010/main" val="4003751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Secure Hash Algorithm</a:t>
            </a:r>
            <a:endParaRPr lang="en-US" dirty="0"/>
          </a:p>
          <a:p>
            <a:r>
              <a:rPr lang="en-US" dirty="0" smtClean="0"/>
              <a:t>SHA-1</a:t>
            </a:r>
          </a:p>
          <a:p>
            <a:pPr lvl="1"/>
            <a:r>
              <a:rPr lang="en-US" dirty="0" smtClean="0"/>
              <a:t>Input of virtually any length; produces 160-bit message</a:t>
            </a:r>
          </a:p>
          <a:p>
            <a:r>
              <a:rPr lang="en-US" dirty="0" smtClean="0"/>
              <a:t>SHA-2</a:t>
            </a:r>
          </a:p>
          <a:p>
            <a:pPr lvl="1"/>
            <a:r>
              <a:rPr lang="en-US" dirty="0" smtClean="0"/>
              <a:t>Four variations; 224, 256, 384, and 512</a:t>
            </a:r>
          </a:p>
          <a:p>
            <a:r>
              <a:rPr lang="en-US" dirty="0" smtClean="0"/>
              <a:t>SHA-3</a:t>
            </a:r>
          </a:p>
          <a:p>
            <a:pPr lvl="1"/>
            <a:r>
              <a:rPr lang="en-US" dirty="0" smtClean="0"/>
              <a:t>Based on the Keccak algorithm</a:t>
            </a:r>
          </a:p>
          <a:p>
            <a:pPr lvl="1"/>
            <a:r>
              <a:rPr lang="en-US" dirty="0" smtClean="0"/>
              <a:t>Different from previous function</a:t>
            </a:r>
          </a:p>
          <a:p>
            <a:pPr lvl="1"/>
            <a:r>
              <a:rPr lang="en-US" dirty="0" smtClean="0"/>
              <a:t>Sponge function</a:t>
            </a:r>
          </a:p>
        </p:txBody>
      </p:sp>
    </p:spTree>
    <p:extLst>
      <p:ext uri="{BB962C8B-B14F-4D97-AF65-F5344CB8AC3E}">
        <p14:creationId xmlns:p14="http://schemas.microsoft.com/office/powerpoint/2010/main" val="1074504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1691</Words>
  <Application>Microsoft Office PowerPoint</Application>
  <PresentationFormat>Widescreen</PresentationFormat>
  <Paragraphs>268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Chapter 7</vt:lpstr>
      <vt:lpstr>Asymmetric Cryptography</vt:lpstr>
      <vt:lpstr>Public and Private Keys</vt:lpstr>
      <vt:lpstr>RSA</vt:lpstr>
      <vt:lpstr>El Gamal</vt:lpstr>
      <vt:lpstr>Elliptic Curve</vt:lpstr>
      <vt:lpstr>Hash Functions</vt:lpstr>
      <vt:lpstr>Hash Functions</vt:lpstr>
      <vt:lpstr>SHA</vt:lpstr>
      <vt:lpstr>MD</vt:lpstr>
      <vt:lpstr>Digital Signatures</vt:lpstr>
      <vt:lpstr>HMAC</vt:lpstr>
      <vt:lpstr>Digital Signature Standard</vt:lpstr>
      <vt:lpstr>Public Key Infrastructure</vt:lpstr>
      <vt:lpstr>Certificates</vt:lpstr>
      <vt:lpstr>Certificate Authorities</vt:lpstr>
      <vt:lpstr>Certificate Generation and Destruction</vt:lpstr>
      <vt:lpstr>Certificate Generation and Destruction</vt:lpstr>
      <vt:lpstr>Certificate Generation and Destruction</vt:lpstr>
      <vt:lpstr>Asymmetric Key Management</vt:lpstr>
      <vt:lpstr>Applied Cryptography</vt:lpstr>
      <vt:lpstr>Applied Cryptography</vt:lpstr>
      <vt:lpstr>Applied Cryptography</vt:lpstr>
      <vt:lpstr>Steganography and Watermarking</vt:lpstr>
      <vt:lpstr>Digital Rights Management</vt:lpstr>
      <vt:lpstr>Networking</vt:lpstr>
      <vt:lpstr>Networking</vt:lpstr>
      <vt:lpstr>Networking</vt:lpstr>
      <vt:lpstr>Networking</vt:lpstr>
      <vt:lpstr>Networking</vt:lpstr>
      <vt:lpstr>Cryptographic Attacks</vt:lpstr>
      <vt:lpstr>Cryptographic Attacks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Hunnicutt CTR Ken</dc:creator>
  <cp:lastModifiedBy>Hunnicutt CTR Ken</cp:lastModifiedBy>
  <cp:revision>46</cp:revision>
  <dcterms:created xsi:type="dcterms:W3CDTF">2019-09-16T01:37:19Z</dcterms:created>
  <dcterms:modified xsi:type="dcterms:W3CDTF">2020-01-08T19:10:45Z</dcterms:modified>
</cp:coreProperties>
</file>