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58"/>
  </p:notesMasterIdLst>
  <p:handoutMasterIdLst>
    <p:handoutMasterId r:id="rId59"/>
  </p:handoutMasterIdLst>
  <p:sldIdLst>
    <p:sldId id="399" r:id="rId2"/>
    <p:sldId id="257" r:id="rId3"/>
    <p:sldId id="347" r:id="rId4"/>
    <p:sldId id="348" r:id="rId5"/>
    <p:sldId id="349" r:id="rId6"/>
    <p:sldId id="350" r:id="rId7"/>
    <p:sldId id="351" r:id="rId8"/>
    <p:sldId id="352" r:id="rId9"/>
    <p:sldId id="353" r:id="rId10"/>
    <p:sldId id="354" r:id="rId11"/>
    <p:sldId id="355" r:id="rId12"/>
    <p:sldId id="356" r:id="rId13"/>
    <p:sldId id="397" r:id="rId14"/>
    <p:sldId id="358" r:id="rId15"/>
    <p:sldId id="359" r:id="rId16"/>
    <p:sldId id="360" r:id="rId17"/>
    <p:sldId id="361" r:id="rId18"/>
    <p:sldId id="362" r:id="rId19"/>
    <p:sldId id="363" r:id="rId20"/>
    <p:sldId id="364" r:id="rId21"/>
    <p:sldId id="365" r:id="rId22"/>
    <p:sldId id="366" r:id="rId23"/>
    <p:sldId id="367" r:id="rId24"/>
    <p:sldId id="368" r:id="rId25"/>
    <p:sldId id="369" r:id="rId26"/>
    <p:sldId id="370" r:id="rId27"/>
    <p:sldId id="371" r:id="rId28"/>
    <p:sldId id="400" r:id="rId29"/>
    <p:sldId id="372" r:id="rId30"/>
    <p:sldId id="373" r:id="rId31"/>
    <p:sldId id="374" r:id="rId32"/>
    <p:sldId id="375" r:id="rId33"/>
    <p:sldId id="376" r:id="rId34"/>
    <p:sldId id="377" r:id="rId35"/>
    <p:sldId id="378" r:id="rId36"/>
    <p:sldId id="379" r:id="rId37"/>
    <p:sldId id="380" r:id="rId38"/>
    <p:sldId id="381" r:id="rId39"/>
    <p:sldId id="382" r:id="rId40"/>
    <p:sldId id="383" r:id="rId41"/>
    <p:sldId id="384" r:id="rId42"/>
    <p:sldId id="385" r:id="rId43"/>
    <p:sldId id="386" r:id="rId44"/>
    <p:sldId id="387" r:id="rId45"/>
    <p:sldId id="388" r:id="rId46"/>
    <p:sldId id="389" r:id="rId47"/>
    <p:sldId id="390" r:id="rId48"/>
    <p:sldId id="391" r:id="rId49"/>
    <p:sldId id="392" r:id="rId50"/>
    <p:sldId id="393" r:id="rId51"/>
    <p:sldId id="395" r:id="rId52"/>
    <p:sldId id="394" r:id="rId53"/>
    <p:sldId id="396" r:id="rId54"/>
    <p:sldId id="307" r:id="rId55"/>
    <p:sldId id="308" r:id="rId56"/>
    <p:sldId id="346" r:id="rId57"/>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70A5"/>
    <a:srgbClr val="FFFFFF"/>
    <a:srgbClr val="96CDEE"/>
    <a:srgbClr val="0F3F5D"/>
    <a:srgbClr val="01773A"/>
    <a:srgbClr val="156B13"/>
    <a:srgbClr val="008000"/>
    <a:srgbClr val="F20000"/>
    <a:srgbClr val="66CC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2" autoAdjust="0"/>
    <p:restoredTop sz="96408" autoAdjust="0"/>
  </p:normalViewPr>
  <p:slideViewPr>
    <p:cSldViewPr>
      <p:cViewPr varScale="1">
        <p:scale>
          <a:sx n="66" d="100"/>
          <a:sy n="66" d="100"/>
        </p:scale>
        <p:origin x="1292" y="44"/>
      </p:cViewPr>
      <p:guideLst>
        <p:guide orient="horz" pos="2160"/>
        <p:guide pos="2880"/>
      </p:guideLst>
    </p:cSldViewPr>
  </p:slideViewPr>
  <p:outlineViewPr>
    <p:cViewPr>
      <p:scale>
        <a:sx n="33" d="100"/>
        <a:sy n="33" d="100"/>
      </p:scale>
      <p:origin x="0" y="-2593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8/3/2020</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8/3/2020</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4035366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a:t>
            </a:fld>
            <a:endParaRPr lang="en-US" dirty="0"/>
          </a:p>
        </p:txBody>
      </p:sp>
    </p:spTree>
    <p:extLst>
      <p:ext uri="{BB962C8B-B14F-4D97-AF65-F5344CB8AC3E}">
        <p14:creationId xmlns:p14="http://schemas.microsoft.com/office/powerpoint/2010/main" val="3959266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47</a:t>
            </a:fld>
            <a:endParaRPr lang="en-US" dirty="0"/>
          </a:p>
        </p:txBody>
      </p:sp>
    </p:spTree>
    <p:extLst>
      <p:ext uri="{BB962C8B-B14F-4D97-AF65-F5344CB8AC3E}">
        <p14:creationId xmlns:p14="http://schemas.microsoft.com/office/powerpoint/2010/main" val="1755419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54</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55</a:t>
            </a:fld>
            <a:endParaRPr lang="en-US" dirty="0"/>
          </a:p>
        </p:txBody>
      </p:sp>
    </p:spTree>
    <p:extLst>
      <p:ext uri="{BB962C8B-B14F-4D97-AF65-F5344CB8AC3E}">
        <p14:creationId xmlns:p14="http://schemas.microsoft.com/office/powerpoint/2010/main" val="2976098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56</a:t>
            </a:fld>
            <a:endParaRPr lang="en-US" dirty="0"/>
          </a:p>
        </p:txBody>
      </p:sp>
    </p:spTree>
    <p:extLst>
      <p:ext uri="{BB962C8B-B14F-4D97-AF65-F5344CB8AC3E}">
        <p14:creationId xmlns:p14="http://schemas.microsoft.com/office/powerpoint/2010/main" val="177359557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5.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5.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1" name="Picture 10" descr="Title_Slid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134" y="253999"/>
            <a:ext cx="8713465" cy="6557233"/>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8" name="Picture 1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sp>
        <p:nvSpPr>
          <p:cNvPr id="7" name="Content Placeholder 6"/>
          <p:cNvSpPr>
            <a:spLocks noGrp="1"/>
          </p:cNvSpPr>
          <p:nvPr>
            <p:ph sz="quarter" idx="10"/>
          </p:nvPr>
        </p:nvSpPr>
        <p:spPr>
          <a:xfrm>
            <a:off x="1485900" y="6324600"/>
            <a:ext cx="5753100" cy="292388"/>
          </a:xfrm>
        </p:spPr>
        <p:txBody>
          <a:bodyPr/>
          <a:lstStyle/>
          <a:p>
            <a:pPr lvl="0"/>
            <a:endParaRPr lang="en-IN" dirty="0"/>
          </a:p>
        </p:txBody>
      </p:sp>
      <p:pic>
        <p:nvPicPr>
          <p:cNvPr id="20" name="Picture 19"/>
          <p:cNvPicPr>
            <a:picLocks noChangeAspect="1"/>
          </p:cNvPicPr>
          <p:nvPr userDrawn="1"/>
        </p:nvPicPr>
        <p:blipFill>
          <a:blip r:embed="rId9"/>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1"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7" name="Picture 1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8" name="Picture 17"/>
          <p:cNvPicPr>
            <a:picLocks noChangeAspect="1"/>
          </p:cNvPicPr>
          <p:nvPr userDrawn="1"/>
        </p:nvPicPr>
        <p:blipFill>
          <a:blip r:embed="rId9"/>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2" name="Footer Placeholder 1"/>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0" name="Picture 9"/>
          <p:cNvPicPr>
            <a:picLocks noChangeAspect="1"/>
          </p:cNvPicPr>
          <p:nvPr userDrawn="1"/>
        </p:nvPicPr>
        <p:blipFill>
          <a:blip r:embed="rId5"/>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2" name="Footer Placeholder 1"/>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9" name="Content Placeholder 2"/>
          <p:cNvSpPr>
            <a:spLocks noGrp="1"/>
          </p:cNvSpPr>
          <p:nvPr>
            <p:ph idx="11"/>
          </p:nvPr>
        </p:nvSpPr>
        <p:spPr>
          <a:xfrm>
            <a:off x="381000" y="3048000"/>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1" name="Picture 10"/>
          <p:cNvPicPr>
            <a:picLocks noChangeAspect="1"/>
          </p:cNvPicPr>
          <p:nvPr userDrawn="1"/>
        </p:nvPicPr>
        <p:blipFill>
          <a:blip r:embed="rId5"/>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3342143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365125" y="1538819"/>
            <a:ext cx="8415338" cy="8233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2" name="Footer Placeholder 1"/>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9" name="Content Placeholder 2"/>
          <p:cNvSpPr>
            <a:spLocks noGrp="1"/>
          </p:cNvSpPr>
          <p:nvPr>
            <p:ph idx="11"/>
          </p:nvPr>
        </p:nvSpPr>
        <p:spPr>
          <a:xfrm>
            <a:off x="381000" y="2514601"/>
            <a:ext cx="8415338" cy="6858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81000" y="3276600"/>
            <a:ext cx="8415338" cy="6858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381000" y="4038600"/>
            <a:ext cx="8415338" cy="6858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4"/>
          </p:nvPr>
        </p:nvSpPr>
        <p:spPr>
          <a:xfrm>
            <a:off x="381000" y="4800600"/>
            <a:ext cx="8415338" cy="6858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5"/>
          </p:nvPr>
        </p:nvSpPr>
        <p:spPr>
          <a:xfrm>
            <a:off x="381000" y="5638800"/>
            <a:ext cx="8415338" cy="6858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6" name="Picture 15"/>
          <p:cNvPicPr>
            <a:picLocks noChangeAspect="1"/>
          </p:cNvPicPr>
          <p:nvPr userDrawn="1"/>
        </p:nvPicPr>
        <p:blipFill>
          <a:blip r:embed="rId5"/>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3593115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lvl1pPr>
              <a:defRPr b="1"/>
            </a:lvl1p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3" name="Footer Placeholder 2"/>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1" name="Picture 10"/>
          <p:cNvPicPr>
            <a:picLocks noChangeAspect="1"/>
          </p:cNvPicPr>
          <p:nvPr userDrawn="1"/>
        </p:nvPicPr>
        <p:blipFill>
          <a:blip r:embed="rId5"/>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sz="800"/>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4703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7" r:id="rId4"/>
    <p:sldLayoutId id="2147483758" r:id="rId5"/>
    <p:sldLayoutId id="2147483755" r:id="rId6"/>
    <p:sldLayoutId id="2147483756" r:id="rId7"/>
  </p:sldLayoutIdLst>
  <p:hf hdr="0" dt="0"/>
  <p:txStyles>
    <p:titleStyle>
      <a:lvl1pPr algn="l" defTabSz="914400" rtl="0" eaLnBrk="1" latinLnBrk="0" hangingPunct="1">
        <a:lnSpc>
          <a:spcPct val="85000"/>
        </a:lnSpc>
        <a:spcBef>
          <a:spcPct val="0"/>
        </a:spcBef>
        <a:buNone/>
        <a:defRPr sz="2200" b="1"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362200"/>
            <a:ext cx="7747000" cy="727524"/>
          </a:xfrm>
        </p:spPr>
        <p:txBody>
          <a:bodyPr/>
          <a:lstStyle/>
          <a:p>
            <a:r>
              <a:rPr lang="en-US" b="1" noProof="0" dirty="0" smtClean="0"/>
              <a:t>Network+ Guide to Networks</a:t>
            </a:r>
            <a:r>
              <a:rPr lang="en-US" b="1" noProof="0" dirty="0"/>
              <a:t/>
            </a:r>
            <a:br>
              <a:rPr lang="en-US" b="1" noProof="0" dirty="0"/>
            </a:br>
            <a:r>
              <a:rPr lang="en-US" b="1" noProof="0" dirty="0" smtClean="0"/>
              <a:t>Eighth </a:t>
            </a:r>
            <a:r>
              <a:rPr lang="en-US" b="1" noProof="0" dirty="0"/>
              <a:t>Edition</a:t>
            </a:r>
          </a:p>
        </p:txBody>
      </p:sp>
      <p:sp>
        <p:nvSpPr>
          <p:cNvPr id="3" name="Subtitle 2"/>
          <p:cNvSpPr>
            <a:spLocks noGrp="1"/>
          </p:cNvSpPr>
          <p:nvPr>
            <p:ph type="subTitle" idx="1"/>
          </p:nvPr>
        </p:nvSpPr>
        <p:spPr>
          <a:xfrm>
            <a:off x="698500" y="3352800"/>
            <a:ext cx="7747000" cy="914400"/>
          </a:xfrm>
        </p:spPr>
        <p:txBody>
          <a:bodyPr/>
          <a:lstStyle/>
          <a:p>
            <a:r>
              <a:rPr lang="en-US" sz="2400" b="1" dirty="0">
                <a:solidFill>
                  <a:schemeClr val="tx1"/>
                </a:solidFill>
              </a:rPr>
              <a:t>Chapter 1</a:t>
            </a:r>
          </a:p>
          <a:p>
            <a:r>
              <a:rPr lang="en-US" sz="2400" b="1" dirty="0">
                <a:solidFill>
                  <a:schemeClr val="tx1"/>
                </a:solidFill>
              </a:rPr>
              <a:t>Introduction to Networking</a:t>
            </a:r>
          </a:p>
        </p:txBody>
      </p:sp>
      <p:sp>
        <p:nvSpPr>
          <p:cNvPr id="5" name="Content Placeholder 4"/>
          <p:cNvSpPr>
            <a:spLocks noGrp="1"/>
          </p:cNvSpPr>
          <p:nvPr>
            <p:ph sz="quarter" idx="10"/>
          </p:nvPr>
        </p:nvSpPr>
        <p:spPr>
          <a:xfrm>
            <a:off x="1485900" y="6324600"/>
            <a:ext cx="5676900" cy="350865"/>
          </a:xfrm>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2019 Cengage. All Rights Reserved.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83629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Client-Server Network Model (3 of 5)</a:t>
            </a:r>
            <a:endParaRPr lang="en-US" noProof="0" dirty="0"/>
          </a:p>
        </p:txBody>
      </p:sp>
      <p:pic>
        <p:nvPicPr>
          <p:cNvPr id="6" name="Picture 5" descr="Figure 1-2 A Windows domain uses the client-server model to control access to the network, where security on each computer or device is controlled by a centralized database on a domain controller. The image illustrates a client-server model which uses a windows domain controller to access the network. The Windows domain controller labeled domain database (active directory) has four computers: windows 10, window 7, mac Os and windows 8.1 and a network printer. The scanner is connected to the mac Os and the local printer is connected to the windows 8.1.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0869" y="1589343"/>
            <a:ext cx="3921659" cy="4430457"/>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555758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Client-Server Network Model (4 of 5)</a:t>
            </a:r>
            <a:endParaRPr lang="en-US" noProof="0" dirty="0"/>
          </a:p>
        </p:txBody>
      </p:sp>
      <p:sp>
        <p:nvSpPr>
          <p:cNvPr id="3" name="Content Placeholder 2"/>
          <p:cNvSpPr>
            <a:spLocks noGrp="1"/>
          </p:cNvSpPr>
          <p:nvPr>
            <p:ph idx="1"/>
          </p:nvPr>
        </p:nvSpPr>
        <p:spPr>
          <a:xfrm>
            <a:off x="365125" y="1538818"/>
            <a:ext cx="8415338" cy="3325013"/>
          </a:xfrm>
        </p:spPr>
        <p:txBody>
          <a:bodyPr/>
          <a:lstStyle/>
          <a:p>
            <a:pPr>
              <a:lnSpc>
                <a:spcPct val="90000"/>
              </a:lnSpc>
              <a:spcBef>
                <a:spcPts val="1000"/>
              </a:spcBef>
            </a:pPr>
            <a:r>
              <a:rPr lang="en-US" noProof="0" dirty="0">
                <a:solidFill>
                  <a:schemeClr val="tx1"/>
                </a:solidFill>
              </a:rPr>
              <a:t>The </a:t>
            </a:r>
            <a:r>
              <a:rPr lang="en-US" noProof="0" dirty="0" smtClean="0">
                <a:solidFill>
                  <a:schemeClr val="tx1"/>
                </a:solidFill>
              </a:rPr>
              <a:t>N</a:t>
            </a:r>
            <a:r>
              <a:rPr lang="en-US" sz="100" noProof="0" dirty="0" smtClean="0">
                <a:solidFill>
                  <a:schemeClr val="tx1"/>
                </a:solidFill>
              </a:rPr>
              <a:t> </a:t>
            </a:r>
            <a:r>
              <a:rPr lang="en-US" noProof="0" dirty="0" smtClean="0">
                <a:solidFill>
                  <a:schemeClr val="tx1"/>
                </a:solidFill>
              </a:rPr>
              <a:t>O</a:t>
            </a:r>
            <a:r>
              <a:rPr lang="en-US" sz="100" noProof="0" dirty="0" smtClean="0">
                <a:solidFill>
                  <a:schemeClr val="tx1"/>
                </a:solidFill>
              </a:rPr>
              <a:t> </a:t>
            </a:r>
            <a:r>
              <a:rPr lang="en-US" noProof="0" dirty="0" smtClean="0">
                <a:solidFill>
                  <a:schemeClr val="tx1"/>
                </a:solidFill>
              </a:rPr>
              <a:t>S </a:t>
            </a:r>
            <a:r>
              <a:rPr lang="en-US" noProof="0" dirty="0">
                <a:solidFill>
                  <a:schemeClr val="tx1"/>
                </a:solidFill>
              </a:rPr>
              <a:t>is responsible </a:t>
            </a:r>
            <a:r>
              <a:rPr lang="en-US" noProof="0" dirty="0" smtClean="0">
                <a:solidFill>
                  <a:schemeClr val="tx1"/>
                </a:solidFill>
              </a:rPr>
              <a:t>for the following activities:</a:t>
            </a:r>
            <a:endParaRPr lang="en-US" noProof="0" dirty="0">
              <a:solidFill>
                <a:schemeClr val="tx1"/>
              </a:solidFill>
            </a:endParaRPr>
          </a:p>
          <a:p>
            <a:pPr lvl="1">
              <a:lnSpc>
                <a:spcPct val="90000"/>
              </a:lnSpc>
              <a:spcBef>
                <a:spcPts val="1000"/>
              </a:spcBef>
            </a:pPr>
            <a:r>
              <a:rPr lang="en-US" noProof="0" dirty="0">
                <a:solidFill>
                  <a:schemeClr val="tx1"/>
                </a:solidFill>
              </a:rPr>
              <a:t>Manages client data, resources</a:t>
            </a:r>
          </a:p>
          <a:p>
            <a:pPr lvl="1">
              <a:lnSpc>
                <a:spcPct val="90000"/>
              </a:lnSpc>
              <a:spcBef>
                <a:spcPts val="1000"/>
              </a:spcBef>
            </a:pPr>
            <a:r>
              <a:rPr lang="en-US" noProof="0" dirty="0">
                <a:solidFill>
                  <a:schemeClr val="tx1"/>
                </a:solidFill>
              </a:rPr>
              <a:t>Ensures authorized user access</a:t>
            </a:r>
          </a:p>
          <a:p>
            <a:pPr lvl="1">
              <a:lnSpc>
                <a:spcPct val="90000"/>
              </a:lnSpc>
              <a:spcBef>
                <a:spcPts val="1000"/>
              </a:spcBef>
            </a:pPr>
            <a:r>
              <a:rPr lang="en-US" noProof="0" dirty="0">
                <a:solidFill>
                  <a:schemeClr val="tx1"/>
                </a:solidFill>
              </a:rPr>
              <a:t>Controls user file access</a:t>
            </a:r>
          </a:p>
          <a:p>
            <a:pPr lvl="1">
              <a:lnSpc>
                <a:spcPct val="90000"/>
              </a:lnSpc>
              <a:spcBef>
                <a:spcPts val="1000"/>
              </a:spcBef>
            </a:pPr>
            <a:r>
              <a:rPr lang="en-US" noProof="0" dirty="0">
                <a:solidFill>
                  <a:schemeClr val="tx1"/>
                </a:solidFill>
              </a:rPr>
              <a:t>Restricts user network access</a:t>
            </a:r>
          </a:p>
          <a:p>
            <a:pPr lvl="1">
              <a:lnSpc>
                <a:spcPct val="90000"/>
              </a:lnSpc>
              <a:spcBef>
                <a:spcPts val="1000"/>
              </a:spcBef>
            </a:pPr>
            <a:r>
              <a:rPr lang="en-US" noProof="0" dirty="0">
                <a:solidFill>
                  <a:schemeClr val="tx1"/>
                </a:solidFill>
              </a:rPr>
              <a:t>Dictates computer communication rules</a:t>
            </a:r>
          </a:p>
          <a:p>
            <a:pPr lvl="1">
              <a:lnSpc>
                <a:spcPct val="90000"/>
              </a:lnSpc>
              <a:spcBef>
                <a:spcPts val="1000"/>
              </a:spcBef>
            </a:pPr>
            <a:r>
              <a:rPr lang="en-US" noProof="0" dirty="0">
                <a:solidFill>
                  <a:schemeClr val="tx1"/>
                </a:solidFill>
              </a:rPr>
              <a:t>Supplies application to </a:t>
            </a:r>
            <a:r>
              <a:rPr lang="en-US" noProof="0" dirty="0" smtClean="0">
                <a:solidFill>
                  <a:schemeClr val="tx1"/>
                </a:solidFill>
              </a:rPr>
              <a:t>clients</a:t>
            </a:r>
          </a:p>
          <a:p>
            <a:pPr>
              <a:lnSpc>
                <a:spcPct val="90000"/>
              </a:lnSpc>
              <a:spcBef>
                <a:spcPts val="1000"/>
              </a:spcBef>
            </a:pPr>
            <a:r>
              <a:rPr lang="en-US" dirty="0">
                <a:solidFill>
                  <a:schemeClr val="tx1"/>
                </a:solidFill>
              </a:rPr>
              <a:t>Server examples</a:t>
            </a:r>
          </a:p>
          <a:p>
            <a:pPr lvl="1">
              <a:lnSpc>
                <a:spcPct val="90000"/>
              </a:lnSpc>
              <a:spcBef>
                <a:spcPts val="1000"/>
              </a:spcBef>
            </a:pPr>
            <a:r>
              <a:rPr lang="en-US" dirty="0">
                <a:solidFill>
                  <a:schemeClr val="tx1"/>
                </a:solidFill>
              </a:rPr>
              <a:t>Windows Server 2016, Ubuntu Server, or Red Hat Enterprise </a:t>
            </a:r>
            <a:r>
              <a:rPr lang="en-US" dirty="0" smtClean="0">
                <a:solidFill>
                  <a:schemeClr val="tx1"/>
                </a:solidFill>
              </a:rPr>
              <a:t>Linux</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892911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Client-Server Network Model (5 of 5)</a:t>
            </a:r>
            <a:endParaRPr lang="en-US" noProof="0" dirty="0"/>
          </a:p>
        </p:txBody>
      </p:sp>
      <p:sp>
        <p:nvSpPr>
          <p:cNvPr id="3" name="Content Placeholder 2"/>
          <p:cNvSpPr>
            <a:spLocks noGrp="1"/>
          </p:cNvSpPr>
          <p:nvPr>
            <p:ph idx="1"/>
          </p:nvPr>
        </p:nvSpPr>
        <p:spPr>
          <a:xfrm>
            <a:off x="365125" y="1538818"/>
            <a:ext cx="8415338" cy="3423501"/>
          </a:xfrm>
        </p:spPr>
        <p:txBody>
          <a:bodyPr/>
          <a:lstStyle/>
          <a:p>
            <a:pPr>
              <a:spcBef>
                <a:spcPts val="1000"/>
              </a:spcBef>
            </a:pPr>
            <a:r>
              <a:rPr lang="en-US" noProof="0" dirty="0">
                <a:solidFill>
                  <a:schemeClr val="tx1"/>
                </a:solidFill>
              </a:rPr>
              <a:t>Servers that have a </a:t>
            </a:r>
            <a:r>
              <a:rPr lang="en-US" noProof="0" dirty="0" smtClean="0">
                <a:solidFill>
                  <a:schemeClr val="tx1"/>
                </a:solidFill>
              </a:rPr>
              <a:t>N</a:t>
            </a:r>
            <a:r>
              <a:rPr lang="en-US" sz="100" noProof="0" dirty="0" smtClean="0">
                <a:solidFill>
                  <a:schemeClr val="tx1"/>
                </a:solidFill>
              </a:rPr>
              <a:t> </a:t>
            </a:r>
            <a:r>
              <a:rPr lang="en-US" noProof="0" dirty="0" smtClean="0">
                <a:solidFill>
                  <a:schemeClr val="tx1"/>
                </a:solidFill>
              </a:rPr>
              <a:t>O</a:t>
            </a:r>
            <a:r>
              <a:rPr lang="en-US" sz="100" noProof="0" dirty="0" smtClean="0">
                <a:solidFill>
                  <a:schemeClr val="tx1"/>
                </a:solidFill>
              </a:rPr>
              <a:t> </a:t>
            </a:r>
            <a:r>
              <a:rPr lang="en-US" noProof="0" dirty="0" smtClean="0">
                <a:solidFill>
                  <a:schemeClr val="tx1"/>
                </a:solidFill>
              </a:rPr>
              <a:t>S </a:t>
            </a:r>
            <a:r>
              <a:rPr lang="en-US" noProof="0" dirty="0">
                <a:solidFill>
                  <a:schemeClr val="tx1"/>
                </a:solidFill>
              </a:rPr>
              <a:t>installed require:</a:t>
            </a:r>
          </a:p>
          <a:p>
            <a:pPr lvl="1">
              <a:spcBef>
                <a:spcPts val="1000"/>
              </a:spcBef>
            </a:pPr>
            <a:r>
              <a:rPr lang="en-US" noProof="0" dirty="0">
                <a:solidFill>
                  <a:schemeClr val="tx1"/>
                </a:solidFill>
              </a:rPr>
              <a:t>More memory, processing, </a:t>
            </a:r>
            <a:r>
              <a:rPr lang="en-US" noProof="0" dirty="0" smtClean="0">
                <a:solidFill>
                  <a:schemeClr val="tx1"/>
                </a:solidFill>
              </a:rPr>
              <a:t>and storage </a:t>
            </a:r>
            <a:r>
              <a:rPr lang="en-US" noProof="0" dirty="0">
                <a:solidFill>
                  <a:schemeClr val="tx1"/>
                </a:solidFill>
              </a:rPr>
              <a:t>capacity</a:t>
            </a:r>
          </a:p>
          <a:p>
            <a:pPr lvl="1">
              <a:spcBef>
                <a:spcPts val="1000"/>
              </a:spcBef>
            </a:pPr>
            <a:r>
              <a:rPr lang="en-US" noProof="0" dirty="0">
                <a:solidFill>
                  <a:schemeClr val="tx1"/>
                </a:solidFill>
              </a:rPr>
              <a:t>Equipped with special hardware</a:t>
            </a:r>
          </a:p>
          <a:p>
            <a:pPr lvl="2">
              <a:spcBef>
                <a:spcPts val="1000"/>
              </a:spcBef>
            </a:pPr>
            <a:r>
              <a:rPr lang="en-US" noProof="0" dirty="0">
                <a:solidFill>
                  <a:schemeClr val="tx1"/>
                </a:solidFill>
              </a:rPr>
              <a:t>Provides network management </a:t>
            </a:r>
            <a:r>
              <a:rPr lang="en-US" noProof="0" dirty="0" smtClean="0">
                <a:solidFill>
                  <a:schemeClr val="tx1"/>
                </a:solidFill>
              </a:rPr>
              <a:t>functions</a:t>
            </a:r>
          </a:p>
          <a:p>
            <a:pPr>
              <a:spcBef>
                <a:spcPts val="1000"/>
              </a:spcBef>
            </a:pPr>
            <a:r>
              <a:rPr lang="en-US" dirty="0">
                <a:solidFill>
                  <a:schemeClr val="tx1"/>
                </a:solidFill>
              </a:rPr>
              <a:t>Advantages relative to peer-to-peer networks</a:t>
            </a:r>
          </a:p>
          <a:p>
            <a:pPr lvl="1">
              <a:spcBef>
                <a:spcPts val="1000"/>
              </a:spcBef>
            </a:pPr>
            <a:r>
              <a:rPr lang="en-US" dirty="0">
                <a:solidFill>
                  <a:schemeClr val="tx1"/>
                </a:solidFill>
              </a:rPr>
              <a:t>User credential assigned from one place</a:t>
            </a:r>
          </a:p>
          <a:p>
            <a:pPr lvl="1">
              <a:spcBef>
                <a:spcPts val="1000"/>
              </a:spcBef>
            </a:pPr>
            <a:r>
              <a:rPr lang="en-US" dirty="0">
                <a:solidFill>
                  <a:schemeClr val="tx1"/>
                </a:solidFill>
              </a:rPr>
              <a:t>Multiple shared resource access centrally controlled</a:t>
            </a:r>
          </a:p>
          <a:p>
            <a:pPr lvl="1">
              <a:spcBef>
                <a:spcPts val="1000"/>
              </a:spcBef>
            </a:pPr>
            <a:r>
              <a:rPr lang="en-US" dirty="0">
                <a:solidFill>
                  <a:schemeClr val="tx1"/>
                </a:solidFill>
              </a:rPr>
              <a:t>Central problem monitoring, diagnostics, and correction capabilities</a:t>
            </a:r>
          </a:p>
          <a:p>
            <a:pPr lvl="1">
              <a:spcBef>
                <a:spcPts val="1000"/>
              </a:spcBef>
            </a:pPr>
            <a:r>
              <a:rPr lang="en-US" dirty="0">
                <a:solidFill>
                  <a:schemeClr val="tx1"/>
                </a:solidFill>
              </a:rPr>
              <a:t>More </a:t>
            </a:r>
            <a:r>
              <a:rPr lang="en-US" dirty="0" smtClean="0">
                <a:solidFill>
                  <a:schemeClr val="tx1"/>
                </a:solidFill>
              </a:rPr>
              <a:t>scalable</a:t>
            </a:r>
            <a:endParaRPr lang="en-US"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2970486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Client-Server Applications (1 of 5)</a:t>
            </a:r>
            <a:endParaRPr lang="en-US" noProof="0" dirty="0"/>
          </a:p>
        </p:txBody>
      </p:sp>
      <p:sp>
        <p:nvSpPr>
          <p:cNvPr id="3" name="Content Placeholder 2"/>
          <p:cNvSpPr>
            <a:spLocks noGrp="1"/>
          </p:cNvSpPr>
          <p:nvPr>
            <p:ph idx="1"/>
          </p:nvPr>
        </p:nvSpPr>
        <p:spPr>
          <a:xfrm>
            <a:off x="365125" y="1538819"/>
            <a:ext cx="8415338" cy="4328581"/>
          </a:xfrm>
        </p:spPr>
        <p:txBody>
          <a:bodyPr/>
          <a:lstStyle/>
          <a:p>
            <a:pPr>
              <a:spcBef>
                <a:spcPts val="1000"/>
              </a:spcBef>
            </a:pPr>
            <a:r>
              <a:rPr lang="en-US" noProof="0" dirty="0">
                <a:solidFill>
                  <a:schemeClr val="tx1"/>
                </a:solidFill>
              </a:rPr>
              <a:t>Network </a:t>
            </a:r>
            <a:r>
              <a:rPr lang="en-US" noProof="0" dirty="0" smtClean="0">
                <a:solidFill>
                  <a:schemeClr val="tx1"/>
                </a:solidFill>
              </a:rPr>
              <a:t>services—The </a:t>
            </a:r>
            <a:r>
              <a:rPr lang="en-US" noProof="0" dirty="0">
                <a:solidFill>
                  <a:schemeClr val="tx1"/>
                </a:solidFill>
              </a:rPr>
              <a:t>resources a network makes available to its users</a:t>
            </a:r>
          </a:p>
          <a:p>
            <a:pPr lvl="1">
              <a:spcBef>
                <a:spcPts val="1000"/>
              </a:spcBef>
            </a:pPr>
            <a:r>
              <a:rPr lang="en-US" noProof="0" dirty="0">
                <a:solidFill>
                  <a:schemeClr val="tx1"/>
                </a:solidFill>
              </a:rPr>
              <a:t>Includes applications and the data provided by these </a:t>
            </a:r>
            <a:r>
              <a:rPr lang="en-US" noProof="0" dirty="0" smtClean="0">
                <a:solidFill>
                  <a:schemeClr val="tx1"/>
                </a:solidFill>
              </a:rPr>
              <a:t>applications</a:t>
            </a:r>
          </a:p>
          <a:p>
            <a:pPr>
              <a:spcBef>
                <a:spcPts val="1000"/>
              </a:spcBef>
            </a:pPr>
            <a:r>
              <a:rPr lang="en-US" dirty="0">
                <a:solidFill>
                  <a:schemeClr val="tx1"/>
                </a:solidFill>
              </a:rPr>
              <a:t>In client-server applications</a:t>
            </a:r>
          </a:p>
          <a:p>
            <a:pPr lvl="1">
              <a:spcBef>
                <a:spcPts val="1000"/>
              </a:spcBef>
            </a:pPr>
            <a:r>
              <a:rPr lang="en-US" dirty="0">
                <a:solidFill>
                  <a:schemeClr val="tx1"/>
                </a:solidFill>
              </a:rPr>
              <a:t>A client computer requests data or a service from a second computer, called the </a:t>
            </a:r>
            <a:r>
              <a:rPr lang="en-US" dirty="0" smtClean="0">
                <a:solidFill>
                  <a:schemeClr val="tx1"/>
                </a:solidFill>
              </a:rPr>
              <a:t>server</a:t>
            </a:r>
          </a:p>
          <a:p>
            <a:pPr>
              <a:spcBef>
                <a:spcPts val="1000"/>
              </a:spcBef>
            </a:pPr>
            <a:r>
              <a:rPr lang="en-US" dirty="0">
                <a:solidFill>
                  <a:schemeClr val="tx1"/>
                </a:solidFill>
              </a:rPr>
              <a:t>Protocols</a:t>
            </a:r>
          </a:p>
          <a:p>
            <a:pPr lvl="1">
              <a:spcBef>
                <a:spcPts val="1000"/>
              </a:spcBef>
            </a:pPr>
            <a:r>
              <a:rPr lang="en-US" dirty="0">
                <a:solidFill>
                  <a:schemeClr val="tx1"/>
                </a:solidFill>
              </a:rPr>
              <a:t>Methods and rules for communication between networked </a:t>
            </a:r>
            <a:r>
              <a:rPr lang="en-US" dirty="0" smtClean="0">
                <a:solidFill>
                  <a:schemeClr val="tx1"/>
                </a:solidFill>
              </a:rPr>
              <a:t>devices</a:t>
            </a:r>
          </a:p>
          <a:p>
            <a:pPr>
              <a:spcBef>
                <a:spcPts val="1000"/>
              </a:spcBef>
            </a:pPr>
            <a:r>
              <a:rPr lang="en-US" dirty="0">
                <a:solidFill>
                  <a:schemeClr val="tx1"/>
                </a:solidFill>
              </a:rPr>
              <a:t>Two primary protocols:</a:t>
            </a:r>
          </a:p>
          <a:p>
            <a:pPr lvl="1">
              <a:spcBef>
                <a:spcPts val="1000"/>
              </a:spcBef>
            </a:pPr>
            <a:r>
              <a:rPr lang="en-US" dirty="0" smtClean="0">
                <a:solidFill>
                  <a:schemeClr val="tx1"/>
                </a:solidFill>
              </a:rPr>
              <a:t>T</a:t>
            </a:r>
            <a:r>
              <a:rPr lang="en-US" sz="100" dirty="0" smtClean="0">
                <a:solidFill>
                  <a:schemeClr val="tx1"/>
                </a:solidFill>
              </a:rPr>
              <a:t> </a:t>
            </a:r>
            <a:r>
              <a:rPr lang="en-US" dirty="0" smtClean="0">
                <a:solidFill>
                  <a:schemeClr val="tx1"/>
                </a:solidFill>
              </a:rPr>
              <a:t>C</a:t>
            </a:r>
            <a:r>
              <a:rPr lang="en-US" sz="100" dirty="0" smtClean="0">
                <a:solidFill>
                  <a:schemeClr val="tx1"/>
                </a:solidFill>
              </a:rPr>
              <a:t> </a:t>
            </a:r>
            <a:r>
              <a:rPr lang="en-US" dirty="0" smtClean="0">
                <a:solidFill>
                  <a:schemeClr val="tx1"/>
                </a:solidFill>
              </a:rPr>
              <a:t>P </a:t>
            </a:r>
            <a:r>
              <a:rPr lang="en-US" dirty="0">
                <a:solidFill>
                  <a:schemeClr val="tx1"/>
                </a:solidFill>
              </a:rPr>
              <a:t>(Transmission Control Protocol) </a:t>
            </a:r>
          </a:p>
          <a:p>
            <a:pPr lvl="1">
              <a:spcBef>
                <a:spcPts val="1000"/>
              </a:spcBef>
            </a:pPr>
            <a:r>
              <a:rPr lang="en-US" dirty="0" smtClean="0">
                <a:solidFill>
                  <a:schemeClr val="tx1"/>
                </a:solidFill>
              </a:rPr>
              <a:t>I</a:t>
            </a:r>
            <a:r>
              <a:rPr lang="en-US" sz="100" dirty="0" smtClean="0">
                <a:solidFill>
                  <a:schemeClr val="tx1"/>
                </a:solidFill>
              </a:rPr>
              <a:t> </a:t>
            </a:r>
            <a:r>
              <a:rPr lang="en-US" dirty="0" smtClean="0">
                <a:solidFill>
                  <a:schemeClr val="tx1"/>
                </a:solidFill>
              </a:rPr>
              <a:t>P </a:t>
            </a:r>
            <a:r>
              <a:rPr lang="en-US" dirty="0">
                <a:solidFill>
                  <a:schemeClr val="tx1"/>
                </a:solidFill>
              </a:rPr>
              <a:t>(Internet Protocol</a:t>
            </a:r>
            <a:r>
              <a:rPr lang="en-US" dirty="0" smtClean="0">
                <a:solidFill>
                  <a:schemeClr val="tx1"/>
                </a:solidFill>
              </a:rPr>
              <a:t>)</a:t>
            </a:r>
          </a:p>
          <a:p>
            <a:pPr marL="171450" lvl="1">
              <a:spcBef>
                <a:spcPts val="1000"/>
              </a:spcBef>
              <a:buClr>
                <a:schemeClr val="accent2"/>
              </a:buClr>
            </a:pPr>
            <a:r>
              <a:rPr lang="en-US" sz="2000" dirty="0" smtClean="0">
                <a:solidFill>
                  <a:schemeClr val="tx1"/>
                </a:solidFill>
              </a:rPr>
              <a:t>T</a:t>
            </a:r>
            <a:r>
              <a:rPr lang="en-US" sz="100" dirty="0" smtClean="0">
                <a:solidFill>
                  <a:schemeClr val="tx1"/>
                </a:solidFill>
              </a:rPr>
              <a:t> </a:t>
            </a:r>
            <a:r>
              <a:rPr lang="en-US" sz="2000" dirty="0" smtClean="0">
                <a:solidFill>
                  <a:schemeClr val="tx1"/>
                </a:solidFill>
              </a:rPr>
              <a:t>C</a:t>
            </a:r>
            <a:r>
              <a:rPr lang="en-US" sz="100" dirty="0" smtClean="0">
                <a:solidFill>
                  <a:schemeClr val="tx1"/>
                </a:solidFill>
              </a:rPr>
              <a:t> </a:t>
            </a:r>
            <a:r>
              <a:rPr lang="en-US" sz="2000" dirty="0" smtClean="0">
                <a:solidFill>
                  <a:schemeClr val="tx1"/>
                </a:solidFill>
              </a:rPr>
              <a:t>P/I</a:t>
            </a:r>
            <a:r>
              <a:rPr lang="en-US" sz="100" dirty="0" smtClean="0">
                <a:solidFill>
                  <a:schemeClr val="tx1"/>
                </a:solidFill>
              </a:rPr>
              <a:t> </a:t>
            </a:r>
            <a:r>
              <a:rPr lang="en-US" sz="2000" dirty="0" smtClean="0">
                <a:solidFill>
                  <a:schemeClr val="tx1"/>
                </a:solidFill>
              </a:rPr>
              <a:t>P </a:t>
            </a:r>
            <a:r>
              <a:rPr lang="en-US" sz="2000" dirty="0">
                <a:solidFill>
                  <a:schemeClr val="tx1"/>
                </a:solidFill>
              </a:rPr>
              <a:t>suite of protocols is used by </a:t>
            </a:r>
            <a:r>
              <a:rPr lang="en-US" sz="2000" dirty="0" smtClean="0">
                <a:solidFill>
                  <a:schemeClr val="tx1"/>
                </a:solidFill>
              </a:rPr>
              <a:t>O</a:t>
            </a:r>
            <a:r>
              <a:rPr lang="en-US" sz="100" dirty="0" smtClean="0">
                <a:solidFill>
                  <a:schemeClr val="tx1"/>
                </a:solidFill>
              </a:rPr>
              <a:t> </a:t>
            </a:r>
            <a:r>
              <a:rPr lang="en-US" sz="2000" dirty="0" smtClean="0">
                <a:solidFill>
                  <a:schemeClr val="tx1"/>
                </a:solidFill>
              </a:rPr>
              <a:t>Ss </a:t>
            </a:r>
            <a:r>
              <a:rPr lang="en-US" sz="2000" dirty="0">
                <a:solidFill>
                  <a:schemeClr val="tx1"/>
                </a:solidFill>
              </a:rPr>
              <a:t>for communication on a </a:t>
            </a:r>
            <a:r>
              <a:rPr lang="en-US" sz="2000" dirty="0" smtClean="0">
                <a:solidFill>
                  <a:schemeClr val="tx1"/>
                </a:solidFill>
              </a:rPr>
              <a:t>network</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2739350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Client-Server Applications (2 of 5)</a:t>
            </a:r>
            <a:endParaRPr lang="en-US" noProof="0" dirty="0"/>
          </a:p>
        </p:txBody>
      </p:sp>
      <p:pic>
        <p:nvPicPr>
          <p:cNvPr id="6" name="Picture 5" descr="Figure 1-3 A web browser (client application) requests a web page from a web server (server application); the web server returns the requested data to the client. The image illustrates a client’s request through the internet to the web server. The web server returns the requested page to the clien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2438400"/>
            <a:ext cx="6652486" cy="2270760"/>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1835790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Client-Server Applications (3 of 5)</a:t>
            </a:r>
            <a:endParaRPr lang="en-US" noProof="0" dirty="0"/>
          </a:p>
        </p:txBody>
      </p:sp>
      <p:sp>
        <p:nvSpPr>
          <p:cNvPr id="3" name="Content Placeholder 2"/>
          <p:cNvSpPr>
            <a:spLocks noGrp="1"/>
          </p:cNvSpPr>
          <p:nvPr>
            <p:ph idx="1"/>
          </p:nvPr>
        </p:nvSpPr>
        <p:spPr>
          <a:xfrm>
            <a:off x="365125" y="1538818"/>
            <a:ext cx="8415338" cy="2640723"/>
          </a:xfrm>
        </p:spPr>
        <p:txBody>
          <a:bodyPr/>
          <a:lstStyle/>
          <a:p>
            <a:pPr>
              <a:spcBef>
                <a:spcPts val="1000"/>
              </a:spcBef>
            </a:pPr>
            <a:r>
              <a:rPr lang="en-US" noProof="0" dirty="0">
                <a:solidFill>
                  <a:schemeClr val="tx1"/>
                </a:solidFill>
              </a:rPr>
              <a:t>List of several popular client-server applications:</a:t>
            </a:r>
          </a:p>
          <a:p>
            <a:pPr lvl="1">
              <a:spcBef>
                <a:spcPts val="1000"/>
              </a:spcBef>
            </a:pPr>
            <a:r>
              <a:rPr lang="en-US" noProof="0" dirty="0">
                <a:solidFill>
                  <a:schemeClr val="tx1"/>
                </a:solidFill>
              </a:rPr>
              <a:t>Web service</a:t>
            </a:r>
          </a:p>
          <a:p>
            <a:pPr lvl="1">
              <a:spcBef>
                <a:spcPts val="1000"/>
              </a:spcBef>
            </a:pPr>
            <a:r>
              <a:rPr lang="en-US" noProof="0" dirty="0">
                <a:solidFill>
                  <a:schemeClr val="tx1"/>
                </a:solidFill>
              </a:rPr>
              <a:t>Email services</a:t>
            </a:r>
          </a:p>
          <a:p>
            <a:pPr lvl="1">
              <a:spcBef>
                <a:spcPts val="1000"/>
              </a:spcBef>
            </a:pPr>
            <a:r>
              <a:rPr lang="en-US" noProof="0" dirty="0" smtClean="0">
                <a:solidFill>
                  <a:schemeClr val="tx1"/>
                </a:solidFill>
              </a:rPr>
              <a:t>F</a:t>
            </a:r>
            <a:r>
              <a:rPr lang="en-US" sz="100" noProof="0" dirty="0" smtClean="0">
                <a:solidFill>
                  <a:schemeClr val="tx1"/>
                </a:solidFill>
              </a:rPr>
              <a:t> </a:t>
            </a:r>
            <a:r>
              <a:rPr lang="en-US" noProof="0" dirty="0" smtClean="0">
                <a:solidFill>
                  <a:schemeClr val="tx1"/>
                </a:solidFill>
              </a:rPr>
              <a:t>T</a:t>
            </a:r>
            <a:r>
              <a:rPr lang="en-US" sz="100" noProof="0" dirty="0" smtClean="0">
                <a:solidFill>
                  <a:schemeClr val="tx1"/>
                </a:solidFill>
              </a:rPr>
              <a:t> </a:t>
            </a:r>
            <a:r>
              <a:rPr lang="en-US" noProof="0" dirty="0" smtClean="0">
                <a:solidFill>
                  <a:schemeClr val="tx1"/>
                </a:solidFill>
              </a:rPr>
              <a:t>P </a:t>
            </a:r>
            <a:r>
              <a:rPr lang="en-US" noProof="0" dirty="0">
                <a:solidFill>
                  <a:schemeClr val="tx1"/>
                </a:solidFill>
              </a:rPr>
              <a:t>service</a:t>
            </a:r>
          </a:p>
          <a:p>
            <a:pPr lvl="1">
              <a:spcBef>
                <a:spcPts val="1000"/>
              </a:spcBef>
            </a:pPr>
            <a:r>
              <a:rPr lang="en-US" noProof="0" dirty="0">
                <a:solidFill>
                  <a:schemeClr val="tx1"/>
                </a:solidFill>
              </a:rPr>
              <a:t>Telnet service</a:t>
            </a:r>
          </a:p>
          <a:p>
            <a:pPr lvl="1">
              <a:spcBef>
                <a:spcPts val="1000"/>
              </a:spcBef>
            </a:pPr>
            <a:r>
              <a:rPr lang="en-US" noProof="0" dirty="0" smtClean="0">
                <a:solidFill>
                  <a:schemeClr val="tx1"/>
                </a:solidFill>
              </a:rPr>
              <a:t>Remote applications</a:t>
            </a:r>
          </a:p>
          <a:p>
            <a:pPr lvl="1">
              <a:spcBef>
                <a:spcPts val="1000"/>
              </a:spcBef>
            </a:pPr>
            <a:r>
              <a:rPr lang="en-US" noProof="0" dirty="0">
                <a:solidFill>
                  <a:schemeClr val="tx1"/>
                </a:solidFill>
              </a:rPr>
              <a:t>Remote </a:t>
            </a:r>
            <a:r>
              <a:rPr lang="en-US" noProof="0" dirty="0" smtClean="0">
                <a:solidFill>
                  <a:schemeClr val="tx1"/>
                </a:solidFill>
              </a:rPr>
              <a:t>Desktop</a:t>
            </a: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532618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Client-Server Applications (4 of 5)</a:t>
            </a:r>
            <a:endParaRPr lang="en-US" noProof="0" dirty="0"/>
          </a:p>
        </p:txBody>
      </p:sp>
      <p:pic>
        <p:nvPicPr>
          <p:cNvPr id="6" name="Picture 5" descr="Figure 1-4 SMTP is used to send email to a recipient’s email server, and P O P 3 or I M A P 4 is used by the client to receive email. The image illustrates how a mail is sent. The sender sends the mail by S M P T to the sender’s mail server, which by S M P T goes to the receiver’s mail server and then goes by P O P 3 or I M A P 4 to the receiv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2057400"/>
            <a:ext cx="5446815" cy="3282696"/>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1956738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Client-Server Applications (5 of 5)</a:t>
            </a:r>
            <a:endParaRPr lang="en-US" noProof="0" dirty="0"/>
          </a:p>
        </p:txBody>
      </p:sp>
      <p:pic>
        <p:nvPicPr>
          <p:cNvPr id="6" name="Picture 5" descr="Figure 1-5 Using Remote Desktop, you can access the desktop of the remote computer on your local computer. The image illustrates a local computer, which has a window labeled remote desktop connection in which you can access the drive c and the user’s folder of the remote (host) comput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1905000"/>
            <a:ext cx="6631678" cy="3442716"/>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980488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Network Hardware (1 of 9)</a:t>
            </a:r>
            <a:endParaRPr lang="en-US" noProof="0" dirty="0"/>
          </a:p>
        </p:txBody>
      </p:sp>
      <p:sp>
        <p:nvSpPr>
          <p:cNvPr id="3" name="Content Placeholder 2"/>
          <p:cNvSpPr>
            <a:spLocks noGrp="1"/>
          </p:cNvSpPr>
          <p:nvPr>
            <p:ph idx="1"/>
          </p:nvPr>
        </p:nvSpPr>
        <p:spPr>
          <a:xfrm>
            <a:off x="347662" y="1538818"/>
            <a:ext cx="8415338" cy="3033182"/>
          </a:xfrm>
        </p:spPr>
        <p:txBody>
          <a:bodyPr/>
          <a:lstStyle/>
          <a:p>
            <a:pPr>
              <a:spcBef>
                <a:spcPts val="1000"/>
              </a:spcBef>
            </a:pPr>
            <a:r>
              <a:rPr lang="en-US" noProof="0" dirty="0">
                <a:solidFill>
                  <a:schemeClr val="tx1"/>
                </a:solidFill>
              </a:rPr>
              <a:t>Local area network (</a:t>
            </a:r>
            <a:r>
              <a:rPr lang="en-US" noProof="0" dirty="0" smtClean="0">
                <a:solidFill>
                  <a:schemeClr val="tx1"/>
                </a:solidFill>
              </a:rPr>
              <a:t>LAN)—Usually </a:t>
            </a:r>
            <a:r>
              <a:rPr lang="en-US" noProof="0" dirty="0">
                <a:solidFill>
                  <a:schemeClr val="tx1"/>
                </a:solidFill>
              </a:rPr>
              <a:t>contained in a small space</a:t>
            </a:r>
          </a:p>
          <a:p>
            <a:pPr lvl="1">
              <a:spcBef>
                <a:spcPts val="1000"/>
              </a:spcBef>
            </a:pPr>
            <a:r>
              <a:rPr lang="en-US" noProof="0" dirty="0">
                <a:solidFill>
                  <a:schemeClr val="tx1"/>
                </a:solidFill>
              </a:rPr>
              <a:t>Such as an office or building</a:t>
            </a:r>
          </a:p>
          <a:p>
            <a:pPr>
              <a:spcBef>
                <a:spcPts val="1000"/>
              </a:spcBef>
            </a:pPr>
            <a:r>
              <a:rPr lang="en-US" noProof="0" dirty="0" smtClean="0">
                <a:solidFill>
                  <a:schemeClr val="tx1"/>
                </a:solidFill>
              </a:rPr>
              <a:t>Switch—Receives </a:t>
            </a:r>
            <a:r>
              <a:rPr lang="en-US" noProof="0" dirty="0">
                <a:solidFill>
                  <a:schemeClr val="tx1"/>
                </a:solidFill>
              </a:rPr>
              <a:t>incoming data from one of its ports and redirects it to another port or multiple ports</a:t>
            </a:r>
          </a:p>
          <a:p>
            <a:pPr lvl="1">
              <a:spcBef>
                <a:spcPts val="1000"/>
              </a:spcBef>
            </a:pPr>
            <a:r>
              <a:rPr lang="en-US" noProof="0" dirty="0">
                <a:solidFill>
                  <a:schemeClr val="tx1"/>
                </a:solidFill>
              </a:rPr>
              <a:t>Will send the data to its intended destination</a:t>
            </a:r>
          </a:p>
          <a:p>
            <a:pPr>
              <a:spcBef>
                <a:spcPts val="1000"/>
              </a:spcBef>
            </a:pPr>
            <a:r>
              <a:rPr lang="en-US" noProof="0" dirty="0">
                <a:solidFill>
                  <a:schemeClr val="tx1"/>
                </a:solidFill>
              </a:rPr>
              <a:t>Star </a:t>
            </a:r>
            <a:r>
              <a:rPr lang="en-US" noProof="0" dirty="0" smtClean="0">
                <a:solidFill>
                  <a:schemeClr val="tx1"/>
                </a:solidFill>
              </a:rPr>
              <a:t>topology—All </a:t>
            </a:r>
            <a:r>
              <a:rPr lang="en-US" noProof="0" dirty="0">
                <a:solidFill>
                  <a:schemeClr val="tx1"/>
                </a:solidFill>
              </a:rPr>
              <a:t>devices connect to one central device (usually a switch)</a:t>
            </a:r>
          </a:p>
          <a:p>
            <a:pPr>
              <a:spcBef>
                <a:spcPts val="1000"/>
              </a:spcBef>
            </a:pPr>
            <a:r>
              <a:rPr lang="en-US" noProof="0" dirty="0">
                <a:solidFill>
                  <a:schemeClr val="tx1"/>
                </a:solidFill>
              </a:rPr>
              <a:t>Network interface card (</a:t>
            </a:r>
            <a:r>
              <a:rPr lang="en-US" noProof="0" dirty="0" smtClean="0">
                <a:solidFill>
                  <a:schemeClr val="tx1"/>
                </a:solidFill>
              </a:rPr>
              <a:t>N</a:t>
            </a:r>
            <a:r>
              <a:rPr lang="en-US" sz="100" noProof="0" dirty="0" smtClean="0">
                <a:solidFill>
                  <a:schemeClr val="tx1"/>
                </a:solidFill>
              </a:rPr>
              <a:t>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C)—A </a:t>
            </a:r>
            <a:r>
              <a:rPr lang="en-US" noProof="0" dirty="0">
                <a:solidFill>
                  <a:schemeClr val="tx1"/>
                </a:solidFill>
              </a:rPr>
              <a:t>network port used to attach a device to a </a:t>
            </a:r>
            <a:r>
              <a:rPr lang="en-US" noProof="0" dirty="0" smtClean="0">
                <a:solidFill>
                  <a:schemeClr val="tx1"/>
                </a:solidFill>
              </a:rPr>
              <a:t>network</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1643911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Network Hardware (2 of 9)</a:t>
            </a:r>
            <a:endParaRPr lang="en-US" noProof="0" dirty="0"/>
          </a:p>
        </p:txBody>
      </p:sp>
      <p:pic>
        <p:nvPicPr>
          <p:cNvPr id="6" name="Picture 5" descr="Figure 1-6 This LAN has five computers, a network printer, a local printer, a scanner, and a switch, and is using a star topology. The image illustrates a star topology network where a LAN network with five computers: Ubuntu Desktop, window 10, mac O s, window 8.1, window server 2016, a network printer and a network printer are connected to a switch. A local printer is connected to the window 8.1, and a scanner is connected to the mac O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18421" y="1490401"/>
            <a:ext cx="4513255" cy="4300157"/>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2784750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Objectives (1 of 2)</a:t>
            </a:r>
            <a:endParaRPr lang="en-US" b="1" noProof="0" dirty="0"/>
          </a:p>
        </p:txBody>
      </p:sp>
      <p:sp>
        <p:nvSpPr>
          <p:cNvPr id="3" name="Text Placeholder 2"/>
          <p:cNvSpPr>
            <a:spLocks noGrp="1"/>
          </p:cNvSpPr>
          <p:nvPr>
            <p:ph type="body" idx="1"/>
          </p:nvPr>
        </p:nvSpPr>
        <p:spPr>
          <a:xfrm>
            <a:off x="2641600" y="2942670"/>
            <a:ext cx="6172200" cy="1623521"/>
          </a:xfrm>
        </p:spPr>
        <p:txBody>
          <a:bodyPr/>
          <a:lstStyle/>
          <a:p>
            <a:pPr marL="361950" indent="-361950"/>
            <a:r>
              <a:rPr lang="en-US" b="1" noProof="0" dirty="0" smtClean="0">
                <a:solidFill>
                  <a:srgbClr val="1B70A5"/>
                </a:solidFill>
              </a:rPr>
              <a:t>1.1</a:t>
            </a:r>
            <a:r>
              <a:rPr lang="en-US" noProof="0" dirty="0" smtClean="0">
                <a:solidFill>
                  <a:schemeClr val="tx1"/>
                </a:solidFill>
              </a:rPr>
              <a:t> Distinguish </a:t>
            </a:r>
            <a:r>
              <a:rPr lang="en-US" noProof="0" dirty="0">
                <a:solidFill>
                  <a:schemeClr val="tx1"/>
                </a:solidFill>
              </a:rPr>
              <a:t>between the client-server and peer-to-peer models used to control access to a </a:t>
            </a:r>
            <a:r>
              <a:rPr lang="en-US" noProof="0" dirty="0" smtClean="0">
                <a:solidFill>
                  <a:schemeClr val="tx1"/>
                </a:solidFill>
              </a:rPr>
              <a:t>network</a:t>
            </a:r>
          </a:p>
          <a:p>
            <a:r>
              <a:rPr lang="en-US" b="1" noProof="0" dirty="0" smtClean="0">
                <a:solidFill>
                  <a:srgbClr val="1B70A5"/>
                </a:solidFill>
              </a:rPr>
              <a:t>1.2</a:t>
            </a:r>
            <a:r>
              <a:rPr lang="en-US" noProof="0" dirty="0" smtClean="0">
                <a:solidFill>
                  <a:schemeClr val="tx1"/>
                </a:solidFill>
              </a:rPr>
              <a:t> Identify </a:t>
            </a:r>
            <a:r>
              <a:rPr lang="en-US" noProof="0" dirty="0">
                <a:solidFill>
                  <a:schemeClr val="tx1"/>
                </a:solidFill>
              </a:rPr>
              <a:t>types of applications and protocols used on a network</a:t>
            </a:r>
          </a:p>
          <a:p>
            <a:pPr marL="361950" indent="-361950"/>
            <a:r>
              <a:rPr lang="en-US" b="1" noProof="0" dirty="0" smtClean="0">
                <a:solidFill>
                  <a:srgbClr val="1B70A5"/>
                </a:solidFill>
              </a:rPr>
              <a:t>1.3</a:t>
            </a:r>
            <a:r>
              <a:rPr lang="en-US" noProof="0" dirty="0" smtClean="0">
                <a:solidFill>
                  <a:schemeClr val="tx1"/>
                </a:solidFill>
              </a:rPr>
              <a:t> Describe </a:t>
            </a:r>
            <a:r>
              <a:rPr lang="en-US" noProof="0" dirty="0">
                <a:solidFill>
                  <a:schemeClr val="tx1"/>
                </a:solidFill>
              </a:rPr>
              <a:t>various networking hardware devices and the most common physical topologies</a:t>
            </a:r>
          </a:p>
        </p:txBody>
      </p:sp>
      <p:sp>
        <p:nvSpPr>
          <p:cNvPr id="4" name="Footer Placeholder 3"/>
          <p:cNvSpPr>
            <a:spLocks noGrp="1"/>
          </p:cNvSpPr>
          <p:nvPr>
            <p:ph type="ftr" sz="quarter" idx="10"/>
          </p:nvPr>
        </p:nvSpPr>
        <p:spPr/>
        <p:txBody>
          <a:bodyPr/>
          <a:lstStyle/>
          <a:p>
            <a:r>
              <a:rPr lang="en-IN" dirty="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858418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Network Hardware (3 of 9)</a:t>
            </a:r>
            <a:endParaRPr lang="en-US" noProof="0" dirty="0"/>
          </a:p>
        </p:txBody>
      </p:sp>
      <p:pic>
        <p:nvPicPr>
          <p:cNvPr id="6" name="Picture 5" descr="Figure 1-7 Industrial-grade and consumer-grade switches. The image illustrates an industrial-grade switch labeled A and two consumer-grade switches labeled B and C."/>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425" y="1752600"/>
            <a:ext cx="5734736" cy="3707892"/>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2724347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Network Hardware (4 of 9)</a:t>
            </a:r>
            <a:endParaRPr lang="en-US" noProof="0" dirty="0"/>
          </a:p>
        </p:txBody>
      </p:sp>
      <p:pic>
        <p:nvPicPr>
          <p:cNvPr id="6" name="Picture 5" descr="Figure 1-8 A laptop provides an onboard network port to connect to a wired network. The image illustrates a laptop with an onboard network."/>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5575" y="1367859"/>
            <a:ext cx="3473978" cy="1385178"/>
          </a:xfrm>
          <a:prstGeom prst="rect">
            <a:avLst/>
          </a:prstGeom>
        </p:spPr>
      </p:pic>
      <p:pic>
        <p:nvPicPr>
          <p:cNvPr id="7" name="Picture 6" descr="Figure 1-9 This Intel Gigabit Ethernet adapter, also called a network interface card or NIC, uses a PCIe x1 slot on a motherboard. The image illustrates an Intel Gigabit Ethernet adapter with the Mac address.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90989" y="3214825"/>
            <a:ext cx="3471218" cy="2725890"/>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2102335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Network Hardware (5 of 9)</a:t>
            </a:r>
            <a:endParaRPr lang="en-US" noProof="0" dirty="0"/>
          </a:p>
        </p:txBody>
      </p:sp>
      <p:sp>
        <p:nvSpPr>
          <p:cNvPr id="3" name="Content Placeholder 2"/>
          <p:cNvSpPr>
            <a:spLocks noGrp="1"/>
          </p:cNvSpPr>
          <p:nvPr>
            <p:ph idx="1"/>
          </p:nvPr>
        </p:nvSpPr>
        <p:spPr>
          <a:xfrm>
            <a:off x="365125" y="1538818"/>
            <a:ext cx="8169275" cy="3566582"/>
          </a:xfrm>
        </p:spPr>
        <p:txBody>
          <a:bodyPr/>
          <a:lstStyle/>
          <a:p>
            <a:pPr>
              <a:spcBef>
                <a:spcPts val="1000"/>
              </a:spcBef>
            </a:pPr>
            <a:r>
              <a:rPr lang="en-US" noProof="0" dirty="0">
                <a:solidFill>
                  <a:schemeClr val="tx1"/>
                </a:solidFill>
              </a:rPr>
              <a:t>A </a:t>
            </a:r>
            <a:r>
              <a:rPr lang="en-US" noProof="0" dirty="0" smtClean="0">
                <a:solidFill>
                  <a:schemeClr val="tx1"/>
                </a:solidFill>
              </a:rPr>
              <a:t>LAN </a:t>
            </a:r>
            <a:r>
              <a:rPr lang="en-US" noProof="0" dirty="0">
                <a:solidFill>
                  <a:schemeClr val="tx1"/>
                </a:solidFill>
              </a:rPr>
              <a:t>can have several switches</a:t>
            </a:r>
          </a:p>
          <a:p>
            <a:pPr>
              <a:spcBef>
                <a:spcPts val="1000"/>
              </a:spcBef>
            </a:pPr>
            <a:r>
              <a:rPr lang="en-US" noProof="0" dirty="0" smtClean="0">
                <a:solidFill>
                  <a:schemeClr val="tx1"/>
                </a:solidFill>
              </a:rPr>
              <a:t>Backbone—A </a:t>
            </a:r>
            <a:r>
              <a:rPr lang="en-US" noProof="0" dirty="0">
                <a:solidFill>
                  <a:schemeClr val="tx1"/>
                </a:solidFill>
              </a:rPr>
              <a:t>central conduit that connects the segments (pieces) of a network</a:t>
            </a:r>
          </a:p>
          <a:p>
            <a:pPr lvl="1">
              <a:spcBef>
                <a:spcPts val="1000"/>
              </a:spcBef>
            </a:pPr>
            <a:r>
              <a:rPr lang="en-US" noProof="0" dirty="0">
                <a:solidFill>
                  <a:schemeClr val="tx1"/>
                </a:solidFill>
              </a:rPr>
              <a:t>Might use higher transmission speeds and different cabling than network cables connected to computers</a:t>
            </a:r>
          </a:p>
          <a:p>
            <a:pPr>
              <a:spcBef>
                <a:spcPts val="1000"/>
              </a:spcBef>
            </a:pPr>
            <a:r>
              <a:rPr lang="en-US" noProof="0" dirty="0">
                <a:solidFill>
                  <a:schemeClr val="tx1"/>
                </a:solidFill>
              </a:rPr>
              <a:t>Three switches daisy-chained together in a single line is said to use a bus topology</a:t>
            </a:r>
          </a:p>
          <a:p>
            <a:pPr lvl="1">
              <a:spcBef>
                <a:spcPts val="1000"/>
              </a:spcBef>
            </a:pPr>
            <a:r>
              <a:rPr lang="en-US" noProof="0" dirty="0">
                <a:solidFill>
                  <a:schemeClr val="tx1"/>
                </a:solidFill>
              </a:rPr>
              <a:t>However, each switch is connected to computers via a star topology, making it a star-bus topology</a:t>
            </a:r>
          </a:p>
          <a:p>
            <a:pPr lvl="1">
              <a:spcBef>
                <a:spcPts val="1000"/>
              </a:spcBef>
            </a:pPr>
            <a:r>
              <a:rPr lang="en-US" noProof="0" dirty="0">
                <a:solidFill>
                  <a:schemeClr val="tx1"/>
                </a:solidFill>
              </a:rPr>
              <a:t>A topology that combines topologies is known as a hybrid </a:t>
            </a:r>
            <a:r>
              <a:rPr lang="en-US" noProof="0" dirty="0" smtClean="0">
                <a:solidFill>
                  <a:schemeClr val="tx1"/>
                </a:solidFill>
              </a:rPr>
              <a:t>topology</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411128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Network Hardware (6 of 9)</a:t>
            </a:r>
            <a:endParaRPr lang="en-US" noProof="0" dirty="0"/>
          </a:p>
        </p:txBody>
      </p:sp>
      <p:pic>
        <p:nvPicPr>
          <p:cNvPr id="6" name="Picture 5" descr="Figure 1-10 This local network has three switches, and is using a star-bus topology. The image illustrates a star-bus topology which has a local network with three switches that are connected. The first switch has four desktop computers connected to it, the second and third have three desktop computers connected to them."/>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2362200"/>
            <a:ext cx="6339985" cy="2548128"/>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9088075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Network Hardware (7 of 9)</a:t>
            </a:r>
            <a:endParaRPr lang="en-US" noProof="0" dirty="0"/>
          </a:p>
        </p:txBody>
      </p:sp>
      <p:sp>
        <p:nvSpPr>
          <p:cNvPr id="3" name="Content Placeholder 2"/>
          <p:cNvSpPr>
            <a:spLocks noGrp="1"/>
          </p:cNvSpPr>
          <p:nvPr>
            <p:ph idx="1"/>
          </p:nvPr>
        </p:nvSpPr>
        <p:spPr>
          <a:xfrm>
            <a:off x="365125" y="1538818"/>
            <a:ext cx="8415338" cy="3704604"/>
          </a:xfrm>
        </p:spPr>
        <p:txBody>
          <a:bodyPr/>
          <a:lstStyle/>
          <a:p>
            <a:pPr>
              <a:spcBef>
                <a:spcPts val="1000"/>
              </a:spcBef>
            </a:pPr>
            <a:r>
              <a:rPr lang="en-US" noProof="0" dirty="0" smtClean="0">
                <a:solidFill>
                  <a:schemeClr val="tx1"/>
                </a:solidFill>
              </a:rPr>
              <a:t>Router—A </a:t>
            </a:r>
            <a:r>
              <a:rPr lang="en-US" noProof="0" dirty="0">
                <a:solidFill>
                  <a:schemeClr val="tx1"/>
                </a:solidFill>
              </a:rPr>
              <a:t>device that manages traffic between two or more networks </a:t>
            </a:r>
          </a:p>
          <a:p>
            <a:pPr lvl="1">
              <a:spcBef>
                <a:spcPts val="1000"/>
              </a:spcBef>
            </a:pPr>
            <a:r>
              <a:rPr lang="en-US" noProof="0" dirty="0">
                <a:solidFill>
                  <a:schemeClr val="tx1"/>
                </a:solidFill>
              </a:rPr>
              <a:t>Can help find the best path for traffic to get from one network to another</a:t>
            </a:r>
          </a:p>
          <a:p>
            <a:pPr>
              <a:spcBef>
                <a:spcPts val="1000"/>
              </a:spcBef>
            </a:pPr>
            <a:r>
              <a:rPr lang="en-US" noProof="0" dirty="0">
                <a:solidFill>
                  <a:schemeClr val="tx1"/>
                </a:solidFill>
              </a:rPr>
              <a:t>Routers can be used in small home networks to connect the home LAN to the </a:t>
            </a:r>
            <a:r>
              <a:rPr lang="en-US" noProof="0" dirty="0" smtClean="0">
                <a:solidFill>
                  <a:schemeClr val="tx1"/>
                </a:solidFill>
              </a:rPr>
              <a:t>Internet</a:t>
            </a:r>
          </a:p>
          <a:p>
            <a:pPr lvl="1">
              <a:spcBef>
                <a:spcPts val="1000"/>
              </a:spcBef>
            </a:pPr>
            <a:r>
              <a:rPr lang="en-US" noProof="0" dirty="0" smtClean="0">
                <a:solidFill>
                  <a:schemeClr val="tx1"/>
                </a:solidFill>
              </a:rPr>
              <a:t>Called a S</a:t>
            </a:r>
            <a:r>
              <a:rPr lang="en-US" sz="100" noProof="0" dirty="0" smtClean="0">
                <a:solidFill>
                  <a:schemeClr val="tx1"/>
                </a:solidFill>
              </a:rPr>
              <a:t> </a:t>
            </a:r>
            <a:r>
              <a:rPr lang="en-US" noProof="0" dirty="0" smtClean="0">
                <a:solidFill>
                  <a:schemeClr val="tx1"/>
                </a:solidFill>
              </a:rPr>
              <a:t>O</a:t>
            </a:r>
            <a:r>
              <a:rPr lang="en-US" sz="100" noProof="0" dirty="0" smtClean="0">
                <a:solidFill>
                  <a:schemeClr val="tx1"/>
                </a:solidFill>
              </a:rPr>
              <a:t> </a:t>
            </a:r>
            <a:r>
              <a:rPr lang="en-US" noProof="0" dirty="0" smtClean="0">
                <a:solidFill>
                  <a:schemeClr val="tx1"/>
                </a:solidFill>
              </a:rPr>
              <a:t>H</a:t>
            </a:r>
            <a:r>
              <a:rPr lang="en-US" sz="100" noProof="0" dirty="0" smtClean="0">
                <a:solidFill>
                  <a:schemeClr val="tx1"/>
                </a:solidFill>
              </a:rPr>
              <a:t> </a:t>
            </a:r>
            <a:r>
              <a:rPr lang="en-US" noProof="0" dirty="0" smtClean="0">
                <a:solidFill>
                  <a:schemeClr val="tx1"/>
                </a:solidFill>
              </a:rPr>
              <a:t>O (small office-home office) network</a:t>
            </a:r>
            <a:endParaRPr lang="en-US" noProof="0" dirty="0">
              <a:solidFill>
                <a:schemeClr val="tx1"/>
              </a:solidFill>
            </a:endParaRPr>
          </a:p>
          <a:p>
            <a:pPr>
              <a:spcBef>
                <a:spcPts val="1000"/>
              </a:spcBef>
            </a:pPr>
            <a:r>
              <a:rPr lang="en-US" noProof="0" dirty="0">
                <a:solidFill>
                  <a:schemeClr val="tx1"/>
                </a:solidFill>
              </a:rPr>
              <a:t>Industrial-grade routers can have several network ports, one for each network it connects to</a:t>
            </a:r>
          </a:p>
          <a:p>
            <a:pPr>
              <a:spcBef>
                <a:spcPts val="1000"/>
              </a:spcBef>
            </a:pPr>
            <a:r>
              <a:rPr lang="en-US" noProof="0" dirty="0">
                <a:solidFill>
                  <a:schemeClr val="tx1"/>
                </a:solidFill>
              </a:rPr>
              <a:t>Difference between router and switch:</a:t>
            </a:r>
          </a:p>
          <a:p>
            <a:pPr lvl="1">
              <a:spcBef>
                <a:spcPts val="1000"/>
              </a:spcBef>
            </a:pPr>
            <a:r>
              <a:rPr lang="en-US" noProof="0" dirty="0">
                <a:solidFill>
                  <a:schemeClr val="tx1"/>
                </a:solidFill>
              </a:rPr>
              <a:t>Router is like a gateway between </a:t>
            </a:r>
            <a:r>
              <a:rPr lang="en-US" noProof="0" dirty="0" smtClean="0">
                <a:solidFill>
                  <a:schemeClr val="tx1"/>
                </a:solidFill>
              </a:rPr>
              <a:t>networks and belongs to two or more local networks</a:t>
            </a:r>
          </a:p>
          <a:p>
            <a:pPr lvl="1">
              <a:spcBef>
                <a:spcPts val="1000"/>
              </a:spcBef>
            </a:pPr>
            <a:r>
              <a:rPr lang="en-US" noProof="0" dirty="0" smtClean="0">
                <a:solidFill>
                  <a:schemeClr val="tx1"/>
                </a:solidFill>
              </a:rPr>
              <a:t>Switch belongs only to its local network</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0331674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Network Hardware (8 of 9)</a:t>
            </a:r>
            <a:endParaRPr lang="en-US" noProof="0" dirty="0"/>
          </a:p>
        </p:txBody>
      </p:sp>
      <p:pic>
        <p:nvPicPr>
          <p:cNvPr id="6" name="Picture 5" descr="Figure 1-12 (a) A router stands between the LAN and the Internet, connecting the two networks; (b) home networks often use a combo device that works as both a switch and a router. The image labeled (a) illustrates four desktop computer connected to the internet by a switch and a home router. The image labeled (b) illustrates a combo device that connects the desktop computers to the internet.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08033" y="1330629"/>
            <a:ext cx="4326311" cy="4528975"/>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9961037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Network Hardware (9 of 9)</a:t>
            </a:r>
            <a:endParaRPr lang="en-US" noProof="0" dirty="0"/>
          </a:p>
        </p:txBody>
      </p:sp>
      <p:pic>
        <p:nvPicPr>
          <p:cNvPr id="6" name="Picture 5" descr="Figure 1-13 Three LANs connected by a router. The image illustrates three LANs networks labeled network A, network B and network C that connect to a router through their separate switches. Each network has four computer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1693535"/>
            <a:ext cx="5114544" cy="3907536"/>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176516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MANs and WANs (1 of 2)</a:t>
            </a:r>
            <a:endParaRPr lang="en-US" noProof="0" dirty="0"/>
          </a:p>
        </p:txBody>
      </p:sp>
      <p:sp>
        <p:nvSpPr>
          <p:cNvPr id="3" name="Content Placeholder 2"/>
          <p:cNvSpPr>
            <a:spLocks noGrp="1"/>
          </p:cNvSpPr>
          <p:nvPr>
            <p:ph idx="1"/>
          </p:nvPr>
        </p:nvSpPr>
        <p:spPr>
          <a:xfrm>
            <a:off x="365125" y="1538818"/>
            <a:ext cx="8415338" cy="3605602"/>
          </a:xfrm>
        </p:spPr>
        <p:txBody>
          <a:bodyPr/>
          <a:lstStyle/>
          <a:p>
            <a:pPr>
              <a:spcBef>
                <a:spcPts val="1000"/>
              </a:spcBef>
            </a:pPr>
            <a:r>
              <a:rPr lang="en-US" noProof="0" dirty="0">
                <a:solidFill>
                  <a:schemeClr val="tx1"/>
                </a:solidFill>
              </a:rPr>
              <a:t>Metropolitan area network (</a:t>
            </a:r>
            <a:r>
              <a:rPr lang="en-US" noProof="0" dirty="0" smtClean="0">
                <a:solidFill>
                  <a:schemeClr val="tx1"/>
                </a:solidFill>
              </a:rPr>
              <a:t>MAN)—A </a:t>
            </a:r>
            <a:r>
              <a:rPr lang="en-US" noProof="0" dirty="0">
                <a:solidFill>
                  <a:schemeClr val="tx1"/>
                </a:solidFill>
              </a:rPr>
              <a:t>group of connected </a:t>
            </a:r>
            <a:r>
              <a:rPr lang="en-US" noProof="0" dirty="0" smtClean="0">
                <a:solidFill>
                  <a:schemeClr val="tx1"/>
                </a:solidFill>
              </a:rPr>
              <a:t>LANs </a:t>
            </a:r>
            <a:r>
              <a:rPr lang="en-US" noProof="0" dirty="0">
                <a:solidFill>
                  <a:schemeClr val="tx1"/>
                </a:solidFill>
              </a:rPr>
              <a:t>in the same geographical area</a:t>
            </a:r>
          </a:p>
          <a:p>
            <a:pPr lvl="1">
              <a:spcBef>
                <a:spcPts val="1000"/>
              </a:spcBef>
            </a:pPr>
            <a:r>
              <a:rPr lang="en-US" noProof="0" dirty="0">
                <a:solidFill>
                  <a:schemeClr val="tx1"/>
                </a:solidFill>
              </a:rPr>
              <a:t>Also known as a campus area network (</a:t>
            </a:r>
            <a:r>
              <a:rPr lang="en-US" noProof="0" dirty="0" smtClean="0">
                <a:solidFill>
                  <a:schemeClr val="tx1"/>
                </a:solidFill>
              </a:rPr>
              <a:t>CAN</a:t>
            </a:r>
            <a:r>
              <a:rPr lang="en-US" noProof="0" dirty="0">
                <a:solidFill>
                  <a:schemeClr val="tx1"/>
                </a:solidFill>
              </a:rPr>
              <a:t>)</a:t>
            </a:r>
          </a:p>
          <a:p>
            <a:pPr>
              <a:spcBef>
                <a:spcPts val="1000"/>
              </a:spcBef>
            </a:pPr>
            <a:r>
              <a:rPr lang="en-US" noProof="0" dirty="0" smtClean="0">
                <a:solidFill>
                  <a:schemeClr val="tx1"/>
                </a:solidFill>
              </a:rPr>
              <a:t>WAN </a:t>
            </a:r>
            <a:r>
              <a:rPr lang="en-US" noProof="0" dirty="0">
                <a:solidFill>
                  <a:schemeClr val="tx1"/>
                </a:solidFill>
              </a:rPr>
              <a:t>(wide area network</a:t>
            </a:r>
            <a:r>
              <a:rPr lang="en-US" noProof="0" dirty="0" smtClean="0">
                <a:solidFill>
                  <a:schemeClr val="tx1"/>
                </a:solidFill>
              </a:rPr>
              <a:t>)—A </a:t>
            </a:r>
            <a:r>
              <a:rPr lang="en-US" noProof="0" dirty="0">
                <a:solidFill>
                  <a:schemeClr val="tx1"/>
                </a:solidFill>
              </a:rPr>
              <a:t>group of </a:t>
            </a:r>
            <a:r>
              <a:rPr lang="en-US" noProof="0" dirty="0" smtClean="0">
                <a:solidFill>
                  <a:schemeClr val="tx1"/>
                </a:solidFill>
              </a:rPr>
              <a:t>LANs </a:t>
            </a:r>
            <a:r>
              <a:rPr lang="en-US" noProof="0" dirty="0">
                <a:solidFill>
                  <a:schemeClr val="tx1"/>
                </a:solidFill>
              </a:rPr>
              <a:t>that spread over a wide geographical area</a:t>
            </a:r>
          </a:p>
          <a:p>
            <a:pPr lvl="1">
              <a:spcBef>
                <a:spcPts val="1000"/>
              </a:spcBef>
            </a:pPr>
            <a:r>
              <a:rPr lang="en-US" noProof="0" dirty="0" smtClean="0">
                <a:solidFill>
                  <a:schemeClr val="tx1"/>
                </a:solidFill>
              </a:rPr>
              <a:t>Internet </a:t>
            </a:r>
            <a:r>
              <a:rPr lang="en-US" noProof="0" dirty="0">
                <a:solidFill>
                  <a:schemeClr val="tx1"/>
                </a:solidFill>
              </a:rPr>
              <a:t>is the largest and most varied WAN</a:t>
            </a:r>
          </a:p>
          <a:p>
            <a:pPr>
              <a:spcBef>
                <a:spcPts val="1000"/>
              </a:spcBef>
            </a:pPr>
            <a:r>
              <a:rPr lang="en-US" dirty="0" smtClean="0">
                <a:solidFill>
                  <a:schemeClr val="tx1"/>
                </a:solidFill>
              </a:rPr>
              <a:t>MANs </a:t>
            </a:r>
            <a:r>
              <a:rPr lang="en-US" noProof="0" dirty="0">
                <a:solidFill>
                  <a:schemeClr val="tx1"/>
                </a:solidFill>
              </a:rPr>
              <a:t>and </a:t>
            </a:r>
            <a:r>
              <a:rPr lang="en-US" dirty="0" smtClean="0">
                <a:solidFill>
                  <a:schemeClr val="tx1"/>
                </a:solidFill>
              </a:rPr>
              <a:t>WANs </a:t>
            </a:r>
            <a:r>
              <a:rPr lang="en-US" noProof="0" dirty="0">
                <a:solidFill>
                  <a:schemeClr val="tx1"/>
                </a:solidFill>
              </a:rPr>
              <a:t>often use different transmission methods and media than LANs</a:t>
            </a:r>
          </a:p>
          <a:p>
            <a:pPr>
              <a:spcBef>
                <a:spcPts val="1000"/>
              </a:spcBef>
            </a:pPr>
            <a:r>
              <a:rPr lang="en-US" noProof="0" dirty="0" smtClean="0">
                <a:solidFill>
                  <a:schemeClr val="tx1"/>
                </a:solidFill>
              </a:rPr>
              <a:t>PAN </a:t>
            </a:r>
            <a:r>
              <a:rPr lang="en-US" noProof="0" dirty="0">
                <a:solidFill>
                  <a:schemeClr val="tx1"/>
                </a:solidFill>
              </a:rPr>
              <a:t>(personal area network</a:t>
            </a:r>
            <a:r>
              <a:rPr lang="en-US" noProof="0" dirty="0" smtClean="0">
                <a:solidFill>
                  <a:schemeClr val="tx1"/>
                </a:solidFill>
              </a:rPr>
              <a:t>)—Smallest </a:t>
            </a:r>
            <a:r>
              <a:rPr lang="en-US" noProof="0" dirty="0">
                <a:solidFill>
                  <a:schemeClr val="tx1"/>
                </a:solidFill>
              </a:rPr>
              <a:t>network</a:t>
            </a:r>
          </a:p>
          <a:p>
            <a:pPr lvl="1">
              <a:spcBef>
                <a:spcPts val="1000"/>
              </a:spcBef>
            </a:pPr>
            <a:r>
              <a:rPr lang="en-US" noProof="0" dirty="0">
                <a:solidFill>
                  <a:schemeClr val="tx1"/>
                </a:solidFill>
              </a:rPr>
              <a:t>A network of personal </a:t>
            </a:r>
            <a:r>
              <a:rPr lang="en-US" noProof="0" dirty="0" smtClean="0">
                <a:solidFill>
                  <a:schemeClr val="tx1"/>
                </a:solidFill>
              </a:rPr>
              <a:t>devices such as your smartphone and your computer</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7536257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Types of Area Networks</a:t>
            </a:r>
            <a:endParaRPr lang="en-US" dirty="0"/>
          </a:p>
        </p:txBody>
      </p:sp>
      <p:sp>
        <p:nvSpPr>
          <p:cNvPr id="4" name="Footer Placeholder 3"/>
          <p:cNvSpPr>
            <a:spLocks noGrp="1"/>
          </p:cNvSpPr>
          <p:nvPr>
            <p:ph type="ftr" sz="quarter" idx="10"/>
          </p:nvPr>
        </p:nvSpPr>
        <p:spPr/>
        <p:txBody>
          <a:bodyPr/>
          <a:lstStyle/>
          <a:p>
            <a:r>
              <a:rPr lang="en-US"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6" name="Oval 5"/>
          <p:cNvSpPr/>
          <p:nvPr/>
        </p:nvSpPr>
        <p:spPr>
          <a:xfrm>
            <a:off x="3429000" y="4191000"/>
            <a:ext cx="1905000" cy="99060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0" y="3590224"/>
            <a:ext cx="2667000" cy="1600199"/>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667000" y="3048000"/>
            <a:ext cx="3505200" cy="2142423"/>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381250" y="2514600"/>
            <a:ext cx="4076700" cy="2675823"/>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060482" y="4501634"/>
            <a:ext cx="642035" cy="369332"/>
          </a:xfrm>
          <a:prstGeom prst="rect">
            <a:avLst/>
          </a:prstGeom>
          <a:noFill/>
        </p:spPr>
        <p:txBody>
          <a:bodyPr wrap="none" rtlCol="0">
            <a:spAutoFit/>
          </a:bodyPr>
          <a:lstStyle/>
          <a:p>
            <a:r>
              <a:rPr lang="en-US" dirty="0" smtClean="0"/>
              <a:t>PAN</a:t>
            </a:r>
            <a:endParaRPr lang="en-US" dirty="0"/>
          </a:p>
        </p:txBody>
      </p:sp>
      <p:sp>
        <p:nvSpPr>
          <p:cNvPr id="11" name="TextBox 10"/>
          <p:cNvSpPr txBox="1"/>
          <p:nvPr/>
        </p:nvSpPr>
        <p:spPr>
          <a:xfrm>
            <a:off x="4098582" y="3735222"/>
            <a:ext cx="633507" cy="369332"/>
          </a:xfrm>
          <a:prstGeom prst="rect">
            <a:avLst/>
          </a:prstGeom>
          <a:noFill/>
        </p:spPr>
        <p:txBody>
          <a:bodyPr wrap="none" rtlCol="0">
            <a:spAutoFit/>
          </a:bodyPr>
          <a:lstStyle/>
          <a:p>
            <a:r>
              <a:rPr lang="en-US" dirty="0" smtClean="0"/>
              <a:t>LAN</a:t>
            </a:r>
            <a:endParaRPr lang="en-US" dirty="0"/>
          </a:p>
        </p:txBody>
      </p:sp>
      <p:sp>
        <p:nvSpPr>
          <p:cNvPr id="12" name="TextBox 11"/>
          <p:cNvSpPr txBox="1"/>
          <p:nvPr/>
        </p:nvSpPr>
        <p:spPr>
          <a:xfrm>
            <a:off x="4060481" y="3148393"/>
            <a:ext cx="671979" cy="369332"/>
          </a:xfrm>
          <a:prstGeom prst="rect">
            <a:avLst/>
          </a:prstGeom>
          <a:noFill/>
        </p:spPr>
        <p:txBody>
          <a:bodyPr wrap="none" rtlCol="0">
            <a:spAutoFit/>
          </a:bodyPr>
          <a:lstStyle/>
          <a:p>
            <a:r>
              <a:rPr lang="en-US" dirty="0" smtClean="0"/>
              <a:t>CAN</a:t>
            </a:r>
            <a:endParaRPr lang="en-US" dirty="0"/>
          </a:p>
        </p:txBody>
      </p:sp>
      <p:sp>
        <p:nvSpPr>
          <p:cNvPr id="13" name="TextBox 12"/>
          <p:cNvSpPr txBox="1"/>
          <p:nvPr/>
        </p:nvSpPr>
        <p:spPr>
          <a:xfrm>
            <a:off x="4060480" y="2642419"/>
            <a:ext cx="697627" cy="369332"/>
          </a:xfrm>
          <a:prstGeom prst="rect">
            <a:avLst/>
          </a:prstGeom>
          <a:noFill/>
        </p:spPr>
        <p:txBody>
          <a:bodyPr wrap="none" rtlCol="0">
            <a:spAutoFit/>
          </a:bodyPr>
          <a:lstStyle/>
          <a:p>
            <a:r>
              <a:rPr lang="en-US" dirty="0" smtClean="0"/>
              <a:t>MAN</a:t>
            </a:r>
            <a:endParaRPr lang="en-US" dirty="0"/>
          </a:p>
        </p:txBody>
      </p:sp>
      <p:sp>
        <p:nvSpPr>
          <p:cNvPr id="14" name="Oval 13"/>
          <p:cNvSpPr/>
          <p:nvPr/>
        </p:nvSpPr>
        <p:spPr>
          <a:xfrm>
            <a:off x="2133600" y="1912870"/>
            <a:ext cx="4648200" cy="3268731"/>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047656" y="2081359"/>
            <a:ext cx="714683" cy="369332"/>
          </a:xfrm>
          <a:prstGeom prst="rect">
            <a:avLst/>
          </a:prstGeom>
          <a:noFill/>
        </p:spPr>
        <p:txBody>
          <a:bodyPr wrap="none" rtlCol="0">
            <a:spAutoFit/>
          </a:bodyPr>
          <a:lstStyle/>
          <a:p>
            <a:r>
              <a:rPr lang="en-US" dirty="0" smtClean="0"/>
              <a:t>WAN</a:t>
            </a:r>
            <a:endParaRPr lang="en-US" dirty="0"/>
          </a:p>
        </p:txBody>
      </p:sp>
      <p:sp>
        <p:nvSpPr>
          <p:cNvPr id="16" name="Oval 15"/>
          <p:cNvSpPr/>
          <p:nvPr/>
        </p:nvSpPr>
        <p:spPr>
          <a:xfrm rot="19796504">
            <a:off x="4776022" y="3852511"/>
            <a:ext cx="1451686" cy="757294"/>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rot="19702837">
            <a:off x="5094963" y="4039889"/>
            <a:ext cx="851515" cy="369332"/>
          </a:xfrm>
          <a:prstGeom prst="rect">
            <a:avLst/>
          </a:prstGeom>
          <a:noFill/>
        </p:spPr>
        <p:txBody>
          <a:bodyPr wrap="none" rtlCol="0">
            <a:spAutoFit/>
          </a:bodyPr>
          <a:lstStyle/>
          <a:p>
            <a:r>
              <a:rPr lang="en-US" dirty="0" smtClean="0"/>
              <a:t>WLAN</a:t>
            </a:r>
            <a:endParaRPr lang="en-US" dirty="0"/>
          </a:p>
        </p:txBody>
      </p:sp>
      <p:sp>
        <p:nvSpPr>
          <p:cNvPr id="21" name="Oval 20"/>
          <p:cNvSpPr/>
          <p:nvPr/>
        </p:nvSpPr>
        <p:spPr>
          <a:xfrm rot="2134350">
            <a:off x="2080165" y="3375899"/>
            <a:ext cx="1694587" cy="958233"/>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rot="2040683">
            <a:off x="2624140" y="3708377"/>
            <a:ext cx="769447" cy="467330"/>
          </a:xfrm>
          <a:prstGeom prst="rect">
            <a:avLst/>
          </a:prstGeom>
          <a:noFill/>
        </p:spPr>
        <p:txBody>
          <a:bodyPr wrap="none" rtlCol="0">
            <a:spAutoFit/>
          </a:bodyPr>
          <a:lstStyle/>
          <a:p>
            <a:r>
              <a:rPr lang="en-US" dirty="0" smtClean="0"/>
              <a:t>SAN</a:t>
            </a:r>
            <a:endParaRPr lang="en-US" dirty="0"/>
          </a:p>
        </p:txBody>
      </p:sp>
    </p:spTree>
    <p:extLst>
      <p:ext uri="{BB962C8B-B14F-4D97-AF65-F5344CB8AC3E}">
        <p14:creationId xmlns:p14="http://schemas.microsoft.com/office/powerpoint/2010/main" val="3511194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MANs and WANs (2 of 2)</a:t>
            </a:r>
            <a:endParaRPr lang="en-US" noProof="0" dirty="0"/>
          </a:p>
        </p:txBody>
      </p:sp>
      <p:pic>
        <p:nvPicPr>
          <p:cNvPr id="6" name="Picture 5" descr="Figure 1-14 A WAN connects two LANs in different geographical areas. The image illustrates a WAN that connects two LANs networks in different geographical areas. The LAN, labeled LAN A and LAN B, are connected by routers labeled San Francisco router and Philadelphia router respectively. Both LAN A and LAN B have two switches each and are connected to four desktop computers each.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9531" y="1584215"/>
            <a:ext cx="4419051" cy="4434806"/>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957387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Objectives (2 of 2)</a:t>
            </a:r>
            <a:endParaRPr lang="en-US" b="1" noProof="0" dirty="0"/>
          </a:p>
        </p:txBody>
      </p:sp>
      <p:sp>
        <p:nvSpPr>
          <p:cNvPr id="3" name="Text Placeholder 2"/>
          <p:cNvSpPr>
            <a:spLocks noGrp="1"/>
          </p:cNvSpPr>
          <p:nvPr>
            <p:ph type="body" idx="1"/>
          </p:nvPr>
        </p:nvSpPr>
        <p:spPr>
          <a:xfrm>
            <a:off x="2641600" y="2942670"/>
            <a:ext cx="6172200" cy="1623521"/>
          </a:xfrm>
        </p:spPr>
        <p:txBody>
          <a:bodyPr/>
          <a:lstStyle/>
          <a:p>
            <a:r>
              <a:rPr lang="en-US" b="1" noProof="0" dirty="0" smtClean="0">
                <a:solidFill>
                  <a:srgbClr val="1B70A5"/>
                </a:solidFill>
              </a:rPr>
              <a:t>1.4</a:t>
            </a:r>
            <a:r>
              <a:rPr lang="en-US" b="1" noProof="0" dirty="0" smtClean="0">
                <a:solidFill>
                  <a:schemeClr val="tx1"/>
                </a:solidFill>
              </a:rPr>
              <a:t> </a:t>
            </a:r>
            <a:r>
              <a:rPr lang="en-US" noProof="0" dirty="0" smtClean="0">
                <a:solidFill>
                  <a:schemeClr val="tx1"/>
                </a:solidFill>
              </a:rPr>
              <a:t>Describe </a:t>
            </a:r>
            <a:r>
              <a:rPr lang="en-US" noProof="0" dirty="0">
                <a:solidFill>
                  <a:schemeClr val="tx1"/>
                </a:solidFill>
              </a:rPr>
              <a:t>the seven layers of the </a:t>
            </a:r>
            <a:r>
              <a:rPr lang="en-US" noProof="0" dirty="0" smtClean="0">
                <a:solidFill>
                  <a:schemeClr val="tx1"/>
                </a:solidFill>
              </a:rPr>
              <a:t>O</a:t>
            </a:r>
            <a:r>
              <a:rPr lang="en-US" sz="100" noProof="0" dirty="0" smtClean="0">
                <a:solidFill>
                  <a:schemeClr val="tx1"/>
                </a:solidFill>
              </a:rPr>
              <a:t> </a:t>
            </a:r>
            <a:r>
              <a:rPr lang="en-US" noProof="0" dirty="0" smtClean="0">
                <a:solidFill>
                  <a:schemeClr val="tx1"/>
                </a:solidFill>
              </a:rPr>
              <a:t>S</a:t>
            </a:r>
            <a:r>
              <a:rPr lang="en-US" sz="100" noProof="0" dirty="0" smtClean="0">
                <a:solidFill>
                  <a:schemeClr val="tx1"/>
                </a:solidFill>
              </a:rPr>
              <a:t> </a:t>
            </a:r>
            <a:r>
              <a:rPr lang="en-US" noProof="0" dirty="0" smtClean="0">
                <a:solidFill>
                  <a:schemeClr val="tx1"/>
                </a:solidFill>
              </a:rPr>
              <a:t>I </a:t>
            </a:r>
            <a:r>
              <a:rPr lang="en-US" noProof="0" dirty="0">
                <a:solidFill>
                  <a:schemeClr val="tx1"/>
                </a:solidFill>
              </a:rPr>
              <a:t>model</a:t>
            </a:r>
          </a:p>
          <a:p>
            <a:pPr marL="361950" indent="-361950"/>
            <a:r>
              <a:rPr lang="en-US" b="1" noProof="0" dirty="0" smtClean="0">
                <a:solidFill>
                  <a:srgbClr val="1B70A5"/>
                </a:solidFill>
              </a:rPr>
              <a:t>1.5</a:t>
            </a:r>
            <a:r>
              <a:rPr lang="en-US" b="1" noProof="0" dirty="0" smtClean="0">
                <a:solidFill>
                  <a:schemeClr val="tx1"/>
                </a:solidFill>
              </a:rPr>
              <a:t> </a:t>
            </a:r>
            <a:r>
              <a:rPr lang="en-US" noProof="0" dirty="0" smtClean="0">
                <a:solidFill>
                  <a:schemeClr val="tx1"/>
                </a:solidFill>
              </a:rPr>
              <a:t>Explain best </a:t>
            </a:r>
            <a:r>
              <a:rPr lang="en-US" noProof="0" dirty="0">
                <a:solidFill>
                  <a:schemeClr val="tx1"/>
                </a:solidFill>
              </a:rPr>
              <a:t>practices for safety when working with networks and computers</a:t>
            </a:r>
          </a:p>
          <a:p>
            <a:pPr marL="361950" indent="-361950"/>
            <a:r>
              <a:rPr lang="en-US" b="1" noProof="0" dirty="0" smtClean="0">
                <a:solidFill>
                  <a:srgbClr val="1B70A5"/>
                </a:solidFill>
              </a:rPr>
              <a:t>1.6</a:t>
            </a:r>
            <a:r>
              <a:rPr lang="en-US" b="1" noProof="0" dirty="0" smtClean="0">
                <a:solidFill>
                  <a:schemeClr val="tx1"/>
                </a:solidFill>
              </a:rPr>
              <a:t> </a:t>
            </a:r>
            <a:r>
              <a:rPr lang="en-US" noProof="0" dirty="0" smtClean="0">
                <a:solidFill>
                  <a:schemeClr val="tx1"/>
                </a:solidFill>
              </a:rPr>
              <a:t>Describe </a:t>
            </a:r>
            <a:r>
              <a:rPr lang="en-US" noProof="0" dirty="0">
                <a:solidFill>
                  <a:schemeClr val="tx1"/>
                </a:solidFill>
              </a:rPr>
              <a:t>the seven-step troubleshooting model for solving a networking problem</a:t>
            </a:r>
          </a:p>
        </p:txBody>
      </p:sp>
      <p:sp>
        <p:nvSpPr>
          <p:cNvPr id="4" name="Footer Placeholder 3"/>
          <p:cNvSpPr>
            <a:spLocks noGrp="1"/>
          </p:cNvSpPr>
          <p:nvPr>
            <p:ph type="ftr" sz="quarter" idx="10"/>
          </p:nvPr>
        </p:nvSpPr>
        <p:spPr/>
        <p:txBody>
          <a:bodyPr/>
          <a:lstStyle/>
          <a:p>
            <a:r>
              <a:rPr lang="en-IN" dirty="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2204851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The Seven-Layer O</a:t>
            </a:r>
            <a:r>
              <a:rPr lang="en-US" sz="100" noProof="0" dirty="0" smtClean="0"/>
              <a:t> </a:t>
            </a:r>
            <a:r>
              <a:rPr lang="en-US" noProof="0" dirty="0" smtClean="0"/>
              <a:t>S</a:t>
            </a:r>
            <a:r>
              <a:rPr lang="en-US" sz="100" noProof="0" dirty="0" smtClean="0"/>
              <a:t> </a:t>
            </a:r>
            <a:r>
              <a:rPr lang="en-US" noProof="0" dirty="0" smtClean="0"/>
              <a:t>I Model (1 of 3)</a:t>
            </a:r>
            <a:endParaRPr lang="en-US" noProof="0" dirty="0"/>
          </a:p>
        </p:txBody>
      </p:sp>
      <p:sp>
        <p:nvSpPr>
          <p:cNvPr id="3" name="Content Placeholder 2"/>
          <p:cNvSpPr>
            <a:spLocks noGrp="1"/>
          </p:cNvSpPr>
          <p:nvPr>
            <p:ph idx="1"/>
          </p:nvPr>
        </p:nvSpPr>
        <p:spPr>
          <a:xfrm>
            <a:off x="365125" y="1538818"/>
            <a:ext cx="8415338" cy="584775"/>
          </a:xfrm>
        </p:spPr>
        <p:txBody>
          <a:bodyPr/>
          <a:lstStyle/>
          <a:p>
            <a:r>
              <a:rPr lang="en-US" noProof="0" dirty="0" smtClean="0">
                <a:solidFill>
                  <a:schemeClr val="tx1"/>
                </a:solidFill>
              </a:rPr>
              <a:t>Compare two devices communicating on a network to two people communicating by way of the U.S. Postal Service</a:t>
            </a:r>
            <a:endParaRPr lang="en-US" noProof="0" dirty="0">
              <a:solidFill>
                <a:schemeClr val="tx1"/>
              </a:solidFill>
            </a:endParaRPr>
          </a:p>
        </p:txBody>
      </p:sp>
      <p:pic>
        <p:nvPicPr>
          <p:cNvPr id="5" name="Picture 4" descr="Figure 1-15 A browser and web server communicate by way of the operating system and hardware, similar to how a letter is sent through the mail using the U.S. Postal Service and the road system. The image illustrates the communication system of a computer and the U.S. Postal Service. The computer communicates by the browser through the operating system, hardware, cabling and other network hardware, then hardware, operating system, ends at the web server. Similarly in the U.S. Postal Service, the post office represents the operating system, the truck represents hardware and the road system represents the cable and other network hardwa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2668015"/>
            <a:ext cx="6112725" cy="3124200"/>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2907774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The Seven-Layer O</a:t>
            </a:r>
            <a:r>
              <a:rPr lang="en-US" sz="100" noProof="0" dirty="0" smtClean="0"/>
              <a:t> </a:t>
            </a:r>
            <a:r>
              <a:rPr lang="en-US" noProof="0" dirty="0" smtClean="0"/>
              <a:t>S</a:t>
            </a:r>
            <a:r>
              <a:rPr lang="en-US" sz="100" noProof="0" dirty="0" smtClean="0"/>
              <a:t> </a:t>
            </a:r>
            <a:r>
              <a:rPr lang="en-US" noProof="0" dirty="0" smtClean="0"/>
              <a:t>I Model (2 of 3)</a:t>
            </a:r>
            <a:endParaRPr lang="en-US" noProof="0" dirty="0"/>
          </a:p>
        </p:txBody>
      </p:sp>
      <p:sp>
        <p:nvSpPr>
          <p:cNvPr id="3" name="Content Placeholder 2"/>
          <p:cNvSpPr>
            <a:spLocks noGrp="1"/>
          </p:cNvSpPr>
          <p:nvPr>
            <p:ph idx="1"/>
          </p:nvPr>
        </p:nvSpPr>
        <p:spPr>
          <a:xfrm>
            <a:off x="365125" y="1538818"/>
            <a:ext cx="8415338" cy="1689180"/>
          </a:xfrm>
        </p:spPr>
        <p:txBody>
          <a:bodyPr/>
          <a:lstStyle/>
          <a:p>
            <a:pPr>
              <a:spcBef>
                <a:spcPts val="1000"/>
              </a:spcBef>
            </a:pPr>
            <a:r>
              <a:rPr lang="en-US" noProof="0" dirty="0" smtClean="0">
                <a:solidFill>
                  <a:schemeClr val="tx1"/>
                </a:solidFill>
              </a:rPr>
              <a:t>O</a:t>
            </a:r>
            <a:r>
              <a:rPr lang="en-US" sz="100" noProof="0" dirty="0" smtClean="0">
                <a:solidFill>
                  <a:schemeClr val="tx1"/>
                </a:solidFill>
              </a:rPr>
              <a:t> </a:t>
            </a:r>
            <a:r>
              <a:rPr lang="en-US" noProof="0" dirty="0" smtClean="0">
                <a:solidFill>
                  <a:schemeClr val="tx1"/>
                </a:solidFill>
              </a:rPr>
              <a:t>S</a:t>
            </a:r>
            <a:r>
              <a:rPr lang="en-US" sz="100" noProof="0" dirty="0" smtClean="0">
                <a:solidFill>
                  <a:schemeClr val="tx1"/>
                </a:solidFill>
              </a:rPr>
              <a:t> </a:t>
            </a:r>
            <a:r>
              <a:rPr lang="en-US" noProof="0" dirty="0" smtClean="0">
                <a:solidFill>
                  <a:schemeClr val="tx1"/>
                </a:solidFill>
              </a:rPr>
              <a:t>I </a:t>
            </a:r>
            <a:r>
              <a:rPr lang="en-US" noProof="0" dirty="0">
                <a:solidFill>
                  <a:schemeClr val="tx1"/>
                </a:solidFill>
              </a:rPr>
              <a:t>(Open Systems Interconnection) reference </a:t>
            </a:r>
            <a:r>
              <a:rPr lang="en-US" noProof="0" dirty="0" smtClean="0">
                <a:solidFill>
                  <a:schemeClr val="tx1"/>
                </a:solidFill>
              </a:rPr>
              <a:t>model—A </a:t>
            </a:r>
            <a:r>
              <a:rPr lang="en-US" noProof="0" dirty="0">
                <a:solidFill>
                  <a:schemeClr val="tx1"/>
                </a:solidFill>
              </a:rPr>
              <a:t>seven-layer model developed to categorize the layers of communication</a:t>
            </a:r>
          </a:p>
          <a:p>
            <a:pPr>
              <a:spcBef>
                <a:spcPts val="1000"/>
              </a:spcBef>
            </a:pPr>
            <a:r>
              <a:rPr lang="en-US" noProof="0" dirty="0" smtClean="0">
                <a:solidFill>
                  <a:schemeClr val="tx1"/>
                </a:solidFill>
              </a:rPr>
              <a:t>The </a:t>
            </a:r>
            <a:r>
              <a:rPr lang="en-US" noProof="0" dirty="0">
                <a:solidFill>
                  <a:schemeClr val="tx1"/>
                </a:solidFill>
              </a:rPr>
              <a:t>layers are numbered in order, starting with Layer 1, the Physical layer at the bottom</a:t>
            </a:r>
          </a:p>
          <a:p>
            <a:pPr lvl="1">
              <a:spcBef>
                <a:spcPts val="1000"/>
              </a:spcBef>
            </a:pPr>
            <a:r>
              <a:rPr lang="en-US" noProof="0" dirty="0">
                <a:solidFill>
                  <a:schemeClr val="tx1"/>
                </a:solidFill>
              </a:rPr>
              <a:t>Physical, Data Link, Network, Transport, Session, Presentation, </a:t>
            </a:r>
            <a:r>
              <a:rPr lang="en-US" noProof="0" dirty="0" smtClean="0">
                <a:solidFill>
                  <a:schemeClr val="tx1"/>
                </a:solidFill>
              </a:rPr>
              <a:t>Application</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8722673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The Seven-Layer O</a:t>
            </a:r>
            <a:r>
              <a:rPr lang="en-US" sz="100" noProof="0" dirty="0" smtClean="0"/>
              <a:t> </a:t>
            </a:r>
            <a:r>
              <a:rPr lang="en-US" noProof="0" dirty="0" smtClean="0"/>
              <a:t>S</a:t>
            </a:r>
            <a:r>
              <a:rPr lang="en-US" sz="100" noProof="0" dirty="0" smtClean="0"/>
              <a:t> </a:t>
            </a:r>
            <a:r>
              <a:rPr lang="en-US" noProof="0" dirty="0" smtClean="0"/>
              <a:t>I Model (3 of 3)</a:t>
            </a:r>
            <a:endParaRPr lang="en-US" noProof="0" dirty="0"/>
          </a:p>
        </p:txBody>
      </p:sp>
      <p:pic>
        <p:nvPicPr>
          <p:cNvPr id="6" name="Picture 5" descr="Figure 1-16 How software, protocols, and hardware map to the seven-layer OSI model. The image illustrates a seven-layer O S I model. &#10;The first two layers, 1. Physical layer and 2. Data link layer represent the hardware that includes the hardware and hardware protocols which are Ethernet and Wi-Fi. The operating system consists of 3. Network layer, 4. Transport layer which consists of IP, ICMP and ARP and TCP or UDP respectively. The applications consist of 5. Session layer, 6. Presentation layer, 7. Application layer which consists H T T P, H T T P S, S M P T, P O P, I M A P, F T P F T P S, and Applications that include World Wide Web, Email and F T P."/>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1561743"/>
            <a:ext cx="4553712" cy="4157472"/>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1756537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Layer 7: Application Layer</a:t>
            </a:r>
            <a:endParaRPr lang="en-US" noProof="0" dirty="0"/>
          </a:p>
        </p:txBody>
      </p:sp>
      <p:sp>
        <p:nvSpPr>
          <p:cNvPr id="3" name="Content Placeholder 2"/>
          <p:cNvSpPr>
            <a:spLocks noGrp="1"/>
          </p:cNvSpPr>
          <p:nvPr>
            <p:ph idx="1"/>
          </p:nvPr>
        </p:nvSpPr>
        <p:spPr>
          <a:xfrm>
            <a:off x="365125" y="1538818"/>
            <a:ext cx="8415338" cy="2764346"/>
          </a:xfrm>
        </p:spPr>
        <p:txBody>
          <a:bodyPr/>
          <a:lstStyle/>
          <a:p>
            <a:pPr>
              <a:spcBef>
                <a:spcPts val="1000"/>
              </a:spcBef>
            </a:pPr>
            <a:r>
              <a:rPr lang="en-US" noProof="0" dirty="0">
                <a:solidFill>
                  <a:schemeClr val="tx1"/>
                </a:solidFill>
              </a:rPr>
              <a:t>Application </a:t>
            </a:r>
            <a:r>
              <a:rPr lang="en-US" noProof="0" dirty="0" smtClean="0">
                <a:solidFill>
                  <a:schemeClr val="tx1"/>
                </a:solidFill>
              </a:rPr>
              <a:t>layer—Describes </a:t>
            </a:r>
            <a:r>
              <a:rPr lang="en-US" noProof="0" dirty="0">
                <a:solidFill>
                  <a:schemeClr val="tx1"/>
                </a:solidFill>
              </a:rPr>
              <a:t>the interface between two applications, on separate computers</a:t>
            </a:r>
          </a:p>
          <a:p>
            <a:pPr>
              <a:spcBef>
                <a:spcPts val="1000"/>
              </a:spcBef>
            </a:pPr>
            <a:r>
              <a:rPr lang="en-US" noProof="0" dirty="0">
                <a:solidFill>
                  <a:schemeClr val="tx1"/>
                </a:solidFill>
              </a:rPr>
              <a:t>Application layer protocols are used by programs that fall into two categories:</a:t>
            </a:r>
          </a:p>
          <a:p>
            <a:pPr lvl="1">
              <a:spcBef>
                <a:spcPts val="1000"/>
              </a:spcBef>
            </a:pPr>
            <a:r>
              <a:rPr lang="en-US" noProof="0" dirty="0">
                <a:solidFill>
                  <a:schemeClr val="tx1"/>
                </a:solidFill>
              </a:rPr>
              <a:t>Provide services to a user, such as a browser and Web server</a:t>
            </a:r>
          </a:p>
          <a:p>
            <a:pPr lvl="1">
              <a:spcBef>
                <a:spcPts val="1000"/>
              </a:spcBef>
            </a:pPr>
            <a:r>
              <a:rPr lang="en-US" noProof="0" dirty="0">
                <a:solidFill>
                  <a:schemeClr val="tx1"/>
                </a:solidFill>
              </a:rPr>
              <a:t>Utility programs that provide services to the system, such as </a:t>
            </a:r>
            <a:r>
              <a:rPr lang="en-US" noProof="0" dirty="0" smtClean="0">
                <a:solidFill>
                  <a:schemeClr val="tx1"/>
                </a:solidFill>
              </a:rPr>
              <a:t>S</a:t>
            </a:r>
            <a:r>
              <a:rPr lang="en-US" sz="100" noProof="0" dirty="0" smtClean="0">
                <a:solidFill>
                  <a:schemeClr val="tx1"/>
                </a:solidFill>
              </a:rPr>
              <a:t> </a:t>
            </a:r>
            <a:r>
              <a:rPr lang="en-US" noProof="0" dirty="0" smtClean="0">
                <a:solidFill>
                  <a:schemeClr val="tx1"/>
                </a:solidFill>
              </a:rPr>
              <a:t>N</a:t>
            </a:r>
            <a:r>
              <a:rPr lang="en-US" sz="100" noProof="0" dirty="0" smtClean="0">
                <a:solidFill>
                  <a:schemeClr val="tx1"/>
                </a:solidFill>
              </a:rPr>
              <a:t> </a:t>
            </a:r>
            <a:r>
              <a:rPr lang="en-US" noProof="0" dirty="0" smtClean="0">
                <a:solidFill>
                  <a:schemeClr val="tx1"/>
                </a:solidFill>
              </a:rPr>
              <a:t>M</a:t>
            </a:r>
            <a:r>
              <a:rPr lang="en-US" sz="100" noProof="0" dirty="0" smtClean="0">
                <a:solidFill>
                  <a:schemeClr val="tx1"/>
                </a:solidFill>
              </a:rPr>
              <a:t> </a:t>
            </a:r>
            <a:r>
              <a:rPr lang="en-US" noProof="0" dirty="0" smtClean="0">
                <a:solidFill>
                  <a:schemeClr val="tx1"/>
                </a:solidFill>
              </a:rPr>
              <a:t>P </a:t>
            </a:r>
            <a:r>
              <a:rPr lang="en-US" noProof="0" dirty="0">
                <a:solidFill>
                  <a:schemeClr val="tx1"/>
                </a:solidFill>
              </a:rPr>
              <a:t>that monitor and gather information about network traffic</a:t>
            </a:r>
          </a:p>
          <a:p>
            <a:pPr>
              <a:spcBef>
                <a:spcPts val="1000"/>
              </a:spcBef>
            </a:pPr>
            <a:r>
              <a:rPr lang="en-US" noProof="0" dirty="0" smtClean="0">
                <a:solidFill>
                  <a:schemeClr val="tx1"/>
                </a:solidFill>
              </a:rPr>
              <a:t>Payload—Data </a:t>
            </a:r>
            <a:r>
              <a:rPr lang="en-US" noProof="0" dirty="0">
                <a:solidFill>
                  <a:schemeClr val="tx1"/>
                </a:solidFill>
              </a:rPr>
              <a:t>that is passed between applications or utility programs and the </a:t>
            </a:r>
            <a:r>
              <a:rPr lang="en-US" noProof="0" dirty="0" smtClean="0">
                <a:solidFill>
                  <a:schemeClr val="tx1"/>
                </a:solidFill>
              </a:rPr>
              <a:t>O</a:t>
            </a:r>
            <a:r>
              <a:rPr lang="en-US" sz="100" noProof="0" dirty="0" smtClean="0">
                <a:solidFill>
                  <a:schemeClr val="tx1"/>
                </a:solidFill>
              </a:rPr>
              <a:t> </a:t>
            </a:r>
            <a:r>
              <a:rPr lang="en-US" noProof="0" dirty="0" smtClean="0">
                <a:solidFill>
                  <a:schemeClr val="tx1"/>
                </a:solidFill>
              </a:rPr>
              <a:t>S</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6527492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Layer 6: Presentation Layer</a:t>
            </a:r>
            <a:endParaRPr lang="en-US" noProof="0" dirty="0"/>
          </a:p>
        </p:txBody>
      </p:sp>
      <p:sp>
        <p:nvSpPr>
          <p:cNvPr id="3" name="Content Placeholder 2"/>
          <p:cNvSpPr>
            <a:spLocks noGrp="1"/>
          </p:cNvSpPr>
          <p:nvPr>
            <p:ph idx="1"/>
          </p:nvPr>
        </p:nvSpPr>
        <p:spPr>
          <a:xfrm>
            <a:off x="365125" y="1538818"/>
            <a:ext cx="8415338" cy="3126497"/>
          </a:xfrm>
        </p:spPr>
        <p:txBody>
          <a:bodyPr/>
          <a:lstStyle/>
          <a:p>
            <a:pPr>
              <a:spcBef>
                <a:spcPts val="1000"/>
              </a:spcBef>
            </a:pPr>
            <a:r>
              <a:rPr lang="en-US" noProof="0" dirty="0">
                <a:solidFill>
                  <a:schemeClr val="tx1"/>
                </a:solidFill>
              </a:rPr>
              <a:t>Presentation </a:t>
            </a:r>
            <a:r>
              <a:rPr lang="en-US" noProof="0" dirty="0" smtClean="0">
                <a:solidFill>
                  <a:schemeClr val="tx1"/>
                </a:solidFill>
              </a:rPr>
              <a:t>layer—Responsible </a:t>
            </a:r>
            <a:r>
              <a:rPr lang="en-US" noProof="0" dirty="0">
                <a:solidFill>
                  <a:schemeClr val="tx1"/>
                </a:solidFill>
              </a:rPr>
              <a:t>for </a:t>
            </a:r>
            <a:r>
              <a:rPr lang="en-US" dirty="0" smtClean="0">
                <a:solidFill>
                  <a:schemeClr val="tx1"/>
                </a:solidFill>
              </a:rPr>
              <a:t>encoding, </a:t>
            </a:r>
            <a:r>
              <a:rPr lang="en-US" noProof="0" dirty="0" smtClean="0">
                <a:solidFill>
                  <a:schemeClr val="tx1"/>
                </a:solidFill>
              </a:rPr>
              <a:t>reformatting</a:t>
            </a:r>
            <a:r>
              <a:rPr lang="en-US" noProof="0" dirty="0">
                <a:solidFill>
                  <a:schemeClr val="tx1"/>
                </a:solidFill>
              </a:rPr>
              <a:t>, compressing, and/or </a:t>
            </a:r>
            <a:r>
              <a:rPr lang="en-US" noProof="0" dirty="0" smtClean="0">
                <a:solidFill>
                  <a:schemeClr val="tx1"/>
                </a:solidFill>
              </a:rPr>
              <a:t>encrypting and decrypting </a:t>
            </a:r>
            <a:r>
              <a:rPr lang="en-US" noProof="0" dirty="0">
                <a:solidFill>
                  <a:schemeClr val="tx1"/>
                </a:solidFill>
              </a:rPr>
              <a:t>data in a way that the receiving application can read</a:t>
            </a:r>
          </a:p>
          <a:p>
            <a:pPr>
              <a:spcBef>
                <a:spcPts val="1000"/>
              </a:spcBef>
            </a:pPr>
            <a:r>
              <a:rPr lang="en-US" noProof="0" dirty="0" smtClean="0">
                <a:solidFill>
                  <a:schemeClr val="tx1"/>
                </a:solidFill>
              </a:rPr>
              <a:t>Examples:</a:t>
            </a:r>
            <a:endParaRPr lang="en-US" noProof="0" dirty="0">
              <a:solidFill>
                <a:schemeClr val="tx1"/>
              </a:solidFill>
            </a:endParaRPr>
          </a:p>
          <a:p>
            <a:pPr lvl="1">
              <a:spcBef>
                <a:spcPts val="1000"/>
              </a:spcBef>
            </a:pPr>
            <a:r>
              <a:rPr lang="en-US" noProof="0" dirty="0">
                <a:solidFill>
                  <a:schemeClr val="tx1"/>
                </a:solidFill>
              </a:rPr>
              <a:t>An email message can be encrypted at the Presentation layer by the email client or by the </a:t>
            </a:r>
            <a:r>
              <a:rPr lang="en-US" noProof="0" dirty="0" smtClean="0">
                <a:solidFill>
                  <a:schemeClr val="tx1"/>
                </a:solidFill>
              </a:rPr>
              <a:t>O</a:t>
            </a:r>
            <a:r>
              <a:rPr lang="en-US" sz="100" noProof="0" dirty="0" smtClean="0">
                <a:solidFill>
                  <a:schemeClr val="tx1"/>
                </a:solidFill>
              </a:rPr>
              <a:t> </a:t>
            </a:r>
            <a:r>
              <a:rPr lang="en-US" noProof="0" dirty="0" smtClean="0">
                <a:solidFill>
                  <a:schemeClr val="tx1"/>
                </a:solidFill>
              </a:rPr>
              <a:t>S</a:t>
            </a:r>
            <a:endParaRPr lang="en-US" dirty="0">
              <a:solidFill>
                <a:schemeClr val="tx1"/>
              </a:solidFill>
            </a:endParaRPr>
          </a:p>
          <a:p>
            <a:pPr lvl="1">
              <a:spcBef>
                <a:spcPts val="1000"/>
              </a:spcBef>
            </a:pPr>
            <a:r>
              <a:rPr lang="en-US" noProof="0" dirty="0" smtClean="0">
                <a:solidFill>
                  <a:schemeClr val="tx1"/>
                </a:solidFill>
              </a:rPr>
              <a:t>Zip program compressing a file for easier transport across a network</a:t>
            </a:r>
          </a:p>
          <a:p>
            <a:pPr lvl="1">
              <a:spcBef>
                <a:spcPts val="1000"/>
              </a:spcBef>
            </a:pPr>
            <a:r>
              <a:rPr lang="en-US" dirty="0" smtClean="0">
                <a:solidFill>
                  <a:schemeClr val="tx1"/>
                </a:solidFill>
              </a:rPr>
              <a:t>Reformatting analog voice data into digital format</a:t>
            </a:r>
          </a:p>
          <a:p>
            <a:pPr lvl="1">
              <a:spcBef>
                <a:spcPts val="1000"/>
              </a:spcBef>
            </a:pPr>
            <a:r>
              <a:rPr lang="en-US" noProof="0" dirty="0" smtClean="0">
                <a:solidFill>
                  <a:schemeClr val="tx1"/>
                </a:solidFill>
              </a:rPr>
              <a:t>Invoking SSL/TLS for web traffic</a:t>
            </a: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7304510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Layer 5: Session Layer</a:t>
            </a:r>
            <a:endParaRPr lang="en-US" noProof="0" dirty="0"/>
          </a:p>
        </p:txBody>
      </p:sp>
      <p:sp>
        <p:nvSpPr>
          <p:cNvPr id="3" name="Content Placeholder 2"/>
          <p:cNvSpPr>
            <a:spLocks noGrp="1"/>
          </p:cNvSpPr>
          <p:nvPr>
            <p:ph idx="1"/>
          </p:nvPr>
        </p:nvSpPr>
        <p:spPr>
          <a:xfrm>
            <a:off x="365125" y="1538818"/>
            <a:ext cx="8415338" cy="3155736"/>
          </a:xfrm>
        </p:spPr>
        <p:txBody>
          <a:bodyPr/>
          <a:lstStyle/>
          <a:p>
            <a:pPr>
              <a:spcBef>
                <a:spcPts val="1000"/>
              </a:spcBef>
            </a:pPr>
            <a:r>
              <a:rPr lang="en-US" noProof="0" dirty="0">
                <a:solidFill>
                  <a:schemeClr val="tx1"/>
                </a:solidFill>
              </a:rPr>
              <a:t>Session </a:t>
            </a:r>
            <a:r>
              <a:rPr lang="en-US" noProof="0" dirty="0" smtClean="0">
                <a:solidFill>
                  <a:schemeClr val="tx1"/>
                </a:solidFill>
              </a:rPr>
              <a:t>layer—Describes </a:t>
            </a:r>
            <a:r>
              <a:rPr lang="en-US" noProof="0" dirty="0">
                <a:solidFill>
                  <a:schemeClr val="tx1"/>
                </a:solidFill>
              </a:rPr>
              <a:t>how data between applications is synched and recovered if messages don’t arrive intact at the receiving application</a:t>
            </a:r>
          </a:p>
          <a:p>
            <a:pPr>
              <a:spcBef>
                <a:spcPts val="1000"/>
              </a:spcBef>
            </a:pPr>
            <a:r>
              <a:rPr lang="en-US" noProof="0" dirty="0">
                <a:solidFill>
                  <a:schemeClr val="tx1"/>
                </a:solidFill>
              </a:rPr>
              <a:t>The Application, Presentation, and Session layers are intertwined</a:t>
            </a:r>
          </a:p>
          <a:p>
            <a:pPr lvl="1">
              <a:spcBef>
                <a:spcPts val="1000"/>
              </a:spcBef>
            </a:pPr>
            <a:r>
              <a:rPr lang="en-US" noProof="0" dirty="0">
                <a:solidFill>
                  <a:schemeClr val="tx1"/>
                </a:solidFill>
              </a:rPr>
              <a:t>Often difficult to distinguish between </a:t>
            </a:r>
            <a:r>
              <a:rPr lang="en-US" noProof="0" dirty="0" smtClean="0">
                <a:solidFill>
                  <a:schemeClr val="tx1"/>
                </a:solidFill>
              </a:rPr>
              <a:t>them</a:t>
            </a:r>
          </a:p>
          <a:p>
            <a:pPr lvl="1">
              <a:spcBef>
                <a:spcPts val="1000"/>
              </a:spcBef>
            </a:pPr>
            <a:r>
              <a:rPr lang="en-US" dirty="0" smtClean="0">
                <a:solidFill>
                  <a:schemeClr val="tx1"/>
                </a:solidFill>
              </a:rPr>
              <a:t>Example:  SSL/TLS operates at OSI Layers 7, 6, and 5</a:t>
            </a:r>
            <a:endParaRPr lang="en-US" noProof="0" dirty="0">
              <a:solidFill>
                <a:schemeClr val="tx1"/>
              </a:solidFill>
            </a:endParaRPr>
          </a:p>
          <a:p>
            <a:pPr>
              <a:spcBef>
                <a:spcPts val="1000"/>
              </a:spcBef>
            </a:pPr>
            <a:r>
              <a:rPr lang="en-US" noProof="0" dirty="0">
                <a:solidFill>
                  <a:schemeClr val="tx1"/>
                </a:solidFill>
              </a:rPr>
              <a:t>Most tasks are performed by the </a:t>
            </a:r>
            <a:r>
              <a:rPr lang="en-US" noProof="0" dirty="0" smtClean="0">
                <a:solidFill>
                  <a:schemeClr val="tx1"/>
                </a:solidFill>
              </a:rPr>
              <a:t>O</a:t>
            </a:r>
            <a:r>
              <a:rPr lang="en-US" sz="100" noProof="0" dirty="0" smtClean="0">
                <a:solidFill>
                  <a:schemeClr val="tx1"/>
                </a:solidFill>
              </a:rPr>
              <a:t> </a:t>
            </a:r>
            <a:r>
              <a:rPr lang="en-US" noProof="0" dirty="0" smtClean="0">
                <a:solidFill>
                  <a:schemeClr val="tx1"/>
                </a:solidFill>
              </a:rPr>
              <a:t>S </a:t>
            </a:r>
            <a:r>
              <a:rPr lang="en-US" noProof="0" dirty="0">
                <a:solidFill>
                  <a:schemeClr val="tx1"/>
                </a:solidFill>
              </a:rPr>
              <a:t>when an application makes an </a:t>
            </a:r>
            <a:r>
              <a:rPr lang="en-US" noProof="0" dirty="0" smtClean="0">
                <a:solidFill>
                  <a:schemeClr val="tx1"/>
                </a:solidFill>
              </a:rPr>
              <a:t>A</a:t>
            </a:r>
            <a:r>
              <a:rPr lang="en-US" sz="100" noProof="0" dirty="0" smtClean="0">
                <a:solidFill>
                  <a:schemeClr val="tx1"/>
                </a:solidFill>
              </a:rPr>
              <a:t> </a:t>
            </a:r>
            <a:r>
              <a:rPr lang="en-US" noProof="0" dirty="0" smtClean="0">
                <a:solidFill>
                  <a:schemeClr val="tx1"/>
                </a:solidFill>
              </a:rPr>
              <a:t>P</a:t>
            </a:r>
            <a:r>
              <a:rPr lang="en-US" sz="100" noProof="0" dirty="0" smtClean="0">
                <a:solidFill>
                  <a:schemeClr val="tx1"/>
                </a:solidFill>
              </a:rPr>
              <a:t> </a:t>
            </a:r>
            <a:r>
              <a:rPr lang="en-US" noProof="0" dirty="0" smtClean="0">
                <a:solidFill>
                  <a:schemeClr val="tx1"/>
                </a:solidFill>
              </a:rPr>
              <a:t>I </a:t>
            </a:r>
            <a:r>
              <a:rPr lang="en-US" noProof="0" dirty="0">
                <a:solidFill>
                  <a:schemeClr val="tx1"/>
                </a:solidFill>
              </a:rPr>
              <a:t>call to the </a:t>
            </a:r>
            <a:r>
              <a:rPr lang="en-US" noProof="0" dirty="0" smtClean="0">
                <a:solidFill>
                  <a:schemeClr val="tx1"/>
                </a:solidFill>
              </a:rPr>
              <a:t>O</a:t>
            </a:r>
            <a:r>
              <a:rPr lang="en-US" sz="100" noProof="0" dirty="0" smtClean="0">
                <a:solidFill>
                  <a:schemeClr val="tx1"/>
                </a:solidFill>
              </a:rPr>
              <a:t> </a:t>
            </a:r>
            <a:r>
              <a:rPr lang="en-US" noProof="0" dirty="0" smtClean="0">
                <a:solidFill>
                  <a:schemeClr val="tx1"/>
                </a:solidFill>
              </a:rPr>
              <a:t>S</a:t>
            </a:r>
            <a:endParaRPr lang="en-US" noProof="0" dirty="0">
              <a:solidFill>
                <a:schemeClr val="tx1"/>
              </a:solidFill>
            </a:endParaRPr>
          </a:p>
          <a:p>
            <a:pPr lvl="1">
              <a:spcBef>
                <a:spcPts val="1000"/>
              </a:spcBef>
            </a:pPr>
            <a:r>
              <a:rPr lang="en-US" noProof="0" dirty="0">
                <a:solidFill>
                  <a:schemeClr val="tx1"/>
                </a:solidFill>
              </a:rPr>
              <a:t>Application programming interface (</a:t>
            </a:r>
            <a:r>
              <a:rPr lang="en-US" noProof="0" dirty="0" smtClean="0">
                <a:solidFill>
                  <a:schemeClr val="tx1"/>
                </a:solidFill>
              </a:rPr>
              <a:t>A</a:t>
            </a:r>
            <a:r>
              <a:rPr lang="en-US" sz="100" noProof="0" dirty="0" smtClean="0">
                <a:solidFill>
                  <a:schemeClr val="tx1"/>
                </a:solidFill>
              </a:rPr>
              <a:t> </a:t>
            </a:r>
            <a:r>
              <a:rPr lang="en-US" noProof="0" dirty="0" smtClean="0">
                <a:solidFill>
                  <a:schemeClr val="tx1"/>
                </a:solidFill>
              </a:rPr>
              <a:t>P</a:t>
            </a:r>
            <a:r>
              <a:rPr lang="en-US" sz="100" noProof="0" dirty="0" smtClean="0">
                <a:solidFill>
                  <a:schemeClr val="tx1"/>
                </a:solidFill>
              </a:rPr>
              <a:t> </a:t>
            </a:r>
            <a:r>
              <a:rPr lang="en-US" noProof="0" dirty="0" smtClean="0">
                <a:solidFill>
                  <a:schemeClr val="tx1"/>
                </a:solidFill>
              </a:rPr>
              <a:t>I</a:t>
            </a:r>
            <a:r>
              <a:rPr lang="en-US" noProof="0" dirty="0">
                <a:solidFill>
                  <a:schemeClr val="tx1"/>
                </a:solidFill>
              </a:rPr>
              <a:t>) call is the method an application uses when it makes a request of the </a:t>
            </a:r>
            <a:r>
              <a:rPr lang="en-US" noProof="0" dirty="0" smtClean="0">
                <a:solidFill>
                  <a:schemeClr val="tx1"/>
                </a:solidFill>
              </a:rPr>
              <a:t>O</a:t>
            </a:r>
            <a:r>
              <a:rPr lang="en-US" sz="100" noProof="0" dirty="0" smtClean="0">
                <a:solidFill>
                  <a:schemeClr val="tx1"/>
                </a:solidFill>
              </a:rPr>
              <a:t> </a:t>
            </a:r>
            <a:r>
              <a:rPr lang="en-US" noProof="0" dirty="0" smtClean="0">
                <a:solidFill>
                  <a:schemeClr val="tx1"/>
                </a:solidFill>
              </a:rPr>
              <a:t>S</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3085800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Layer 4: Transport Layer (1 of 2)</a:t>
            </a:r>
            <a:endParaRPr lang="en-US" noProof="0" dirty="0"/>
          </a:p>
        </p:txBody>
      </p:sp>
      <p:sp>
        <p:nvSpPr>
          <p:cNvPr id="3" name="Content Placeholder 2"/>
          <p:cNvSpPr>
            <a:spLocks noGrp="1"/>
          </p:cNvSpPr>
          <p:nvPr>
            <p:ph idx="1"/>
          </p:nvPr>
        </p:nvSpPr>
        <p:spPr>
          <a:xfrm>
            <a:off x="365125" y="1538818"/>
            <a:ext cx="8415338" cy="2314480"/>
          </a:xfrm>
        </p:spPr>
        <p:txBody>
          <a:bodyPr/>
          <a:lstStyle/>
          <a:p>
            <a:pPr>
              <a:spcBef>
                <a:spcPts val="1000"/>
              </a:spcBef>
            </a:pPr>
            <a:r>
              <a:rPr lang="en-US" noProof="0" dirty="0">
                <a:solidFill>
                  <a:schemeClr val="tx1"/>
                </a:solidFill>
              </a:rPr>
              <a:t>Transport </a:t>
            </a:r>
            <a:r>
              <a:rPr lang="en-US" noProof="0" dirty="0" smtClean="0">
                <a:solidFill>
                  <a:schemeClr val="tx1"/>
                </a:solidFill>
              </a:rPr>
              <a:t>layer—Responsible </a:t>
            </a:r>
            <a:r>
              <a:rPr lang="en-US" noProof="0" dirty="0">
                <a:solidFill>
                  <a:schemeClr val="tx1"/>
                </a:solidFill>
              </a:rPr>
              <a:t>for transporting Application layer payloads from one application to </a:t>
            </a:r>
            <a:r>
              <a:rPr lang="en-US" noProof="0" dirty="0" smtClean="0">
                <a:solidFill>
                  <a:schemeClr val="tx1"/>
                </a:solidFill>
              </a:rPr>
              <a:t>another</a:t>
            </a:r>
            <a:endParaRPr lang="en-US" noProof="0" dirty="0">
              <a:solidFill>
                <a:schemeClr val="tx1"/>
              </a:solidFill>
            </a:endParaRPr>
          </a:p>
          <a:p>
            <a:pPr>
              <a:spcBef>
                <a:spcPts val="1000"/>
              </a:spcBef>
            </a:pPr>
            <a:r>
              <a:rPr lang="en-US" noProof="0" dirty="0">
                <a:solidFill>
                  <a:schemeClr val="tx1"/>
                </a:solidFill>
              </a:rPr>
              <a:t>Two main Transport layer protocols are: </a:t>
            </a:r>
          </a:p>
          <a:p>
            <a:pPr lvl="1">
              <a:spcBef>
                <a:spcPts val="1000"/>
              </a:spcBef>
            </a:pPr>
            <a:r>
              <a:rPr lang="en-US" noProof="0" dirty="0" smtClean="0">
                <a:solidFill>
                  <a:schemeClr val="tx1"/>
                </a:solidFill>
              </a:rPr>
              <a:t>T</a:t>
            </a:r>
            <a:r>
              <a:rPr lang="en-US" sz="100" noProof="0" dirty="0" smtClean="0">
                <a:solidFill>
                  <a:schemeClr val="tx1"/>
                </a:solidFill>
              </a:rPr>
              <a:t> </a:t>
            </a:r>
            <a:r>
              <a:rPr lang="en-US" noProof="0" dirty="0" smtClean="0">
                <a:solidFill>
                  <a:schemeClr val="tx1"/>
                </a:solidFill>
              </a:rPr>
              <a:t>C</a:t>
            </a:r>
            <a:r>
              <a:rPr lang="en-US" sz="100" noProof="0" dirty="0" smtClean="0">
                <a:solidFill>
                  <a:schemeClr val="tx1"/>
                </a:solidFill>
              </a:rPr>
              <a:t> </a:t>
            </a:r>
            <a:r>
              <a:rPr lang="en-US" noProof="0" dirty="0" smtClean="0">
                <a:solidFill>
                  <a:schemeClr val="tx1"/>
                </a:solidFill>
              </a:rPr>
              <a:t>P </a:t>
            </a:r>
            <a:r>
              <a:rPr lang="en-US" noProof="0" dirty="0">
                <a:solidFill>
                  <a:schemeClr val="tx1"/>
                </a:solidFill>
              </a:rPr>
              <a:t>(Transmission Control Protocol</a:t>
            </a:r>
            <a:r>
              <a:rPr lang="en-US" noProof="0" dirty="0" smtClean="0">
                <a:solidFill>
                  <a:schemeClr val="tx1"/>
                </a:solidFill>
              </a:rPr>
              <a:t>)—Makes </a:t>
            </a:r>
            <a:r>
              <a:rPr lang="en-US" noProof="0" dirty="0">
                <a:solidFill>
                  <a:schemeClr val="tx1"/>
                </a:solidFill>
              </a:rPr>
              <a:t>a connection with the end host, checks whether data was received; called a connection-oriented protocol</a:t>
            </a:r>
          </a:p>
          <a:p>
            <a:pPr lvl="1">
              <a:spcBef>
                <a:spcPts val="1000"/>
              </a:spcBef>
            </a:pPr>
            <a:r>
              <a:rPr lang="en-US" noProof="0" dirty="0" smtClean="0">
                <a:solidFill>
                  <a:schemeClr val="tx1"/>
                </a:solidFill>
              </a:rPr>
              <a:t>U</a:t>
            </a:r>
            <a:r>
              <a:rPr lang="en-US" sz="100" noProof="0" dirty="0" smtClean="0">
                <a:solidFill>
                  <a:schemeClr val="tx1"/>
                </a:solidFill>
              </a:rPr>
              <a:t> </a:t>
            </a:r>
            <a:r>
              <a:rPr lang="en-US" noProof="0" dirty="0" smtClean="0">
                <a:solidFill>
                  <a:schemeClr val="tx1"/>
                </a:solidFill>
              </a:rPr>
              <a:t>D</a:t>
            </a:r>
            <a:r>
              <a:rPr lang="en-US" sz="100" noProof="0" dirty="0" smtClean="0">
                <a:solidFill>
                  <a:schemeClr val="tx1"/>
                </a:solidFill>
              </a:rPr>
              <a:t> </a:t>
            </a:r>
            <a:r>
              <a:rPr lang="en-US" noProof="0" dirty="0" smtClean="0">
                <a:solidFill>
                  <a:schemeClr val="tx1"/>
                </a:solidFill>
              </a:rPr>
              <a:t>P </a:t>
            </a:r>
            <a:r>
              <a:rPr lang="en-US" noProof="0" dirty="0">
                <a:solidFill>
                  <a:schemeClr val="tx1"/>
                </a:solidFill>
              </a:rPr>
              <a:t>(User Datagram Protocol</a:t>
            </a:r>
            <a:r>
              <a:rPr lang="en-US" noProof="0" dirty="0" smtClean="0">
                <a:solidFill>
                  <a:schemeClr val="tx1"/>
                </a:solidFill>
              </a:rPr>
              <a:t>)—Does </a:t>
            </a:r>
            <a:r>
              <a:rPr lang="en-US" noProof="0" dirty="0">
                <a:solidFill>
                  <a:schemeClr val="tx1"/>
                </a:solidFill>
              </a:rPr>
              <a:t>not guarantee delivery by first connecting and checking whether data is received; called a connectionless </a:t>
            </a:r>
            <a:r>
              <a:rPr lang="en-US" noProof="0" dirty="0" smtClean="0">
                <a:solidFill>
                  <a:schemeClr val="tx1"/>
                </a:solidFill>
              </a:rPr>
              <a:t>protocol</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7834320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Layer 4: Transport Layer (2 of 2)</a:t>
            </a:r>
            <a:endParaRPr lang="en-US" noProof="0" dirty="0"/>
          </a:p>
        </p:txBody>
      </p:sp>
      <p:sp>
        <p:nvSpPr>
          <p:cNvPr id="3" name="Content Placeholder 2"/>
          <p:cNvSpPr>
            <a:spLocks noGrp="1"/>
          </p:cNvSpPr>
          <p:nvPr>
            <p:ph idx="1"/>
          </p:nvPr>
        </p:nvSpPr>
        <p:spPr>
          <a:xfrm>
            <a:off x="365125" y="1538818"/>
            <a:ext cx="8415338" cy="2848472"/>
          </a:xfrm>
        </p:spPr>
        <p:txBody>
          <a:bodyPr/>
          <a:lstStyle/>
          <a:p>
            <a:pPr>
              <a:spcBef>
                <a:spcPts val="1000"/>
              </a:spcBef>
            </a:pPr>
            <a:r>
              <a:rPr lang="en-US" noProof="0" dirty="0">
                <a:solidFill>
                  <a:schemeClr val="tx1"/>
                </a:solidFill>
              </a:rPr>
              <a:t>Protocols add their own control information in an area at the beginning of the payload (called a header) </a:t>
            </a:r>
          </a:p>
          <a:p>
            <a:pPr>
              <a:spcBef>
                <a:spcPts val="1000"/>
              </a:spcBef>
            </a:pPr>
            <a:r>
              <a:rPr lang="en-US" noProof="0" dirty="0" smtClean="0">
                <a:solidFill>
                  <a:schemeClr val="tx1"/>
                </a:solidFill>
              </a:rPr>
              <a:t>Encapsulation—Process </a:t>
            </a:r>
            <a:r>
              <a:rPr lang="en-US" noProof="0" dirty="0">
                <a:solidFill>
                  <a:schemeClr val="tx1"/>
                </a:solidFill>
              </a:rPr>
              <a:t>of adding a header to the data inherited from the layer above</a:t>
            </a:r>
          </a:p>
          <a:p>
            <a:pPr>
              <a:spcBef>
                <a:spcPts val="1000"/>
              </a:spcBef>
            </a:pPr>
            <a:r>
              <a:rPr lang="en-US" noProof="0" dirty="0">
                <a:solidFill>
                  <a:schemeClr val="tx1"/>
                </a:solidFill>
              </a:rPr>
              <a:t>The Transport layer header addresses the receiving application by a number called a port number</a:t>
            </a:r>
          </a:p>
          <a:p>
            <a:pPr>
              <a:spcBef>
                <a:spcPts val="1000"/>
              </a:spcBef>
            </a:pPr>
            <a:r>
              <a:rPr lang="en-US" noProof="0" dirty="0">
                <a:solidFill>
                  <a:schemeClr val="tx1"/>
                </a:solidFill>
              </a:rPr>
              <a:t>If message is too large, </a:t>
            </a:r>
            <a:r>
              <a:rPr lang="en-US" noProof="0" dirty="0" smtClean="0">
                <a:solidFill>
                  <a:schemeClr val="tx1"/>
                </a:solidFill>
              </a:rPr>
              <a:t>T</a:t>
            </a:r>
            <a:r>
              <a:rPr lang="en-US" sz="100" noProof="0" dirty="0" smtClean="0">
                <a:solidFill>
                  <a:schemeClr val="tx1"/>
                </a:solidFill>
              </a:rPr>
              <a:t> </a:t>
            </a:r>
            <a:r>
              <a:rPr lang="en-US" noProof="0" dirty="0" smtClean="0">
                <a:solidFill>
                  <a:schemeClr val="tx1"/>
                </a:solidFill>
              </a:rPr>
              <a:t>C</a:t>
            </a:r>
            <a:r>
              <a:rPr lang="en-US" sz="100" noProof="0" dirty="0" smtClean="0">
                <a:solidFill>
                  <a:schemeClr val="tx1"/>
                </a:solidFill>
              </a:rPr>
              <a:t> </a:t>
            </a:r>
            <a:r>
              <a:rPr lang="en-US" noProof="0" dirty="0" smtClean="0">
                <a:solidFill>
                  <a:schemeClr val="tx1"/>
                </a:solidFill>
              </a:rPr>
              <a:t>P </a:t>
            </a:r>
            <a:r>
              <a:rPr lang="en-US" noProof="0" dirty="0">
                <a:solidFill>
                  <a:schemeClr val="tx1"/>
                </a:solidFill>
              </a:rPr>
              <a:t>divides it into smaller messages called segments</a:t>
            </a:r>
          </a:p>
          <a:p>
            <a:pPr lvl="1">
              <a:spcBef>
                <a:spcPts val="1000"/>
              </a:spcBef>
            </a:pPr>
            <a:r>
              <a:rPr lang="en-US" noProof="0" dirty="0">
                <a:solidFill>
                  <a:schemeClr val="tx1"/>
                </a:solidFill>
              </a:rPr>
              <a:t>In </a:t>
            </a:r>
            <a:r>
              <a:rPr lang="en-US" noProof="0" dirty="0" smtClean="0">
                <a:solidFill>
                  <a:schemeClr val="tx1"/>
                </a:solidFill>
              </a:rPr>
              <a:t>U</a:t>
            </a:r>
            <a:r>
              <a:rPr lang="en-US" sz="100" noProof="0" dirty="0" smtClean="0">
                <a:solidFill>
                  <a:schemeClr val="tx1"/>
                </a:solidFill>
              </a:rPr>
              <a:t> </a:t>
            </a:r>
            <a:r>
              <a:rPr lang="en-US" noProof="0" dirty="0" smtClean="0">
                <a:solidFill>
                  <a:schemeClr val="tx1"/>
                </a:solidFill>
              </a:rPr>
              <a:t>D</a:t>
            </a:r>
            <a:r>
              <a:rPr lang="en-US" sz="100" noProof="0" dirty="0" smtClean="0">
                <a:solidFill>
                  <a:schemeClr val="tx1"/>
                </a:solidFill>
              </a:rPr>
              <a:t> </a:t>
            </a:r>
            <a:r>
              <a:rPr lang="en-US" noProof="0" dirty="0" smtClean="0">
                <a:solidFill>
                  <a:schemeClr val="tx1"/>
                </a:solidFill>
              </a:rPr>
              <a:t>P</a:t>
            </a:r>
            <a:r>
              <a:rPr lang="en-US" noProof="0" dirty="0">
                <a:solidFill>
                  <a:schemeClr val="tx1"/>
                </a:solidFill>
              </a:rPr>
              <a:t>, the message is called a datagram</a:t>
            </a: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845825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Layer 3: Network Layer</a:t>
            </a:r>
            <a:endParaRPr lang="en-US" noProof="0" dirty="0"/>
          </a:p>
        </p:txBody>
      </p:sp>
      <p:sp>
        <p:nvSpPr>
          <p:cNvPr id="3" name="Content Placeholder 2"/>
          <p:cNvSpPr>
            <a:spLocks noGrp="1"/>
          </p:cNvSpPr>
          <p:nvPr>
            <p:ph idx="1"/>
          </p:nvPr>
        </p:nvSpPr>
        <p:spPr>
          <a:xfrm>
            <a:off x="365125" y="1538818"/>
            <a:ext cx="8415338" cy="4125232"/>
          </a:xfrm>
        </p:spPr>
        <p:txBody>
          <a:bodyPr/>
          <a:lstStyle/>
          <a:p>
            <a:pPr>
              <a:spcBef>
                <a:spcPts val="1000"/>
              </a:spcBef>
            </a:pPr>
            <a:r>
              <a:rPr lang="en-US" noProof="0" dirty="0">
                <a:solidFill>
                  <a:schemeClr val="tx1"/>
                </a:solidFill>
              </a:rPr>
              <a:t>Network </a:t>
            </a:r>
            <a:r>
              <a:rPr lang="en-US" noProof="0" dirty="0" smtClean="0">
                <a:solidFill>
                  <a:schemeClr val="tx1"/>
                </a:solidFill>
              </a:rPr>
              <a:t>layer—Responsible </a:t>
            </a:r>
            <a:r>
              <a:rPr lang="en-US" noProof="0" dirty="0">
                <a:solidFill>
                  <a:schemeClr val="tx1"/>
                </a:solidFill>
              </a:rPr>
              <a:t>for moving messages from one node to another until </a:t>
            </a:r>
            <a:r>
              <a:rPr lang="en-US" noProof="0" dirty="0" smtClean="0">
                <a:solidFill>
                  <a:schemeClr val="tx1"/>
                </a:solidFill>
              </a:rPr>
              <a:t>they reach the destination host</a:t>
            </a:r>
            <a:endParaRPr lang="en-US" noProof="0" dirty="0">
              <a:solidFill>
                <a:schemeClr val="tx1"/>
              </a:solidFill>
            </a:endParaRPr>
          </a:p>
          <a:p>
            <a:pPr>
              <a:spcBef>
                <a:spcPts val="1000"/>
              </a:spcBef>
            </a:pP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P </a:t>
            </a:r>
            <a:r>
              <a:rPr lang="en-US" noProof="0" dirty="0">
                <a:solidFill>
                  <a:schemeClr val="tx1"/>
                </a:solidFill>
              </a:rPr>
              <a:t>adds its own Network layer header to the segment or datagram</a:t>
            </a:r>
          </a:p>
          <a:p>
            <a:pPr lvl="1">
              <a:spcBef>
                <a:spcPts val="1000"/>
              </a:spcBef>
            </a:pPr>
            <a:r>
              <a:rPr lang="en-US" noProof="0" dirty="0">
                <a:solidFill>
                  <a:schemeClr val="tx1"/>
                </a:solidFill>
              </a:rPr>
              <a:t>The entire Network layer message is called a packet</a:t>
            </a:r>
          </a:p>
          <a:p>
            <a:pPr>
              <a:spcBef>
                <a:spcPts val="1000"/>
              </a:spcBef>
            </a:pP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P address—Assigned </a:t>
            </a:r>
            <a:r>
              <a:rPr lang="en-US" noProof="0" dirty="0">
                <a:solidFill>
                  <a:schemeClr val="tx1"/>
                </a:solidFill>
              </a:rPr>
              <a:t>to each node on a network</a:t>
            </a:r>
          </a:p>
          <a:p>
            <a:pPr lvl="1">
              <a:spcBef>
                <a:spcPts val="1000"/>
              </a:spcBef>
            </a:pPr>
            <a:r>
              <a:rPr lang="en-US" noProof="0" dirty="0">
                <a:solidFill>
                  <a:schemeClr val="tx1"/>
                </a:solidFill>
              </a:rPr>
              <a:t>Network layer uses it to uniquely identify each host</a:t>
            </a:r>
          </a:p>
          <a:p>
            <a:pPr>
              <a:spcBef>
                <a:spcPts val="1000"/>
              </a:spcBef>
            </a:pP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P </a:t>
            </a:r>
            <a:r>
              <a:rPr lang="en-US" noProof="0" dirty="0">
                <a:solidFill>
                  <a:schemeClr val="tx1"/>
                </a:solidFill>
              </a:rPr>
              <a:t>relies on several routing protocols to find the best route for a packet to take to reach destination</a:t>
            </a:r>
          </a:p>
          <a:p>
            <a:pPr lvl="1">
              <a:spcBef>
                <a:spcPts val="1000"/>
              </a:spcBef>
            </a:pP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C</a:t>
            </a:r>
            <a:r>
              <a:rPr lang="en-US" sz="100" noProof="0" dirty="0" smtClean="0">
                <a:solidFill>
                  <a:schemeClr val="tx1"/>
                </a:solidFill>
              </a:rPr>
              <a:t> </a:t>
            </a:r>
            <a:r>
              <a:rPr lang="en-US" noProof="0" dirty="0" smtClean="0">
                <a:solidFill>
                  <a:schemeClr val="tx1"/>
                </a:solidFill>
              </a:rPr>
              <a:t>M</a:t>
            </a:r>
            <a:r>
              <a:rPr lang="en-US" sz="100" noProof="0" dirty="0" smtClean="0">
                <a:solidFill>
                  <a:schemeClr val="tx1"/>
                </a:solidFill>
              </a:rPr>
              <a:t> </a:t>
            </a:r>
            <a:r>
              <a:rPr lang="en-US" noProof="0" dirty="0" smtClean="0">
                <a:solidFill>
                  <a:schemeClr val="tx1"/>
                </a:solidFill>
              </a:rPr>
              <a:t>P </a:t>
            </a:r>
            <a:r>
              <a:rPr lang="en-US" noProof="0" dirty="0">
                <a:solidFill>
                  <a:schemeClr val="tx1"/>
                </a:solidFill>
              </a:rPr>
              <a:t>and </a:t>
            </a:r>
            <a:r>
              <a:rPr lang="en-US" noProof="0" dirty="0" smtClean="0">
                <a:solidFill>
                  <a:schemeClr val="tx1"/>
                </a:solidFill>
              </a:rPr>
              <a:t>A</a:t>
            </a:r>
            <a:r>
              <a:rPr lang="en-US" sz="100" noProof="0" dirty="0" smtClean="0">
                <a:solidFill>
                  <a:schemeClr val="tx1"/>
                </a:solidFill>
              </a:rPr>
              <a:t> </a:t>
            </a:r>
            <a:r>
              <a:rPr lang="en-US" noProof="0" dirty="0" smtClean="0">
                <a:solidFill>
                  <a:schemeClr val="tx1"/>
                </a:solidFill>
              </a:rPr>
              <a:t>R</a:t>
            </a:r>
            <a:r>
              <a:rPr lang="en-US" sz="100" noProof="0" dirty="0" smtClean="0">
                <a:solidFill>
                  <a:schemeClr val="tx1"/>
                </a:solidFill>
              </a:rPr>
              <a:t> </a:t>
            </a:r>
            <a:r>
              <a:rPr lang="en-US" noProof="0" dirty="0" smtClean="0">
                <a:solidFill>
                  <a:schemeClr val="tx1"/>
                </a:solidFill>
              </a:rPr>
              <a:t>P </a:t>
            </a:r>
            <a:r>
              <a:rPr lang="en-US" noProof="0" dirty="0">
                <a:solidFill>
                  <a:schemeClr val="tx1"/>
                </a:solidFill>
              </a:rPr>
              <a:t>are </a:t>
            </a:r>
            <a:r>
              <a:rPr lang="en-US" noProof="0" dirty="0" smtClean="0">
                <a:solidFill>
                  <a:schemeClr val="tx1"/>
                </a:solidFill>
              </a:rPr>
              <a:t>examples</a:t>
            </a:r>
          </a:p>
          <a:p>
            <a:pPr>
              <a:spcBef>
                <a:spcPts val="1000"/>
              </a:spcBef>
            </a:pPr>
            <a:r>
              <a:rPr lang="en-US" noProof="0" dirty="0" smtClean="0">
                <a:solidFill>
                  <a:schemeClr val="tx1"/>
                </a:solidFill>
              </a:rPr>
              <a:t>Network layer protocol will divide large packets into smaller packets </a:t>
            </a:r>
          </a:p>
          <a:p>
            <a:pPr lvl="1">
              <a:spcBef>
                <a:spcPts val="1000"/>
              </a:spcBef>
            </a:pPr>
            <a:r>
              <a:rPr lang="en-US" noProof="0" dirty="0" smtClean="0">
                <a:solidFill>
                  <a:schemeClr val="tx1"/>
                </a:solidFill>
              </a:rPr>
              <a:t>Process called fragmentation</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460024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Layer 2: Data Link Layer (1 of 2)</a:t>
            </a:r>
            <a:endParaRPr lang="en-US" noProof="0" dirty="0"/>
          </a:p>
        </p:txBody>
      </p:sp>
      <p:sp>
        <p:nvSpPr>
          <p:cNvPr id="3" name="Content Placeholder 2"/>
          <p:cNvSpPr>
            <a:spLocks noGrp="1"/>
          </p:cNvSpPr>
          <p:nvPr>
            <p:ph idx="1"/>
          </p:nvPr>
        </p:nvSpPr>
        <p:spPr>
          <a:xfrm>
            <a:off x="365125" y="1538818"/>
            <a:ext cx="8415338" cy="4651530"/>
          </a:xfrm>
        </p:spPr>
        <p:txBody>
          <a:bodyPr/>
          <a:lstStyle/>
          <a:p>
            <a:pPr>
              <a:spcBef>
                <a:spcPts val="1000"/>
              </a:spcBef>
            </a:pPr>
            <a:r>
              <a:rPr lang="en-US" noProof="0" dirty="0">
                <a:solidFill>
                  <a:schemeClr val="tx1"/>
                </a:solidFill>
              </a:rPr>
              <a:t>Layers 2 </a:t>
            </a:r>
            <a:r>
              <a:rPr lang="en-US" noProof="0" dirty="0" smtClean="0">
                <a:solidFill>
                  <a:schemeClr val="tx1"/>
                </a:solidFill>
              </a:rPr>
              <a:t>and 1 are </a:t>
            </a:r>
            <a:r>
              <a:rPr lang="en-US" noProof="0" dirty="0">
                <a:solidFill>
                  <a:schemeClr val="tx1"/>
                </a:solidFill>
              </a:rPr>
              <a:t>responsible for interfacing with physical hardware on the local network</a:t>
            </a:r>
          </a:p>
          <a:p>
            <a:pPr lvl="1">
              <a:spcBef>
                <a:spcPts val="1000"/>
              </a:spcBef>
            </a:pPr>
            <a:r>
              <a:rPr lang="en-US" noProof="0" dirty="0">
                <a:solidFill>
                  <a:schemeClr val="tx1"/>
                </a:solidFill>
              </a:rPr>
              <a:t>Protocols at these layers are programmed into firmware of a computer’s </a:t>
            </a:r>
            <a:r>
              <a:rPr lang="en-US" noProof="0" dirty="0" smtClean="0">
                <a:solidFill>
                  <a:schemeClr val="tx1"/>
                </a:solidFill>
              </a:rPr>
              <a:t>N</a:t>
            </a:r>
            <a:r>
              <a:rPr lang="en-US" sz="100" noProof="0" dirty="0" smtClean="0">
                <a:solidFill>
                  <a:schemeClr val="tx1"/>
                </a:solidFill>
              </a:rPr>
              <a:t>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C </a:t>
            </a:r>
            <a:r>
              <a:rPr lang="en-US" noProof="0" dirty="0">
                <a:solidFill>
                  <a:schemeClr val="tx1"/>
                </a:solidFill>
              </a:rPr>
              <a:t>and other </a:t>
            </a:r>
            <a:r>
              <a:rPr lang="en-US" noProof="0" dirty="0" smtClean="0">
                <a:solidFill>
                  <a:schemeClr val="tx1"/>
                </a:solidFill>
              </a:rPr>
              <a:t>hardware</a:t>
            </a:r>
            <a:endParaRPr lang="en-US" noProof="0" dirty="0">
              <a:solidFill>
                <a:schemeClr val="tx1"/>
              </a:solidFill>
            </a:endParaRPr>
          </a:p>
          <a:p>
            <a:pPr>
              <a:spcBef>
                <a:spcPts val="1000"/>
              </a:spcBef>
            </a:pPr>
            <a:r>
              <a:rPr lang="en-US" noProof="0" dirty="0" smtClean="0">
                <a:solidFill>
                  <a:schemeClr val="tx1"/>
                </a:solidFill>
              </a:rPr>
              <a:t>Layer 2 is divided into two sublayers</a:t>
            </a:r>
            <a:endParaRPr lang="en-US" dirty="0">
              <a:solidFill>
                <a:schemeClr val="tx1"/>
              </a:solidFill>
            </a:endParaRPr>
          </a:p>
          <a:p>
            <a:pPr lvl="1">
              <a:spcBef>
                <a:spcPts val="1000"/>
              </a:spcBef>
            </a:pPr>
            <a:r>
              <a:rPr lang="en-US" noProof="0" dirty="0" smtClean="0">
                <a:solidFill>
                  <a:schemeClr val="tx1"/>
                </a:solidFill>
              </a:rPr>
              <a:t>MAC </a:t>
            </a:r>
            <a:r>
              <a:rPr lang="en-US" dirty="0" smtClean="0">
                <a:solidFill>
                  <a:schemeClr val="tx1"/>
                </a:solidFill>
              </a:rPr>
              <a:t>Sublayer: Responsible for physical addressing and Layer 2 protocols</a:t>
            </a:r>
            <a:endParaRPr lang="en-US" noProof="0" dirty="0" smtClean="0">
              <a:solidFill>
                <a:schemeClr val="tx1"/>
              </a:solidFill>
            </a:endParaRPr>
          </a:p>
          <a:p>
            <a:pPr lvl="1">
              <a:spcBef>
                <a:spcPts val="1000"/>
              </a:spcBef>
            </a:pPr>
            <a:r>
              <a:rPr lang="en-US" dirty="0" smtClean="0">
                <a:solidFill>
                  <a:schemeClr val="tx1"/>
                </a:solidFill>
              </a:rPr>
              <a:t>Data Link Sublayer: Responsible for frame format prior to transmission</a:t>
            </a:r>
            <a:endParaRPr lang="en-US" noProof="0" dirty="0" smtClean="0">
              <a:solidFill>
                <a:schemeClr val="tx1"/>
              </a:solidFill>
            </a:endParaRPr>
          </a:p>
          <a:p>
            <a:pPr>
              <a:spcBef>
                <a:spcPts val="1000"/>
              </a:spcBef>
            </a:pPr>
            <a:r>
              <a:rPr lang="en-US" noProof="0" dirty="0" smtClean="0">
                <a:solidFill>
                  <a:schemeClr val="tx1"/>
                </a:solidFill>
              </a:rPr>
              <a:t>Type </a:t>
            </a:r>
            <a:r>
              <a:rPr lang="en-US" noProof="0" dirty="0">
                <a:solidFill>
                  <a:schemeClr val="tx1"/>
                </a:solidFill>
              </a:rPr>
              <a:t>of networking hardware or technology used on a network determine the Link Layer protocol used</a:t>
            </a:r>
          </a:p>
          <a:p>
            <a:pPr lvl="1">
              <a:spcBef>
                <a:spcPts val="1000"/>
              </a:spcBef>
            </a:pPr>
            <a:r>
              <a:rPr lang="en-US" noProof="0" dirty="0">
                <a:solidFill>
                  <a:schemeClr val="tx1"/>
                </a:solidFill>
              </a:rPr>
              <a:t>Ethernet and Wi-Fi are examples</a:t>
            </a:r>
          </a:p>
          <a:p>
            <a:pPr>
              <a:spcBef>
                <a:spcPts val="1000"/>
              </a:spcBef>
            </a:pPr>
            <a:r>
              <a:rPr lang="en-US" noProof="0" dirty="0">
                <a:solidFill>
                  <a:schemeClr val="tx1"/>
                </a:solidFill>
              </a:rPr>
              <a:t>The Link layer puts control information in a Link layer header and at the end of the packet in a trailer</a:t>
            </a:r>
          </a:p>
          <a:p>
            <a:pPr lvl="1">
              <a:spcBef>
                <a:spcPts val="1000"/>
              </a:spcBef>
            </a:pPr>
            <a:r>
              <a:rPr lang="en-US" noProof="0" dirty="0">
                <a:solidFill>
                  <a:schemeClr val="tx1"/>
                </a:solidFill>
              </a:rPr>
              <a:t>Entire Link layer is called a </a:t>
            </a:r>
            <a:r>
              <a:rPr lang="en-US" noProof="0" dirty="0" smtClean="0">
                <a:solidFill>
                  <a:schemeClr val="tx1"/>
                </a:solidFill>
              </a:rPr>
              <a:t>frame</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710082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Network Models</a:t>
            </a:r>
            <a:endParaRPr lang="en-US" b="1" noProof="0" dirty="0"/>
          </a:p>
        </p:txBody>
      </p:sp>
      <p:sp>
        <p:nvSpPr>
          <p:cNvPr id="3" name="Content Placeholder 2"/>
          <p:cNvSpPr>
            <a:spLocks noGrp="1"/>
          </p:cNvSpPr>
          <p:nvPr>
            <p:ph idx="1"/>
          </p:nvPr>
        </p:nvSpPr>
        <p:spPr>
          <a:xfrm>
            <a:off x="365125" y="1538818"/>
            <a:ext cx="8415338" cy="2896177"/>
          </a:xfrm>
        </p:spPr>
        <p:txBody>
          <a:bodyPr/>
          <a:lstStyle/>
          <a:p>
            <a:r>
              <a:rPr lang="en-US" noProof="0" dirty="0" smtClean="0">
                <a:solidFill>
                  <a:schemeClr val="tx1"/>
                </a:solidFill>
              </a:rPr>
              <a:t>Topology—How </a:t>
            </a:r>
            <a:r>
              <a:rPr lang="en-US" noProof="0" dirty="0">
                <a:solidFill>
                  <a:schemeClr val="tx1"/>
                </a:solidFill>
              </a:rPr>
              <a:t>parts of a whole work together</a:t>
            </a:r>
          </a:p>
          <a:p>
            <a:r>
              <a:rPr lang="en-US" noProof="0" dirty="0">
                <a:solidFill>
                  <a:schemeClr val="tx1"/>
                </a:solidFill>
              </a:rPr>
              <a:t>Physical </a:t>
            </a:r>
            <a:r>
              <a:rPr lang="en-US" noProof="0" dirty="0" smtClean="0">
                <a:solidFill>
                  <a:schemeClr val="tx1"/>
                </a:solidFill>
              </a:rPr>
              <a:t>topology—Mostly </a:t>
            </a:r>
            <a:r>
              <a:rPr lang="en-US" noProof="0" dirty="0">
                <a:solidFill>
                  <a:schemeClr val="tx1"/>
                </a:solidFill>
              </a:rPr>
              <a:t>applies to hardware and describes how computers, other devices, and cables fir together to form the physical network</a:t>
            </a:r>
          </a:p>
          <a:p>
            <a:r>
              <a:rPr lang="en-US" noProof="0" dirty="0">
                <a:solidFill>
                  <a:schemeClr val="tx1"/>
                </a:solidFill>
              </a:rPr>
              <a:t>Logical </a:t>
            </a:r>
            <a:r>
              <a:rPr lang="en-US" noProof="0" dirty="0" smtClean="0">
                <a:solidFill>
                  <a:schemeClr val="tx1"/>
                </a:solidFill>
              </a:rPr>
              <a:t>topology—Has </a:t>
            </a:r>
            <a:r>
              <a:rPr lang="en-US" noProof="0" dirty="0">
                <a:solidFill>
                  <a:schemeClr val="tx1"/>
                </a:solidFill>
              </a:rPr>
              <a:t>to do with software and describes how access to the network is controlled</a:t>
            </a:r>
          </a:p>
          <a:p>
            <a:pPr lvl="1"/>
            <a:r>
              <a:rPr lang="en-US" noProof="0" dirty="0">
                <a:solidFill>
                  <a:schemeClr val="tx1"/>
                </a:solidFill>
              </a:rPr>
              <a:t>How users and programs initially gain access to the network</a:t>
            </a:r>
          </a:p>
          <a:p>
            <a:r>
              <a:rPr lang="en-US" noProof="0" dirty="0">
                <a:solidFill>
                  <a:schemeClr val="tx1"/>
                </a:solidFill>
              </a:rPr>
              <a:t>Network operating </a:t>
            </a:r>
            <a:r>
              <a:rPr lang="en-US" noProof="0" dirty="0" smtClean="0">
                <a:solidFill>
                  <a:schemeClr val="tx1"/>
                </a:solidFill>
              </a:rPr>
              <a:t>system (N</a:t>
            </a:r>
            <a:r>
              <a:rPr lang="en-US" sz="100" noProof="0" dirty="0" smtClean="0">
                <a:solidFill>
                  <a:schemeClr val="tx1"/>
                </a:solidFill>
              </a:rPr>
              <a:t> </a:t>
            </a:r>
            <a:r>
              <a:rPr lang="en-US" noProof="0" dirty="0" smtClean="0">
                <a:solidFill>
                  <a:schemeClr val="tx1"/>
                </a:solidFill>
              </a:rPr>
              <a:t>O</a:t>
            </a:r>
            <a:r>
              <a:rPr lang="en-US" sz="100" noProof="0" dirty="0" smtClean="0">
                <a:solidFill>
                  <a:schemeClr val="tx1"/>
                </a:solidFill>
              </a:rPr>
              <a:t> </a:t>
            </a:r>
            <a:r>
              <a:rPr lang="en-US" noProof="0" dirty="0" smtClean="0">
                <a:solidFill>
                  <a:schemeClr val="tx1"/>
                </a:solidFill>
              </a:rPr>
              <a:t>S)—Controls </a:t>
            </a:r>
            <a:r>
              <a:rPr lang="en-US" noProof="0" dirty="0">
                <a:solidFill>
                  <a:schemeClr val="tx1"/>
                </a:solidFill>
              </a:rPr>
              <a:t>access to the entire network</a:t>
            </a:r>
          </a:p>
          <a:p>
            <a:pPr lvl="1"/>
            <a:r>
              <a:rPr lang="en-US" noProof="0" dirty="0">
                <a:solidFill>
                  <a:schemeClr val="tx1"/>
                </a:solidFill>
              </a:rPr>
              <a:t>Required by client-server models</a:t>
            </a: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0445614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Layer 2: Data Link Layer (2 of 2)</a:t>
            </a:r>
            <a:endParaRPr lang="en-US" noProof="0" dirty="0"/>
          </a:p>
        </p:txBody>
      </p:sp>
      <p:sp>
        <p:nvSpPr>
          <p:cNvPr id="3" name="Content Placeholder 2"/>
          <p:cNvSpPr>
            <a:spLocks noGrp="1"/>
          </p:cNvSpPr>
          <p:nvPr>
            <p:ph idx="1"/>
          </p:nvPr>
        </p:nvSpPr>
        <p:spPr>
          <a:xfrm>
            <a:off x="365125" y="1538818"/>
            <a:ext cx="8415338" cy="1813982"/>
          </a:xfrm>
        </p:spPr>
        <p:txBody>
          <a:bodyPr/>
          <a:lstStyle/>
          <a:p>
            <a:pPr>
              <a:spcBef>
                <a:spcPts val="1000"/>
              </a:spcBef>
            </a:pPr>
            <a:r>
              <a:rPr lang="en-US" noProof="0" dirty="0">
                <a:solidFill>
                  <a:schemeClr val="tx1"/>
                </a:solidFill>
              </a:rPr>
              <a:t>MAC (Media Access Control) </a:t>
            </a:r>
            <a:r>
              <a:rPr lang="en-US" noProof="0" dirty="0" smtClean="0">
                <a:solidFill>
                  <a:schemeClr val="tx1"/>
                </a:solidFill>
              </a:rPr>
              <a:t>address—Hardware </a:t>
            </a:r>
            <a:r>
              <a:rPr lang="en-US" noProof="0" dirty="0">
                <a:solidFill>
                  <a:schemeClr val="tx1"/>
                </a:solidFill>
              </a:rPr>
              <a:t>address of the source and destination </a:t>
            </a:r>
            <a:r>
              <a:rPr lang="en-US" noProof="0" dirty="0" smtClean="0">
                <a:solidFill>
                  <a:schemeClr val="tx1"/>
                </a:solidFill>
              </a:rPr>
              <a:t>N</a:t>
            </a:r>
            <a:r>
              <a:rPr lang="en-US" sz="100" noProof="0" dirty="0" smtClean="0">
                <a:solidFill>
                  <a:schemeClr val="tx1"/>
                </a:solidFill>
              </a:rPr>
              <a:t>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Cs</a:t>
            </a:r>
            <a:endParaRPr lang="en-US" noProof="0" dirty="0">
              <a:solidFill>
                <a:schemeClr val="tx1"/>
              </a:solidFill>
            </a:endParaRPr>
          </a:p>
          <a:p>
            <a:pPr lvl="1">
              <a:spcBef>
                <a:spcPts val="1000"/>
              </a:spcBef>
            </a:pPr>
            <a:r>
              <a:rPr lang="en-US" noProof="0" dirty="0">
                <a:solidFill>
                  <a:schemeClr val="tx1"/>
                </a:solidFill>
              </a:rPr>
              <a:t>Also called a physical address, hardware address, or Data Link layer address</a:t>
            </a:r>
          </a:p>
          <a:p>
            <a:pPr lvl="1">
              <a:spcBef>
                <a:spcPts val="1000"/>
              </a:spcBef>
            </a:pPr>
            <a:r>
              <a:rPr lang="en-US" noProof="0" dirty="0">
                <a:solidFill>
                  <a:schemeClr val="tx1"/>
                </a:solidFill>
              </a:rPr>
              <a:t>Embedded on every network adapter and are considered short-range addresses that can only find nodes on the local network</a:t>
            </a: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209882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Layer 1: Physical Layer</a:t>
            </a:r>
            <a:endParaRPr lang="en-US" noProof="0" dirty="0"/>
          </a:p>
        </p:txBody>
      </p:sp>
      <p:sp>
        <p:nvSpPr>
          <p:cNvPr id="3" name="Content Placeholder 2"/>
          <p:cNvSpPr>
            <a:spLocks noGrp="1"/>
          </p:cNvSpPr>
          <p:nvPr>
            <p:ph idx="1"/>
          </p:nvPr>
        </p:nvSpPr>
        <p:spPr>
          <a:xfrm>
            <a:off x="365125" y="1538818"/>
            <a:ext cx="8415338" cy="2179571"/>
          </a:xfrm>
        </p:spPr>
        <p:txBody>
          <a:bodyPr/>
          <a:lstStyle/>
          <a:p>
            <a:pPr>
              <a:spcBef>
                <a:spcPts val="1000"/>
              </a:spcBef>
            </a:pPr>
            <a:r>
              <a:rPr lang="en-US" noProof="0" dirty="0">
                <a:solidFill>
                  <a:schemeClr val="tx1"/>
                </a:solidFill>
              </a:rPr>
              <a:t>Physical </a:t>
            </a:r>
            <a:r>
              <a:rPr lang="en-US" noProof="0" dirty="0" smtClean="0">
                <a:solidFill>
                  <a:schemeClr val="tx1"/>
                </a:solidFill>
              </a:rPr>
              <a:t>layer—Simplest </a:t>
            </a:r>
            <a:r>
              <a:rPr lang="en-US" noProof="0" dirty="0">
                <a:solidFill>
                  <a:schemeClr val="tx1"/>
                </a:solidFill>
              </a:rPr>
              <a:t>layer and is responsible for sending bits via a wired or wireless transmission</a:t>
            </a:r>
          </a:p>
          <a:p>
            <a:pPr>
              <a:spcBef>
                <a:spcPts val="1000"/>
              </a:spcBef>
            </a:pPr>
            <a:r>
              <a:rPr lang="en-US" noProof="0" dirty="0">
                <a:solidFill>
                  <a:schemeClr val="tx1"/>
                </a:solidFill>
              </a:rPr>
              <a:t>Can be transmitted as:</a:t>
            </a:r>
          </a:p>
          <a:p>
            <a:pPr lvl="1">
              <a:spcBef>
                <a:spcPts val="1000"/>
              </a:spcBef>
            </a:pPr>
            <a:r>
              <a:rPr lang="en-US" noProof="0" dirty="0">
                <a:solidFill>
                  <a:schemeClr val="tx1"/>
                </a:solidFill>
              </a:rPr>
              <a:t>Wavelengths in the air</a:t>
            </a:r>
          </a:p>
          <a:p>
            <a:pPr lvl="1">
              <a:spcBef>
                <a:spcPts val="1000"/>
              </a:spcBef>
            </a:pPr>
            <a:r>
              <a:rPr lang="en-US" noProof="0" dirty="0">
                <a:solidFill>
                  <a:schemeClr val="tx1"/>
                </a:solidFill>
              </a:rPr>
              <a:t>Voltage on a copper wire</a:t>
            </a:r>
          </a:p>
          <a:p>
            <a:pPr lvl="1">
              <a:spcBef>
                <a:spcPts val="1000"/>
              </a:spcBef>
            </a:pPr>
            <a:r>
              <a:rPr lang="en-US" noProof="0" dirty="0">
                <a:solidFill>
                  <a:schemeClr val="tx1"/>
                </a:solidFill>
              </a:rPr>
              <a:t>Light (via fiber-optic cabling</a:t>
            </a:r>
            <a:r>
              <a:rPr lang="en-US" noProof="0" dirty="0" smtClean="0">
                <a:solidFill>
                  <a:schemeClr val="tx1"/>
                </a:solidFill>
              </a:rPr>
              <a:t>)</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1575161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Protocol Data Unit or P</a:t>
            </a:r>
            <a:r>
              <a:rPr lang="en-US" sz="100" noProof="0" dirty="0" smtClean="0"/>
              <a:t> </a:t>
            </a:r>
            <a:r>
              <a:rPr lang="en-US" noProof="0" dirty="0" smtClean="0"/>
              <a:t>D</a:t>
            </a:r>
            <a:r>
              <a:rPr lang="en-US" sz="100" noProof="0" dirty="0" smtClean="0"/>
              <a:t> </a:t>
            </a:r>
            <a:r>
              <a:rPr lang="en-US" noProof="0" dirty="0" smtClean="0"/>
              <a:t>U</a:t>
            </a:r>
            <a:endParaRPr lang="en-US" noProof="0" dirty="0"/>
          </a:p>
        </p:txBody>
      </p:sp>
      <p:sp>
        <p:nvSpPr>
          <p:cNvPr id="3" name="Content Placeholder 2"/>
          <p:cNvSpPr>
            <a:spLocks noGrp="1"/>
          </p:cNvSpPr>
          <p:nvPr>
            <p:ph idx="1"/>
          </p:nvPr>
        </p:nvSpPr>
        <p:spPr>
          <a:xfrm>
            <a:off x="365125" y="1538818"/>
            <a:ext cx="8415338" cy="1396793"/>
          </a:xfrm>
        </p:spPr>
        <p:txBody>
          <a:bodyPr/>
          <a:lstStyle/>
          <a:p>
            <a:pPr>
              <a:spcBef>
                <a:spcPts val="1000"/>
              </a:spcBef>
            </a:pPr>
            <a:r>
              <a:rPr lang="en-US" noProof="0" dirty="0">
                <a:solidFill>
                  <a:schemeClr val="tx1"/>
                </a:solidFill>
              </a:rPr>
              <a:t>Protocol data unit (</a:t>
            </a:r>
            <a:r>
              <a:rPr lang="en-US" noProof="0" dirty="0" smtClean="0">
                <a:solidFill>
                  <a:schemeClr val="tx1"/>
                </a:solidFill>
              </a:rPr>
              <a:t>P</a:t>
            </a:r>
            <a:r>
              <a:rPr lang="en-US" sz="100" noProof="0" dirty="0" smtClean="0">
                <a:solidFill>
                  <a:schemeClr val="tx1"/>
                </a:solidFill>
              </a:rPr>
              <a:t> </a:t>
            </a:r>
            <a:r>
              <a:rPr lang="en-US" noProof="0" dirty="0" smtClean="0">
                <a:solidFill>
                  <a:schemeClr val="tx1"/>
                </a:solidFill>
              </a:rPr>
              <a:t>D</a:t>
            </a:r>
            <a:r>
              <a:rPr lang="en-US" sz="100" noProof="0" dirty="0" smtClean="0">
                <a:solidFill>
                  <a:schemeClr val="tx1"/>
                </a:solidFill>
              </a:rPr>
              <a:t> </a:t>
            </a:r>
            <a:r>
              <a:rPr lang="en-US" noProof="0" dirty="0" smtClean="0">
                <a:solidFill>
                  <a:schemeClr val="tx1"/>
                </a:solidFill>
              </a:rPr>
              <a:t>U)—</a:t>
            </a:r>
            <a:r>
              <a:rPr lang="en-US" noProof="0" dirty="0">
                <a:solidFill>
                  <a:schemeClr val="tx1"/>
                </a:solidFill>
              </a:rPr>
              <a:t>T</a:t>
            </a:r>
            <a:r>
              <a:rPr lang="en-US" noProof="0" dirty="0" smtClean="0">
                <a:solidFill>
                  <a:schemeClr val="tx1"/>
                </a:solidFill>
              </a:rPr>
              <a:t>he </a:t>
            </a:r>
            <a:r>
              <a:rPr lang="en-US" noProof="0" dirty="0">
                <a:solidFill>
                  <a:schemeClr val="tx1"/>
                </a:solidFill>
              </a:rPr>
              <a:t>technical name for a group of bits as it moves from one layer to the next and from one LAN to the next</a:t>
            </a:r>
          </a:p>
          <a:p>
            <a:pPr lvl="1">
              <a:spcBef>
                <a:spcPts val="1000"/>
              </a:spcBef>
            </a:pPr>
            <a:r>
              <a:rPr lang="en-US" noProof="0" dirty="0">
                <a:solidFill>
                  <a:schemeClr val="tx1"/>
                </a:solidFill>
              </a:rPr>
              <a:t>Technicians loosely call this group of bits a message or a transmission </a:t>
            </a:r>
          </a:p>
          <a:p>
            <a:pPr>
              <a:spcBef>
                <a:spcPts val="1000"/>
              </a:spcBef>
            </a:pPr>
            <a:r>
              <a:rPr lang="en-US" noProof="0" dirty="0" smtClean="0">
                <a:solidFill>
                  <a:schemeClr val="tx1"/>
                </a:solidFill>
              </a:rPr>
              <a:t>Table 1-1  Names for a P</a:t>
            </a:r>
            <a:r>
              <a:rPr lang="en-US" sz="100" noProof="0" dirty="0" smtClean="0">
                <a:solidFill>
                  <a:schemeClr val="tx1"/>
                </a:solidFill>
              </a:rPr>
              <a:t> </a:t>
            </a:r>
            <a:r>
              <a:rPr lang="en-US" noProof="0" dirty="0" smtClean="0">
                <a:solidFill>
                  <a:schemeClr val="tx1"/>
                </a:solidFill>
              </a:rPr>
              <a:t>D</a:t>
            </a:r>
            <a:r>
              <a:rPr lang="en-US" sz="100" noProof="0" dirty="0" smtClean="0">
                <a:solidFill>
                  <a:schemeClr val="tx1"/>
                </a:solidFill>
              </a:rPr>
              <a:t> </a:t>
            </a:r>
            <a:r>
              <a:rPr lang="en-US" noProof="0" dirty="0" smtClean="0">
                <a:solidFill>
                  <a:schemeClr val="tx1"/>
                </a:solidFill>
              </a:rPr>
              <a:t>U or message as it moves from one layer to another</a:t>
            </a:r>
          </a:p>
        </p:txBody>
      </p:sp>
      <p:graphicFrame>
        <p:nvGraphicFramePr>
          <p:cNvPr id="5" name="Table 4" descr="The table has three columns and 5 rows. The column heading are as follow: O S I model, Name and Extremely technical name. The row entries are as follow: Row 1. O S I model: Layer 7, Application layer; Layer 6, Presentation layer; Layer 5, Session layer. Name: Payload or data. Extremely technical name: L 7 P D U. Row 2. O S I model: Layer 4, Transport layer. Name: Segment (T C P) or datagram (U D P). Extremely technical name: L 4 P D U. Row 3: O S I model: Layer 3, Network layer . Name: Packet. Extremely technical name: L 3 P D U. Row 4: Layer 2, Data Link layer. O S I model: Frame. Extremely technical name: L 2 P D U. Row 5: O S I model: Layer 1, Physical layer. Name: Bit or transmission. Extremely technical name: L 1 P D U. "/>
          <p:cNvGraphicFramePr>
            <a:graphicFrameLocks noGrp="1"/>
          </p:cNvGraphicFramePr>
          <p:nvPr>
            <p:extLst>
              <p:ext uri="{D42A27DB-BD31-4B8C-83A1-F6EECF244321}">
                <p14:modId xmlns:p14="http://schemas.microsoft.com/office/powerpoint/2010/main" val="1206150556"/>
              </p:ext>
            </p:extLst>
          </p:nvPr>
        </p:nvGraphicFramePr>
        <p:xfrm>
          <a:off x="1295400" y="3200400"/>
          <a:ext cx="6096000" cy="25806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tblGrid>
              <a:tr h="370840">
                <a:tc>
                  <a:txBody>
                    <a:bodyPr/>
                    <a:lstStyle/>
                    <a:p>
                      <a:r>
                        <a:rPr lang="en-US" sz="1200" dirty="0" smtClean="0"/>
                        <a:t>OSI  model</a:t>
                      </a:r>
                      <a:endParaRPr lang="en-US" sz="1200" dirty="0"/>
                    </a:p>
                  </a:txBody>
                  <a:tcPr anchor="ctr"/>
                </a:tc>
                <a:tc>
                  <a:txBody>
                    <a:bodyPr/>
                    <a:lstStyle/>
                    <a:p>
                      <a:r>
                        <a:rPr lang="en-US" sz="1200" dirty="0" smtClean="0"/>
                        <a:t>Name </a:t>
                      </a:r>
                      <a:endParaRPr lang="en-US" sz="1200" dirty="0"/>
                    </a:p>
                  </a:txBody>
                  <a:tcPr anchor="ctr"/>
                </a:tc>
                <a:tc>
                  <a:txBody>
                    <a:bodyPr/>
                    <a:lstStyle/>
                    <a:p>
                      <a:r>
                        <a:rPr lang="en-US" sz="1200" dirty="0" smtClean="0"/>
                        <a:t>Extremely technical name</a:t>
                      </a:r>
                      <a:endParaRPr lang="en-US" sz="1200" dirty="0"/>
                    </a:p>
                  </a:txBody>
                  <a:tcPr anchor="ctr"/>
                </a:tc>
                <a:extLst>
                  <a:ext uri="{0D108BD9-81ED-4DB2-BD59-A6C34878D82A}">
                    <a16:rowId xmlns:a16="http://schemas.microsoft.com/office/drawing/2014/main" xmlns="" val="10000"/>
                  </a:ext>
                </a:extLst>
              </a:tr>
              <a:tr h="370840">
                <a:tc>
                  <a:txBody>
                    <a:bodyPr/>
                    <a:lstStyle/>
                    <a:p>
                      <a:r>
                        <a:rPr lang="en-US" sz="1200" dirty="0" smtClean="0"/>
                        <a:t>Layer</a:t>
                      </a:r>
                      <a:r>
                        <a:rPr lang="en-US" sz="1200" baseline="0" dirty="0" smtClean="0"/>
                        <a:t> 7, Application layer</a:t>
                      </a:r>
                    </a:p>
                    <a:p>
                      <a:r>
                        <a:rPr lang="en-US" sz="1200" baseline="0" dirty="0" smtClean="0"/>
                        <a:t>Layer 6, Presentation layer</a:t>
                      </a:r>
                    </a:p>
                    <a:p>
                      <a:r>
                        <a:rPr lang="en-US" sz="1200" baseline="0" dirty="0" smtClean="0"/>
                        <a:t>Layer 5, Session layer</a:t>
                      </a:r>
                      <a:endParaRPr lang="en-US" sz="1200" dirty="0"/>
                    </a:p>
                  </a:txBody>
                  <a:tcPr/>
                </a:tc>
                <a:tc>
                  <a:txBody>
                    <a:bodyPr/>
                    <a:lstStyle/>
                    <a:p>
                      <a:r>
                        <a:rPr lang="en-US" sz="1200" dirty="0" smtClean="0"/>
                        <a:t>Payload or data</a:t>
                      </a:r>
                      <a:endParaRPr lang="en-US" sz="1200" dirty="0"/>
                    </a:p>
                  </a:txBody>
                  <a:tcPr/>
                </a:tc>
                <a:tc>
                  <a:txBody>
                    <a:bodyPr/>
                    <a:lstStyle/>
                    <a:p>
                      <a:r>
                        <a:rPr lang="en-US" sz="1200" dirty="0" smtClean="0"/>
                        <a:t>L7P</a:t>
                      </a:r>
                      <a:r>
                        <a:rPr lang="en-US" sz="100" dirty="0" smtClean="0"/>
                        <a:t> </a:t>
                      </a:r>
                      <a:r>
                        <a:rPr lang="en-US" sz="1200" dirty="0" smtClean="0"/>
                        <a:t>D</a:t>
                      </a:r>
                      <a:r>
                        <a:rPr lang="en-US" sz="100" dirty="0" smtClean="0"/>
                        <a:t> </a:t>
                      </a:r>
                      <a:r>
                        <a:rPr lang="en-US" sz="1200" dirty="0" smtClean="0"/>
                        <a:t>U</a:t>
                      </a:r>
                      <a:endParaRPr lang="en-US" sz="1200" dirty="0"/>
                    </a:p>
                  </a:txBody>
                  <a:tcPr/>
                </a:tc>
                <a:extLst>
                  <a:ext uri="{0D108BD9-81ED-4DB2-BD59-A6C34878D82A}">
                    <a16:rowId xmlns:a16="http://schemas.microsoft.com/office/drawing/2014/main" xmlns="" val="10001"/>
                  </a:ext>
                </a:extLst>
              </a:tr>
              <a:tr h="370840">
                <a:tc>
                  <a:txBody>
                    <a:bodyPr/>
                    <a:lstStyle/>
                    <a:p>
                      <a:r>
                        <a:rPr lang="en-US" sz="1200" dirty="0" smtClean="0"/>
                        <a:t>Layer</a:t>
                      </a:r>
                      <a:r>
                        <a:rPr lang="en-US" sz="1200" baseline="0" dirty="0" smtClean="0"/>
                        <a:t> 4, Transport layer</a:t>
                      </a:r>
                      <a:endParaRPr lang="en-US" sz="1200" dirty="0"/>
                    </a:p>
                  </a:txBody>
                  <a:tcPr/>
                </a:tc>
                <a:tc>
                  <a:txBody>
                    <a:bodyPr/>
                    <a:lstStyle/>
                    <a:p>
                      <a:r>
                        <a:rPr lang="en-US" sz="1200" dirty="0" smtClean="0"/>
                        <a:t>Segment (T</a:t>
                      </a:r>
                      <a:r>
                        <a:rPr lang="en-US" sz="100" dirty="0" smtClean="0"/>
                        <a:t> </a:t>
                      </a:r>
                      <a:r>
                        <a:rPr lang="en-US" sz="1200" dirty="0" smtClean="0"/>
                        <a:t>C</a:t>
                      </a:r>
                      <a:r>
                        <a:rPr lang="en-US" sz="100" dirty="0" smtClean="0"/>
                        <a:t> </a:t>
                      </a:r>
                      <a:r>
                        <a:rPr lang="en-US" sz="1200" dirty="0" smtClean="0"/>
                        <a:t>P) or datagram (U</a:t>
                      </a:r>
                      <a:r>
                        <a:rPr lang="en-US" sz="100" dirty="0" smtClean="0"/>
                        <a:t> </a:t>
                      </a:r>
                      <a:r>
                        <a:rPr lang="en-US" sz="1200" dirty="0" smtClean="0"/>
                        <a:t>D</a:t>
                      </a:r>
                      <a:r>
                        <a:rPr lang="en-US" sz="100" dirty="0" smtClean="0"/>
                        <a:t> </a:t>
                      </a:r>
                      <a:r>
                        <a:rPr lang="en-US" sz="1200" dirty="0" smtClean="0"/>
                        <a:t>P)</a:t>
                      </a:r>
                      <a:endParaRPr lang="en-US" sz="1200" dirty="0"/>
                    </a:p>
                  </a:txBody>
                  <a:tcPr/>
                </a:tc>
                <a:tc>
                  <a:txBody>
                    <a:bodyPr/>
                    <a:lstStyle/>
                    <a:p>
                      <a:r>
                        <a:rPr lang="en-US" sz="1200" dirty="0" smtClean="0"/>
                        <a:t>L4P</a:t>
                      </a:r>
                      <a:r>
                        <a:rPr lang="en-US" sz="100" dirty="0" smtClean="0"/>
                        <a:t> </a:t>
                      </a:r>
                      <a:r>
                        <a:rPr lang="en-US" sz="1200" dirty="0" smtClean="0"/>
                        <a:t>D</a:t>
                      </a:r>
                      <a:r>
                        <a:rPr lang="en-US" sz="100" dirty="0" smtClean="0"/>
                        <a:t> </a:t>
                      </a:r>
                      <a:r>
                        <a:rPr lang="en-US" sz="1200" dirty="0" smtClean="0"/>
                        <a:t>U</a:t>
                      </a:r>
                      <a:endParaRPr lang="en-US" sz="1200" dirty="0"/>
                    </a:p>
                  </a:txBody>
                  <a:tcPr/>
                </a:tc>
                <a:extLst>
                  <a:ext uri="{0D108BD9-81ED-4DB2-BD59-A6C34878D82A}">
                    <a16:rowId xmlns:a16="http://schemas.microsoft.com/office/drawing/2014/main" xmlns="" val="10002"/>
                  </a:ext>
                </a:extLst>
              </a:tr>
              <a:tr h="370840">
                <a:tc>
                  <a:txBody>
                    <a:bodyPr/>
                    <a:lstStyle/>
                    <a:p>
                      <a:r>
                        <a:rPr lang="en-US" sz="1200" dirty="0" smtClean="0"/>
                        <a:t>Layer 3, Network layer</a:t>
                      </a:r>
                      <a:endParaRPr lang="en-US" sz="1200" dirty="0"/>
                    </a:p>
                  </a:txBody>
                  <a:tcPr/>
                </a:tc>
                <a:tc>
                  <a:txBody>
                    <a:bodyPr/>
                    <a:lstStyle/>
                    <a:p>
                      <a:r>
                        <a:rPr lang="en-US" sz="1200" dirty="0" smtClean="0"/>
                        <a:t>Packet</a:t>
                      </a:r>
                      <a:endParaRPr lang="en-US" sz="1200" dirty="0"/>
                    </a:p>
                  </a:txBody>
                  <a:tcPr/>
                </a:tc>
                <a:tc>
                  <a:txBody>
                    <a:bodyPr/>
                    <a:lstStyle/>
                    <a:p>
                      <a:r>
                        <a:rPr lang="en-US" sz="1200" dirty="0" smtClean="0"/>
                        <a:t>L3P</a:t>
                      </a:r>
                      <a:r>
                        <a:rPr lang="en-US" sz="100" dirty="0" smtClean="0"/>
                        <a:t> </a:t>
                      </a:r>
                      <a:r>
                        <a:rPr lang="en-US" sz="1200" dirty="0" smtClean="0"/>
                        <a:t>D</a:t>
                      </a:r>
                      <a:r>
                        <a:rPr lang="en-US" sz="100" dirty="0" smtClean="0"/>
                        <a:t> </a:t>
                      </a:r>
                      <a:r>
                        <a:rPr lang="en-US" sz="1200" dirty="0" smtClean="0"/>
                        <a:t>U</a:t>
                      </a:r>
                      <a:endParaRPr lang="en-US" sz="1200" dirty="0"/>
                    </a:p>
                  </a:txBody>
                  <a:tcPr/>
                </a:tc>
                <a:extLst>
                  <a:ext uri="{0D108BD9-81ED-4DB2-BD59-A6C34878D82A}">
                    <a16:rowId xmlns:a16="http://schemas.microsoft.com/office/drawing/2014/main" xmlns="" val="10003"/>
                  </a:ext>
                </a:extLst>
              </a:tr>
              <a:tr h="370840">
                <a:tc>
                  <a:txBody>
                    <a:bodyPr/>
                    <a:lstStyle/>
                    <a:p>
                      <a:r>
                        <a:rPr lang="en-US" sz="1200" dirty="0" smtClean="0"/>
                        <a:t>Layer 2, Data Link layer</a:t>
                      </a:r>
                      <a:endParaRPr lang="en-US" sz="1200" dirty="0"/>
                    </a:p>
                  </a:txBody>
                  <a:tcPr/>
                </a:tc>
                <a:tc>
                  <a:txBody>
                    <a:bodyPr/>
                    <a:lstStyle/>
                    <a:p>
                      <a:r>
                        <a:rPr lang="en-US" sz="1200" dirty="0" smtClean="0"/>
                        <a:t>Frame</a:t>
                      </a:r>
                      <a:endParaRPr lang="en-US" sz="1200" dirty="0"/>
                    </a:p>
                  </a:txBody>
                  <a:tcPr/>
                </a:tc>
                <a:tc>
                  <a:txBody>
                    <a:bodyPr/>
                    <a:lstStyle/>
                    <a:p>
                      <a:r>
                        <a:rPr lang="en-US" sz="1200" dirty="0" smtClean="0"/>
                        <a:t>L2P</a:t>
                      </a:r>
                      <a:r>
                        <a:rPr lang="en-US" sz="100" dirty="0" smtClean="0"/>
                        <a:t> </a:t>
                      </a:r>
                      <a:r>
                        <a:rPr lang="en-US" sz="1200" dirty="0" smtClean="0"/>
                        <a:t>D</a:t>
                      </a:r>
                      <a:r>
                        <a:rPr lang="en-US" sz="100" dirty="0" smtClean="0"/>
                        <a:t> </a:t>
                      </a:r>
                      <a:r>
                        <a:rPr lang="en-US" sz="1200" dirty="0" smtClean="0"/>
                        <a:t>U</a:t>
                      </a:r>
                      <a:endParaRPr lang="en-US" sz="1200" dirty="0"/>
                    </a:p>
                  </a:txBody>
                  <a:tcPr/>
                </a:tc>
                <a:extLst>
                  <a:ext uri="{0D108BD9-81ED-4DB2-BD59-A6C34878D82A}">
                    <a16:rowId xmlns:a16="http://schemas.microsoft.com/office/drawing/2014/main" xmlns="" val="10004"/>
                  </a:ext>
                </a:extLst>
              </a:tr>
              <a:tr h="370840">
                <a:tc>
                  <a:txBody>
                    <a:bodyPr/>
                    <a:lstStyle/>
                    <a:p>
                      <a:r>
                        <a:rPr lang="en-US" sz="1200" dirty="0" smtClean="0"/>
                        <a:t>Layer 1, Physical layer</a:t>
                      </a:r>
                      <a:endParaRPr lang="en-US" sz="1200" dirty="0"/>
                    </a:p>
                  </a:txBody>
                  <a:tcPr/>
                </a:tc>
                <a:tc>
                  <a:txBody>
                    <a:bodyPr/>
                    <a:lstStyle/>
                    <a:p>
                      <a:r>
                        <a:rPr lang="en-US" sz="1200" dirty="0" smtClean="0"/>
                        <a:t>Bit or transmission</a:t>
                      </a:r>
                      <a:endParaRPr lang="en-US" sz="1200" dirty="0"/>
                    </a:p>
                  </a:txBody>
                  <a:tcPr/>
                </a:tc>
                <a:tc>
                  <a:txBody>
                    <a:bodyPr/>
                    <a:lstStyle/>
                    <a:p>
                      <a:r>
                        <a:rPr lang="en-US" sz="1200" dirty="0" smtClean="0"/>
                        <a:t>L1P</a:t>
                      </a:r>
                      <a:r>
                        <a:rPr lang="en-US" sz="100" dirty="0" smtClean="0"/>
                        <a:t> </a:t>
                      </a:r>
                      <a:r>
                        <a:rPr lang="en-US" sz="1200" dirty="0" smtClean="0"/>
                        <a:t>D</a:t>
                      </a:r>
                      <a:r>
                        <a:rPr lang="en-US" sz="100" dirty="0" smtClean="0"/>
                        <a:t> </a:t>
                      </a:r>
                      <a:r>
                        <a:rPr lang="en-US" sz="1200" dirty="0" smtClean="0"/>
                        <a:t>U</a:t>
                      </a:r>
                      <a:endParaRPr lang="en-US" sz="1200" dirty="0"/>
                    </a:p>
                  </a:txBody>
                  <a:tcPr/>
                </a:tc>
                <a:extLst>
                  <a:ext uri="{0D108BD9-81ED-4DB2-BD59-A6C34878D82A}">
                    <a16:rowId xmlns:a16="http://schemas.microsoft.com/office/drawing/2014/main" xmlns="" val="10005"/>
                  </a:ext>
                </a:extLst>
              </a:tr>
            </a:tbl>
          </a:graphicData>
        </a:graphic>
      </p:graphicFrame>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0352840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Summary of How the Layers Work Together</a:t>
            </a:r>
            <a:endParaRPr lang="en-US" noProof="0" dirty="0"/>
          </a:p>
        </p:txBody>
      </p:sp>
      <p:pic>
        <p:nvPicPr>
          <p:cNvPr id="6" name="Picture 5" descr="Figure 1-17 Follow the red line to see how the OSI layers work when a browser makes a request to a web server. Steps through the O S I layers during a browser-to-web server transmission. Sending host 1. The browser, involving the Application, Presentation, and Session layers, creates an H T T P message, or payload, on the source computer and passes it down to the Transport layer. 2. The Transport layer (T C P, which is part of the O S) encapsulates the payload by adding its own header and passes the segment down to the Network layer. 3. IP at the Network layer in the O S receives the segment (depicted as two yellow boxes in the figure), adds its header, and passes the packet down to the Data Link layer. 4. The Data Link layer on the N I C firmware receives the packet (depicted as three yellow boxes in the figure), adds its header and trailer, and passes the frame to the Physical layer. 5. The Physical layer on the N I C hardware puts bits on the network. Switch 6. The network transmission is received by the switch, which passes the frame up to the Data Link layer (firmware on the switch), looks at the destination MAC address, and decides where to send the frame. 7. The pass-through frame is sent to the correct port on the switch and on to the router. Router 8. The router has two N I Cs, one for each of the two networks to which it belongs. The Physical layer of the first N I C receives the frame and passes it up to the Data Link layer (N I C firmware), which removes the frame header and trailer and passes the packet up to I P at the Network layer (firmware program or other software) on the router. 9. This Network layer IP program looks at the destination I P address, determines the next node en route for the packet, and passes the packet back down to the Data Link layer on the second N I C. The Data Link layer adds a new frame header and trailer appropriate for this second N I C’s L A N, including the M A C address of the next destination node. It passes the frame to its Physical layer (N I C hardware), which sends the bits on their way. Destination host 10. When the frame reaches the destination host N I C, the Data Link layer NIC firmware receives it, removes the frame header and trailer, and passes the packet up to I P at the Network layer, which removes its header and passes the segment up to TCP at the Transport layer. 11. T C P removes its header and passes the payload up to H T T P at the Application layer. H T T P presents the message to the web server.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2133600"/>
            <a:ext cx="6459950" cy="3134868"/>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3961697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Safety Procedures and Policies</a:t>
            </a:r>
            <a:endParaRPr lang="en-US" noProof="0" dirty="0"/>
          </a:p>
        </p:txBody>
      </p:sp>
      <p:sp>
        <p:nvSpPr>
          <p:cNvPr id="3" name="Content Placeholder 2"/>
          <p:cNvSpPr>
            <a:spLocks noGrp="1"/>
          </p:cNvSpPr>
          <p:nvPr>
            <p:ph idx="1"/>
          </p:nvPr>
        </p:nvSpPr>
        <p:spPr>
          <a:xfrm>
            <a:off x="365125" y="1538818"/>
            <a:ext cx="8415338" cy="1280582"/>
          </a:xfrm>
        </p:spPr>
        <p:txBody>
          <a:bodyPr/>
          <a:lstStyle/>
          <a:p>
            <a:pPr>
              <a:spcBef>
                <a:spcPts val="1000"/>
              </a:spcBef>
            </a:pPr>
            <a:r>
              <a:rPr lang="en-US" noProof="0" dirty="0">
                <a:solidFill>
                  <a:schemeClr val="tx1"/>
                </a:solidFill>
              </a:rPr>
              <a:t>Network and computer technicians need to know how to protect themselves</a:t>
            </a:r>
          </a:p>
          <a:p>
            <a:pPr lvl="1">
              <a:spcBef>
                <a:spcPts val="1000"/>
              </a:spcBef>
            </a:pPr>
            <a:r>
              <a:rPr lang="en-US" noProof="0" dirty="0">
                <a:solidFill>
                  <a:schemeClr val="tx1"/>
                </a:solidFill>
              </a:rPr>
              <a:t>As wells as protect sensitive electronic components</a:t>
            </a:r>
          </a:p>
          <a:p>
            <a:pPr>
              <a:spcBef>
                <a:spcPts val="1000"/>
              </a:spcBef>
            </a:pPr>
            <a:r>
              <a:rPr lang="en-US" noProof="0" dirty="0">
                <a:solidFill>
                  <a:schemeClr val="tx1"/>
                </a:solidFill>
              </a:rPr>
              <a:t>This section takes a look at some best practices for </a:t>
            </a:r>
            <a:r>
              <a:rPr lang="en-US" noProof="0" dirty="0" smtClean="0">
                <a:solidFill>
                  <a:schemeClr val="tx1"/>
                </a:solidFill>
              </a:rPr>
              <a:t>safety</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2170672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Emergency Procedures (1 of 2)</a:t>
            </a:r>
            <a:endParaRPr lang="en-US" noProof="0" dirty="0"/>
          </a:p>
        </p:txBody>
      </p:sp>
      <p:sp>
        <p:nvSpPr>
          <p:cNvPr id="3" name="Content Placeholder 2"/>
          <p:cNvSpPr>
            <a:spLocks noGrp="1"/>
          </p:cNvSpPr>
          <p:nvPr>
            <p:ph idx="1"/>
          </p:nvPr>
        </p:nvSpPr>
        <p:spPr>
          <a:xfrm>
            <a:off x="365125" y="1538818"/>
            <a:ext cx="8415338" cy="3283976"/>
          </a:xfrm>
        </p:spPr>
        <p:txBody>
          <a:bodyPr/>
          <a:lstStyle/>
          <a:p>
            <a:pPr>
              <a:spcBef>
                <a:spcPts val="1000"/>
              </a:spcBef>
            </a:pPr>
            <a:r>
              <a:rPr lang="en-US" noProof="0" dirty="0">
                <a:solidFill>
                  <a:schemeClr val="tx1"/>
                </a:solidFill>
              </a:rPr>
              <a:t>Know the best escape route or emergency exit</a:t>
            </a:r>
          </a:p>
          <a:p>
            <a:pPr>
              <a:spcBef>
                <a:spcPts val="1000"/>
              </a:spcBef>
            </a:pPr>
            <a:r>
              <a:rPr lang="en-US" noProof="0" dirty="0">
                <a:solidFill>
                  <a:schemeClr val="tx1"/>
                </a:solidFill>
              </a:rPr>
              <a:t>Fire Suppression </a:t>
            </a:r>
            <a:r>
              <a:rPr lang="en-US" noProof="0" dirty="0" smtClean="0">
                <a:solidFill>
                  <a:schemeClr val="tx1"/>
                </a:solidFill>
              </a:rPr>
              <a:t>Systems—Have </a:t>
            </a:r>
            <a:r>
              <a:rPr lang="en-US" noProof="0" dirty="0">
                <a:solidFill>
                  <a:schemeClr val="tx1"/>
                </a:solidFill>
              </a:rPr>
              <a:t>a fire suppression system in the data center that includes:</a:t>
            </a:r>
          </a:p>
          <a:p>
            <a:pPr lvl="1">
              <a:spcBef>
                <a:spcPts val="1000"/>
              </a:spcBef>
            </a:pPr>
            <a:r>
              <a:rPr lang="en-US" noProof="0" dirty="0">
                <a:solidFill>
                  <a:schemeClr val="tx1"/>
                </a:solidFill>
              </a:rPr>
              <a:t>Emergency alert system</a:t>
            </a:r>
          </a:p>
          <a:p>
            <a:pPr lvl="1">
              <a:spcBef>
                <a:spcPts val="1000"/>
              </a:spcBef>
            </a:pPr>
            <a:r>
              <a:rPr lang="en-US" noProof="0" dirty="0">
                <a:solidFill>
                  <a:schemeClr val="tx1"/>
                </a:solidFill>
              </a:rPr>
              <a:t>Portable fire extinguishers</a:t>
            </a:r>
          </a:p>
          <a:p>
            <a:pPr lvl="1">
              <a:spcBef>
                <a:spcPts val="1000"/>
              </a:spcBef>
            </a:pPr>
            <a:r>
              <a:rPr lang="en-US" noProof="0" dirty="0">
                <a:solidFill>
                  <a:schemeClr val="tx1"/>
                </a:solidFill>
              </a:rPr>
              <a:t>Emergency power-off switch</a:t>
            </a:r>
          </a:p>
          <a:p>
            <a:pPr lvl="1">
              <a:spcBef>
                <a:spcPts val="1000"/>
              </a:spcBef>
            </a:pPr>
            <a:r>
              <a:rPr lang="en-US" noProof="0" dirty="0">
                <a:solidFill>
                  <a:schemeClr val="tx1"/>
                </a:solidFill>
              </a:rPr>
              <a:t>Suppression agent</a:t>
            </a:r>
          </a:p>
          <a:p>
            <a:pPr>
              <a:spcBef>
                <a:spcPts val="1000"/>
              </a:spcBef>
            </a:pPr>
            <a:r>
              <a:rPr lang="en-US" noProof="0" dirty="0">
                <a:solidFill>
                  <a:schemeClr val="tx1"/>
                </a:solidFill>
              </a:rPr>
              <a:t>Fail Open or Fail </a:t>
            </a:r>
            <a:r>
              <a:rPr lang="en-US" noProof="0" dirty="0" smtClean="0">
                <a:solidFill>
                  <a:schemeClr val="tx1"/>
                </a:solidFill>
              </a:rPr>
              <a:t>Close—Does </a:t>
            </a:r>
            <a:r>
              <a:rPr lang="en-US" noProof="0" dirty="0">
                <a:solidFill>
                  <a:schemeClr val="tx1"/>
                </a:solidFill>
              </a:rPr>
              <a:t>the security system allow access during a failure (fail open) or deny access during the failure (fail close</a:t>
            </a:r>
            <a:r>
              <a:rPr lang="en-US" noProof="0" dirty="0" smtClean="0">
                <a:solidFill>
                  <a:schemeClr val="tx1"/>
                </a:solidFill>
              </a:rPr>
              <a:t>)</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2575780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Emergency Procedures (2 of 2)</a:t>
            </a:r>
            <a:endParaRPr lang="en-US" noProof="0" dirty="0"/>
          </a:p>
        </p:txBody>
      </p:sp>
      <p:sp>
        <p:nvSpPr>
          <p:cNvPr id="3" name="Content Placeholder 2"/>
          <p:cNvSpPr>
            <a:spLocks noGrp="1"/>
          </p:cNvSpPr>
          <p:nvPr>
            <p:ph idx="1"/>
          </p:nvPr>
        </p:nvSpPr>
        <p:spPr>
          <a:xfrm>
            <a:off x="365125" y="1538818"/>
            <a:ext cx="8415338" cy="1239314"/>
          </a:xfrm>
        </p:spPr>
        <p:txBody>
          <a:bodyPr/>
          <a:lstStyle/>
          <a:p>
            <a:pPr>
              <a:spcBef>
                <a:spcPts val="1000"/>
              </a:spcBef>
            </a:pPr>
            <a:r>
              <a:rPr lang="en-US" noProof="0" dirty="0">
                <a:solidFill>
                  <a:schemeClr val="tx1"/>
                </a:solidFill>
              </a:rPr>
              <a:t>Material Safety Data Sheet (</a:t>
            </a:r>
            <a:r>
              <a:rPr lang="en-US" noProof="0" dirty="0" smtClean="0">
                <a:solidFill>
                  <a:schemeClr val="tx1"/>
                </a:solidFill>
              </a:rPr>
              <a:t>M</a:t>
            </a:r>
            <a:r>
              <a:rPr lang="en-US" sz="100" noProof="0" dirty="0" smtClean="0">
                <a:solidFill>
                  <a:schemeClr val="tx1"/>
                </a:solidFill>
              </a:rPr>
              <a:t> </a:t>
            </a:r>
            <a:r>
              <a:rPr lang="en-US" noProof="0" dirty="0" smtClean="0">
                <a:solidFill>
                  <a:schemeClr val="tx1"/>
                </a:solidFill>
              </a:rPr>
              <a:t>S</a:t>
            </a:r>
            <a:r>
              <a:rPr lang="en-US" sz="100" noProof="0" dirty="0" smtClean="0">
                <a:solidFill>
                  <a:schemeClr val="tx1"/>
                </a:solidFill>
              </a:rPr>
              <a:t> </a:t>
            </a:r>
            <a:r>
              <a:rPr lang="en-US" noProof="0" dirty="0" smtClean="0">
                <a:solidFill>
                  <a:schemeClr val="tx1"/>
                </a:solidFill>
              </a:rPr>
              <a:t>D</a:t>
            </a:r>
            <a:r>
              <a:rPr lang="en-US" sz="100" noProof="0" dirty="0" smtClean="0">
                <a:solidFill>
                  <a:schemeClr val="tx1"/>
                </a:solidFill>
              </a:rPr>
              <a:t> </a:t>
            </a:r>
            <a:r>
              <a:rPr lang="en-US" noProof="0" dirty="0" smtClean="0">
                <a:solidFill>
                  <a:schemeClr val="tx1"/>
                </a:solidFill>
              </a:rPr>
              <a:t>S)—Explains </a:t>
            </a:r>
            <a:r>
              <a:rPr lang="en-US" noProof="0" dirty="0">
                <a:solidFill>
                  <a:schemeClr val="tx1"/>
                </a:solidFill>
              </a:rPr>
              <a:t>how to properly handle substances such as chemical solvents and how to dispose of them</a:t>
            </a:r>
          </a:p>
          <a:p>
            <a:pPr lvl="1">
              <a:spcBef>
                <a:spcPts val="1000"/>
              </a:spcBef>
            </a:pPr>
            <a:r>
              <a:rPr lang="en-US" noProof="0" dirty="0">
                <a:solidFill>
                  <a:schemeClr val="tx1"/>
                </a:solidFill>
              </a:rPr>
              <a:t>Includes information such as physical data, toxicity, health effects, first aid, storage, shipping, disposal, and spill </a:t>
            </a:r>
            <a:r>
              <a:rPr lang="en-US" noProof="0" dirty="0" smtClean="0">
                <a:solidFill>
                  <a:schemeClr val="tx1"/>
                </a:solidFill>
              </a:rPr>
              <a:t>procedures</a:t>
            </a:r>
            <a:endParaRPr lang="en-US" noProof="0" dirty="0">
              <a:solidFill>
                <a:schemeClr val="tx1"/>
              </a:solidFill>
            </a:endParaRPr>
          </a:p>
        </p:txBody>
      </p:sp>
      <p:pic>
        <p:nvPicPr>
          <p:cNvPr id="5" name="Picture 4" descr="Figure 1-19 Each chemical you use should have a material safety data sheet available. The image illustrates a chemical showing the material safety data sheet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2895600"/>
            <a:ext cx="2932176" cy="3233928"/>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9349780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Safety Precautions (1 of 5)</a:t>
            </a:r>
            <a:endParaRPr lang="en-US" noProof="0" dirty="0"/>
          </a:p>
        </p:txBody>
      </p:sp>
      <p:sp>
        <p:nvSpPr>
          <p:cNvPr id="3" name="Content Placeholder 2"/>
          <p:cNvSpPr>
            <a:spLocks noGrp="1"/>
          </p:cNvSpPr>
          <p:nvPr>
            <p:ph idx="1"/>
          </p:nvPr>
        </p:nvSpPr>
        <p:spPr>
          <a:xfrm>
            <a:off x="365125" y="1538818"/>
            <a:ext cx="8415338" cy="2834109"/>
          </a:xfrm>
        </p:spPr>
        <p:txBody>
          <a:bodyPr/>
          <a:lstStyle/>
          <a:p>
            <a:pPr>
              <a:spcBef>
                <a:spcPts val="1000"/>
              </a:spcBef>
            </a:pPr>
            <a:r>
              <a:rPr lang="en-US" noProof="0" dirty="0">
                <a:solidFill>
                  <a:schemeClr val="tx1"/>
                </a:solidFill>
              </a:rPr>
              <a:t>Electrical and tool safety is generally regulated by </a:t>
            </a:r>
            <a:r>
              <a:rPr lang="en-US" noProof="0" dirty="0" smtClean="0">
                <a:solidFill>
                  <a:schemeClr val="tx1"/>
                </a:solidFill>
              </a:rPr>
              <a:t>O</a:t>
            </a:r>
            <a:r>
              <a:rPr lang="en-US" sz="100" noProof="0" dirty="0" smtClean="0">
                <a:solidFill>
                  <a:schemeClr val="tx1"/>
                </a:solidFill>
              </a:rPr>
              <a:t> </a:t>
            </a:r>
            <a:r>
              <a:rPr lang="en-US" noProof="0" dirty="0" smtClean="0">
                <a:solidFill>
                  <a:schemeClr val="tx1"/>
                </a:solidFill>
              </a:rPr>
              <a:t>S</a:t>
            </a:r>
            <a:r>
              <a:rPr lang="en-US" sz="100" noProof="0" dirty="0" smtClean="0">
                <a:solidFill>
                  <a:schemeClr val="tx1"/>
                </a:solidFill>
              </a:rPr>
              <a:t> </a:t>
            </a:r>
            <a:r>
              <a:rPr lang="en-US" noProof="0" dirty="0" smtClean="0">
                <a:solidFill>
                  <a:schemeClr val="tx1"/>
                </a:solidFill>
              </a:rPr>
              <a:t>H</a:t>
            </a:r>
            <a:r>
              <a:rPr lang="en-US" sz="100" noProof="0" dirty="0" smtClean="0">
                <a:solidFill>
                  <a:schemeClr val="tx1"/>
                </a:solidFill>
              </a:rPr>
              <a:t> </a:t>
            </a:r>
            <a:r>
              <a:rPr lang="en-US" noProof="0" dirty="0" smtClean="0">
                <a:solidFill>
                  <a:schemeClr val="tx1"/>
                </a:solidFill>
              </a:rPr>
              <a:t>A </a:t>
            </a:r>
            <a:r>
              <a:rPr lang="en-US" noProof="0" dirty="0">
                <a:solidFill>
                  <a:schemeClr val="tx1"/>
                </a:solidFill>
              </a:rPr>
              <a:t>(Occupational Safety and Health Administration)</a:t>
            </a:r>
          </a:p>
          <a:p>
            <a:pPr>
              <a:spcBef>
                <a:spcPts val="1000"/>
              </a:spcBef>
            </a:pPr>
            <a:r>
              <a:rPr lang="en-US" noProof="0" dirty="0" smtClean="0">
                <a:solidFill>
                  <a:schemeClr val="tx1"/>
                </a:solidFill>
              </a:rPr>
              <a:t>O</a:t>
            </a:r>
            <a:r>
              <a:rPr lang="en-US" sz="100" noProof="0" dirty="0" smtClean="0">
                <a:solidFill>
                  <a:schemeClr val="tx1"/>
                </a:solidFill>
              </a:rPr>
              <a:t> </a:t>
            </a:r>
            <a:r>
              <a:rPr lang="en-US" noProof="0" dirty="0" smtClean="0">
                <a:solidFill>
                  <a:schemeClr val="tx1"/>
                </a:solidFill>
              </a:rPr>
              <a:t>S</a:t>
            </a:r>
            <a:r>
              <a:rPr lang="en-US" sz="100" noProof="0" dirty="0" smtClean="0">
                <a:solidFill>
                  <a:schemeClr val="tx1"/>
                </a:solidFill>
              </a:rPr>
              <a:t> </a:t>
            </a:r>
            <a:r>
              <a:rPr lang="en-US" noProof="0" dirty="0" smtClean="0">
                <a:solidFill>
                  <a:schemeClr val="tx1"/>
                </a:solidFill>
              </a:rPr>
              <a:t>H</a:t>
            </a:r>
            <a:r>
              <a:rPr lang="en-US" sz="100" noProof="0" dirty="0" smtClean="0">
                <a:solidFill>
                  <a:schemeClr val="tx1"/>
                </a:solidFill>
              </a:rPr>
              <a:t> </a:t>
            </a:r>
            <a:r>
              <a:rPr lang="en-US" noProof="0" dirty="0" smtClean="0">
                <a:solidFill>
                  <a:schemeClr val="tx1"/>
                </a:solidFill>
              </a:rPr>
              <a:t>A </a:t>
            </a:r>
            <a:r>
              <a:rPr lang="en-US" noProof="0" dirty="0">
                <a:solidFill>
                  <a:schemeClr val="tx1"/>
                </a:solidFill>
              </a:rPr>
              <a:t>guidelines when using power tools:</a:t>
            </a:r>
          </a:p>
          <a:p>
            <a:pPr lvl="1">
              <a:spcBef>
                <a:spcPts val="1000"/>
              </a:spcBef>
            </a:pPr>
            <a:r>
              <a:rPr lang="en-US" noProof="0" dirty="0">
                <a:solidFill>
                  <a:schemeClr val="tx1"/>
                </a:solidFill>
              </a:rPr>
              <a:t>Wear personal protective equipment (</a:t>
            </a:r>
            <a:r>
              <a:rPr lang="en-US" noProof="0" dirty="0" smtClean="0">
                <a:solidFill>
                  <a:schemeClr val="tx1"/>
                </a:solidFill>
              </a:rPr>
              <a:t>P</a:t>
            </a:r>
            <a:r>
              <a:rPr lang="en-US" sz="100" noProof="0" dirty="0" smtClean="0">
                <a:solidFill>
                  <a:schemeClr val="tx1"/>
                </a:solidFill>
              </a:rPr>
              <a:t> </a:t>
            </a:r>
            <a:r>
              <a:rPr lang="en-US" noProof="0" dirty="0" smtClean="0">
                <a:solidFill>
                  <a:schemeClr val="tx1"/>
                </a:solidFill>
              </a:rPr>
              <a:t>P</a:t>
            </a:r>
            <a:r>
              <a:rPr lang="en-US" sz="100" noProof="0" dirty="0" smtClean="0">
                <a:solidFill>
                  <a:schemeClr val="tx1"/>
                </a:solidFill>
              </a:rPr>
              <a:t> </a:t>
            </a:r>
            <a:r>
              <a:rPr lang="en-US" noProof="0" dirty="0" smtClean="0">
                <a:solidFill>
                  <a:schemeClr val="tx1"/>
                </a:solidFill>
              </a:rPr>
              <a:t>E</a:t>
            </a:r>
            <a:r>
              <a:rPr lang="en-US" noProof="0" dirty="0">
                <a:solidFill>
                  <a:schemeClr val="tx1"/>
                </a:solidFill>
              </a:rPr>
              <a:t>)</a:t>
            </a:r>
          </a:p>
          <a:p>
            <a:pPr lvl="1">
              <a:spcBef>
                <a:spcPts val="1000"/>
              </a:spcBef>
            </a:pPr>
            <a:r>
              <a:rPr lang="en-US" noProof="0" dirty="0">
                <a:solidFill>
                  <a:schemeClr val="tx1"/>
                </a:solidFill>
              </a:rPr>
              <a:t>Keep all tools in good condition and properly store tools not in use</a:t>
            </a:r>
          </a:p>
          <a:p>
            <a:pPr lvl="1">
              <a:spcBef>
                <a:spcPts val="1000"/>
              </a:spcBef>
            </a:pPr>
            <a:r>
              <a:rPr lang="en-US" noProof="0" dirty="0">
                <a:solidFill>
                  <a:schemeClr val="tx1"/>
                </a:solidFill>
              </a:rPr>
              <a:t>Use the right tool for the job and operate the tool according to the manufacturer’s instructions</a:t>
            </a:r>
          </a:p>
          <a:p>
            <a:pPr lvl="1">
              <a:spcBef>
                <a:spcPts val="1000"/>
              </a:spcBef>
            </a:pPr>
            <a:r>
              <a:rPr lang="en-US" noProof="0" dirty="0">
                <a:solidFill>
                  <a:schemeClr val="tx1"/>
                </a:solidFill>
              </a:rPr>
              <a:t>Watch out for trip hazards, so you and others don’t stumble on a tool or </a:t>
            </a:r>
            <a:r>
              <a:rPr lang="en-US" noProof="0" dirty="0" smtClean="0">
                <a:solidFill>
                  <a:schemeClr val="tx1"/>
                </a:solidFill>
              </a:rPr>
              <a:t>cord</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9662099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Safety Precautions (2 of 5)</a:t>
            </a:r>
            <a:endParaRPr lang="en-US" noProof="0" dirty="0"/>
          </a:p>
        </p:txBody>
      </p:sp>
      <p:sp>
        <p:nvSpPr>
          <p:cNvPr id="3" name="Content Placeholder 2"/>
          <p:cNvSpPr>
            <a:spLocks noGrp="1"/>
          </p:cNvSpPr>
          <p:nvPr>
            <p:ph idx="1"/>
          </p:nvPr>
        </p:nvSpPr>
        <p:spPr>
          <a:xfrm>
            <a:off x="365125" y="1538818"/>
            <a:ext cx="8415338" cy="2903872"/>
          </a:xfrm>
        </p:spPr>
        <p:txBody>
          <a:bodyPr/>
          <a:lstStyle/>
          <a:p>
            <a:pPr>
              <a:spcBef>
                <a:spcPts val="1000"/>
              </a:spcBef>
            </a:pPr>
            <a:r>
              <a:rPr lang="en-US" noProof="0" dirty="0">
                <a:solidFill>
                  <a:schemeClr val="tx1"/>
                </a:solidFill>
              </a:rPr>
              <a:t>Lifting </a:t>
            </a:r>
            <a:r>
              <a:rPr lang="en-US" noProof="0" dirty="0" smtClean="0">
                <a:solidFill>
                  <a:schemeClr val="tx1"/>
                </a:solidFill>
              </a:rPr>
              <a:t>heavy objects—Follow </a:t>
            </a:r>
            <a:r>
              <a:rPr lang="en-US" noProof="0" dirty="0">
                <a:solidFill>
                  <a:schemeClr val="tx1"/>
                </a:solidFill>
              </a:rPr>
              <a:t>these </a:t>
            </a:r>
            <a:r>
              <a:rPr lang="en-US" noProof="0" dirty="0" smtClean="0">
                <a:solidFill>
                  <a:schemeClr val="tx1"/>
                </a:solidFill>
              </a:rPr>
              <a:t>guidelines:</a:t>
            </a:r>
            <a:endParaRPr lang="en-US" noProof="0" dirty="0">
              <a:solidFill>
                <a:schemeClr val="tx1"/>
              </a:solidFill>
            </a:endParaRPr>
          </a:p>
          <a:p>
            <a:pPr lvl="1">
              <a:spcBef>
                <a:spcPts val="1000"/>
              </a:spcBef>
            </a:pPr>
            <a:r>
              <a:rPr lang="en-US" noProof="0" dirty="0">
                <a:solidFill>
                  <a:schemeClr val="tx1"/>
                </a:solidFill>
              </a:rPr>
              <a:t>Decide which side of object to face so load is most balanced</a:t>
            </a:r>
          </a:p>
          <a:p>
            <a:pPr lvl="1">
              <a:spcBef>
                <a:spcPts val="1000"/>
              </a:spcBef>
            </a:pPr>
            <a:r>
              <a:rPr lang="en-US" noProof="0" dirty="0">
                <a:solidFill>
                  <a:schemeClr val="tx1"/>
                </a:solidFill>
              </a:rPr>
              <a:t>Stand close to the object with your feet apart</a:t>
            </a:r>
          </a:p>
          <a:p>
            <a:pPr lvl="1">
              <a:spcBef>
                <a:spcPts val="1000"/>
              </a:spcBef>
            </a:pPr>
            <a:r>
              <a:rPr lang="en-US" noProof="0" dirty="0">
                <a:solidFill>
                  <a:schemeClr val="tx1"/>
                </a:solidFill>
              </a:rPr>
              <a:t>Keep your back straight, bend knees and grip load</a:t>
            </a:r>
          </a:p>
          <a:p>
            <a:pPr lvl="1">
              <a:spcBef>
                <a:spcPts val="1000"/>
              </a:spcBef>
            </a:pPr>
            <a:r>
              <a:rPr lang="en-US" noProof="0" dirty="0">
                <a:solidFill>
                  <a:schemeClr val="tx1"/>
                </a:solidFill>
              </a:rPr>
              <a:t>Lift with your legs, arms, and shoulders (not your back or stomach)</a:t>
            </a:r>
          </a:p>
          <a:p>
            <a:pPr lvl="1">
              <a:spcBef>
                <a:spcPts val="1000"/>
              </a:spcBef>
            </a:pPr>
            <a:r>
              <a:rPr lang="en-US" noProof="0" dirty="0">
                <a:solidFill>
                  <a:schemeClr val="tx1"/>
                </a:solidFill>
              </a:rPr>
              <a:t>Keep the load close to your body and avoid twisting your body while you’re holding it</a:t>
            </a:r>
          </a:p>
          <a:p>
            <a:pPr lvl="1">
              <a:spcBef>
                <a:spcPts val="1000"/>
              </a:spcBef>
            </a:pPr>
            <a:r>
              <a:rPr lang="en-US" noProof="0" dirty="0">
                <a:solidFill>
                  <a:schemeClr val="tx1"/>
                </a:solidFill>
              </a:rPr>
              <a:t>To put the object down, keep your back as straight as possible and lower object by bending your </a:t>
            </a:r>
            <a:r>
              <a:rPr lang="en-US" noProof="0" dirty="0" smtClean="0">
                <a:solidFill>
                  <a:schemeClr val="tx1"/>
                </a:solidFill>
              </a:rPr>
              <a:t>knees</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429256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Safety Precautions (3 of 5)</a:t>
            </a:r>
            <a:endParaRPr lang="en-US" noProof="0" dirty="0"/>
          </a:p>
        </p:txBody>
      </p:sp>
      <p:sp>
        <p:nvSpPr>
          <p:cNvPr id="3" name="Content Placeholder 2"/>
          <p:cNvSpPr>
            <a:spLocks noGrp="1"/>
          </p:cNvSpPr>
          <p:nvPr>
            <p:ph idx="1"/>
          </p:nvPr>
        </p:nvSpPr>
        <p:spPr>
          <a:xfrm>
            <a:off x="365125" y="1538818"/>
            <a:ext cx="8169275" cy="2991588"/>
          </a:xfrm>
        </p:spPr>
        <p:txBody>
          <a:bodyPr/>
          <a:lstStyle/>
          <a:p>
            <a:pPr>
              <a:spcBef>
                <a:spcPts val="1000"/>
              </a:spcBef>
            </a:pPr>
            <a:r>
              <a:rPr lang="en-US" noProof="0" dirty="0" smtClean="0">
                <a:solidFill>
                  <a:schemeClr val="tx1"/>
                </a:solidFill>
              </a:rPr>
              <a:t>Protecting against static electricity: </a:t>
            </a:r>
          </a:p>
          <a:p>
            <a:pPr lvl="1">
              <a:spcBef>
                <a:spcPts val="1000"/>
              </a:spcBef>
            </a:pPr>
            <a:r>
              <a:rPr lang="en-US" noProof="0" dirty="0" smtClean="0">
                <a:solidFill>
                  <a:schemeClr val="tx1"/>
                </a:solidFill>
              </a:rPr>
              <a:t>Computer </a:t>
            </a:r>
            <a:r>
              <a:rPr lang="en-US" noProof="0" dirty="0">
                <a:solidFill>
                  <a:schemeClr val="tx1"/>
                </a:solidFill>
              </a:rPr>
              <a:t>components are grounded inside a computer </a:t>
            </a:r>
            <a:r>
              <a:rPr lang="en-US" noProof="0" dirty="0" smtClean="0">
                <a:solidFill>
                  <a:schemeClr val="tx1"/>
                </a:solidFill>
              </a:rPr>
              <a:t>case</a:t>
            </a:r>
          </a:p>
          <a:p>
            <a:pPr lvl="1">
              <a:spcBef>
                <a:spcPts val="1000"/>
              </a:spcBef>
            </a:pPr>
            <a:r>
              <a:rPr lang="en-US" noProof="0" dirty="0" smtClean="0">
                <a:solidFill>
                  <a:schemeClr val="tx1"/>
                </a:solidFill>
              </a:rPr>
              <a:t>Grounding means that a device is connected directly to the earth</a:t>
            </a:r>
            <a:endParaRPr lang="en-US" noProof="0" dirty="0">
              <a:solidFill>
                <a:schemeClr val="tx1"/>
              </a:solidFill>
            </a:endParaRPr>
          </a:p>
          <a:p>
            <a:pPr>
              <a:spcBef>
                <a:spcPts val="1000"/>
              </a:spcBef>
            </a:pPr>
            <a:r>
              <a:rPr lang="en-US" noProof="0" dirty="0">
                <a:solidFill>
                  <a:schemeClr val="tx1"/>
                </a:solidFill>
              </a:rPr>
              <a:t>Sensitive electronic components can be damaged by electrostatic discharge (</a:t>
            </a:r>
            <a:r>
              <a:rPr lang="en-US" noProof="0" dirty="0" smtClean="0">
                <a:solidFill>
                  <a:schemeClr val="tx1"/>
                </a:solidFill>
              </a:rPr>
              <a:t>E</a:t>
            </a:r>
            <a:r>
              <a:rPr lang="en-US" sz="100" noProof="0" dirty="0" smtClean="0">
                <a:solidFill>
                  <a:schemeClr val="tx1"/>
                </a:solidFill>
              </a:rPr>
              <a:t> </a:t>
            </a:r>
            <a:r>
              <a:rPr lang="en-US" noProof="0" dirty="0" smtClean="0">
                <a:solidFill>
                  <a:schemeClr val="tx1"/>
                </a:solidFill>
              </a:rPr>
              <a:t>S</a:t>
            </a:r>
            <a:r>
              <a:rPr lang="en-US" sz="100" noProof="0" dirty="0" smtClean="0">
                <a:solidFill>
                  <a:schemeClr val="tx1"/>
                </a:solidFill>
              </a:rPr>
              <a:t> </a:t>
            </a:r>
            <a:r>
              <a:rPr lang="en-US" noProof="0" dirty="0" smtClean="0">
                <a:solidFill>
                  <a:schemeClr val="tx1"/>
                </a:solidFill>
              </a:rPr>
              <a:t>D</a:t>
            </a:r>
            <a:r>
              <a:rPr lang="en-US" noProof="0" dirty="0">
                <a:solidFill>
                  <a:schemeClr val="tx1"/>
                </a:solidFill>
              </a:rPr>
              <a:t>)</a:t>
            </a:r>
          </a:p>
          <a:p>
            <a:pPr>
              <a:spcBef>
                <a:spcPts val="1000"/>
              </a:spcBef>
            </a:pPr>
            <a:r>
              <a:rPr lang="en-US" noProof="0" dirty="0">
                <a:solidFill>
                  <a:schemeClr val="tx1"/>
                </a:solidFill>
              </a:rPr>
              <a:t>Static electricity can cause two types of damage:</a:t>
            </a:r>
          </a:p>
          <a:p>
            <a:pPr lvl="1">
              <a:spcBef>
                <a:spcPts val="1000"/>
              </a:spcBef>
            </a:pPr>
            <a:r>
              <a:rPr lang="en-US" noProof="0" dirty="0">
                <a:solidFill>
                  <a:schemeClr val="tx1"/>
                </a:solidFill>
              </a:rPr>
              <a:t>Catastrophic failure—destroyed beyond use</a:t>
            </a:r>
          </a:p>
          <a:p>
            <a:pPr lvl="1">
              <a:spcBef>
                <a:spcPts val="1000"/>
              </a:spcBef>
            </a:pPr>
            <a:r>
              <a:rPr lang="en-US" noProof="0" dirty="0">
                <a:solidFill>
                  <a:schemeClr val="tx1"/>
                </a:solidFill>
              </a:rPr>
              <a:t>Upset failure—shorten the life of a </a:t>
            </a:r>
            <a:r>
              <a:rPr lang="en-US" noProof="0" dirty="0" smtClean="0">
                <a:solidFill>
                  <a:schemeClr val="tx1"/>
                </a:solidFill>
              </a:rPr>
              <a:t>component</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184777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Peer-to-Peer Network Model (1 of 3)</a:t>
            </a:r>
            <a:endParaRPr lang="en-US" b="1" noProof="0" dirty="0"/>
          </a:p>
        </p:txBody>
      </p:sp>
      <p:sp>
        <p:nvSpPr>
          <p:cNvPr id="3" name="Content Placeholder 2"/>
          <p:cNvSpPr>
            <a:spLocks noGrp="1"/>
          </p:cNvSpPr>
          <p:nvPr>
            <p:ph idx="1"/>
          </p:nvPr>
        </p:nvSpPr>
        <p:spPr>
          <a:xfrm>
            <a:off x="365125" y="1538818"/>
            <a:ext cx="8415338" cy="2965940"/>
          </a:xfrm>
        </p:spPr>
        <p:txBody>
          <a:bodyPr/>
          <a:lstStyle/>
          <a:p>
            <a:pPr>
              <a:spcBef>
                <a:spcPts val="1000"/>
              </a:spcBef>
            </a:pPr>
            <a:r>
              <a:rPr lang="en-US" noProof="0" dirty="0">
                <a:solidFill>
                  <a:schemeClr val="tx1"/>
                </a:solidFill>
              </a:rPr>
              <a:t>Peer-to-peer (</a:t>
            </a:r>
            <a:r>
              <a:rPr lang="en-US" noProof="0" dirty="0" smtClean="0">
                <a:solidFill>
                  <a:schemeClr val="tx1"/>
                </a:solidFill>
              </a:rPr>
              <a:t>P</a:t>
            </a:r>
            <a:r>
              <a:rPr lang="en-US" sz="100" noProof="0" dirty="0" smtClean="0">
                <a:solidFill>
                  <a:schemeClr val="tx1"/>
                </a:solidFill>
              </a:rPr>
              <a:t> </a:t>
            </a:r>
            <a:r>
              <a:rPr lang="en-US" noProof="0" dirty="0" smtClean="0">
                <a:solidFill>
                  <a:schemeClr val="tx1"/>
                </a:solidFill>
              </a:rPr>
              <a:t>2</a:t>
            </a:r>
            <a:r>
              <a:rPr lang="en-US" sz="100" noProof="0" dirty="0" smtClean="0">
                <a:solidFill>
                  <a:schemeClr val="tx1"/>
                </a:solidFill>
              </a:rPr>
              <a:t> </a:t>
            </a:r>
            <a:r>
              <a:rPr lang="en-US" noProof="0" dirty="0" smtClean="0">
                <a:solidFill>
                  <a:schemeClr val="tx1"/>
                </a:solidFill>
              </a:rPr>
              <a:t>P</a:t>
            </a:r>
            <a:r>
              <a:rPr lang="en-US" noProof="0" dirty="0">
                <a:solidFill>
                  <a:schemeClr val="tx1"/>
                </a:solidFill>
              </a:rPr>
              <a:t>) network </a:t>
            </a:r>
            <a:r>
              <a:rPr lang="en-US" noProof="0" dirty="0" smtClean="0">
                <a:solidFill>
                  <a:schemeClr val="tx1"/>
                </a:solidFill>
              </a:rPr>
              <a:t>model—The O</a:t>
            </a:r>
            <a:r>
              <a:rPr lang="en-US" sz="100" noProof="0" dirty="0" smtClean="0">
                <a:solidFill>
                  <a:schemeClr val="tx1"/>
                </a:solidFill>
              </a:rPr>
              <a:t> </a:t>
            </a:r>
            <a:r>
              <a:rPr lang="en-US" noProof="0" dirty="0" smtClean="0">
                <a:solidFill>
                  <a:schemeClr val="tx1"/>
                </a:solidFill>
              </a:rPr>
              <a:t>S </a:t>
            </a:r>
            <a:r>
              <a:rPr lang="en-US" noProof="0" dirty="0">
                <a:solidFill>
                  <a:schemeClr val="tx1"/>
                </a:solidFill>
              </a:rPr>
              <a:t>of each computer on the network is responsible for controlling access to its resources</a:t>
            </a:r>
          </a:p>
          <a:p>
            <a:pPr lvl="1">
              <a:spcBef>
                <a:spcPts val="1000"/>
              </a:spcBef>
            </a:pPr>
            <a:r>
              <a:rPr lang="en-US" noProof="0" dirty="0">
                <a:solidFill>
                  <a:schemeClr val="tx1"/>
                </a:solidFill>
              </a:rPr>
              <a:t>No centralized control</a:t>
            </a:r>
          </a:p>
          <a:p>
            <a:pPr>
              <a:spcBef>
                <a:spcPts val="1000"/>
              </a:spcBef>
            </a:pPr>
            <a:r>
              <a:rPr lang="en-US" noProof="0" dirty="0">
                <a:solidFill>
                  <a:schemeClr val="tx1"/>
                </a:solidFill>
              </a:rPr>
              <a:t>Computers, called nodes or hosts, form a logical group of computers and users</a:t>
            </a:r>
          </a:p>
          <a:p>
            <a:pPr lvl="1">
              <a:spcBef>
                <a:spcPts val="1000"/>
              </a:spcBef>
            </a:pPr>
            <a:r>
              <a:rPr lang="en-US" noProof="0" dirty="0">
                <a:solidFill>
                  <a:schemeClr val="tx1"/>
                </a:solidFill>
              </a:rPr>
              <a:t>May share resources</a:t>
            </a:r>
          </a:p>
          <a:p>
            <a:pPr lvl="1">
              <a:spcBef>
                <a:spcPts val="1000"/>
              </a:spcBef>
            </a:pPr>
            <a:r>
              <a:rPr lang="en-US" noProof="0" dirty="0">
                <a:solidFill>
                  <a:schemeClr val="tx1"/>
                </a:solidFill>
              </a:rPr>
              <a:t>May prevent access to resources</a:t>
            </a:r>
          </a:p>
          <a:p>
            <a:pPr>
              <a:spcBef>
                <a:spcPts val="1000"/>
              </a:spcBef>
            </a:pPr>
            <a:r>
              <a:rPr lang="en-US" noProof="0" dirty="0">
                <a:solidFill>
                  <a:schemeClr val="tx1"/>
                </a:solidFill>
              </a:rPr>
              <a:t>Each computer user has a Windows local account</a:t>
            </a:r>
          </a:p>
          <a:p>
            <a:pPr lvl="1">
              <a:spcBef>
                <a:spcPts val="1000"/>
              </a:spcBef>
            </a:pPr>
            <a:r>
              <a:rPr lang="en-US" noProof="0" dirty="0">
                <a:solidFill>
                  <a:schemeClr val="tx1"/>
                </a:solidFill>
              </a:rPr>
              <a:t>Works only on that one </a:t>
            </a:r>
            <a:r>
              <a:rPr lang="en-US" noProof="0" dirty="0" smtClean="0">
                <a:solidFill>
                  <a:schemeClr val="tx1"/>
                </a:solidFill>
              </a:rPr>
              <a:t>computer</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3882994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Safety Precautions (4 of 5)</a:t>
            </a:r>
            <a:endParaRPr lang="en-US" noProof="0" dirty="0"/>
          </a:p>
        </p:txBody>
      </p:sp>
      <p:sp>
        <p:nvSpPr>
          <p:cNvPr id="3" name="Content Placeholder 2"/>
          <p:cNvSpPr>
            <a:spLocks noGrp="1"/>
          </p:cNvSpPr>
          <p:nvPr>
            <p:ph idx="1"/>
          </p:nvPr>
        </p:nvSpPr>
        <p:spPr>
          <a:xfrm>
            <a:off x="365125" y="1538818"/>
            <a:ext cx="8415338" cy="2179571"/>
          </a:xfrm>
        </p:spPr>
        <p:txBody>
          <a:bodyPr/>
          <a:lstStyle/>
          <a:p>
            <a:pPr>
              <a:spcBef>
                <a:spcPts val="1000"/>
              </a:spcBef>
            </a:pPr>
            <a:r>
              <a:rPr lang="en-US" noProof="0" dirty="0">
                <a:solidFill>
                  <a:schemeClr val="tx1"/>
                </a:solidFill>
              </a:rPr>
              <a:t>Before touching a component, ground yourself by:</a:t>
            </a:r>
          </a:p>
          <a:p>
            <a:pPr lvl="1">
              <a:spcBef>
                <a:spcPts val="1000"/>
              </a:spcBef>
            </a:pPr>
            <a:r>
              <a:rPr lang="en-US" noProof="0" dirty="0">
                <a:solidFill>
                  <a:schemeClr val="tx1"/>
                </a:solidFill>
              </a:rPr>
              <a:t>Wearing an </a:t>
            </a:r>
            <a:r>
              <a:rPr lang="en-US" noProof="0" dirty="0" smtClean="0">
                <a:solidFill>
                  <a:schemeClr val="tx1"/>
                </a:solidFill>
              </a:rPr>
              <a:t>E</a:t>
            </a:r>
            <a:r>
              <a:rPr lang="en-US" sz="100" noProof="0" dirty="0" smtClean="0">
                <a:solidFill>
                  <a:schemeClr val="tx1"/>
                </a:solidFill>
              </a:rPr>
              <a:t> </a:t>
            </a:r>
            <a:r>
              <a:rPr lang="en-US" noProof="0" dirty="0" smtClean="0">
                <a:solidFill>
                  <a:schemeClr val="tx1"/>
                </a:solidFill>
              </a:rPr>
              <a:t>S</a:t>
            </a:r>
            <a:r>
              <a:rPr lang="en-US" sz="100" noProof="0" dirty="0" smtClean="0">
                <a:solidFill>
                  <a:schemeClr val="tx1"/>
                </a:solidFill>
              </a:rPr>
              <a:t> </a:t>
            </a:r>
            <a:r>
              <a:rPr lang="en-US" noProof="0" dirty="0" smtClean="0">
                <a:solidFill>
                  <a:schemeClr val="tx1"/>
                </a:solidFill>
              </a:rPr>
              <a:t>D </a:t>
            </a:r>
            <a:r>
              <a:rPr lang="en-US" noProof="0" dirty="0">
                <a:solidFill>
                  <a:schemeClr val="tx1"/>
                </a:solidFill>
              </a:rPr>
              <a:t>strap around your wrist that clips onto the chassis or computer case</a:t>
            </a:r>
          </a:p>
          <a:p>
            <a:pPr lvl="1">
              <a:spcBef>
                <a:spcPts val="1000"/>
              </a:spcBef>
            </a:pPr>
            <a:r>
              <a:rPr lang="en-US" noProof="0" dirty="0">
                <a:solidFill>
                  <a:schemeClr val="tx1"/>
                </a:solidFill>
              </a:rPr>
              <a:t>Touching the case before touching any component inside the case</a:t>
            </a:r>
          </a:p>
          <a:p>
            <a:pPr lvl="1">
              <a:spcBef>
                <a:spcPts val="1000"/>
              </a:spcBef>
            </a:pPr>
            <a:r>
              <a:rPr lang="en-US" noProof="0" dirty="0">
                <a:solidFill>
                  <a:schemeClr val="tx1"/>
                </a:solidFill>
              </a:rPr>
              <a:t>Storing a component inside an antistatic bag</a:t>
            </a:r>
          </a:p>
          <a:p>
            <a:pPr>
              <a:spcBef>
                <a:spcPts val="1000"/>
              </a:spcBef>
            </a:pPr>
            <a:r>
              <a:rPr lang="en-US" noProof="0" dirty="0">
                <a:solidFill>
                  <a:schemeClr val="tx1"/>
                </a:solidFill>
              </a:rPr>
              <a:t>In addition to protecting against </a:t>
            </a:r>
            <a:r>
              <a:rPr lang="en-US" noProof="0" dirty="0" smtClean="0">
                <a:solidFill>
                  <a:schemeClr val="tx1"/>
                </a:solidFill>
              </a:rPr>
              <a:t>E</a:t>
            </a:r>
            <a:r>
              <a:rPr lang="en-US" sz="100" noProof="0" dirty="0" smtClean="0">
                <a:solidFill>
                  <a:schemeClr val="tx1"/>
                </a:solidFill>
              </a:rPr>
              <a:t> </a:t>
            </a:r>
            <a:r>
              <a:rPr lang="en-US" noProof="0" dirty="0" smtClean="0">
                <a:solidFill>
                  <a:schemeClr val="tx1"/>
                </a:solidFill>
              </a:rPr>
              <a:t>S</a:t>
            </a:r>
            <a:r>
              <a:rPr lang="en-US" sz="100" noProof="0" dirty="0" smtClean="0">
                <a:solidFill>
                  <a:schemeClr val="tx1"/>
                </a:solidFill>
              </a:rPr>
              <a:t> </a:t>
            </a:r>
            <a:r>
              <a:rPr lang="en-US" noProof="0" dirty="0" smtClean="0">
                <a:solidFill>
                  <a:schemeClr val="tx1"/>
                </a:solidFill>
              </a:rPr>
              <a:t>D</a:t>
            </a:r>
            <a:r>
              <a:rPr lang="en-US" noProof="0" dirty="0">
                <a:solidFill>
                  <a:schemeClr val="tx1"/>
                </a:solidFill>
              </a:rPr>
              <a:t>, always shut down and unplug a computer before working inside </a:t>
            </a:r>
            <a:r>
              <a:rPr lang="en-US" noProof="0" dirty="0" smtClean="0">
                <a:solidFill>
                  <a:schemeClr val="tx1"/>
                </a:solidFill>
              </a:rPr>
              <a:t>it</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1054697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Safety Precautions (5 of 5)</a:t>
            </a:r>
            <a:endParaRPr lang="en-US" noProof="0" dirty="0"/>
          </a:p>
        </p:txBody>
      </p:sp>
      <p:pic>
        <p:nvPicPr>
          <p:cNvPr id="6" name="Picture 5" descr="Figure 1-20 An ESD strap, which protects computer components from ESD, can clip to the side of the computer chassis and eliminate ESD between you and the chassis. The image of a C P U with an E S D strap, which protects computer component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59760" y="1360629"/>
            <a:ext cx="4322016" cy="4559700"/>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6763928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Troubleshooting Network Problems (1 of 2)</a:t>
            </a:r>
            <a:endParaRPr lang="en-US" noProof="0" dirty="0"/>
          </a:p>
        </p:txBody>
      </p:sp>
      <p:sp>
        <p:nvSpPr>
          <p:cNvPr id="3" name="Content Placeholder 2"/>
          <p:cNvSpPr>
            <a:spLocks noGrp="1"/>
          </p:cNvSpPr>
          <p:nvPr>
            <p:ph idx="1"/>
          </p:nvPr>
        </p:nvSpPr>
        <p:spPr>
          <a:xfrm>
            <a:off x="365125" y="1538818"/>
            <a:ext cx="8415338" cy="4001608"/>
          </a:xfrm>
        </p:spPr>
        <p:txBody>
          <a:bodyPr/>
          <a:lstStyle/>
          <a:p>
            <a:pPr>
              <a:spcBef>
                <a:spcPts val="1000"/>
              </a:spcBef>
            </a:pPr>
            <a:r>
              <a:rPr lang="en-US" noProof="0" dirty="0">
                <a:solidFill>
                  <a:schemeClr val="tx1"/>
                </a:solidFill>
              </a:rPr>
              <a:t>Troubleshooting steps used by most expert networking troubleshooters:</a:t>
            </a:r>
          </a:p>
          <a:p>
            <a:pPr lvl="1">
              <a:spcBef>
                <a:spcPts val="1000"/>
              </a:spcBef>
            </a:pPr>
            <a:r>
              <a:rPr lang="en-US" noProof="0" dirty="0">
                <a:solidFill>
                  <a:schemeClr val="tx1"/>
                </a:solidFill>
              </a:rPr>
              <a:t>Identify problem</a:t>
            </a:r>
          </a:p>
          <a:p>
            <a:pPr lvl="2">
              <a:spcBef>
                <a:spcPts val="1000"/>
              </a:spcBef>
            </a:pPr>
            <a:r>
              <a:rPr lang="en-US" noProof="0" dirty="0">
                <a:solidFill>
                  <a:schemeClr val="tx1"/>
                </a:solidFill>
              </a:rPr>
              <a:t>Gather information</a:t>
            </a:r>
          </a:p>
          <a:p>
            <a:pPr lvl="2">
              <a:spcBef>
                <a:spcPts val="1000"/>
              </a:spcBef>
            </a:pPr>
            <a:r>
              <a:rPr lang="en-US" noProof="0" dirty="0">
                <a:solidFill>
                  <a:schemeClr val="tx1"/>
                </a:solidFill>
              </a:rPr>
              <a:t>Identify symptoms</a:t>
            </a:r>
          </a:p>
          <a:p>
            <a:pPr lvl="2">
              <a:spcBef>
                <a:spcPts val="1000"/>
              </a:spcBef>
            </a:pPr>
            <a:r>
              <a:rPr lang="en-US" noProof="0" dirty="0">
                <a:solidFill>
                  <a:schemeClr val="tx1"/>
                </a:solidFill>
              </a:rPr>
              <a:t>Question users</a:t>
            </a:r>
          </a:p>
          <a:p>
            <a:pPr lvl="2">
              <a:spcBef>
                <a:spcPts val="1000"/>
              </a:spcBef>
            </a:pPr>
            <a:r>
              <a:rPr lang="en-US" noProof="0" dirty="0">
                <a:solidFill>
                  <a:schemeClr val="tx1"/>
                </a:solidFill>
              </a:rPr>
              <a:t>Determine if anything has changed</a:t>
            </a:r>
          </a:p>
          <a:p>
            <a:pPr lvl="1">
              <a:spcBef>
                <a:spcPts val="1000"/>
              </a:spcBef>
            </a:pPr>
            <a:r>
              <a:rPr lang="en-US" noProof="0" dirty="0">
                <a:solidFill>
                  <a:schemeClr val="tx1"/>
                </a:solidFill>
              </a:rPr>
              <a:t>Establish theory of probable cause</a:t>
            </a:r>
          </a:p>
          <a:p>
            <a:pPr lvl="2">
              <a:spcBef>
                <a:spcPts val="1000"/>
              </a:spcBef>
            </a:pPr>
            <a:r>
              <a:rPr lang="en-US" noProof="0" dirty="0">
                <a:solidFill>
                  <a:schemeClr val="tx1"/>
                </a:solidFill>
              </a:rPr>
              <a:t>Question the obvious</a:t>
            </a:r>
          </a:p>
          <a:p>
            <a:pPr lvl="1">
              <a:spcBef>
                <a:spcPts val="1000"/>
              </a:spcBef>
            </a:pPr>
            <a:r>
              <a:rPr lang="en-US" noProof="0" dirty="0">
                <a:solidFill>
                  <a:schemeClr val="tx1"/>
                </a:solidFill>
              </a:rPr>
              <a:t>Test theory to determine cause</a:t>
            </a:r>
          </a:p>
          <a:p>
            <a:pPr lvl="2">
              <a:spcBef>
                <a:spcPts val="1000"/>
              </a:spcBef>
            </a:pPr>
            <a:r>
              <a:rPr lang="en-US" noProof="0" dirty="0">
                <a:solidFill>
                  <a:schemeClr val="tx1"/>
                </a:solidFill>
              </a:rPr>
              <a:t>If theory confirmed, determine next steps</a:t>
            </a:r>
          </a:p>
          <a:p>
            <a:pPr lvl="2">
              <a:spcBef>
                <a:spcPts val="1000"/>
              </a:spcBef>
            </a:pPr>
            <a:r>
              <a:rPr lang="en-US" noProof="0" dirty="0">
                <a:solidFill>
                  <a:schemeClr val="tx1"/>
                </a:solidFill>
              </a:rPr>
              <a:t>If theory not confirmed, establish new theory or </a:t>
            </a:r>
            <a:r>
              <a:rPr lang="en-US" noProof="0" dirty="0" smtClean="0">
                <a:solidFill>
                  <a:schemeClr val="tx1"/>
                </a:solidFill>
              </a:rPr>
              <a:t>escalate</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1206329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Troubleshooting Network Problems (2 of 2)</a:t>
            </a:r>
            <a:endParaRPr lang="en-US" noProof="0" dirty="0"/>
          </a:p>
        </p:txBody>
      </p:sp>
      <p:sp>
        <p:nvSpPr>
          <p:cNvPr id="3" name="Content Placeholder 2"/>
          <p:cNvSpPr>
            <a:spLocks noGrp="1"/>
          </p:cNvSpPr>
          <p:nvPr>
            <p:ph idx="1"/>
          </p:nvPr>
        </p:nvSpPr>
        <p:spPr>
          <a:xfrm>
            <a:off x="365125" y="1538818"/>
            <a:ext cx="8415338" cy="2512483"/>
          </a:xfrm>
        </p:spPr>
        <p:txBody>
          <a:bodyPr/>
          <a:lstStyle/>
          <a:p>
            <a:pPr>
              <a:spcBef>
                <a:spcPts val="1000"/>
              </a:spcBef>
            </a:pPr>
            <a:r>
              <a:rPr lang="en-US" noProof="0" dirty="0">
                <a:solidFill>
                  <a:schemeClr val="tx1"/>
                </a:solidFill>
              </a:rPr>
              <a:t>Troubleshooting steps used by most expert networking </a:t>
            </a:r>
            <a:r>
              <a:rPr lang="en-US" noProof="0" dirty="0" smtClean="0">
                <a:solidFill>
                  <a:schemeClr val="tx1"/>
                </a:solidFill>
              </a:rPr>
              <a:t>troubleshooters (continued):</a:t>
            </a:r>
            <a:endParaRPr lang="en-US" noProof="0" dirty="0">
              <a:solidFill>
                <a:schemeClr val="tx1"/>
              </a:solidFill>
            </a:endParaRPr>
          </a:p>
          <a:p>
            <a:pPr lvl="1">
              <a:spcBef>
                <a:spcPts val="1000"/>
              </a:spcBef>
            </a:pPr>
            <a:r>
              <a:rPr lang="en-US" noProof="0" dirty="0">
                <a:solidFill>
                  <a:schemeClr val="tx1"/>
                </a:solidFill>
              </a:rPr>
              <a:t>Establish action plan</a:t>
            </a:r>
          </a:p>
          <a:p>
            <a:pPr lvl="1">
              <a:spcBef>
                <a:spcPts val="1000"/>
              </a:spcBef>
            </a:pPr>
            <a:r>
              <a:rPr lang="en-US" noProof="0" dirty="0">
                <a:solidFill>
                  <a:schemeClr val="tx1"/>
                </a:solidFill>
              </a:rPr>
              <a:t>Implement solution or escalate the problem</a:t>
            </a:r>
          </a:p>
          <a:p>
            <a:pPr lvl="1">
              <a:spcBef>
                <a:spcPts val="1000"/>
              </a:spcBef>
            </a:pPr>
            <a:r>
              <a:rPr lang="en-US" noProof="0" dirty="0">
                <a:solidFill>
                  <a:schemeClr val="tx1"/>
                </a:solidFill>
              </a:rPr>
              <a:t>Verify full functionality</a:t>
            </a:r>
          </a:p>
          <a:p>
            <a:pPr lvl="2">
              <a:spcBef>
                <a:spcPts val="1000"/>
              </a:spcBef>
            </a:pPr>
            <a:r>
              <a:rPr lang="en-US" noProof="0" dirty="0">
                <a:solidFill>
                  <a:schemeClr val="tx1"/>
                </a:solidFill>
              </a:rPr>
              <a:t>Implement preventative measures if applicable</a:t>
            </a:r>
          </a:p>
          <a:p>
            <a:pPr lvl="1">
              <a:spcBef>
                <a:spcPts val="1000"/>
              </a:spcBef>
            </a:pPr>
            <a:r>
              <a:rPr lang="en-US" noProof="0" dirty="0">
                <a:solidFill>
                  <a:schemeClr val="tx1"/>
                </a:solidFill>
              </a:rPr>
              <a:t>Document findings, actions, outcomes</a:t>
            </a: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67508011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(1 of 3)</a:t>
            </a:r>
            <a:endParaRPr lang="en-US" noProof="0" dirty="0"/>
          </a:p>
        </p:txBody>
      </p:sp>
      <p:sp>
        <p:nvSpPr>
          <p:cNvPr id="2" name="Content Placeholder 1"/>
          <p:cNvSpPr>
            <a:spLocks noGrp="1"/>
          </p:cNvSpPr>
          <p:nvPr>
            <p:ph idx="1"/>
          </p:nvPr>
        </p:nvSpPr>
        <p:spPr>
          <a:xfrm>
            <a:off x="365125" y="1538818"/>
            <a:ext cx="8415338" cy="4404782"/>
          </a:xfrm>
        </p:spPr>
        <p:txBody>
          <a:bodyPr/>
          <a:lstStyle/>
          <a:p>
            <a:pPr>
              <a:spcBef>
                <a:spcPts val="1000"/>
              </a:spcBef>
            </a:pPr>
            <a:r>
              <a:rPr lang="en-US" noProof="0" dirty="0" smtClean="0">
                <a:solidFill>
                  <a:schemeClr val="tx1"/>
                </a:solidFill>
              </a:rPr>
              <a:t>The peer-to-peer model can be achieved using any assortment of desktop, mobile, or tablet O</a:t>
            </a:r>
            <a:r>
              <a:rPr lang="en-US" sz="100" noProof="0" dirty="0" smtClean="0">
                <a:solidFill>
                  <a:schemeClr val="tx1"/>
                </a:solidFill>
              </a:rPr>
              <a:t> </a:t>
            </a:r>
            <a:r>
              <a:rPr lang="en-US" noProof="0" dirty="0" smtClean="0">
                <a:solidFill>
                  <a:schemeClr val="tx1"/>
                </a:solidFill>
              </a:rPr>
              <a:t>Ss</a:t>
            </a:r>
          </a:p>
          <a:p>
            <a:pPr>
              <a:spcBef>
                <a:spcPts val="1000"/>
              </a:spcBef>
            </a:pPr>
            <a:r>
              <a:rPr lang="en-US" noProof="0" dirty="0" smtClean="0">
                <a:solidFill>
                  <a:schemeClr val="tx1"/>
                </a:solidFill>
              </a:rPr>
              <a:t>Peer-to-peer networks are simple to configure and less expensive than other types of networks</a:t>
            </a:r>
          </a:p>
          <a:p>
            <a:pPr>
              <a:spcBef>
                <a:spcPts val="1000"/>
              </a:spcBef>
            </a:pPr>
            <a:r>
              <a:rPr lang="en-US" noProof="0" dirty="0" smtClean="0">
                <a:solidFill>
                  <a:schemeClr val="tx1"/>
                </a:solidFill>
              </a:rPr>
              <a:t>When Windows Server controls network access, the logical group is called a domain</a:t>
            </a:r>
          </a:p>
          <a:p>
            <a:pPr>
              <a:spcBef>
                <a:spcPts val="1000"/>
              </a:spcBef>
            </a:pPr>
            <a:r>
              <a:rPr lang="en-US" noProof="0" dirty="0" smtClean="0">
                <a:solidFill>
                  <a:schemeClr val="tx1"/>
                </a:solidFill>
              </a:rPr>
              <a:t>Computers on a network are able to communicate with each other via the protocols they have in common</a:t>
            </a:r>
          </a:p>
          <a:p>
            <a:pPr>
              <a:spcBef>
                <a:spcPts val="1000"/>
              </a:spcBef>
            </a:pPr>
            <a:r>
              <a:rPr lang="en-US" noProof="0" dirty="0" smtClean="0">
                <a:solidFill>
                  <a:schemeClr val="tx1"/>
                </a:solidFill>
              </a:rPr>
              <a:t>The fundamental difference between a switch and a router is that a switch belongs only to its local network and a router belongs to two or more local networks</a:t>
            </a:r>
          </a:p>
          <a:p>
            <a:pPr>
              <a:spcBef>
                <a:spcPts val="1000"/>
              </a:spcBef>
            </a:pPr>
            <a:r>
              <a:rPr lang="en-US" noProof="0" dirty="0" smtClean="0">
                <a:solidFill>
                  <a:schemeClr val="tx1"/>
                </a:solidFill>
              </a:rPr>
              <a:t>A group of LANs spread over a wide geographical area is called a WAN (wide area network)</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94059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(2 of 3)</a:t>
            </a:r>
            <a:endParaRPr lang="en-US" noProof="0" dirty="0"/>
          </a:p>
        </p:txBody>
      </p:sp>
      <p:sp>
        <p:nvSpPr>
          <p:cNvPr id="2" name="Content Placeholder 1"/>
          <p:cNvSpPr>
            <a:spLocks noGrp="1"/>
          </p:cNvSpPr>
          <p:nvPr>
            <p:ph idx="1"/>
          </p:nvPr>
        </p:nvSpPr>
        <p:spPr>
          <a:xfrm>
            <a:off x="365125" y="1538818"/>
            <a:ext cx="8415338" cy="4278094"/>
          </a:xfrm>
        </p:spPr>
        <p:txBody>
          <a:bodyPr/>
          <a:lstStyle/>
          <a:p>
            <a:pPr>
              <a:spcBef>
                <a:spcPts val="1000"/>
              </a:spcBef>
            </a:pPr>
            <a:r>
              <a:rPr lang="en-US" noProof="0" dirty="0" smtClean="0">
                <a:solidFill>
                  <a:schemeClr val="tx1"/>
                </a:solidFill>
              </a:rPr>
              <a:t>The Application layer describes the interface between two applications, each on separate computers</a:t>
            </a:r>
          </a:p>
          <a:p>
            <a:pPr>
              <a:spcBef>
                <a:spcPts val="1000"/>
              </a:spcBef>
            </a:pPr>
            <a:r>
              <a:rPr lang="en-US" noProof="0" dirty="0" smtClean="0">
                <a:solidFill>
                  <a:schemeClr val="tx1"/>
                </a:solidFill>
              </a:rPr>
              <a:t>The Presentation layer is responsible for reformatting, compressing, and/or encrypting data in a way that the application on receiving end can read</a:t>
            </a:r>
          </a:p>
          <a:p>
            <a:pPr>
              <a:spcBef>
                <a:spcPts val="1000"/>
              </a:spcBef>
            </a:pPr>
            <a:r>
              <a:rPr lang="en-US" noProof="0" dirty="0" smtClean="0">
                <a:solidFill>
                  <a:schemeClr val="tx1"/>
                </a:solidFill>
              </a:rPr>
              <a:t>The Session layer describes how data between applications is synced and recovered if messages don’t arrive intact at the receiving application</a:t>
            </a:r>
          </a:p>
          <a:p>
            <a:pPr>
              <a:spcBef>
                <a:spcPts val="1000"/>
              </a:spcBef>
            </a:pPr>
            <a:r>
              <a:rPr lang="en-US" noProof="0" dirty="0" smtClean="0">
                <a:solidFill>
                  <a:schemeClr val="tx1"/>
                </a:solidFill>
              </a:rPr>
              <a:t>The Transport layer transports Application layer payloads from one application to another</a:t>
            </a:r>
          </a:p>
          <a:p>
            <a:pPr>
              <a:spcBef>
                <a:spcPts val="1000"/>
              </a:spcBef>
            </a:pPr>
            <a:r>
              <a:rPr lang="en-US" noProof="0" dirty="0" smtClean="0">
                <a:solidFill>
                  <a:schemeClr val="tx1"/>
                </a:solidFill>
              </a:rPr>
              <a:t>The Network layer moves messages from one node to another until they reach the destination host</a:t>
            </a:r>
          </a:p>
          <a:p>
            <a:pPr>
              <a:spcBef>
                <a:spcPts val="1000"/>
              </a:spcBef>
            </a:pPr>
            <a:r>
              <a:rPr lang="en-US" noProof="0" dirty="0" smtClean="0">
                <a:solidFill>
                  <a:schemeClr val="tx1"/>
                </a:solidFill>
              </a:rPr>
              <a:t>Layers 2 and 1 are responsible for interfacing with the physical hardware only on the local network</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0144218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(3 of 3)</a:t>
            </a:r>
            <a:endParaRPr lang="en-US" noProof="0" dirty="0"/>
          </a:p>
        </p:txBody>
      </p:sp>
      <p:sp>
        <p:nvSpPr>
          <p:cNvPr id="2" name="Content Placeholder 1"/>
          <p:cNvSpPr>
            <a:spLocks noGrp="1"/>
          </p:cNvSpPr>
          <p:nvPr>
            <p:ph idx="1"/>
          </p:nvPr>
        </p:nvSpPr>
        <p:spPr>
          <a:xfrm>
            <a:off x="365125" y="1538818"/>
            <a:ext cx="8415338" cy="2402196"/>
          </a:xfrm>
        </p:spPr>
        <p:txBody>
          <a:bodyPr/>
          <a:lstStyle/>
          <a:p>
            <a:pPr>
              <a:spcBef>
                <a:spcPts val="1000"/>
              </a:spcBef>
            </a:pPr>
            <a:r>
              <a:rPr lang="en-US" noProof="0" dirty="0" smtClean="0">
                <a:solidFill>
                  <a:schemeClr val="tx1"/>
                </a:solidFill>
              </a:rPr>
              <a:t>In case of an emergency, you’ll need to know the best escape route or emergency exit for you and others around you</a:t>
            </a:r>
          </a:p>
          <a:p>
            <a:pPr>
              <a:spcBef>
                <a:spcPts val="1000"/>
              </a:spcBef>
            </a:pPr>
            <a:r>
              <a:rPr lang="en-US" noProof="0" dirty="0" smtClean="0">
                <a:solidFill>
                  <a:schemeClr val="tx1"/>
                </a:solidFill>
              </a:rPr>
              <a:t>Whenever</a:t>
            </a:r>
            <a:r>
              <a:rPr lang="en-US" noProof="0" dirty="0">
                <a:solidFill>
                  <a:schemeClr val="tx1"/>
                </a:solidFill>
              </a:rPr>
              <a:t> </a:t>
            </a:r>
            <a:r>
              <a:rPr lang="en-US" noProof="0" dirty="0" smtClean="0">
                <a:solidFill>
                  <a:schemeClr val="tx1"/>
                </a:solidFill>
              </a:rPr>
              <a:t>possible, put heavy objects on a cart to move them</a:t>
            </a:r>
          </a:p>
          <a:p>
            <a:pPr>
              <a:spcBef>
                <a:spcPts val="1000"/>
              </a:spcBef>
            </a:pPr>
            <a:r>
              <a:rPr lang="en-US" noProof="0" dirty="0" smtClean="0">
                <a:solidFill>
                  <a:schemeClr val="tx1"/>
                </a:solidFill>
              </a:rPr>
              <a:t>When your body and a component have different static charges and you touch the component, you can discharge up to 1500 volts of static electricity without seeing a spark or feeling the discharge</a:t>
            </a:r>
          </a:p>
          <a:p>
            <a:pPr lvl="1">
              <a:spcBef>
                <a:spcPts val="1000"/>
              </a:spcBef>
            </a:pPr>
            <a:r>
              <a:rPr lang="en-US" noProof="0" dirty="0" smtClean="0">
                <a:solidFill>
                  <a:schemeClr val="tx1"/>
                </a:solidFill>
              </a:rPr>
              <a:t>It only takes 10 volts to damage the component</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250031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Peer-to-Peer Network Model (2 of 3)</a:t>
            </a:r>
            <a:endParaRPr lang="en-US" noProof="0" dirty="0"/>
          </a:p>
        </p:txBody>
      </p:sp>
      <p:pic>
        <p:nvPicPr>
          <p:cNvPr id="6" name="Picture 5" descr="Figure 1-1 In a peer-to-peer network, no computer has more authority than another; each computer controls its own resources,and communicates directly with other computers. The peer-to-peer network diagram shows an Ubuntu desktop, window 10 P C, mac OS, a network printer and a scanner. Each computer communicates directly with the other computers and the network printer. The scanner is connected to the mac O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1676400"/>
            <a:ext cx="4477512" cy="4216126"/>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336760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Peer-to-Peer Network Model (3 of 3)</a:t>
            </a:r>
            <a:endParaRPr lang="en-US" noProof="0" dirty="0"/>
          </a:p>
        </p:txBody>
      </p:sp>
      <p:sp>
        <p:nvSpPr>
          <p:cNvPr id="3" name="Content Placeholder 2"/>
          <p:cNvSpPr>
            <a:spLocks noGrp="1"/>
          </p:cNvSpPr>
          <p:nvPr>
            <p:ph idx="1"/>
          </p:nvPr>
        </p:nvSpPr>
        <p:spPr>
          <a:xfrm>
            <a:off x="365125" y="1538818"/>
            <a:ext cx="8415338" cy="3032112"/>
          </a:xfrm>
        </p:spPr>
        <p:txBody>
          <a:bodyPr/>
          <a:lstStyle/>
          <a:p>
            <a:pPr>
              <a:spcBef>
                <a:spcPts val="1000"/>
              </a:spcBef>
            </a:pPr>
            <a:r>
              <a:rPr lang="en-US" noProof="0" dirty="0">
                <a:solidFill>
                  <a:schemeClr val="tx1"/>
                </a:solidFill>
              </a:rPr>
              <a:t>Advantages</a:t>
            </a:r>
          </a:p>
          <a:p>
            <a:pPr lvl="1">
              <a:spcBef>
                <a:spcPts val="1000"/>
              </a:spcBef>
            </a:pPr>
            <a:r>
              <a:rPr lang="en-US" noProof="0" dirty="0">
                <a:solidFill>
                  <a:schemeClr val="tx1"/>
                </a:solidFill>
              </a:rPr>
              <a:t>Simple configuration</a:t>
            </a:r>
          </a:p>
          <a:p>
            <a:pPr lvl="1">
              <a:spcBef>
                <a:spcPts val="1000"/>
              </a:spcBef>
            </a:pPr>
            <a:r>
              <a:rPr lang="en-US" noProof="0" dirty="0">
                <a:solidFill>
                  <a:schemeClr val="tx1"/>
                </a:solidFill>
              </a:rPr>
              <a:t>Less expensive</a:t>
            </a:r>
          </a:p>
          <a:p>
            <a:pPr lvl="2">
              <a:spcBef>
                <a:spcPts val="1000"/>
              </a:spcBef>
            </a:pPr>
            <a:r>
              <a:rPr lang="en-US" noProof="0" dirty="0">
                <a:solidFill>
                  <a:schemeClr val="tx1"/>
                </a:solidFill>
              </a:rPr>
              <a:t>Compared to other network </a:t>
            </a:r>
            <a:r>
              <a:rPr lang="en-US" noProof="0" dirty="0" smtClean="0">
                <a:solidFill>
                  <a:schemeClr val="tx1"/>
                </a:solidFill>
              </a:rPr>
              <a:t>models</a:t>
            </a:r>
          </a:p>
          <a:p>
            <a:pPr>
              <a:spcBef>
                <a:spcPts val="1000"/>
              </a:spcBef>
            </a:pPr>
            <a:r>
              <a:rPr lang="en-US" dirty="0">
                <a:solidFill>
                  <a:schemeClr val="tx1"/>
                </a:solidFill>
              </a:rPr>
              <a:t>Disadvantages</a:t>
            </a:r>
          </a:p>
          <a:p>
            <a:pPr lvl="1">
              <a:spcBef>
                <a:spcPts val="1000"/>
              </a:spcBef>
            </a:pPr>
            <a:r>
              <a:rPr lang="en-US" dirty="0">
                <a:solidFill>
                  <a:schemeClr val="tx1"/>
                </a:solidFill>
              </a:rPr>
              <a:t>Not scalable</a:t>
            </a:r>
          </a:p>
          <a:p>
            <a:pPr lvl="1">
              <a:spcBef>
                <a:spcPts val="1000"/>
              </a:spcBef>
            </a:pPr>
            <a:r>
              <a:rPr lang="en-US" dirty="0">
                <a:solidFill>
                  <a:schemeClr val="tx1"/>
                </a:solidFill>
              </a:rPr>
              <a:t>Not necessarily secure</a:t>
            </a:r>
          </a:p>
          <a:p>
            <a:pPr lvl="1">
              <a:spcBef>
                <a:spcPts val="1000"/>
              </a:spcBef>
            </a:pPr>
            <a:r>
              <a:rPr lang="en-US" dirty="0">
                <a:solidFill>
                  <a:schemeClr val="tx1"/>
                </a:solidFill>
              </a:rPr>
              <a:t>Not practical for large </a:t>
            </a:r>
            <a:r>
              <a:rPr lang="en-US" dirty="0" smtClean="0">
                <a:solidFill>
                  <a:schemeClr val="tx1"/>
                </a:solidFill>
              </a:rPr>
              <a:t>installations</a:t>
            </a:r>
            <a:endParaRPr lang="en-US"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6374256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Client-Server Network Model (1 of 5)</a:t>
            </a:r>
            <a:endParaRPr lang="en-US" noProof="0" dirty="0"/>
          </a:p>
        </p:txBody>
      </p:sp>
      <p:sp>
        <p:nvSpPr>
          <p:cNvPr id="3" name="Content Placeholder 2"/>
          <p:cNvSpPr>
            <a:spLocks noGrp="1"/>
          </p:cNvSpPr>
          <p:nvPr>
            <p:ph idx="1"/>
          </p:nvPr>
        </p:nvSpPr>
        <p:spPr>
          <a:xfrm>
            <a:off x="365125" y="1538818"/>
            <a:ext cx="8415338" cy="3140860"/>
          </a:xfrm>
        </p:spPr>
        <p:txBody>
          <a:bodyPr/>
          <a:lstStyle/>
          <a:p>
            <a:pPr>
              <a:spcBef>
                <a:spcPts val="1000"/>
              </a:spcBef>
            </a:pPr>
            <a:r>
              <a:rPr lang="en-US" noProof="0" dirty="0">
                <a:solidFill>
                  <a:schemeClr val="tx1"/>
                </a:solidFill>
              </a:rPr>
              <a:t>Resources are managed by the network operating system (</a:t>
            </a:r>
            <a:r>
              <a:rPr lang="en-US" noProof="0" dirty="0" smtClean="0">
                <a:solidFill>
                  <a:schemeClr val="tx1"/>
                </a:solidFill>
              </a:rPr>
              <a:t>N</a:t>
            </a:r>
            <a:r>
              <a:rPr lang="en-US" sz="100" noProof="0" dirty="0" smtClean="0">
                <a:solidFill>
                  <a:schemeClr val="tx1"/>
                </a:solidFill>
              </a:rPr>
              <a:t> </a:t>
            </a:r>
            <a:r>
              <a:rPr lang="en-US" noProof="0" dirty="0" smtClean="0">
                <a:solidFill>
                  <a:schemeClr val="tx1"/>
                </a:solidFill>
              </a:rPr>
              <a:t>O</a:t>
            </a:r>
            <a:r>
              <a:rPr lang="en-US" sz="100" noProof="0" dirty="0" smtClean="0">
                <a:solidFill>
                  <a:schemeClr val="tx1"/>
                </a:solidFill>
              </a:rPr>
              <a:t> </a:t>
            </a:r>
            <a:r>
              <a:rPr lang="en-US" noProof="0" dirty="0" smtClean="0">
                <a:solidFill>
                  <a:schemeClr val="tx1"/>
                </a:solidFill>
              </a:rPr>
              <a:t>S</a:t>
            </a:r>
            <a:r>
              <a:rPr lang="en-US" noProof="0" dirty="0">
                <a:solidFill>
                  <a:schemeClr val="tx1"/>
                </a:solidFill>
              </a:rPr>
              <a:t>) via a centralized directory database</a:t>
            </a:r>
          </a:p>
          <a:p>
            <a:pPr>
              <a:spcBef>
                <a:spcPts val="1000"/>
              </a:spcBef>
            </a:pPr>
            <a:r>
              <a:rPr lang="en-US" noProof="0" dirty="0">
                <a:solidFill>
                  <a:schemeClr val="tx1"/>
                </a:solidFill>
              </a:rPr>
              <a:t>Windows </a:t>
            </a:r>
            <a:r>
              <a:rPr lang="en-US" noProof="0" dirty="0" smtClean="0">
                <a:solidFill>
                  <a:schemeClr val="tx1"/>
                </a:solidFill>
              </a:rPr>
              <a:t>domain—A </a:t>
            </a:r>
            <a:r>
              <a:rPr lang="en-US" noProof="0" dirty="0">
                <a:solidFill>
                  <a:schemeClr val="tx1"/>
                </a:solidFill>
              </a:rPr>
              <a:t>logical group of computers that a Windows Server can control</a:t>
            </a:r>
          </a:p>
          <a:p>
            <a:pPr>
              <a:spcBef>
                <a:spcPts val="1000"/>
              </a:spcBef>
            </a:pPr>
            <a:r>
              <a:rPr lang="en-US" noProof="0" dirty="0">
                <a:solidFill>
                  <a:schemeClr val="tx1"/>
                </a:solidFill>
              </a:rPr>
              <a:t>Active Directory (</a:t>
            </a:r>
            <a:r>
              <a:rPr lang="en-US" noProof="0" dirty="0" smtClean="0">
                <a:solidFill>
                  <a:schemeClr val="tx1"/>
                </a:solidFill>
              </a:rPr>
              <a:t>A</a:t>
            </a:r>
            <a:r>
              <a:rPr lang="en-US" sz="100" noProof="0" dirty="0" smtClean="0">
                <a:solidFill>
                  <a:schemeClr val="tx1"/>
                </a:solidFill>
              </a:rPr>
              <a:t> </a:t>
            </a:r>
            <a:r>
              <a:rPr lang="en-US" noProof="0" dirty="0" smtClean="0">
                <a:solidFill>
                  <a:schemeClr val="tx1"/>
                </a:solidFill>
              </a:rPr>
              <a:t>D)—The </a:t>
            </a:r>
            <a:r>
              <a:rPr lang="en-US" noProof="0" dirty="0">
                <a:solidFill>
                  <a:schemeClr val="tx1"/>
                </a:solidFill>
              </a:rPr>
              <a:t>centralized directory database that contains user account information and security for the entire group of computers</a:t>
            </a:r>
          </a:p>
          <a:p>
            <a:pPr>
              <a:spcBef>
                <a:spcPts val="1000"/>
              </a:spcBef>
            </a:pPr>
            <a:r>
              <a:rPr lang="en-US" noProof="0" dirty="0">
                <a:solidFill>
                  <a:schemeClr val="tx1"/>
                </a:solidFill>
              </a:rPr>
              <a:t>A user can sign on to the network from any computer on the network and gain access to the resources that </a:t>
            </a:r>
            <a:r>
              <a:rPr lang="en-US" noProof="0" dirty="0" smtClean="0">
                <a:solidFill>
                  <a:schemeClr val="tx1"/>
                </a:solidFill>
              </a:rPr>
              <a:t>A</a:t>
            </a:r>
            <a:r>
              <a:rPr lang="en-US" sz="100" noProof="0" dirty="0" smtClean="0">
                <a:solidFill>
                  <a:schemeClr val="tx1"/>
                </a:solidFill>
              </a:rPr>
              <a:t> </a:t>
            </a:r>
            <a:r>
              <a:rPr lang="en-US" noProof="0" dirty="0" smtClean="0">
                <a:solidFill>
                  <a:schemeClr val="tx1"/>
                </a:solidFill>
              </a:rPr>
              <a:t>D </a:t>
            </a:r>
            <a:r>
              <a:rPr lang="en-US" noProof="0" dirty="0">
                <a:solidFill>
                  <a:schemeClr val="tx1"/>
                </a:solidFill>
              </a:rPr>
              <a:t>allows</a:t>
            </a:r>
          </a:p>
          <a:p>
            <a:pPr lvl="1">
              <a:spcBef>
                <a:spcPts val="1000"/>
              </a:spcBef>
            </a:pPr>
            <a:r>
              <a:rPr lang="en-US" noProof="0" dirty="0">
                <a:solidFill>
                  <a:schemeClr val="tx1"/>
                </a:solidFill>
              </a:rPr>
              <a:t>This process is managed by Active Directory Domain Services (</a:t>
            </a:r>
            <a:r>
              <a:rPr lang="en-US" noProof="0" dirty="0" smtClean="0">
                <a:solidFill>
                  <a:schemeClr val="tx1"/>
                </a:solidFill>
              </a:rPr>
              <a:t>A</a:t>
            </a:r>
            <a:r>
              <a:rPr lang="en-US" sz="100" noProof="0" dirty="0" smtClean="0">
                <a:solidFill>
                  <a:schemeClr val="tx1"/>
                </a:solidFill>
              </a:rPr>
              <a:t> </a:t>
            </a:r>
            <a:r>
              <a:rPr lang="en-US" noProof="0" dirty="0" smtClean="0">
                <a:solidFill>
                  <a:schemeClr val="tx1"/>
                </a:solidFill>
              </a:rPr>
              <a:t>D D</a:t>
            </a:r>
            <a:r>
              <a:rPr lang="en-US" sz="100" noProof="0" dirty="0" smtClean="0">
                <a:solidFill>
                  <a:schemeClr val="tx1"/>
                </a:solidFill>
              </a:rPr>
              <a:t> </a:t>
            </a:r>
            <a:r>
              <a:rPr lang="en-US" noProof="0" dirty="0" smtClean="0">
                <a:solidFill>
                  <a:schemeClr val="tx1"/>
                </a:solidFill>
              </a:rPr>
              <a:t>S)</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37428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Client-Server Network Model (2 of 5)</a:t>
            </a:r>
            <a:endParaRPr lang="en-US" noProof="0" dirty="0"/>
          </a:p>
        </p:txBody>
      </p:sp>
      <p:sp>
        <p:nvSpPr>
          <p:cNvPr id="3" name="Content Placeholder 2"/>
          <p:cNvSpPr>
            <a:spLocks noGrp="1"/>
          </p:cNvSpPr>
          <p:nvPr>
            <p:ph idx="1"/>
          </p:nvPr>
        </p:nvSpPr>
        <p:spPr>
          <a:xfrm>
            <a:off x="365125" y="1538818"/>
            <a:ext cx="8415338" cy="2208810"/>
          </a:xfrm>
        </p:spPr>
        <p:txBody>
          <a:bodyPr/>
          <a:lstStyle/>
          <a:p>
            <a:pPr>
              <a:spcBef>
                <a:spcPts val="1000"/>
              </a:spcBef>
            </a:pPr>
            <a:r>
              <a:rPr lang="en-US" noProof="0" dirty="0" smtClean="0">
                <a:solidFill>
                  <a:schemeClr val="tx1"/>
                </a:solidFill>
              </a:rPr>
              <a:t>Client</a:t>
            </a:r>
          </a:p>
          <a:p>
            <a:pPr lvl="1">
              <a:spcBef>
                <a:spcPts val="1000"/>
              </a:spcBef>
            </a:pPr>
            <a:r>
              <a:rPr lang="en-US" noProof="0" dirty="0" smtClean="0">
                <a:solidFill>
                  <a:schemeClr val="tx1"/>
                </a:solidFill>
              </a:rPr>
              <a:t>A computer making a request from another</a:t>
            </a:r>
          </a:p>
          <a:p>
            <a:pPr>
              <a:spcBef>
                <a:spcPts val="1000"/>
              </a:spcBef>
            </a:pPr>
            <a:r>
              <a:rPr lang="en-US" noProof="0" dirty="0">
                <a:solidFill>
                  <a:schemeClr val="tx1"/>
                </a:solidFill>
              </a:rPr>
              <a:t>Clients don’t share their resources directly with each other</a:t>
            </a:r>
          </a:p>
          <a:p>
            <a:pPr lvl="1">
              <a:spcBef>
                <a:spcPts val="1000"/>
              </a:spcBef>
            </a:pPr>
            <a:r>
              <a:rPr lang="en-US" noProof="0" dirty="0">
                <a:solidFill>
                  <a:schemeClr val="tx1"/>
                </a:solidFill>
              </a:rPr>
              <a:t>Access is controlled by entries in the centralized domain database</a:t>
            </a:r>
          </a:p>
          <a:p>
            <a:pPr>
              <a:spcBef>
                <a:spcPts val="1000"/>
              </a:spcBef>
            </a:pPr>
            <a:r>
              <a:rPr lang="en-US" noProof="0" dirty="0" smtClean="0">
                <a:solidFill>
                  <a:schemeClr val="tx1"/>
                </a:solidFill>
              </a:rPr>
              <a:t>Client computers access resources on another computer by way of the servers controlling the domain database</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581614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17589</TotalTime>
  <Words>5765</Words>
  <Application>Microsoft Office PowerPoint</Application>
  <PresentationFormat>On-screen Show (4:3)</PresentationFormat>
  <Paragraphs>376</Paragraphs>
  <Slides>56</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Calibri Light</vt:lpstr>
      <vt:lpstr>Office Theme</vt:lpstr>
      <vt:lpstr>Network+ Guide to Networks Eighth Edition</vt:lpstr>
      <vt:lpstr>Objectives (1 of 2)</vt:lpstr>
      <vt:lpstr>Objectives (2 of 2)</vt:lpstr>
      <vt:lpstr>Network Models</vt:lpstr>
      <vt:lpstr>Peer-to-Peer Network Model (1 of 3)</vt:lpstr>
      <vt:lpstr>Peer-to-Peer Network Model (2 of 3)</vt:lpstr>
      <vt:lpstr>Peer-to-Peer Network Model (3 of 3)</vt:lpstr>
      <vt:lpstr>Client-Server Network Model (1 of 5)</vt:lpstr>
      <vt:lpstr>Client-Server Network Model (2 of 5)</vt:lpstr>
      <vt:lpstr>Client-Server Network Model (3 of 5)</vt:lpstr>
      <vt:lpstr>Client-Server Network Model (4 of 5)</vt:lpstr>
      <vt:lpstr>Client-Server Network Model (5 of 5)</vt:lpstr>
      <vt:lpstr>Client-Server Applications (1 of 5)</vt:lpstr>
      <vt:lpstr>Client-Server Applications (2 of 5)</vt:lpstr>
      <vt:lpstr>Client-Server Applications (3 of 5)</vt:lpstr>
      <vt:lpstr>Client-Server Applications (4 of 5)</vt:lpstr>
      <vt:lpstr>Client-Server Applications (5 of 5)</vt:lpstr>
      <vt:lpstr>Network Hardware (1 of 9)</vt:lpstr>
      <vt:lpstr>Network Hardware (2 of 9)</vt:lpstr>
      <vt:lpstr>Network Hardware (3 of 9)</vt:lpstr>
      <vt:lpstr>Network Hardware (4 of 9)</vt:lpstr>
      <vt:lpstr>Network Hardware (5 of 9)</vt:lpstr>
      <vt:lpstr>Network Hardware (6 of 9)</vt:lpstr>
      <vt:lpstr>Network Hardware (7 of 9)</vt:lpstr>
      <vt:lpstr>Network Hardware (8 of 9)</vt:lpstr>
      <vt:lpstr>Network Hardware (9 of 9)</vt:lpstr>
      <vt:lpstr>MANs and WANs (1 of 2)</vt:lpstr>
      <vt:lpstr>Types of Area Networks</vt:lpstr>
      <vt:lpstr>MANs and WANs (2 of 2)</vt:lpstr>
      <vt:lpstr>The Seven-Layer O S I Model (1 of 3)</vt:lpstr>
      <vt:lpstr>The Seven-Layer O S I Model (2 of 3)</vt:lpstr>
      <vt:lpstr>The Seven-Layer O S I Model (3 of 3)</vt:lpstr>
      <vt:lpstr>Layer 7: Application Layer</vt:lpstr>
      <vt:lpstr>Layer 6: Presentation Layer</vt:lpstr>
      <vt:lpstr>Layer 5: Session Layer</vt:lpstr>
      <vt:lpstr>Layer 4: Transport Layer (1 of 2)</vt:lpstr>
      <vt:lpstr>Layer 4: Transport Layer (2 of 2)</vt:lpstr>
      <vt:lpstr>Layer 3: Network Layer</vt:lpstr>
      <vt:lpstr>Layer 2: Data Link Layer (1 of 2)</vt:lpstr>
      <vt:lpstr>Layer 2: Data Link Layer (2 of 2)</vt:lpstr>
      <vt:lpstr>Layer 1: Physical Layer</vt:lpstr>
      <vt:lpstr>Protocol Data Unit or P D U</vt:lpstr>
      <vt:lpstr>Summary of How the Layers Work Together</vt:lpstr>
      <vt:lpstr>Safety Procedures and Policies</vt:lpstr>
      <vt:lpstr>Emergency Procedures (1 of 2)</vt:lpstr>
      <vt:lpstr>Emergency Procedures (2 of 2)</vt:lpstr>
      <vt:lpstr>Safety Precautions (1 of 5)</vt:lpstr>
      <vt:lpstr>Safety Precautions (2 of 5)</vt:lpstr>
      <vt:lpstr>Safety Precautions (3 of 5)</vt:lpstr>
      <vt:lpstr>Safety Precautions (4 of 5)</vt:lpstr>
      <vt:lpstr>Safety Precautions (5 of 5)</vt:lpstr>
      <vt:lpstr>Troubleshooting Network Problems (1 of 2)</vt:lpstr>
      <vt:lpstr>Troubleshooting Network Problems (2 of 2)</vt:lpstr>
      <vt:lpstr>Chapter Summary (1 of 3)</vt:lpstr>
      <vt:lpstr>Chapter Summary (2 of 3)</vt:lpstr>
      <vt:lpstr>Chapter Summary (3 of 3)</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Guide to Networks, Eight Edition</dc:title>
  <dc:subject>Networking</dc:subject>
  <dc:creator>Andrews</dc:creator>
  <cp:lastModifiedBy>Hunnicutt CTR Ken</cp:lastModifiedBy>
  <cp:revision>750</cp:revision>
  <cp:lastPrinted>2010-11-12T17:54:40Z</cp:lastPrinted>
  <dcterms:created xsi:type="dcterms:W3CDTF">2007-02-15T20:50:52Z</dcterms:created>
  <dcterms:modified xsi:type="dcterms:W3CDTF">2020-08-03T16:40:04Z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