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68"/>
  </p:notesMasterIdLst>
  <p:handoutMasterIdLst>
    <p:handoutMasterId r:id="rId69"/>
  </p:handoutMasterIdLst>
  <p:sldIdLst>
    <p:sldId id="453" r:id="rId2"/>
    <p:sldId id="257" r:id="rId3"/>
    <p:sldId id="392"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434" r:id="rId45"/>
    <p:sldId id="435" r:id="rId46"/>
    <p:sldId id="449" r:id="rId47"/>
    <p:sldId id="450" r:id="rId48"/>
    <p:sldId id="451" r:id="rId49"/>
    <p:sldId id="436" r:id="rId50"/>
    <p:sldId id="437" r:id="rId51"/>
    <p:sldId id="438" r:id="rId52"/>
    <p:sldId id="439" r:id="rId53"/>
    <p:sldId id="440" r:id="rId54"/>
    <p:sldId id="441" r:id="rId55"/>
    <p:sldId id="442" r:id="rId56"/>
    <p:sldId id="443" r:id="rId57"/>
    <p:sldId id="444" r:id="rId58"/>
    <p:sldId id="445" r:id="rId59"/>
    <p:sldId id="452" r:id="rId60"/>
    <p:sldId id="446" r:id="rId61"/>
    <p:sldId id="447" r:id="rId62"/>
    <p:sldId id="448" r:id="rId63"/>
    <p:sldId id="307" r:id="rId64"/>
    <p:sldId id="308" r:id="rId65"/>
    <p:sldId id="346" r:id="rId66"/>
    <p:sldId id="393" r:id="rId67"/>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0" autoAdjust="0"/>
    <p:restoredTop sz="96408" autoAdjust="0"/>
  </p:normalViewPr>
  <p:slideViewPr>
    <p:cSldViewPr>
      <p:cViewPr varScale="1">
        <p:scale>
          <a:sx n="108" d="100"/>
          <a:sy n="108" d="100"/>
        </p:scale>
        <p:origin x="924" y="96"/>
      </p:cViewPr>
      <p:guideLst>
        <p:guide orient="horz" pos="2160"/>
        <p:guide pos="2880"/>
      </p:guideLst>
    </p:cSldViewPr>
  </p:slideViewPr>
  <p:outlineViewPr>
    <p:cViewPr>
      <p:scale>
        <a:sx n="33" d="100"/>
        <a:sy n="33" d="100"/>
      </p:scale>
      <p:origin x="0" y="-122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3/22/2018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3/22/2018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379965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281298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30</a:t>
            </a:fld>
            <a:endParaRPr lang="en-US" dirty="0"/>
          </a:p>
        </p:txBody>
      </p:sp>
    </p:spTree>
    <p:extLst>
      <p:ext uri="{BB962C8B-B14F-4D97-AF65-F5344CB8AC3E}">
        <p14:creationId xmlns:p14="http://schemas.microsoft.com/office/powerpoint/2010/main" val="4271360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32</a:t>
            </a:fld>
            <a:endParaRPr lang="en-US" dirty="0"/>
          </a:p>
        </p:txBody>
      </p:sp>
    </p:spTree>
    <p:extLst>
      <p:ext uri="{BB962C8B-B14F-4D97-AF65-F5344CB8AC3E}">
        <p14:creationId xmlns:p14="http://schemas.microsoft.com/office/powerpoint/2010/main" val="222813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63</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64</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65</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66</a:t>
            </a:fld>
            <a:endParaRPr lang="en-US" dirty="0"/>
          </a:p>
        </p:txBody>
      </p:sp>
    </p:spTree>
    <p:extLst>
      <p:ext uri="{BB962C8B-B14F-4D97-AF65-F5344CB8AC3E}">
        <p14:creationId xmlns:p14="http://schemas.microsoft.com/office/powerpoint/2010/main" val="227628285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9" name="Picture 18"/>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18"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0" name="Picture 19"/>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4" name="Picture 13"/>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9" name="Picture 8"/>
          <p:cNvPicPr>
            <a:picLocks noChangeAspect="1"/>
          </p:cNvPicPr>
          <p:nvPr userDrawn="1"/>
        </p:nvPicPr>
        <p:blipFill>
          <a:blip r:embed="rId4"/>
          <a:stretch>
            <a:fillRect/>
          </a:stretch>
        </p:blipFill>
        <p:spPr>
          <a:xfrm>
            <a:off x="60488" y="6305978"/>
            <a:ext cx="1403024" cy="431699"/>
          </a:xfrm>
          <a:prstGeom prst="rect">
            <a:avLst/>
          </a:prstGeom>
        </p:spPr>
      </p:pic>
      <p:sp>
        <p:nvSpPr>
          <p:cNvPr id="10"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20" name="Picture 19"/>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6189715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10</a:t>
            </a:r>
          </a:p>
          <a:p>
            <a:r>
              <a:rPr lang="en-US" sz="2400" b="1" dirty="0">
                <a:solidFill>
                  <a:schemeClr val="tx1"/>
                </a:solidFill>
              </a:rPr>
              <a:t>Security in Network Design</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481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C</a:t>
            </a:r>
            <a:r>
              <a:rPr lang="en-US" sz="100" noProof="0" dirty="0" smtClean="0"/>
              <a:t> </a:t>
            </a:r>
            <a:r>
              <a:rPr lang="en-US" noProof="0" dirty="0" smtClean="0"/>
              <a:t>Ls (Access Control Lists) on Network Devices (4 of 4)</a:t>
            </a:r>
            <a:endParaRPr lang="en-US" noProof="0" dirty="0"/>
          </a:p>
        </p:txBody>
      </p:sp>
      <p:sp>
        <p:nvSpPr>
          <p:cNvPr id="3" name="Content Placeholder 2"/>
          <p:cNvSpPr>
            <a:spLocks noGrp="1"/>
          </p:cNvSpPr>
          <p:nvPr>
            <p:ph idx="1"/>
          </p:nvPr>
        </p:nvSpPr>
        <p:spPr>
          <a:xfrm>
            <a:off x="365125" y="1538818"/>
            <a:ext cx="8245475" cy="4260141"/>
          </a:xfrm>
        </p:spPr>
        <p:txBody>
          <a:bodyPr/>
          <a:lstStyle/>
          <a:p>
            <a:pPr>
              <a:spcBef>
                <a:spcPts val="1000"/>
              </a:spcBef>
            </a:pPr>
            <a:r>
              <a:rPr lang="en-US" noProof="0" dirty="0"/>
              <a:t>The </a:t>
            </a:r>
            <a:r>
              <a:rPr lang="en-US" b="1" noProof="0" dirty="0">
                <a:cs typeface="Courier New" panose="02070309020205020404" pitchFamily="49" charset="0"/>
              </a:rPr>
              <a:t>access-list</a:t>
            </a:r>
            <a:r>
              <a:rPr lang="en-US" noProof="0" dirty="0"/>
              <a:t> command is used to assign a statement to an already-installed </a:t>
            </a:r>
            <a:r>
              <a:rPr lang="en-US" noProof="0" dirty="0" smtClean="0"/>
              <a:t>A</a:t>
            </a:r>
            <a:r>
              <a:rPr lang="en-US" sz="100" noProof="0" dirty="0" smtClean="0"/>
              <a:t> </a:t>
            </a:r>
            <a:r>
              <a:rPr lang="en-US" noProof="0" dirty="0" smtClean="0"/>
              <a:t>C</a:t>
            </a:r>
            <a:r>
              <a:rPr lang="en-US" sz="100" noProof="0" dirty="0" smtClean="0"/>
              <a:t> </a:t>
            </a:r>
            <a:r>
              <a:rPr lang="en-US" noProof="0" dirty="0" smtClean="0"/>
              <a:t>L</a:t>
            </a:r>
            <a:endParaRPr lang="en-US" noProof="0" dirty="0"/>
          </a:p>
          <a:p>
            <a:pPr lvl="1">
              <a:spcBef>
                <a:spcPts val="1000"/>
              </a:spcBef>
            </a:pPr>
            <a:r>
              <a:rPr lang="en-US" noProof="0" dirty="0"/>
              <a:t>Must identify the </a:t>
            </a:r>
            <a:r>
              <a:rPr lang="en-US" noProof="0" dirty="0" smtClean="0"/>
              <a:t>A</a:t>
            </a:r>
            <a:r>
              <a:rPr lang="en-US" sz="100" noProof="0" dirty="0" smtClean="0"/>
              <a:t> </a:t>
            </a:r>
            <a:r>
              <a:rPr lang="en-US" noProof="0" dirty="0" smtClean="0"/>
              <a:t>C</a:t>
            </a:r>
            <a:r>
              <a:rPr lang="en-US" sz="100" noProof="0" dirty="0" smtClean="0"/>
              <a:t> </a:t>
            </a:r>
            <a:r>
              <a:rPr lang="en-US" noProof="0" dirty="0" smtClean="0"/>
              <a:t>L </a:t>
            </a:r>
            <a:r>
              <a:rPr lang="en-US" noProof="0" dirty="0"/>
              <a:t>and include a permit or deny argument</a:t>
            </a:r>
          </a:p>
          <a:p>
            <a:pPr>
              <a:spcBef>
                <a:spcPts val="1000"/>
              </a:spcBef>
            </a:pPr>
            <a:r>
              <a:rPr lang="en-US" noProof="0" dirty="0"/>
              <a:t>Example: To permit </a:t>
            </a: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traffic from any IP address or network to any I</a:t>
            </a:r>
            <a:r>
              <a:rPr lang="en-US" sz="100" noProof="0" dirty="0" smtClean="0"/>
              <a:t> </a:t>
            </a:r>
            <a:r>
              <a:rPr lang="en-US" noProof="0" dirty="0" smtClean="0"/>
              <a:t>P address or network:</a:t>
            </a:r>
            <a:endParaRPr lang="en-US" noProof="0" dirty="0"/>
          </a:p>
          <a:p>
            <a:pPr lvl="1">
              <a:spcBef>
                <a:spcPts val="1000"/>
              </a:spcBef>
            </a:pPr>
            <a:r>
              <a:rPr lang="en-US" b="1" noProof="0" dirty="0">
                <a:cs typeface="Courier New" panose="02070309020205020404" pitchFamily="49" charset="0"/>
              </a:rPr>
              <a:t>access-list acl_2 permit </a:t>
            </a:r>
            <a:r>
              <a:rPr lang="en-US" b="1" noProof="0" dirty="0" err="1" smtClean="0">
                <a:cs typeface="Courier New" panose="02070309020205020404" pitchFamily="49" charset="0"/>
              </a:rPr>
              <a:t>i</a:t>
            </a:r>
            <a:r>
              <a:rPr lang="en-US" sz="100" b="1" noProof="0" dirty="0" smtClean="0">
                <a:cs typeface="Courier New" panose="02070309020205020404" pitchFamily="49" charset="0"/>
              </a:rPr>
              <a:t> </a:t>
            </a:r>
            <a:r>
              <a:rPr lang="en-US" b="1" noProof="0" dirty="0" smtClean="0">
                <a:cs typeface="Courier New" panose="02070309020205020404" pitchFamily="49" charset="0"/>
              </a:rPr>
              <a:t>c</a:t>
            </a:r>
            <a:r>
              <a:rPr lang="en-US" sz="100" b="1" noProof="0" dirty="0" smtClean="0">
                <a:cs typeface="Courier New" panose="02070309020205020404" pitchFamily="49" charset="0"/>
              </a:rPr>
              <a:t> </a:t>
            </a:r>
            <a:r>
              <a:rPr lang="en-US" b="1" noProof="0" dirty="0" smtClean="0">
                <a:cs typeface="Courier New" panose="02070309020205020404" pitchFamily="49" charset="0"/>
              </a:rPr>
              <a:t>m</a:t>
            </a:r>
            <a:r>
              <a:rPr lang="en-US" sz="100" b="1" noProof="0" dirty="0" smtClean="0">
                <a:cs typeface="Courier New" panose="02070309020205020404" pitchFamily="49" charset="0"/>
              </a:rPr>
              <a:t> </a:t>
            </a:r>
            <a:r>
              <a:rPr lang="en-US" b="1" noProof="0" dirty="0" smtClean="0">
                <a:cs typeface="Courier New" panose="02070309020205020404" pitchFamily="49" charset="0"/>
              </a:rPr>
              <a:t>p any</a:t>
            </a:r>
            <a:endParaRPr lang="en-US" b="1" noProof="0" dirty="0">
              <a:cs typeface="Courier New" panose="02070309020205020404" pitchFamily="49" charset="0"/>
            </a:endParaRPr>
          </a:p>
          <a:p>
            <a:pPr>
              <a:spcBef>
                <a:spcPts val="1000"/>
              </a:spcBef>
            </a:pPr>
            <a:r>
              <a:rPr lang="en-US" noProof="0" dirty="0" smtClean="0"/>
              <a:t>Example</a:t>
            </a:r>
            <a:r>
              <a:rPr lang="en-US" noProof="0" dirty="0"/>
              <a:t>: To permit </a:t>
            </a:r>
            <a:r>
              <a:rPr lang="en-US" noProof="0" dirty="0" smtClean="0"/>
              <a:t>T</a:t>
            </a:r>
            <a:r>
              <a:rPr lang="en-US" sz="100" noProof="0" dirty="0" smtClean="0"/>
              <a:t> </a:t>
            </a:r>
            <a:r>
              <a:rPr lang="en-US" noProof="0" dirty="0" smtClean="0"/>
              <a:t>C</a:t>
            </a:r>
            <a:r>
              <a:rPr lang="en-US" sz="100" noProof="0" dirty="0" smtClean="0"/>
              <a:t> </a:t>
            </a:r>
            <a:r>
              <a:rPr lang="en-US" noProof="0" dirty="0" smtClean="0"/>
              <a:t>P </a:t>
            </a:r>
            <a:r>
              <a:rPr lang="en-US" noProof="0" dirty="0"/>
              <a:t>traffic from 2.2.2.2 host machine to 5.5.5.5 host machine:</a:t>
            </a:r>
          </a:p>
          <a:p>
            <a:pPr lvl="1">
              <a:spcBef>
                <a:spcPts val="1000"/>
              </a:spcBef>
            </a:pPr>
            <a:r>
              <a:rPr lang="en-US" b="1" noProof="0" dirty="0">
                <a:cs typeface="Courier New" panose="02070309020205020404" pitchFamily="49" charset="0"/>
              </a:rPr>
              <a:t>access-list acl_2 permit </a:t>
            </a:r>
            <a:r>
              <a:rPr lang="en-US" b="1" noProof="0" dirty="0" smtClean="0">
                <a:cs typeface="Courier New" panose="02070309020205020404" pitchFamily="49" charset="0"/>
              </a:rPr>
              <a:t>t</a:t>
            </a:r>
            <a:r>
              <a:rPr lang="en-US" sz="100" b="1" noProof="0" dirty="0" smtClean="0">
                <a:cs typeface="Courier New" panose="02070309020205020404" pitchFamily="49" charset="0"/>
              </a:rPr>
              <a:t> </a:t>
            </a:r>
            <a:r>
              <a:rPr lang="en-US" b="1" noProof="0" dirty="0" smtClean="0">
                <a:cs typeface="Courier New" panose="02070309020205020404" pitchFamily="49" charset="0"/>
              </a:rPr>
              <a:t>c</a:t>
            </a:r>
            <a:r>
              <a:rPr lang="en-US" sz="100" b="1" noProof="0" dirty="0" smtClean="0">
                <a:cs typeface="Courier New" panose="02070309020205020404" pitchFamily="49" charset="0"/>
              </a:rPr>
              <a:t> </a:t>
            </a:r>
            <a:r>
              <a:rPr lang="en-US" b="1" noProof="0" dirty="0" smtClean="0">
                <a:cs typeface="Courier New" panose="02070309020205020404" pitchFamily="49" charset="0"/>
              </a:rPr>
              <a:t>p </a:t>
            </a:r>
            <a:r>
              <a:rPr lang="en-US" b="1" noProof="0" dirty="0">
                <a:cs typeface="Courier New" panose="02070309020205020404" pitchFamily="49" charset="0"/>
              </a:rPr>
              <a:t>host 2.2.2.2 host 5.5.5.5</a:t>
            </a:r>
          </a:p>
          <a:p>
            <a:pPr>
              <a:spcBef>
                <a:spcPts val="1000"/>
              </a:spcBef>
            </a:pPr>
            <a:r>
              <a:rPr lang="en-US" noProof="0" dirty="0" smtClean="0">
                <a:cs typeface="Courier New" panose="02070309020205020404" pitchFamily="49" charset="0"/>
              </a:rPr>
              <a:t>A</a:t>
            </a:r>
            <a:r>
              <a:rPr lang="en-US" sz="100" noProof="0" dirty="0" smtClean="0">
                <a:cs typeface="Courier New" panose="02070309020205020404" pitchFamily="49" charset="0"/>
              </a:rPr>
              <a:t> </a:t>
            </a:r>
            <a:r>
              <a:rPr lang="en-US" noProof="0" dirty="0" smtClean="0">
                <a:cs typeface="Courier New" panose="02070309020205020404" pitchFamily="49" charset="0"/>
              </a:rPr>
              <a:t>C</a:t>
            </a:r>
            <a:r>
              <a:rPr lang="en-US" sz="100" noProof="0" dirty="0" smtClean="0">
                <a:cs typeface="Courier New" panose="02070309020205020404" pitchFamily="49" charset="0"/>
              </a:rPr>
              <a:t> </a:t>
            </a:r>
            <a:r>
              <a:rPr lang="en-US" noProof="0" dirty="0" smtClean="0">
                <a:cs typeface="Courier New" panose="02070309020205020404" pitchFamily="49" charset="0"/>
              </a:rPr>
              <a:t>Ls </a:t>
            </a:r>
            <a:r>
              <a:rPr lang="en-US" noProof="0" dirty="0">
                <a:cs typeface="Courier New" panose="02070309020205020404" pitchFamily="49" charset="0"/>
              </a:rPr>
              <a:t>do affect router performance</a:t>
            </a:r>
          </a:p>
          <a:p>
            <a:pPr lvl="1">
              <a:spcBef>
                <a:spcPts val="1000"/>
              </a:spcBef>
            </a:pPr>
            <a:r>
              <a:rPr lang="en-US" noProof="0" dirty="0">
                <a:cs typeface="Courier New" panose="02070309020205020404" pitchFamily="49" charset="0"/>
              </a:rPr>
              <a:t>The more statements or tests a router must scan the more time it takes a router to act</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60429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Firewalls (1 of 9)</a:t>
            </a:r>
            <a:endParaRPr lang="en-US" noProof="0" dirty="0"/>
          </a:p>
        </p:txBody>
      </p:sp>
      <p:sp>
        <p:nvSpPr>
          <p:cNvPr id="3" name="Content Placeholder 2"/>
          <p:cNvSpPr>
            <a:spLocks noGrp="1"/>
          </p:cNvSpPr>
          <p:nvPr>
            <p:ph idx="1"/>
          </p:nvPr>
        </p:nvSpPr>
        <p:spPr>
          <a:xfrm>
            <a:off x="365125" y="1538818"/>
            <a:ext cx="8415338" cy="3646126"/>
          </a:xfrm>
        </p:spPr>
        <p:txBody>
          <a:bodyPr/>
          <a:lstStyle/>
          <a:p>
            <a:pPr>
              <a:spcBef>
                <a:spcPts val="1000"/>
              </a:spcBef>
            </a:pPr>
            <a:r>
              <a:rPr lang="en-US" noProof="0" dirty="0" smtClean="0"/>
              <a:t>A firewall is a specialized </a:t>
            </a:r>
            <a:r>
              <a:rPr lang="en-US" noProof="0" dirty="0"/>
              <a:t>device or </a:t>
            </a:r>
            <a:r>
              <a:rPr lang="en-US" noProof="0" dirty="0" smtClean="0"/>
              <a:t>software that selectively </a:t>
            </a:r>
            <a:r>
              <a:rPr lang="en-US" noProof="0" dirty="0"/>
              <a:t>filters </a:t>
            </a:r>
            <a:r>
              <a:rPr lang="en-US" noProof="0" dirty="0" smtClean="0"/>
              <a:t>or </a:t>
            </a:r>
            <a:r>
              <a:rPr lang="en-US" noProof="0" dirty="0"/>
              <a:t>blocks traffic between networks</a:t>
            </a:r>
          </a:p>
          <a:p>
            <a:pPr lvl="1">
              <a:spcBef>
                <a:spcPts val="1000"/>
              </a:spcBef>
            </a:pPr>
            <a:r>
              <a:rPr lang="en-US" noProof="0" dirty="0"/>
              <a:t>Typically involves hardware and software </a:t>
            </a:r>
            <a:r>
              <a:rPr lang="en-US" noProof="0" dirty="0" smtClean="0"/>
              <a:t>combination</a:t>
            </a:r>
            <a:endParaRPr lang="en-US" noProof="0" dirty="0"/>
          </a:p>
          <a:p>
            <a:pPr>
              <a:spcBef>
                <a:spcPts val="1000"/>
              </a:spcBef>
            </a:pPr>
            <a:r>
              <a:rPr lang="en-US" noProof="0" dirty="0"/>
              <a:t>Firewall </a:t>
            </a:r>
            <a:r>
              <a:rPr lang="en-US" noProof="0" dirty="0" smtClean="0"/>
              <a:t>location:</a:t>
            </a:r>
            <a:endParaRPr lang="en-US" noProof="0" dirty="0"/>
          </a:p>
          <a:p>
            <a:pPr lvl="1">
              <a:spcBef>
                <a:spcPts val="1000"/>
              </a:spcBef>
            </a:pPr>
            <a:r>
              <a:rPr lang="en-US" noProof="0" dirty="0"/>
              <a:t>Between two interconnected private networks</a:t>
            </a:r>
          </a:p>
          <a:p>
            <a:pPr lvl="1">
              <a:spcBef>
                <a:spcPts val="1000"/>
              </a:spcBef>
            </a:pPr>
            <a:r>
              <a:rPr lang="en-US" noProof="0" dirty="0"/>
              <a:t>Between private </a:t>
            </a:r>
            <a:r>
              <a:rPr lang="en-US" noProof="0" dirty="0" smtClean="0"/>
              <a:t>and </a:t>
            </a:r>
            <a:r>
              <a:rPr lang="en-US" noProof="0" dirty="0"/>
              <a:t>public </a:t>
            </a:r>
            <a:r>
              <a:rPr lang="en-US" noProof="0" dirty="0" smtClean="0"/>
              <a:t>networks </a:t>
            </a:r>
            <a:r>
              <a:rPr lang="en-US" noProof="0" dirty="0"/>
              <a:t>(network-based firewall</a:t>
            </a:r>
            <a:r>
              <a:rPr lang="en-US" noProof="0" dirty="0" smtClean="0"/>
              <a:t>)</a:t>
            </a:r>
          </a:p>
          <a:p>
            <a:pPr lvl="1">
              <a:spcBef>
                <a:spcPts val="1000"/>
              </a:spcBef>
            </a:pPr>
            <a:r>
              <a:rPr lang="en-US" noProof="0" dirty="0" smtClean="0"/>
              <a:t>May also see firewall features integrated in routers, switches, and other network devices</a:t>
            </a:r>
          </a:p>
          <a:p>
            <a:pPr>
              <a:spcBef>
                <a:spcPts val="1000"/>
              </a:spcBef>
            </a:pPr>
            <a:r>
              <a:rPr lang="en-US" noProof="0" dirty="0" smtClean="0"/>
              <a:t>Other types of firewalls only protect the computer on which they are installed</a:t>
            </a:r>
          </a:p>
          <a:p>
            <a:pPr lvl="1">
              <a:spcBef>
                <a:spcPts val="1000"/>
              </a:spcBef>
            </a:pPr>
            <a:r>
              <a:rPr lang="en-US" noProof="0" dirty="0" smtClean="0"/>
              <a:t>Known as host-based firewalls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57060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Firewalls (2 of 9)</a:t>
            </a:r>
            <a:endParaRPr lang="en-US" noProof="0" dirty="0"/>
          </a:p>
        </p:txBody>
      </p:sp>
      <p:pic>
        <p:nvPicPr>
          <p:cNvPr id="6" name="Picture 5" descr="Figure 10-3 Placement of a firewall between a private network and the Internet. Internet connection is provided to the firewall, which is connected to a private network. The private network consists of a router, which is connected to three physical computers and a rou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1284" y="2357628"/>
            <a:ext cx="5361432" cy="214274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33069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Firewalls (3 of 9)</a:t>
            </a:r>
            <a:endParaRPr lang="en-US" noProof="0" dirty="0"/>
          </a:p>
        </p:txBody>
      </p:sp>
      <p:pic>
        <p:nvPicPr>
          <p:cNvPr id="6" name="Picture 5" descr="Figure 10-4 A dedicated firewall device. Firewall features can be integrated in routers, switches, and other network devices. &#10;Source: Newegg Business, In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476" y="1787652"/>
            <a:ext cx="5337048" cy="328269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73329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Firewalls (4 of 9)</a:t>
            </a:r>
            <a:endParaRPr lang="en-US" noProof="0" dirty="0"/>
          </a:p>
        </p:txBody>
      </p:sp>
      <p:sp>
        <p:nvSpPr>
          <p:cNvPr id="3" name="Content Placeholder 2"/>
          <p:cNvSpPr>
            <a:spLocks noGrp="1"/>
          </p:cNvSpPr>
          <p:nvPr>
            <p:ph idx="1"/>
          </p:nvPr>
        </p:nvSpPr>
        <p:spPr>
          <a:xfrm>
            <a:off x="365125" y="1538818"/>
            <a:ext cx="8415338" cy="3061351"/>
          </a:xfrm>
        </p:spPr>
        <p:txBody>
          <a:bodyPr/>
          <a:lstStyle/>
          <a:p>
            <a:pPr>
              <a:spcBef>
                <a:spcPts val="1000"/>
              </a:spcBef>
            </a:pPr>
            <a:r>
              <a:rPr lang="en-US" noProof="0" dirty="0"/>
              <a:t>Packet-filtering </a:t>
            </a:r>
            <a:r>
              <a:rPr lang="en-US" noProof="0" dirty="0" smtClean="0"/>
              <a:t>firewall:</a:t>
            </a:r>
            <a:endParaRPr lang="en-US" noProof="0" dirty="0"/>
          </a:p>
          <a:p>
            <a:pPr lvl="1">
              <a:spcBef>
                <a:spcPts val="1000"/>
              </a:spcBef>
            </a:pPr>
            <a:r>
              <a:rPr lang="en-US" noProof="0" dirty="0"/>
              <a:t>Simplest firewall</a:t>
            </a:r>
          </a:p>
          <a:p>
            <a:pPr lvl="1">
              <a:spcBef>
                <a:spcPts val="1000"/>
              </a:spcBef>
            </a:pPr>
            <a:r>
              <a:rPr lang="en-US" noProof="0" dirty="0"/>
              <a:t>Examines header of every entering packet (inbound traffic)</a:t>
            </a:r>
          </a:p>
          <a:p>
            <a:pPr lvl="1">
              <a:spcBef>
                <a:spcPts val="1000"/>
              </a:spcBef>
            </a:pPr>
            <a:r>
              <a:rPr lang="en-US" noProof="0" dirty="0"/>
              <a:t>Can block traffic entering or exiting a LAN (outbound traffic)</a:t>
            </a:r>
          </a:p>
          <a:p>
            <a:pPr>
              <a:spcBef>
                <a:spcPts val="1000"/>
              </a:spcBef>
            </a:pPr>
            <a:r>
              <a:rPr lang="en-US" noProof="0" dirty="0"/>
              <a:t>Firewall default </a:t>
            </a:r>
            <a:r>
              <a:rPr lang="en-US" noProof="0" dirty="0" smtClean="0"/>
              <a:t>configuration:</a:t>
            </a:r>
            <a:endParaRPr lang="en-US" noProof="0" dirty="0"/>
          </a:p>
          <a:p>
            <a:pPr lvl="1">
              <a:spcBef>
                <a:spcPts val="1000"/>
              </a:spcBef>
            </a:pPr>
            <a:r>
              <a:rPr lang="en-US" noProof="0" dirty="0"/>
              <a:t>Blocks most common security threats</a:t>
            </a:r>
          </a:p>
          <a:p>
            <a:pPr lvl="1">
              <a:spcBef>
                <a:spcPts val="1000"/>
              </a:spcBef>
            </a:pPr>
            <a:r>
              <a:rPr lang="en-US" noProof="0" dirty="0"/>
              <a:t>Preconfigured to accept and deny certain traffic types</a:t>
            </a:r>
          </a:p>
          <a:p>
            <a:pPr lvl="1">
              <a:spcBef>
                <a:spcPts val="1000"/>
              </a:spcBef>
            </a:pPr>
            <a:r>
              <a:rPr lang="en-US" noProof="0" dirty="0"/>
              <a:t>Network administrators often customize </a:t>
            </a:r>
            <a:r>
              <a:rPr lang="en-US" noProof="0" dirty="0" smtClean="0"/>
              <a:t>settings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4113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Firewalls (5 of 9)</a:t>
            </a:r>
            <a:endParaRPr lang="en-US" noProof="0" dirty="0"/>
          </a:p>
        </p:txBody>
      </p:sp>
      <p:pic>
        <p:nvPicPr>
          <p:cNvPr id="6" name="Picture 5" descr="Figure 10-5 Arrows pointing toward the firewall are inbound for that device. A diagram shows the packet filtering firewall. The right side of the packet filtering firewall shows G I 0 slash 1 internal interface, and the outbound and inbound process with private LAN. The left side of the firewall shows G I 0 slash 0 external interface and the outbound and inbound process with the intern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819400"/>
            <a:ext cx="6653590" cy="140055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74671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Firewalls (6 of 9)</a:t>
            </a:r>
            <a:endParaRPr lang="en-US" noProof="0" dirty="0"/>
          </a:p>
        </p:txBody>
      </p:sp>
      <p:sp>
        <p:nvSpPr>
          <p:cNvPr id="3" name="Content Placeholder 2"/>
          <p:cNvSpPr>
            <a:spLocks noGrp="1"/>
          </p:cNvSpPr>
          <p:nvPr>
            <p:ph idx="1"/>
          </p:nvPr>
        </p:nvSpPr>
        <p:spPr>
          <a:xfrm>
            <a:off x="365125" y="1538818"/>
            <a:ext cx="8415338" cy="2640723"/>
          </a:xfrm>
        </p:spPr>
        <p:txBody>
          <a:bodyPr/>
          <a:lstStyle/>
          <a:p>
            <a:pPr>
              <a:spcBef>
                <a:spcPts val="1000"/>
              </a:spcBef>
            </a:pPr>
            <a:r>
              <a:rPr lang="en-US" noProof="0" dirty="0"/>
              <a:t>Common packet-filtering firewall </a:t>
            </a:r>
            <a:r>
              <a:rPr lang="en-US" noProof="0" dirty="0" smtClean="0"/>
              <a:t>criteria:</a:t>
            </a:r>
            <a:endParaRPr lang="en-US" noProof="0" dirty="0"/>
          </a:p>
          <a:p>
            <a:pPr lvl="1">
              <a:spcBef>
                <a:spcPts val="1000"/>
              </a:spcBef>
            </a:pPr>
            <a:r>
              <a:rPr lang="en-US" noProof="0" dirty="0"/>
              <a:t>Source and destination IP addresses</a:t>
            </a:r>
          </a:p>
          <a:p>
            <a:pPr lvl="1">
              <a:spcBef>
                <a:spcPts val="1000"/>
              </a:spcBef>
            </a:pPr>
            <a:r>
              <a:rPr lang="en-US" noProof="0" dirty="0"/>
              <a:t>Source and destination ports</a:t>
            </a:r>
          </a:p>
          <a:p>
            <a:pPr lvl="1">
              <a:spcBef>
                <a:spcPts val="1000"/>
              </a:spcBef>
            </a:pPr>
            <a:r>
              <a:rPr lang="en-US" noProof="0" dirty="0"/>
              <a:t>Flags set in the </a:t>
            </a:r>
            <a:r>
              <a:rPr lang="en-US" noProof="0" dirty="0" smtClean="0"/>
              <a:t>T</a:t>
            </a:r>
            <a:r>
              <a:rPr lang="en-US" sz="100" noProof="0" dirty="0" smtClean="0"/>
              <a:t> </a:t>
            </a:r>
            <a:r>
              <a:rPr lang="en-US" noProof="0" dirty="0" smtClean="0"/>
              <a:t>C</a:t>
            </a:r>
            <a:r>
              <a:rPr lang="en-US" sz="100" noProof="0" dirty="0" smtClean="0"/>
              <a:t> </a:t>
            </a:r>
            <a:r>
              <a:rPr lang="en-US" noProof="0" dirty="0" smtClean="0"/>
              <a:t>P </a:t>
            </a:r>
            <a:r>
              <a:rPr lang="en-US" noProof="0" dirty="0"/>
              <a:t>header</a:t>
            </a:r>
          </a:p>
          <a:p>
            <a:pPr lvl="1">
              <a:spcBef>
                <a:spcPts val="1000"/>
              </a:spcBef>
            </a:pPr>
            <a:r>
              <a:rPr lang="en-US" noProof="0" dirty="0"/>
              <a:t>Transmissions using </a:t>
            </a:r>
            <a:r>
              <a:rPr lang="en-US" noProof="0" dirty="0" smtClean="0"/>
              <a:t>U</a:t>
            </a:r>
            <a:r>
              <a:rPr lang="en-US" sz="100" noProof="0" dirty="0" smtClean="0"/>
              <a:t> </a:t>
            </a:r>
            <a:r>
              <a:rPr lang="en-US" noProof="0" dirty="0" smtClean="0"/>
              <a:t>D</a:t>
            </a:r>
            <a:r>
              <a:rPr lang="en-US" sz="100" noProof="0" dirty="0" smtClean="0"/>
              <a:t> </a:t>
            </a:r>
            <a:r>
              <a:rPr lang="en-US" noProof="0" dirty="0" smtClean="0"/>
              <a:t>P </a:t>
            </a:r>
            <a:r>
              <a:rPr lang="en-US" noProof="0" dirty="0"/>
              <a:t>or </a:t>
            </a: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a:t>
            </a:r>
            <a:r>
              <a:rPr lang="en-US" noProof="0" dirty="0"/>
              <a:t>protocols</a:t>
            </a:r>
          </a:p>
          <a:p>
            <a:pPr lvl="1">
              <a:spcBef>
                <a:spcPts val="1000"/>
              </a:spcBef>
            </a:pPr>
            <a:r>
              <a:rPr lang="en-US" noProof="0" dirty="0"/>
              <a:t>Packet’s status as </a:t>
            </a:r>
            <a:r>
              <a:rPr lang="en-US" noProof="0" dirty="0" smtClean="0"/>
              <a:t>the first </a:t>
            </a:r>
            <a:r>
              <a:rPr lang="en-US" noProof="0" dirty="0"/>
              <a:t>packet in new data stream, subsequent packet</a:t>
            </a:r>
          </a:p>
          <a:p>
            <a:pPr lvl="1">
              <a:spcBef>
                <a:spcPts val="1000"/>
              </a:spcBef>
            </a:pPr>
            <a:r>
              <a:rPr lang="en-US" noProof="0" dirty="0"/>
              <a:t>Packet’s status as inbound to, outbound from private network</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87302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Firewalls (7 of 9)</a:t>
            </a:r>
            <a:endParaRPr lang="en-US" noProof="0" dirty="0"/>
          </a:p>
        </p:txBody>
      </p:sp>
      <p:sp>
        <p:nvSpPr>
          <p:cNvPr id="3" name="Content Placeholder 2"/>
          <p:cNvSpPr>
            <a:spLocks noGrp="1"/>
          </p:cNvSpPr>
          <p:nvPr>
            <p:ph idx="1"/>
          </p:nvPr>
        </p:nvSpPr>
        <p:spPr>
          <a:xfrm>
            <a:off x="365125" y="1538818"/>
            <a:ext cx="8415338" cy="4549451"/>
          </a:xfrm>
        </p:spPr>
        <p:txBody>
          <a:bodyPr/>
          <a:lstStyle/>
          <a:p>
            <a:pPr>
              <a:spcBef>
                <a:spcPts val="800"/>
              </a:spcBef>
            </a:pPr>
            <a:r>
              <a:rPr lang="en-US" noProof="0" dirty="0"/>
              <a:t>Port blocking</a:t>
            </a:r>
          </a:p>
          <a:p>
            <a:pPr lvl="1">
              <a:spcBef>
                <a:spcPts val="800"/>
              </a:spcBef>
            </a:pPr>
            <a:r>
              <a:rPr lang="en-US" noProof="0" dirty="0"/>
              <a:t>Prevents connection to and transmission completion through ports</a:t>
            </a:r>
          </a:p>
          <a:p>
            <a:pPr>
              <a:spcBef>
                <a:spcPts val="800"/>
              </a:spcBef>
            </a:pPr>
            <a:r>
              <a:rPr lang="en-US" noProof="0" dirty="0"/>
              <a:t>Optional firewall </a:t>
            </a:r>
            <a:r>
              <a:rPr lang="en-US" noProof="0" dirty="0" smtClean="0"/>
              <a:t>functions:</a:t>
            </a:r>
            <a:endParaRPr lang="en-US" noProof="0" dirty="0"/>
          </a:p>
          <a:p>
            <a:pPr lvl="1">
              <a:spcBef>
                <a:spcPts val="800"/>
              </a:spcBef>
            </a:pPr>
            <a:r>
              <a:rPr lang="en-US" noProof="0" dirty="0"/>
              <a:t>Encryption</a:t>
            </a:r>
          </a:p>
          <a:p>
            <a:pPr lvl="1">
              <a:spcBef>
                <a:spcPts val="800"/>
              </a:spcBef>
            </a:pPr>
            <a:r>
              <a:rPr lang="en-US" noProof="0" dirty="0"/>
              <a:t>User authentication</a:t>
            </a:r>
          </a:p>
          <a:p>
            <a:pPr lvl="1">
              <a:spcBef>
                <a:spcPts val="800"/>
              </a:spcBef>
            </a:pPr>
            <a:r>
              <a:rPr lang="en-US" noProof="0" dirty="0"/>
              <a:t>Centralized management</a:t>
            </a:r>
          </a:p>
          <a:p>
            <a:pPr lvl="1">
              <a:spcBef>
                <a:spcPts val="800"/>
              </a:spcBef>
            </a:pPr>
            <a:r>
              <a:rPr lang="en-US" noProof="0" dirty="0"/>
              <a:t>Easy rule establishment</a:t>
            </a:r>
          </a:p>
          <a:p>
            <a:pPr lvl="1">
              <a:spcBef>
                <a:spcPts val="800"/>
              </a:spcBef>
            </a:pPr>
            <a:r>
              <a:rPr lang="en-US" noProof="0" dirty="0"/>
              <a:t>Content-filtering based on data contained in packets</a:t>
            </a:r>
          </a:p>
          <a:p>
            <a:pPr lvl="1">
              <a:spcBef>
                <a:spcPts val="800"/>
              </a:spcBef>
            </a:pPr>
            <a:r>
              <a:rPr lang="en-US" noProof="0" dirty="0"/>
              <a:t>Logging, auditing capabilities</a:t>
            </a:r>
          </a:p>
          <a:p>
            <a:pPr lvl="1">
              <a:spcBef>
                <a:spcPts val="800"/>
              </a:spcBef>
            </a:pPr>
            <a:r>
              <a:rPr lang="en-US" noProof="0" dirty="0"/>
              <a:t>Protect internal LAN’s address identity</a:t>
            </a:r>
          </a:p>
          <a:p>
            <a:pPr lvl="1">
              <a:spcBef>
                <a:spcPts val="800"/>
              </a:spcBef>
            </a:pPr>
            <a:r>
              <a:rPr lang="en-US" noProof="0" dirty="0"/>
              <a:t>Monitor packets according to existing traffic streams (stateful firewall)</a:t>
            </a:r>
          </a:p>
          <a:p>
            <a:pPr lvl="2">
              <a:spcBef>
                <a:spcPts val="800"/>
              </a:spcBef>
            </a:pPr>
            <a:r>
              <a:rPr lang="en-US" noProof="0" dirty="0"/>
              <a:t>A stateless firewall manages each incoming packet as a stand-along entity without regard to active </a:t>
            </a:r>
            <a:r>
              <a:rPr lang="en-US" noProof="0" dirty="0" smtClean="0"/>
              <a:t>connections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49264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Firewalls (8 of 9)</a:t>
            </a:r>
            <a:endParaRPr lang="en-US" noProof="0" dirty="0"/>
          </a:p>
        </p:txBody>
      </p:sp>
      <p:sp>
        <p:nvSpPr>
          <p:cNvPr id="3" name="Content Placeholder 2"/>
          <p:cNvSpPr>
            <a:spLocks noGrp="1"/>
          </p:cNvSpPr>
          <p:nvPr>
            <p:ph idx="1"/>
          </p:nvPr>
        </p:nvSpPr>
        <p:spPr>
          <a:xfrm>
            <a:off x="365125" y="1538818"/>
            <a:ext cx="8415338" cy="3657411"/>
          </a:xfrm>
        </p:spPr>
        <p:txBody>
          <a:bodyPr/>
          <a:lstStyle/>
          <a:p>
            <a:pPr>
              <a:spcBef>
                <a:spcPts val="1000"/>
              </a:spcBef>
            </a:pPr>
            <a:r>
              <a:rPr lang="en-US" noProof="0" dirty="0"/>
              <a:t>Unified Threat Management (</a:t>
            </a:r>
            <a:r>
              <a:rPr lang="en-US" noProof="0" dirty="0" smtClean="0"/>
              <a:t>U</a:t>
            </a:r>
            <a:r>
              <a:rPr lang="en-US" sz="100" noProof="0" dirty="0" smtClean="0"/>
              <a:t> </a:t>
            </a:r>
            <a:r>
              <a:rPr lang="en-US" noProof="0" dirty="0" smtClean="0"/>
              <a:t>T</a:t>
            </a:r>
            <a:r>
              <a:rPr lang="en-US" sz="100" noProof="0" dirty="0" smtClean="0"/>
              <a:t> </a:t>
            </a:r>
            <a:r>
              <a:rPr lang="en-US" noProof="0" dirty="0" smtClean="0"/>
              <a:t>M):</a:t>
            </a:r>
            <a:endParaRPr lang="en-US" noProof="0" dirty="0"/>
          </a:p>
          <a:p>
            <a:pPr lvl="1">
              <a:spcBef>
                <a:spcPts val="1000"/>
              </a:spcBef>
            </a:pPr>
            <a:r>
              <a:rPr lang="en-US" noProof="0" dirty="0" smtClean="0"/>
              <a:t>Security strategy </a:t>
            </a:r>
            <a:r>
              <a:rPr lang="en-US" noProof="0" dirty="0"/>
              <a:t>that combines multiple layers of security appliances and technologies into a single safety </a:t>
            </a:r>
            <a:r>
              <a:rPr lang="en-US" noProof="0" dirty="0" smtClean="0"/>
              <a:t>net</a:t>
            </a:r>
          </a:p>
          <a:p>
            <a:pPr lvl="1">
              <a:spcBef>
                <a:spcPts val="1000"/>
              </a:spcBef>
            </a:pPr>
            <a:r>
              <a:rPr lang="en-US" noProof="0" dirty="0" smtClean="0"/>
              <a:t>Requires a great deal of processing power</a:t>
            </a:r>
            <a:endParaRPr lang="en-US" noProof="0" dirty="0"/>
          </a:p>
          <a:p>
            <a:pPr>
              <a:spcBef>
                <a:spcPts val="1000"/>
              </a:spcBef>
            </a:pPr>
            <a:r>
              <a:rPr lang="en-US" noProof="0" dirty="0"/>
              <a:t>Next Generation Firewalls (</a:t>
            </a:r>
            <a:r>
              <a:rPr lang="en-US" noProof="0" dirty="0" smtClean="0"/>
              <a:t>N</a:t>
            </a:r>
            <a:r>
              <a:rPr lang="en-US" sz="100" noProof="0" dirty="0" smtClean="0"/>
              <a:t> </a:t>
            </a:r>
            <a:r>
              <a:rPr lang="en-US" noProof="0" dirty="0" smtClean="0"/>
              <a:t>G</a:t>
            </a:r>
            <a:r>
              <a:rPr lang="en-US" sz="100" noProof="0" dirty="0" smtClean="0"/>
              <a:t> </a:t>
            </a:r>
            <a:r>
              <a:rPr lang="en-US" noProof="0" dirty="0" smtClean="0"/>
              <a:t>F</a:t>
            </a:r>
            <a:r>
              <a:rPr lang="en-US" sz="100" noProof="0" dirty="0" smtClean="0"/>
              <a:t> </a:t>
            </a:r>
            <a:r>
              <a:rPr lang="en-US" noProof="0" dirty="0" smtClean="0"/>
              <a:t>W):</a:t>
            </a:r>
            <a:endParaRPr lang="en-US" noProof="0" dirty="0"/>
          </a:p>
          <a:p>
            <a:pPr lvl="1">
              <a:spcBef>
                <a:spcPts val="1000"/>
              </a:spcBef>
            </a:pPr>
            <a:r>
              <a:rPr lang="en-US" noProof="0" dirty="0"/>
              <a:t>Have built-in Application Control features and are application aware</a:t>
            </a:r>
          </a:p>
          <a:p>
            <a:pPr lvl="2">
              <a:spcBef>
                <a:spcPts val="1000"/>
              </a:spcBef>
            </a:pPr>
            <a:r>
              <a:rPr lang="en-US" noProof="0" dirty="0"/>
              <a:t>They can monitor and limit traffic of specific </a:t>
            </a:r>
            <a:r>
              <a:rPr lang="en-US" noProof="0" dirty="0" smtClean="0"/>
              <a:t>applications</a:t>
            </a:r>
          </a:p>
          <a:p>
            <a:pPr lvl="1">
              <a:spcBef>
                <a:spcPts val="1000"/>
              </a:spcBef>
            </a:pPr>
            <a:r>
              <a:rPr lang="en-US" noProof="0" dirty="0" smtClean="0"/>
              <a:t>Adapt to the class of a specific user or user group</a:t>
            </a:r>
            <a:endParaRPr lang="en-US" noProof="0" dirty="0"/>
          </a:p>
          <a:p>
            <a:pPr lvl="1">
              <a:spcBef>
                <a:spcPts val="1000"/>
              </a:spcBef>
            </a:pPr>
            <a:r>
              <a:rPr lang="en-US" noProof="0" dirty="0"/>
              <a:t>May also be context aware</a:t>
            </a:r>
          </a:p>
          <a:p>
            <a:pPr lvl="2">
              <a:spcBef>
                <a:spcPts val="1000"/>
              </a:spcBef>
            </a:pPr>
            <a:r>
              <a:rPr lang="en-US" noProof="0" dirty="0"/>
              <a:t>They adapt to various applications, users, and </a:t>
            </a:r>
            <a:r>
              <a:rPr lang="en-US" noProof="0" dirty="0" smtClean="0"/>
              <a:t>devices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85199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Firewalls (9 of 9)</a:t>
            </a:r>
            <a:endParaRPr lang="en-US" noProof="0" dirty="0"/>
          </a:p>
        </p:txBody>
      </p:sp>
      <p:sp>
        <p:nvSpPr>
          <p:cNvPr id="3" name="Content Placeholder 2"/>
          <p:cNvSpPr>
            <a:spLocks noGrp="1"/>
          </p:cNvSpPr>
          <p:nvPr>
            <p:ph idx="1"/>
          </p:nvPr>
        </p:nvSpPr>
        <p:spPr>
          <a:xfrm>
            <a:off x="365125" y="1538818"/>
            <a:ext cx="8415338" cy="2454005"/>
          </a:xfrm>
        </p:spPr>
        <p:txBody>
          <a:bodyPr/>
          <a:lstStyle/>
          <a:p>
            <a:pPr>
              <a:spcBef>
                <a:spcPts val="1000"/>
              </a:spcBef>
            </a:pPr>
            <a:r>
              <a:rPr lang="en-US" noProof="0" dirty="0" smtClean="0"/>
              <a:t>Troubleshooting firewalls:</a:t>
            </a:r>
          </a:p>
          <a:p>
            <a:pPr lvl="1">
              <a:spcBef>
                <a:spcPts val="1000"/>
              </a:spcBef>
            </a:pPr>
            <a:r>
              <a:rPr lang="en-US" noProof="0" dirty="0"/>
              <a:t>Most common cause of firewall failure is firewall </a:t>
            </a:r>
            <a:r>
              <a:rPr lang="en-US" noProof="0" dirty="0" smtClean="0"/>
              <a:t>misconfiguration</a:t>
            </a:r>
          </a:p>
          <a:p>
            <a:pPr lvl="1">
              <a:spcBef>
                <a:spcPts val="1000"/>
              </a:spcBef>
            </a:pPr>
            <a:r>
              <a:rPr lang="en-US" noProof="0" dirty="0" smtClean="0"/>
              <a:t>Configuration must not be so strict that it prevents authorized users from transmitting and receiving necessary data</a:t>
            </a:r>
          </a:p>
          <a:p>
            <a:pPr lvl="2">
              <a:spcBef>
                <a:spcPts val="1000"/>
              </a:spcBef>
            </a:pPr>
            <a:r>
              <a:rPr lang="en-US" noProof="0" dirty="0" smtClean="0"/>
              <a:t>But no so lenient that you unnecessarily risk security breaches</a:t>
            </a:r>
          </a:p>
          <a:p>
            <a:pPr lvl="1">
              <a:spcBef>
                <a:spcPts val="1000"/>
              </a:spcBef>
            </a:pPr>
            <a:r>
              <a:rPr lang="en-US" noProof="0" dirty="0" smtClean="0"/>
              <a:t>You may need to create exceptions to the rules</a:t>
            </a:r>
          </a:p>
          <a:p>
            <a:pPr lvl="2">
              <a:spcBef>
                <a:spcPts val="1000"/>
              </a:spcBef>
            </a:pPr>
            <a:r>
              <a:rPr lang="en-US" noProof="0" dirty="0" smtClean="0"/>
              <a:t>Referred to as “punching a hole” in the firewall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59757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Objectives (1 of 2)</a:t>
            </a:r>
            <a:endParaRPr lang="en-US" noProof="0" dirty="0"/>
          </a:p>
        </p:txBody>
      </p:sp>
      <p:sp>
        <p:nvSpPr>
          <p:cNvPr id="3" name="Text Placeholder 2"/>
          <p:cNvSpPr>
            <a:spLocks noGrp="1"/>
          </p:cNvSpPr>
          <p:nvPr>
            <p:ph type="body" idx="1"/>
          </p:nvPr>
        </p:nvSpPr>
        <p:spPr>
          <a:xfrm>
            <a:off x="2641600" y="2942670"/>
            <a:ext cx="6172200" cy="1623521"/>
          </a:xfrm>
        </p:spPr>
        <p:txBody>
          <a:bodyPr/>
          <a:lstStyle/>
          <a:p>
            <a:pPr marL="444500" indent="-444500"/>
            <a:r>
              <a:rPr lang="en-US" b="1" noProof="0" dirty="0" smtClean="0">
                <a:solidFill>
                  <a:srgbClr val="1B70A5"/>
                </a:solidFill>
              </a:rPr>
              <a:t>10.1</a:t>
            </a:r>
            <a:r>
              <a:rPr lang="en-US" b="1" noProof="0" dirty="0" smtClean="0"/>
              <a:t> </a:t>
            </a:r>
            <a:r>
              <a:rPr lang="en-US" noProof="0" dirty="0" smtClean="0"/>
              <a:t>Describe the functions and features of various network security devices</a:t>
            </a:r>
          </a:p>
          <a:p>
            <a:r>
              <a:rPr lang="en-US" b="1" noProof="0" dirty="0" smtClean="0">
                <a:solidFill>
                  <a:srgbClr val="1B70A5"/>
                </a:solidFill>
              </a:rPr>
              <a:t>10.2</a:t>
            </a:r>
            <a:r>
              <a:rPr lang="en-US" noProof="0" dirty="0" smtClean="0"/>
              <a:t> Implement security precautions on a switch</a:t>
            </a:r>
          </a:p>
          <a:p>
            <a:pPr marL="444500" indent="-444500"/>
            <a:r>
              <a:rPr lang="en-US" b="1" noProof="0" dirty="0" smtClean="0">
                <a:solidFill>
                  <a:srgbClr val="1B70A5"/>
                </a:solidFill>
              </a:rPr>
              <a:t>10.3</a:t>
            </a:r>
            <a:r>
              <a:rPr lang="en-US" noProof="0" dirty="0" smtClean="0"/>
              <a:t> Track the processes of authentication, authorization, and auditing on a network</a:t>
            </a:r>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D</a:t>
            </a:r>
            <a:r>
              <a:rPr lang="en-US" sz="100" noProof="0" dirty="0" smtClean="0"/>
              <a:t> </a:t>
            </a:r>
            <a:r>
              <a:rPr lang="en-US" noProof="0" dirty="0" smtClean="0"/>
              <a:t>S (Intrusion Detection System) (1 of 2)</a:t>
            </a:r>
            <a:endParaRPr lang="en-US" noProof="0" dirty="0"/>
          </a:p>
        </p:txBody>
      </p:sp>
      <p:sp>
        <p:nvSpPr>
          <p:cNvPr id="3" name="Content Placeholder 2"/>
          <p:cNvSpPr>
            <a:spLocks noGrp="1"/>
          </p:cNvSpPr>
          <p:nvPr>
            <p:ph idx="1"/>
          </p:nvPr>
        </p:nvSpPr>
        <p:spPr>
          <a:xfrm>
            <a:off x="365125" y="1538818"/>
            <a:ext cx="8415338" cy="3891322"/>
          </a:xfrm>
        </p:spPr>
        <p:txBody>
          <a:bodyPr/>
          <a:lstStyle/>
          <a:p>
            <a:pPr>
              <a:spcBef>
                <a:spcPts val="1000"/>
              </a:spcBef>
            </a:pPr>
            <a:r>
              <a:rPr lang="en-US" noProof="0" dirty="0" smtClean="0"/>
              <a:t>I</a:t>
            </a:r>
            <a:r>
              <a:rPr lang="en-US" sz="100" noProof="0" dirty="0" smtClean="0"/>
              <a:t> </a:t>
            </a:r>
            <a:r>
              <a:rPr lang="en-US" noProof="0" dirty="0" smtClean="0"/>
              <a:t>D</a:t>
            </a:r>
            <a:r>
              <a:rPr lang="en-US" sz="100" noProof="0" dirty="0" smtClean="0"/>
              <a:t> </a:t>
            </a:r>
            <a:r>
              <a:rPr lang="en-US" noProof="0" dirty="0" smtClean="0"/>
              <a:t>S </a:t>
            </a:r>
            <a:r>
              <a:rPr lang="en-US" noProof="0" dirty="0"/>
              <a:t>(intrusion detection system</a:t>
            </a:r>
            <a:r>
              <a:rPr lang="en-US" noProof="0" dirty="0" smtClean="0"/>
              <a:t>):</a:t>
            </a:r>
            <a:endParaRPr lang="en-US" noProof="0" dirty="0"/>
          </a:p>
          <a:p>
            <a:pPr lvl="1">
              <a:spcBef>
                <a:spcPts val="1000"/>
              </a:spcBef>
            </a:pPr>
            <a:r>
              <a:rPr lang="en-US" noProof="0" dirty="0" smtClean="0"/>
              <a:t>Stand-along device, an application, or a built-in feature running on a workstation, server, switch, router, or firewall</a:t>
            </a:r>
          </a:p>
          <a:p>
            <a:pPr lvl="1">
              <a:spcBef>
                <a:spcPts val="1000"/>
              </a:spcBef>
            </a:pPr>
            <a:r>
              <a:rPr lang="en-US" noProof="0" dirty="0" smtClean="0"/>
              <a:t>Monitors network traffic and generates alerts about suspicious activity</a:t>
            </a:r>
          </a:p>
          <a:p>
            <a:pPr lvl="1">
              <a:spcBef>
                <a:spcPts val="1000"/>
              </a:spcBef>
            </a:pPr>
            <a:r>
              <a:rPr lang="en-US" noProof="0" dirty="0" smtClean="0"/>
              <a:t>Commonly exists as an embedded feature in U</a:t>
            </a:r>
            <a:r>
              <a:rPr lang="en-US" sz="100" noProof="0" dirty="0" smtClean="0"/>
              <a:t> </a:t>
            </a:r>
            <a:r>
              <a:rPr lang="en-US" noProof="0" dirty="0" smtClean="0"/>
              <a:t>T</a:t>
            </a:r>
            <a:r>
              <a:rPr lang="en-US" sz="100" noProof="0" dirty="0" smtClean="0"/>
              <a:t> </a:t>
            </a:r>
            <a:r>
              <a:rPr lang="en-US" noProof="0" dirty="0" smtClean="0"/>
              <a:t>M solutions or N</a:t>
            </a:r>
            <a:r>
              <a:rPr lang="en-US" sz="100" noProof="0" dirty="0" smtClean="0"/>
              <a:t> </a:t>
            </a:r>
            <a:r>
              <a:rPr lang="en-US" noProof="0" dirty="0" smtClean="0"/>
              <a:t>G</a:t>
            </a:r>
            <a:r>
              <a:rPr lang="en-US" sz="100" noProof="0" dirty="0" smtClean="0"/>
              <a:t> </a:t>
            </a:r>
            <a:r>
              <a:rPr lang="en-US" noProof="0" dirty="0" smtClean="0"/>
              <a:t>F</a:t>
            </a:r>
            <a:r>
              <a:rPr lang="en-US" sz="100" noProof="0" dirty="0" smtClean="0"/>
              <a:t> </a:t>
            </a:r>
            <a:r>
              <a:rPr lang="en-US" noProof="0" dirty="0" err="1" smtClean="0"/>
              <a:t>Ws</a:t>
            </a:r>
            <a:endParaRPr lang="en-US" noProof="0" dirty="0" smtClean="0"/>
          </a:p>
          <a:p>
            <a:pPr>
              <a:spcBef>
                <a:spcPts val="1000"/>
              </a:spcBef>
            </a:pPr>
            <a:r>
              <a:rPr lang="en-US" noProof="0" dirty="0" smtClean="0"/>
              <a:t>Two primary methods for detecting threats:</a:t>
            </a:r>
          </a:p>
          <a:p>
            <a:pPr lvl="1">
              <a:spcBef>
                <a:spcPts val="1000"/>
              </a:spcBef>
            </a:pPr>
            <a:r>
              <a:rPr lang="en-US" noProof="0" dirty="0" smtClean="0"/>
              <a:t>Statistical anomaly detection</a:t>
            </a:r>
          </a:p>
          <a:p>
            <a:pPr lvl="2">
              <a:spcBef>
                <a:spcPts val="1000"/>
              </a:spcBef>
            </a:pPr>
            <a:r>
              <a:rPr lang="en-US" noProof="0" dirty="0" smtClean="0"/>
              <a:t>Compares network traffic samples to a predetermined baseline in order to detect anomalies </a:t>
            </a:r>
          </a:p>
          <a:p>
            <a:pPr lvl="1">
              <a:spcBef>
                <a:spcPts val="1000"/>
              </a:spcBef>
            </a:pPr>
            <a:r>
              <a:rPr lang="en-US" noProof="0" dirty="0" smtClean="0"/>
              <a:t>Signature-based detection</a:t>
            </a:r>
          </a:p>
          <a:p>
            <a:pPr lvl="2">
              <a:spcBef>
                <a:spcPts val="1000"/>
              </a:spcBef>
            </a:pPr>
            <a:r>
              <a:rPr lang="en-US" noProof="0" dirty="0" smtClean="0"/>
              <a:t>Looks for identifiable patterns (signatures) of code that are known to indicate specific vulnerabilities, exploits, or other undesirable traffic</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96385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D</a:t>
            </a:r>
            <a:r>
              <a:rPr lang="en-US" sz="100" noProof="0" dirty="0" smtClean="0"/>
              <a:t> </a:t>
            </a:r>
            <a:r>
              <a:rPr lang="en-US" noProof="0" dirty="0" smtClean="0"/>
              <a:t>S (Intrusion Detection System) (2 of 2)</a:t>
            </a:r>
            <a:endParaRPr lang="en-US" noProof="0" dirty="0"/>
          </a:p>
        </p:txBody>
      </p:sp>
      <p:sp>
        <p:nvSpPr>
          <p:cNvPr id="3" name="Content Placeholder 2"/>
          <p:cNvSpPr>
            <a:spLocks noGrp="1"/>
          </p:cNvSpPr>
          <p:nvPr>
            <p:ph idx="1"/>
          </p:nvPr>
        </p:nvSpPr>
        <p:spPr>
          <a:xfrm>
            <a:off x="365125" y="1538818"/>
            <a:ext cx="8415338" cy="4183709"/>
          </a:xfrm>
        </p:spPr>
        <p:txBody>
          <a:bodyPr/>
          <a:lstStyle/>
          <a:p>
            <a:pPr>
              <a:spcBef>
                <a:spcPts val="1000"/>
              </a:spcBef>
            </a:pPr>
            <a:r>
              <a:rPr lang="en-US" noProof="0" dirty="0" smtClean="0"/>
              <a:t>I</a:t>
            </a:r>
            <a:r>
              <a:rPr lang="en-US" sz="100" noProof="0" dirty="0" smtClean="0"/>
              <a:t> </a:t>
            </a:r>
            <a:r>
              <a:rPr lang="en-US" noProof="0" dirty="0" smtClean="0"/>
              <a:t>D</a:t>
            </a:r>
            <a:r>
              <a:rPr lang="en-US" sz="100" noProof="0" dirty="0" smtClean="0"/>
              <a:t> </a:t>
            </a:r>
            <a:r>
              <a:rPr lang="en-US" noProof="0" dirty="0" smtClean="0"/>
              <a:t>S implementations:</a:t>
            </a:r>
            <a:endParaRPr lang="en-US" noProof="0" dirty="0"/>
          </a:p>
          <a:p>
            <a:pPr lvl="1">
              <a:spcBef>
                <a:spcPts val="1000"/>
              </a:spcBef>
            </a:pPr>
            <a:r>
              <a:rPr lang="en-US" noProof="0" dirty="0" smtClean="0"/>
              <a:t>H</a:t>
            </a:r>
            <a:r>
              <a:rPr lang="en-US" sz="100" noProof="0" dirty="0" smtClean="0"/>
              <a:t> </a:t>
            </a:r>
            <a:r>
              <a:rPr lang="en-US" noProof="0" dirty="0" smtClean="0"/>
              <a:t>I</a:t>
            </a:r>
            <a:r>
              <a:rPr lang="en-US" sz="100" noProof="0" dirty="0" smtClean="0"/>
              <a:t> </a:t>
            </a:r>
            <a:r>
              <a:rPr lang="en-US" noProof="0" dirty="0" smtClean="0"/>
              <a:t>D</a:t>
            </a:r>
            <a:r>
              <a:rPr lang="en-US" sz="100" noProof="0" dirty="0" smtClean="0"/>
              <a:t> </a:t>
            </a:r>
            <a:r>
              <a:rPr lang="en-US" noProof="0" dirty="0" smtClean="0"/>
              <a:t>S </a:t>
            </a:r>
            <a:r>
              <a:rPr lang="en-US" noProof="0" dirty="0"/>
              <a:t>(host-based </a:t>
            </a:r>
            <a:r>
              <a:rPr lang="en-US" noProof="0" dirty="0" smtClean="0"/>
              <a:t>I</a:t>
            </a:r>
            <a:r>
              <a:rPr lang="en-US" sz="100" noProof="0" dirty="0" smtClean="0"/>
              <a:t> </a:t>
            </a:r>
            <a:r>
              <a:rPr lang="en-US" noProof="0" dirty="0" smtClean="0"/>
              <a:t>D</a:t>
            </a:r>
            <a:r>
              <a:rPr lang="en-US" sz="100" noProof="0" dirty="0" smtClean="0"/>
              <a:t> </a:t>
            </a:r>
            <a:r>
              <a:rPr lang="en-US" noProof="0" dirty="0" smtClean="0"/>
              <a:t>S</a:t>
            </a:r>
            <a:r>
              <a:rPr lang="en-US" noProof="0" dirty="0"/>
              <a:t>) runs on a single computer to alert about attacks to that one </a:t>
            </a:r>
            <a:r>
              <a:rPr lang="en-US" noProof="0" dirty="0" smtClean="0"/>
              <a:t>host</a:t>
            </a:r>
          </a:p>
          <a:p>
            <a:pPr lvl="2">
              <a:spcBef>
                <a:spcPts val="1000"/>
              </a:spcBef>
            </a:pPr>
            <a:r>
              <a:rPr lang="en-US" noProof="0" dirty="0" smtClean="0"/>
              <a:t>Might also include F</a:t>
            </a:r>
            <a:r>
              <a:rPr lang="en-US" sz="100" noProof="0" dirty="0" smtClean="0"/>
              <a:t> </a:t>
            </a:r>
            <a:r>
              <a:rPr lang="en-US" noProof="0" dirty="0" smtClean="0"/>
              <a:t>I</a:t>
            </a:r>
            <a:r>
              <a:rPr lang="en-US" sz="100" noProof="0" dirty="0" smtClean="0"/>
              <a:t> </a:t>
            </a:r>
            <a:r>
              <a:rPr lang="en-US" noProof="0" dirty="0" smtClean="0"/>
              <a:t>M (file integrity monitoring) which alerts when any changes made to files that shouldn’t change</a:t>
            </a:r>
            <a:endParaRPr lang="en-US" noProof="0" dirty="0"/>
          </a:p>
          <a:p>
            <a:pPr lvl="1">
              <a:spcBef>
                <a:spcPts val="1000"/>
              </a:spcBef>
            </a:pPr>
            <a:r>
              <a:rPr lang="en-US" noProof="0" dirty="0" smtClean="0"/>
              <a:t>N</a:t>
            </a:r>
            <a:r>
              <a:rPr lang="en-US" sz="100" noProof="0" dirty="0" smtClean="0"/>
              <a:t> </a:t>
            </a:r>
            <a:r>
              <a:rPr lang="en-US" noProof="0" dirty="0" smtClean="0"/>
              <a:t>I</a:t>
            </a:r>
            <a:r>
              <a:rPr lang="en-US" sz="100" noProof="0" dirty="0" smtClean="0"/>
              <a:t> </a:t>
            </a:r>
            <a:r>
              <a:rPr lang="en-US" noProof="0" dirty="0" smtClean="0"/>
              <a:t>D</a:t>
            </a:r>
            <a:r>
              <a:rPr lang="en-US" sz="100" noProof="0" dirty="0" smtClean="0"/>
              <a:t> </a:t>
            </a:r>
            <a:r>
              <a:rPr lang="en-US" noProof="0" dirty="0" smtClean="0"/>
              <a:t>S </a:t>
            </a:r>
            <a:r>
              <a:rPr lang="en-US" noProof="0" dirty="0"/>
              <a:t>(network-based </a:t>
            </a:r>
            <a:r>
              <a:rPr lang="en-US" noProof="0" dirty="0" smtClean="0"/>
              <a:t>I</a:t>
            </a:r>
            <a:r>
              <a:rPr lang="en-US" sz="100" noProof="0" dirty="0" smtClean="0"/>
              <a:t> </a:t>
            </a:r>
            <a:r>
              <a:rPr lang="en-US" noProof="0" dirty="0" smtClean="0"/>
              <a:t>D</a:t>
            </a:r>
            <a:r>
              <a:rPr lang="en-US" sz="100" noProof="0" dirty="0" smtClean="0"/>
              <a:t> </a:t>
            </a:r>
            <a:r>
              <a:rPr lang="en-US" noProof="0" dirty="0" smtClean="0"/>
              <a:t>S</a:t>
            </a:r>
            <a:r>
              <a:rPr lang="en-US" noProof="0" dirty="0"/>
              <a:t>) protects a network and is usually situated at the edge of the network or in the </a:t>
            </a:r>
            <a:r>
              <a:rPr lang="en-US" noProof="0" dirty="0" smtClean="0"/>
              <a:t>D</a:t>
            </a:r>
            <a:r>
              <a:rPr lang="en-US" sz="100" noProof="0" dirty="0" smtClean="0"/>
              <a:t> </a:t>
            </a:r>
            <a:r>
              <a:rPr lang="en-US" noProof="0" dirty="0" smtClean="0"/>
              <a:t>M</a:t>
            </a:r>
            <a:r>
              <a:rPr lang="en-US" sz="100" noProof="0" dirty="0" smtClean="0"/>
              <a:t> </a:t>
            </a:r>
            <a:r>
              <a:rPr lang="en-US" noProof="0" dirty="0" smtClean="0"/>
              <a:t>Z </a:t>
            </a:r>
            <a:r>
              <a:rPr lang="en-US" noProof="0" dirty="0"/>
              <a:t>(demilitarized zone)</a:t>
            </a:r>
          </a:p>
          <a:p>
            <a:pPr lvl="2">
              <a:spcBef>
                <a:spcPts val="1000"/>
              </a:spcBef>
            </a:pPr>
            <a:r>
              <a:rPr lang="en-US" noProof="0" dirty="0"/>
              <a:t>Network’s protective </a:t>
            </a:r>
            <a:r>
              <a:rPr lang="en-US" noProof="0" dirty="0" smtClean="0"/>
              <a:t>perimeter</a:t>
            </a:r>
          </a:p>
          <a:p>
            <a:pPr>
              <a:spcBef>
                <a:spcPts val="1000"/>
              </a:spcBef>
            </a:pPr>
            <a:r>
              <a:rPr lang="en-US" noProof="0" dirty="0"/>
              <a:t>Port mirroring</a:t>
            </a:r>
          </a:p>
          <a:p>
            <a:pPr lvl="1">
              <a:spcBef>
                <a:spcPts val="1000"/>
              </a:spcBef>
            </a:pPr>
            <a:r>
              <a:rPr lang="en-US" noProof="0" dirty="0"/>
              <a:t>One port makes copy of traffic and sends to second port for monitoring</a:t>
            </a:r>
          </a:p>
          <a:p>
            <a:pPr>
              <a:spcBef>
                <a:spcPts val="1000"/>
              </a:spcBef>
            </a:pPr>
            <a:r>
              <a:rPr lang="en-US" noProof="0" dirty="0" smtClean="0"/>
              <a:t>I</a:t>
            </a:r>
            <a:r>
              <a:rPr lang="en-US" sz="100" noProof="0" dirty="0" smtClean="0"/>
              <a:t> </a:t>
            </a:r>
            <a:r>
              <a:rPr lang="en-US" noProof="0" dirty="0" smtClean="0"/>
              <a:t>D</a:t>
            </a:r>
            <a:r>
              <a:rPr lang="en-US" sz="100" noProof="0" dirty="0" smtClean="0"/>
              <a:t> </a:t>
            </a:r>
            <a:r>
              <a:rPr lang="en-US" noProof="0" dirty="0" smtClean="0"/>
              <a:t>S </a:t>
            </a:r>
            <a:r>
              <a:rPr lang="en-US" noProof="0" dirty="0"/>
              <a:t>drawback</a:t>
            </a:r>
          </a:p>
          <a:p>
            <a:pPr lvl="1">
              <a:spcBef>
                <a:spcPts val="1000"/>
              </a:spcBef>
            </a:pPr>
            <a:r>
              <a:rPr lang="en-US" noProof="0" dirty="0"/>
              <a:t>Number of false positives </a:t>
            </a:r>
            <a:r>
              <a:rPr lang="en-US" noProof="0" dirty="0" smtClean="0"/>
              <a:t>logged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60750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a:t>
            </a:r>
            <a:r>
              <a:rPr lang="en-US" sz="100" noProof="0" dirty="0" smtClean="0"/>
              <a:t> </a:t>
            </a:r>
            <a:r>
              <a:rPr lang="en-US" noProof="0" dirty="0" smtClean="0"/>
              <a:t>S (Intrusion Prevention System) (1 of 2)</a:t>
            </a:r>
            <a:endParaRPr lang="en-US" noProof="0" dirty="0"/>
          </a:p>
        </p:txBody>
      </p:sp>
      <p:sp>
        <p:nvSpPr>
          <p:cNvPr id="3" name="Content Placeholder 2"/>
          <p:cNvSpPr>
            <a:spLocks noGrp="1"/>
          </p:cNvSpPr>
          <p:nvPr>
            <p:ph idx="1"/>
          </p:nvPr>
        </p:nvSpPr>
        <p:spPr>
          <a:xfrm>
            <a:off x="365125" y="1538818"/>
            <a:ext cx="8415338" cy="3274743"/>
          </a:xfrm>
        </p:spPr>
        <p:txBody>
          <a:bodyPr/>
          <a:lstStyle/>
          <a:p>
            <a:r>
              <a:rPr lang="en-US" noProof="0" dirty="0" smtClean="0"/>
              <a:t>I</a:t>
            </a:r>
            <a:r>
              <a:rPr lang="en-US" sz="100" noProof="0" dirty="0" smtClean="0"/>
              <a:t> </a:t>
            </a:r>
            <a:r>
              <a:rPr lang="en-US" noProof="0" dirty="0" smtClean="0"/>
              <a:t>D</a:t>
            </a:r>
            <a:r>
              <a:rPr lang="en-US" sz="100" noProof="0" dirty="0" smtClean="0"/>
              <a:t> </a:t>
            </a:r>
            <a:r>
              <a:rPr lang="en-US" noProof="0" dirty="0" smtClean="0"/>
              <a:t>S </a:t>
            </a:r>
            <a:r>
              <a:rPr lang="en-US" noProof="0" dirty="0"/>
              <a:t>can only detect and log suspicious activity</a:t>
            </a:r>
          </a:p>
          <a:p>
            <a:r>
              <a:rPr lang="en-US" noProof="0" dirty="0" smtClean="0"/>
              <a:t>I</a:t>
            </a:r>
            <a:r>
              <a:rPr lang="en-US" sz="100" noProof="0" dirty="0" smtClean="0"/>
              <a:t> </a:t>
            </a:r>
            <a:r>
              <a:rPr lang="en-US" noProof="0" dirty="0" smtClean="0"/>
              <a:t>P</a:t>
            </a:r>
            <a:r>
              <a:rPr lang="en-US" sz="100" noProof="0" dirty="0" smtClean="0"/>
              <a:t> </a:t>
            </a:r>
            <a:r>
              <a:rPr lang="en-US" noProof="0" dirty="0" smtClean="0"/>
              <a:t>S </a:t>
            </a:r>
            <a:r>
              <a:rPr lang="en-US" noProof="0" dirty="0"/>
              <a:t>(intrusion prevention system</a:t>
            </a:r>
            <a:r>
              <a:rPr lang="en-US" noProof="0" dirty="0" smtClean="0"/>
              <a:t>):</a:t>
            </a:r>
            <a:endParaRPr lang="en-US" noProof="0" dirty="0"/>
          </a:p>
          <a:p>
            <a:pPr lvl="1"/>
            <a:r>
              <a:rPr lang="en-US" noProof="0" dirty="0"/>
              <a:t>Reacts to suspicious activity when alerted</a:t>
            </a:r>
          </a:p>
          <a:p>
            <a:pPr lvl="1"/>
            <a:r>
              <a:rPr lang="en-US" noProof="0" dirty="0"/>
              <a:t>Detects threat and prevents traffic from flowing to network</a:t>
            </a:r>
          </a:p>
          <a:p>
            <a:pPr lvl="2"/>
            <a:r>
              <a:rPr lang="en-US" noProof="0" dirty="0"/>
              <a:t>Based on originating IP address</a:t>
            </a:r>
          </a:p>
          <a:p>
            <a:r>
              <a:rPr lang="en-US" noProof="0" dirty="0" smtClean="0"/>
              <a:t>N</a:t>
            </a:r>
            <a:r>
              <a:rPr lang="en-US" sz="100" noProof="0" dirty="0" smtClean="0"/>
              <a:t> </a:t>
            </a:r>
            <a:r>
              <a:rPr lang="en-US" noProof="0" dirty="0" smtClean="0"/>
              <a:t>I</a:t>
            </a:r>
            <a:r>
              <a:rPr lang="en-US" sz="100" noProof="0" dirty="0" smtClean="0"/>
              <a:t> </a:t>
            </a:r>
            <a:r>
              <a:rPr lang="en-US" noProof="0" dirty="0" smtClean="0"/>
              <a:t>P</a:t>
            </a:r>
            <a:r>
              <a:rPr lang="en-US" sz="100" noProof="0" dirty="0" smtClean="0"/>
              <a:t> </a:t>
            </a:r>
            <a:r>
              <a:rPr lang="en-US" noProof="0" dirty="0" smtClean="0"/>
              <a:t>S </a:t>
            </a:r>
            <a:r>
              <a:rPr lang="en-US" noProof="0" dirty="0"/>
              <a:t>(network-based intrusion prevention)</a:t>
            </a:r>
          </a:p>
          <a:p>
            <a:pPr lvl="1"/>
            <a:r>
              <a:rPr lang="en-US" noProof="0" dirty="0"/>
              <a:t>Protects entire networks</a:t>
            </a:r>
          </a:p>
          <a:p>
            <a:r>
              <a:rPr lang="en-US" noProof="0" dirty="0" smtClean="0"/>
              <a:t>H</a:t>
            </a:r>
            <a:r>
              <a:rPr lang="en-US" sz="100" noProof="0" dirty="0" smtClean="0"/>
              <a:t> </a:t>
            </a:r>
            <a:r>
              <a:rPr lang="en-US" noProof="0" dirty="0" smtClean="0"/>
              <a:t>I</a:t>
            </a:r>
            <a:r>
              <a:rPr lang="en-US" sz="100" noProof="0" dirty="0" smtClean="0"/>
              <a:t> </a:t>
            </a:r>
            <a:r>
              <a:rPr lang="en-US" noProof="0" dirty="0" smtClean="0"/>
              <a:t>P</a:t>
            </a:r>
            <a:r>
              <a:rPr lang="en-US" sz="100" noProof="0" dirty="0" smtClean="0"/>
              <a:t> </a:t>
            </a:r>
            <a:r>
              <a:rPr lang="en-US" noProof="0" dirty="0" smtClean="0"/>
              <a:t>S </a:t>
            </a:r>
            <a:r>
              <a:rPr lang="en-US" noProof="0" dirty="0"/>
              <a:t>(host-based intrusion prevention)</a:t>
            </a:r>
          </a:p>
          <a:p>
            <a:pPr lvl="1"/>
            <a:r>
              <a:rPr lang="en-US" noProof="0" dirty="0"/>
              <a:t>Protects certain </a:t>
            </a:r>
            <a:r>
              <a:rPr lang="en-US" noProof="0" dirty="0" smtClean="0"/>
              <a:t>hosts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5771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a:t>
            </a:r>
            <a:r>
              <a:rPr lang="en-US" sz="100" noProof="0" dirty="0" smtClean="0"/>
              <a:t> </a:t>
            </a:r>
            <a:r>
              <a:rPr lang="en-US" noProof="0" dirty="0" smtClean="0"/>
              <a:t>S (Intrusion Prevention System) (2 of 2)</a:t>
            </a:r>
            <a:endParaRPr lang="en-US" noProof="0" dirty="0"/>
          </a:p>
        </p:txBody>
      </p:sp>
      <p:pic>
        <p:nvPicPr>
          <p:cNvPr id="6" name="Picture 5" descr="Figure 10-11 Placement of I P S devices and software on a network. Internet, Edge router, firewall, N I P S, firewall, router, and, segment B are connected in series from left to right. Router is connected in series with N I P S and segment A, which is connected with workstation, and, H I P S running on a server. Segment B is connected to a workstation. The two firewalls and the NIPS in between them constitute D M Z, and the firewall, router, and, segment B constitutes the private netwo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86000"/>
            <a:ext cx="6289316" cy="26471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77625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I</a:t>
            </a:r>
            <a:r>
              <a:rPr lang="en-US" sz="100" noProof="0" dirty="0" smtClean="0"/>
              <a:t> </a:t>
            </a:r>
            <a:r>
              <a:rPr lang="en-US" noProof="0" dirty="0" smtClean="0"/>
              <a:t>E</a:t>
            </a:r>
            <a:r>
              <a:rPr lang="en-US" sz="100" noProof="0" dirty="0" smtClean="0"/>
              <a:t> </a:t>
            </a:r>
            <a:r>
              <a:rPr lang="en-US" noProof="0" dirty="0" smtClean="0"/>
              <a:t>M (Security Information and Event Management)</a:t>
            </a:r>
            <a:endParaRPr lang="en-US" noProof="0" dirty="0"/>
          </a:p>
        </p:txBody>
      </p:sp>
      <p:sp>
        <p:nvSpPr>
          <p:cNvPr id="3" name="Content Placeholder 2"/>
          <p:cNvSpPr>
            <a:spLocks noGrp="1"/>
          </p:cNvSpPr>
          <p:nvPr>
            <p:ph idx="1"/>
          </p:nvPr>
        </p:nvSpPr>
        <p:spPr>
          <a:xfrm>
            <a:off x="365125" y="1538818"/>
            <a:ext cx="8415338" cy="3675365"/>
          </a:xfrm>
        </p:spPr>
        <p:txBody>
          <a:bodyPr/>
          <a:lstStyle/>
          <a:p>
            <a:pPr>
              <a:spcBef>
                <a:spcPts val="1000"/>
              </a:spcBef>
            </a:pPr>
            <a:r>
              <a:rPr lang="en-US" noProof="0" dirty="0" smtClean="0"/>
              <a:t>S</a:t>
            </a:r>
            <a:r>
              <a:rPr lang="en-US" sz="100" noProof="0" dirty="0" smtClean="0"/>
              <a:t> </a:t>
            </a:r>
            <a:r>
              <a:rPr lang="en-US" noProof="0" dirty="0" smtClean="0"/>
              <a:t>I</a:t>
            </a:r>
            <a:r>
              <a:rPr lang="en-US" sz="100" noProof="0" dirty="0" smtClean="0"/>
              <a:t> </a:t>
            </a:r>
            <a:r>
              <a:rPr lang="en-US" noProof="0" dirty="0" smtClean="0"/>
              <a:t>E</a:t>
            </a:r>
            <a:r>
              <a:rPr lang="en-US" sz="100" noProof="0" dirty="0" smtClean="0"/>
              <a:t> </a:t>
            </a:r>
            <a:r>
              <a:rPr lang="en-US" noProof="0" dirty="0" smtClean="0"/>
              <a:t>M </a:t>
            </a:r>
            <a:r>
              <a:rPr lang="en-US" noProof="0" dirty="0"/>
              <a:t>systems can be configured to evaluate all log data</a:t>
            </a:r>
          </a:p>
          <a:p>
            <a:pPr lvl="1">
              <a:spcBef>
                <a:spcPts val="1000"/>
              </a:spcBef>
            </a:pPr>
            <a:r>
              <a:rPr lang="en-US" noProof="0" dirty="0"/>
              <a:t>Looking for significant events that require attention from the IT staff</a:t>
            </a:r>
          </a:p>
          <a:p>
            <a:pPr>
              <a:spcBef>
                <a:spcPts val="1000"/>
              </a:spcBef>
            </a:pPr>
            <a:r>
              <a:rPr lang="en-US" noProof="0" dirty="0" smtClean="0"/>
              <a:t>Effectiveness </a:t>
            </a:r>
            <a:r>
              <a:rPr lang="en-US" noProof="0" dirty="0"/>
              <a:t>of the </a:t>
            </a:r>
            <a:r>
              <a:rPr lang="en-US" noProof="0" dirty="0" smtClean="0"/>
              <a:t>S</a:t>
            </a:r>
            <a:r>
              <a:rPr lang="en-US" sz="100" noProof="0" dirty="0" smtClean="0"/>
              <a:t> </a:t>
            </a:r>
            <a:r>
              <a:rPr lang="en-US" noProof="0" dirty="0" smtClean="0"/>
              <a:t>I</a:t>
            </a:r>
            <a:r>
              <a:rPr lang="en-US" sz="100" noProof="0" dirty="0" smtClean="0"/>
              <a:t> </a:t>
            </a:r>
            <a:r>
              <a:rPr lang="en-US" noProof="0" dirty="0" smtClean="0"/>
              <a:t>E</a:t>
            </a:r>
            <a:r>
              <a:rPr lang="en-US" sz="100" noProof="0" dirty="0" smtClean="0"/>
              <a:t> </a:t>
            </a:r>
            <a:r>
              <a:rPr lang="en-US" noProof="0" dirty="0" smtClean="0"/>
              <a:t>M</a:t>
            </a:r>
            <a:endParaRPr lang="en-US" noProof="0" dirty="0"/>
          </a:p>
          <a:p>
            <a:pPr lvl="1">
              <a:spcBef>
                <a:spcPts val="1000"/>
              </a:spcBef>
            </a:pPr>
            <a:r>
              <a:rPr lang="en-US" noProof="0" dirty="0"/>
              <a:t>Determined by the amount of storage space needed for the amount of data generated</a:t>
            </a:r>
          </a:p>
          <a:p>
            <a:pPr>
              <a:spcBef>
                <a:spcPts val="1000"/>
              </a:spcBef>
            </a:pPr>
            <a:r>
              <a:rPr lang="en-US" noProof="0" dirty="0"/>
              <a:t>Network administrators can fine-tune a </a:t>
            </a:r>
            <a:r>
              <a:rPr lang="en-US" noProof="0" dirty="0" smtClean="0"/>
              <a:t>S</a:t>
            </a:r>
            <a:r>
              <a:rPr lang="en-US" sz="100" noProof="0" dirty="0" smtClean="0"/>
              <a:t> </a:t>
            </a:r>
            <a:r>
              <a:rPr lang="en-US" noProof="0" dirty="0" smtClean="0"/>
              <a:t>I</a:t>
            </a:r>
            <a:r>
              <a:rPr lang="en-US" sz="100" noProof="0" dirty="0" smtClean="0"/>
              <a:t> </a:t>
            </a:r>
            <a:r>
              <a:rPr lang="en-US" noProof="0" dirty="0" smtClean="0"/>
              <a:t>E</a:t>
            </a:r>
            <a:r>
              <a:rPr lang="en-US" sz="100" noProof="0" dirty="0" smtClean="0"/>
              <a:t> </a:t>
            </a:r>
            <a:r>
              <a:rPr lang="en-US" noProof="0" dirty="0" smtClean="0"/>
              <a:t>M’s </a:t>
            </a:r>
            <a:r>
              <a:rPr lang="en-US" noProof="0" dirty="0"/>
              <a:t>configuration rules for the specific needs</a:t>
            </a:r>
          </a:p>
          <a:p>
            <a:pPr lvl="1">
              <a:spcBef>
                <a:spcPts val="1000"/>
              </a:spcBef>
            </a:pPr>
            <a:r>
              <a:rPr lang="en-US" noProof="0" dirty="0"/>
              <a:t>Which event should trigger </a:t>
            </a:r>
            <a:r>
              <a:rPr lang="en-US" noProof="0" dirty="0" smtClean="0"/>
              <a:t>responses</a:t>
            </a:r>
          </a:p>
          <a:p>
            <a:pPr>
              <a:spcBef>
                <a:spcPts val="1000"/>
              </a:spcBef>
            </a:pPr>
            <a:r>
              <a:rPr lang="en-US" noProof="0" dirty="0" smtClean="0"/>
              <a:t>Network technicians should review raw data on a regular basis</a:t>
            </a:r>
          </a:p>
          <a:p>
            <a:pPr lvl="1">
              <a:spcBef>
                <a:spcPts val="1000"/>
              </a:spcBef>
            </a:pPr>
            <a:r>
              <a:rPr lang="en-US" noProof="0" dirty="0" smtClean="0"/>
              <a:t>To ensure no glaring indicators are being missed by existing rules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18179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Management</a:t>
            </a:r>
            <a:endParaRPr lang="en-US" noProof="0" dirty="0"/>
          </a:p>
        </p:txBody>
      </p:sp>
      <p:sp>
        <p:nvSpPr>
          <p:cNvPr id="3" name="Content Placeholder 2"/>
          <p:cNvSpPr>
            <a:spLocks noGrp="1"/>
          </p:cNvSpPr>
          <p:nvPr>
            <p:ph idx="1"/>
          </p:nvPr>
        </p:nvSpPr>
        <p:spPr>
          <a:xfrm>
            <a:off x="365125" y="1538818"/>
            <a:ext cx="8415338" cy="1075166"/>
          </a:xfrm>
        </p:spPr>
        <p:txBody>
          <a:bodyPr/>
          <a:lstStyle/>
          <a:p>
            <a:pPr>
              <a:spcBef>
                <a:spcPts val="1000"/>
              </a:spcBef>
            </a:pPr>
            <a:r>
              <a:rPr lang="en-US" noProof="0" dirty="0" smtClean="0"/>
              <a:t>This section covers the following:	</a:t>
            </a:r>
          </a:p>
          <a:p>
            <a:pPr lvl="1">
              <a:spcBef>
                <a:spcPts val="1000"/>
              </a:spcBef>
            </a:pPr>
            <a:r>
              <a:rPr lang="en-US" noProof="0" dirty="0" smtClean="0"/>
              <a:t>How paths between switches are managed</a:t>
            </a:r>
          </a:p>
          <a:p>
            <a:pPr lvl="1">
              <a:spcBef>
                <a:spcPts val="1000"/>
              </a:spcBef>
            </a:pPr>
            <a:r>
              <a:rPr lang="en-US" noProof="0" dirty="0" smtClean="0"/>
              <a:t>Switch security concerns (Physical, Data Link, and Network layers)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90953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Path Management (1 of 5)</a:t>
            </a:r>
            <a:endParaRPr lang="en-US" noProof="0" dirty="0"/>
          </a:p>
        </p:txBody>
      </p:sp>
      <p:sp>
        <p:nvSpPr>
          <p:cNvPr id="3" name="Content Placeholder 2"/>
          <p:cNvSpPr>
            <a:spLocks noGrp="1"/>
          </p:cNvSpPr>
          <p:nvPr>
            <p:ph idx="1"/>
          </p:nvPr>
        </p:nvSpPr>
        <p:spPr>
          <a:xfrm>
            <a:off x="365125" y="1538818"/>
            <a:ext cx="8415338" cy="1916422"/>
          </a:xfrm>
        </p:spPr>
        <p:txBody>
          <a:bodyPr/>
          <a:lstStyle/>
          <a:p>
            <a:pPr>
              <a:spcBef>
                <a:spcPts val="1000"/>
              </a:spcBef>
            </a:pPr>
            <a:r>
              <a:rPr lang="en-US" noProof="0" dirty="0" smtClean="0"/>
              <a:t>To make networks more fault tolerant</a:t>
            </a:r>
          </a:p>
          <a:p>
            <a:pPr lvl="1">
              <a:spcBef>
                <a:spcPts val="1000"/>
              </a:spcBef>
            </a:pPr>
            <a:r>
              <a:rPr lang="en-US" noProof="0" dirty="0" smtClean="0"/>
              <a:t>You install multiple (redundant) switches at critical junctures</a:t>
            </a:r>
          </a:p>
          <a:p>
            <a:pPr>
              <a:spcBef>
                <a:spcPts val="1000"/>
              </a:spcBef>
            </a:pPr>
            <a:r>
              <a:rPr lang="en-US" noProof="0" dirty="0" smtClean="0"/>
              <a:t>Redundancy allows data the option of traveling through more than one switch	</a:t>
            </a:r>
          </a:p>
          <a:p>
            <a:pPr lvl="1">
              <a:spcBef>
                <a:spcPts val="1000"/>
              </a:spcBef>
            </a:pPr>
            <a:r>
              <a:rPr lang="en-US" noProof="0" dirty="0" smtClean="0"/>
              <a:t>Makes a network less vulnerable to hardware malfunctions</a:t>
            </a:r>
          </a:p>
          <a:p>
            <a:pPr>
              <a:spcBef>
                <a:spcPts val="1000"/>
              </a:spcBef>
            </a:pPr>
            <a:r>
              <a:rPr lang="en-US" noProof="0" dirty="0" smtClean="0"/>
              <a:t>A potential problem with redundant paths is traffic loops</a:t>
            </a:r>
          </a:p>
        </p:txBody>
      </p:sp>
      <p:pic>
        <p:nvPicPr>
          <p:cNvPr id="5" name="Picture 4" descr="Figure 10-12 Enterprise-wide switched network. Enterprise wide switched network consists of six switches: switch A, B, C, D, E, F and five physical computers and a server. Switch A, B, C, D are connected as four nodes of a square, where A B, B D, D C, C A are connected together. Three physical computers are connected to switch F, which is connected in parallel with both switches B and D. Two computers and a server are connected to switch E, which is connected in parallel with both switches A and 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1222" y="3822577"/>
            <a:ext cx="5343144" cy="177393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96888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Path Management (2 of 5)</a:t>
            </a:r>
            <a:endParaRPr lang="en-US" noProof="0" dirty="0"/>
          </a:p>
        </p:txBody>
      </p:sp>
      <p:sp>
        <p:nvSpPr>
          <p:cNvPr id="3" name="Content Placeholder 2"/>
          <p:cNvSpPr>
            <a:spLocks noGrp="1"/>
          </p:cNvSpPr>
          <p:nvPr>
            <p:ph idx="1"/>
          </p:nvPr>
        </p:nvSpPr>
        <p:spPr>
          <a:xfrm>
            <a:off x="365125" y="1538818"/>
            <a:ext cx="8415338" cy="2991588"/>
          </a:xfrm>
        </p:spPr>
        <p:txBody>
          <a:bodyPr/>
          <a:lstStyle/>
          <a:p>
            <a:pPr>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(Spanning Tree </a:t>
            </a:r>
            <a:r>
              <a:rPr lang="en-US" noProof="0" dirty="0"/>
              <a:t>Protocol):</a:t>
            </a:r>
            <a:endParaRPr lang="en-US" noProof="0" dirty="0" smtClean="0"/>
          </a:p>
          <a:p>
            <a:pPr lvl="1">
              <a:spcBef>
                <a:spcPts val="1000"/>
              </a:spcBef>
            </a:pPr>
            <a:r>
              <a:rPr lang="en-US" noProof="0" dirty="0" smtClean="0"/>
              <a:t>Defined in 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 </a:t>
            </a:r>
            <a:r>
              <a:rPr lang="en-US" noProof="0" dirty="0"/>
              <a:t>standard 802.1D</a:t>
            </a:r>
          </a:p>
          <a:p>
            <a:pPr lvl="1">
              <a:spcBef>
                <a:spcPts val="1000"/>
              </a:spcBef>
            </a:pPr>
            <a:r>
              <a:rPr lang="en-US" noProof="0" dirty="0"/>
              <a:t>Operates in Data Link layer</a:t>
            </a:r>
          </a:p>
          <a:p>
            <a:pPr>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prevents </a:t>
            </a:r>
            <a:r>
              <a:rPr lang="en-US" noProof="0" dirty="0"/>
              <a:t>traffic </a:t>
            </a:r>
            <a:r>
              <a:rPr lang="en-US" noProof="0" dirty="0" smtClean="0"/>
              <a:t>loops:</a:t>
            </a:r>
            <a:endParaRPr lang="en-US" noProof="0" dirty="0"/>
          </a:p>
          <a:p>
            <a:pPr lvl="1">
              <a:spcBef>
                <a:spcPts val="1000"/>
              </a:spcBef>
            </a:pPr>
            <a:r>
              <a:rPr lang="en-US" noProof="0" dirty="0"/>
              <a:t>Calculating paths avoiding potential loops</a:t>
            </a:r>
          </a:p>
          <a:p>
            <a:pPr lvl="1">
              <a:spcBef>
                <a:spcPts val="1000"/>
              </a:spcBef>
            </a:pPr>
            <a:r>
              <a:rPr lang="en-US" noProof="0" dirty="0"/>
              <a:t>Artificially blocking links completing </a:t>
            </a:r>
            <a:r>
              <a:rPr lang="en-US" noProof="0" dirty="0" smtClean="0"/>
              <a:t>loop</a:t>
            </a:r>
          </a:p>
          <a:p>
            <a:pPr>
              <a:spcBef>
                <a:spcPts val="1000"/>
              </a:spcBef>
            </a:pPr>
            <a:r>
              <a:rPr lang="en-US" noProof="0" dirty="0" smtClean="0"/>
              <a:t>If a switch is removed, S</a:t>
            </a:r>
            <a:r>
              <a:rPr lang="en-US" sz="100" noProof="0" dirty="0" smtClean="0"/>
              <a:t> </a:t>
            </a:r>
            <a:r>
              <a:rPr lang="en-US" noProof="0" dirty="0" smtClean="0"/>
              <a:t>T</a:t>
            </a:r>
            <a:r>
              <a:rPr lang="en-US" sz="100" noProof="0" dirty="0" smtClean="0"/>
              <a:t> </a:t>
            </a:r>
            <a:r>
              <a:rPr lang="en-US" noProof="0" dirty="0" smtClean="0"/>
              <a:t>P will recalculate the best loop-free data paths between the remaining switches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19842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Path Management (3 of 5)</a:t>
            </a:r>
            <a:endParaRPr lang="en-US" noProof="0" dirty="0"/>
          </a:p>
        </p:txBody>
      </p:sp>
      <p:sp>
        <p:nvSpPr>
          <p:cNvPr id="3" name="Content Placeholder 2"/>
          <p:cNvSpPr>
            <a:spLocks noGrp="1"/>
          </p:cNvSpPr>
          <p:nvPr>
            <p:ph idx="1"/>
          </p:nvPr>
        </p:nvSpPr>
        <p:spPr>
          <a:xfrm>
            <a:off x="365125" y="1538818"/>
            <a:ext cx="8415338" cy="1466555"/>
          </a:xfrm>
        </p:spPr>
        <p:txBody>
          <a:bodyPr/>
          <a:lstStyle/>
          <a:p>
            <a:pPr>
              <a:spcBef>
                <a:spcPts val="1000"/>
              </a:spcBef>
            </a:pPr>
            <a:r>
              <a:rPr lang="en-US" noProof="0" dirty="0"/>
              <a:t>Three </a:t>
            </a:r>
            <a:r>
              <a:rPr lang="en-US" noProof="0" dirty="0" smtClean="0"/>
              <a:t>steps:</a:t>
            </a:r>
            <a:endParaRPr lang="en-US" noProof="0" dirty="0"/>
          </a:p>
          <a:p>
            <a:pPr lvl="1">
              <a:spcBef>
                <a:spcPts val="1000"/>
              </a:spcBef>
            </a:pPr>
            <a:r>
              <a:rPr lang="en-US" noProof="0" dirty="0"/>
              <a:t>Select root bridge based on Bridge </a:t>
            </a:r>
            <a:r>
              <a:rPr lang="en-US" noProof="0" dirty="0" smtClean="0"/>
              <a:t>I</a:t>
            </a:r>
            <a:r>
              <a:rPr lang="en-US" sz="100" noProof="0" dirty="0" smtClean="0"/>
              <a:t> </a:t>
            </a:r>
            <a:r>
              <a:rPr lang="en-US" noProof="0" dirty="0" smtClean="0"/>
              <a:t>D </a:t>
            </a:r>
            <a:r>
              <a:rPr lang="en-US" noProof="0" dirty="0"/>
              <a:t>(</a:t>
            </a:r>
            <a:r>
              <a:rPr lang="en-US" noProof="0" dirty="0" smtClean="0"/>
              <a:t>B</a:t>
            </a:r>
            <a:r>
              <a:rPr lang="en-US" sz="100" noProof="0" dirty="0" smtClean="0"/>
              <a:t> </a:t>
            </a:r>
            <a:r>
              <a:rPr lang="en-US" noProof="0" dirty="0" smtClean="0"/>
              <a:t>I</a:t>
            </a:r>
            <a:r>
              <a:rPr lang="en-US" sz="100" noProof="0" dirty="0" smtClean="0"/>
              <a:t> </a:t>
            </a:r>
            <a:r>
              <a:rPr lang="en-US" noProof="0" dirty="0" smtClean="0"/>
              <a:t>D</a:t>
            </a:r>
            <a:r>
              <a:rPr lang="en-US" noProof="0" dirty="0"/>
              <a:t>)</a:t>
            </a:r>
          </a:p>
          <a:p>
            <a:pPr lvl="1">
              <a:spcBef>
                <a:spcPts val="1000"/>
              </a:spcBef>
            </a:pPr>
            <a:r>
              <a:rPr lang="en-US" noProof="0" dirty="0"/>
              <a:t>Examine possible paths between network bridge and root bridge</a:t>
            </a:r>
          </a:p>
          <a:p>
            <a:pPr lvl="1">
              <a:spcBef>
                <a:spcPts val="1000"/>
              </a:spcBef>
            </a:pPr>
            <a:r>
              <a:rPr lang="en-US" noProof="0" dirty="0"/>
              <a:t>Disables links not part of shortest </a:t>
            </a:r>
            <a:r>
              <a:rPr lang="en-US" noProof="0" dirty="0" smtClean="0"/>
              <a:t>path</a:t>
            </a:r>
            <a:endParaRPr lang="en-US" noProof="0" dirty="0"/>
          </a:p>
        </p:txBody>
      </p:sp>
      <p:pic>
        <p:nvPicPr>
          <p:cNvPr id="5" name="Picture 4" descr="Figure 10-13 DP indicates downstream designated ports, and RP indicates upstream root ports. The network contains six switches: switch A, B, C, D, E, F and five physical computers and a server. Switch A, B, C, D are connected as four nodes of a square, where A, (D P) B (R P), D (R P) C (D P), C (D P) A (R P) are connected. The connection between switch B and D is blocked. Three physical computers are connected to switch F. Switch D (D P) and F (R P) are connected whereas connection between switch B and F is blocked. Two computers and a server are connected parallel to switch E. Switch E (D P) and C (R P) are connected whereas connection between switch E and A is block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0087" y="3403734"/>
            <a:ext cx="5982973" cy="233556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00629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Path Management (4 of 5)</a:t>
            </a:r>
            <a:endParaRPr lang="en-US" noProof="0" dirty="0"/>
          </a:p>
        </p:txBody>
      </p:sp>
      <p:sp>
        <p:nvSpPr>
          <p:cNvPr id="3" name="Content Placeholder 2"/>
          <p:cNvSpPr>
            <a:spLocks noGrp="1"/>
          </p:cNvSpPr>
          <p:nvPr>
            <p:ph idx="1"/>
          </p:nvPr>
        </p:nvSpPr>
        <p:spPr>
          <a:xfrm>
            <a:off x="365125" y="1538818"/>
            <a:ext cx="8415338" cy="2903872"/>
          </a:xfrm>
        </p:spPr>
        <p:txBody>
          <a:bodyPr/>
          <a:lstStyle/>
          <a:p>
            <a:pPr>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a:t>
            </a:r>
            <a:r>
              <a:rPr lang="en-US" noProof="0" dirty="0"/>
              <a:t>information is transmitted between switches</a:t>
            </a:r>
          </a:p>
          <a:p>
            <a:pPr lvl="1">
              <a:spcBef>
                <a:spcPts val="1000"/>
              </a:spcBef>
            </a:pPr>
            <a:r>
              <a:rPr lang="en-US" noProof="0" dirty="0"/>
              <a:t>Via </a:t>
            </a:r>
            <a:r>
              <a:rPr lang="en-US" noProof="0" dirty="0" smtClean="0"/>
              <a:t>B</a:t>
            </a:r>
            <a:r>
              <a:rPr lang="en-US" sz="100" noProof="0" dirty="0" smtClean="0"/>
              <a:t> </a:t>
            </a:r>
            <a:r>
              <a:rPr lang="en-US" noProof="0" dirty="0" smtClean="0"/>
              <a:t>P</a:t>
            </a:r>
            <a:r>
              <a:rPr lang="en-US" sz="100" noProof="0" dirty="0" smtClean="0"/>
              <a:t> </a:t>
            </a:r>
            <a:r>
              <a:rPr lang="en-US" noProof="0" dirty="0" smtClean="0"/>
              <a:t>D</a:t>
            </a:r>
            <a:r>
              <a:rPr lang="en-US" sz="100" noProof="0" dirty="0" smtClean="0"/>
              <a:t> </a:t>
            </a:r>
            <a:r>
              <a:rPr lang="en-US" noProof="0" dirty="0" smtClean="0"/>
              <a:t>Us </a:t>
            </a:r>
            <a:r>
              <a:rPr lang="en-US" noProof="0" dirty="0"/>
              <a:t>(Bridge Protocol Data Units)</a:t>
            </a:r>
          </a:p>
          <a:p>
            <a:pPr>
              <a:spcBef>
                <a:spcPts val="1000"/>
              </a:spcBef>
            </a:pPr>
            <a:r>
              <a:rPr lang="en-US" noProof="0" dirty="0" smtClean="0"/>
              <a:t>Security precautions that must be configured on S</a:t>
            </a:r>
            <a:r>
              <a:rPr lang="en-US" sz="100" noProof="0" dirty="0" smtClean="0"/>
              <a:t> </a:t>
            </a:r>
            <a:r>
              <a:rPr lang="en-US" noProof="0" dirty="0" smtClean="0"/>
              <a:t>T</a:t>
            </a:r>
            <a:r>
              <a:rPr lang="en-US" sz="100" noProof="0" dirty="0" smtClean="0"/>
              <a:t> </a:t>
            </a:r>
            <a:r>
              <a:rPr lang="en-US" noProof="0" dirty="0" smtClean="0"/>
              <a:t>P-enabled interfaces:</a:t>
            </a:r>
          </a:p>
          <a:p>
            <a:pPr lvl="1">
              <a:spcBef>
                <a:spcPts val="1000"/>
              </a:spcBef>
            </a:pPr>
            <a:r>
              <a:rPr lang="en-US" noProof="0" dirty="0" smtClean="0"/>
              <a:t>B</a:t>
            </a:r>
            <a:r>
              <a:rPr lang="en-US" sz="100" noProof="0" dirty="0" smtClean="0"/>
              <a:t> </a:t>
            </a:r>
            <a:r>
              <a:rPr lang="en-US" noProof="0" dirty="0" smtClean="0"/>
              <a:t>P</a:t>
            </a:r>
            <a:r>
              <a:rPr lang="en-US" sz="100" noProof="0" dirty="0" smtClean="0"/>
              <a:t> </a:t>
            </a:r>
            <a:r>
              <a:rPr lang="en-US" noProof="0" dirty="0" smtClean="0"/>
              <a:t>D</a:t>
            </a:r>
            <a:r>
              <a:rPr lang="en-US" sz="100" noProof="0" dirty="0" smtClean="0"/>
              <a:t> </a:t>
            </a:r>
            <a:r>
              <a:rPr lang="en-US" noProof="0" dirty="0" smtClean="0"/>
              <a:t>U guard—Blocks B</a:t>
            </a:r>
            <a:r>
              <a:rPr lang="en-US" sz="100" noProof="0" dirty="0" smtClean="0"/>
              <a:t> </a:t>
            </a:r>
            <a:r>
              <a:rPr lang="en-US" noProof="0" dirty="0" smtClean="0"/>
              <a:t>P</a:t>
            </a:r>
            <a:r>
              <a:rPr lang="en-US" sz="100" noProof="0" dirty="0" smtClean="0"/>
              <a:t> </a:t>
            </a:r>
            <a:r>
              <a:rPr lang="en-US" noProof="0" dirty="0" smtClean="0"/>
              <a:t>D</a:t>
            </a:r>
            <a:r>
              <a:rPr lang="en-US" sz="100" noProof="0" dirty="0" smtClean="0"/>
              <a:t> </a:t>
            </a:r>
            <a:r>
              <a:rPr lang="en-US" noProof="0" dirty="0" smtClean="0"/>
              <a:t>Us on any port serving network hosts</a:t>
            </a:r>
          </a:p>
          <a:p>
            <a:pPr lvl="2">
              <a:spcBef>
                <a:spcPts val="1000"/>
              </a:spcBef>
            </a:pPr>
            <a:r>
              <a:rPr lang="en-US" noProof="0" dirty="0" smtClean="0"/>
              <a:t>Ensures these devices aren’t considered as possible paths</a:t>
            </a:r>
            <a:endParaRPr lang="en-US" noProof="0" dirty="0"/>
          </a:p>
          <a:p>
            <a:pPr lvl="1">
              <a:spcBef>
                <a:spcPts val="1000"/>
              </a:spcBef>
            </a:pPr>
            <a:r>
              <a:rPr lang="en-US" noProof="0" dirty="0" smtClean="0"/>
              <a:t>B</a:t>
            </a:r>
            <a:r>
              <a:rPr lang="en-US" sz="100" noProof="0" dirty="0" smtClean="0"/>
              <a:t> </a:t>
            </a:r>
            <a:r>
              <a:rPr lang="en-US" noProof="0" dirty="0" smtClean="0"/>
              <a:t>P</a:t>
            </a:r>
            <a:r>
              <a:rPr lang="en-US" sz="100" noProof="0" dirty="0" smtClean="0"/>
              <a:t> </a:t>
            </a:r>
            <a:r>
              <a:rPr lang="en-US" noProof="0" dirty="0" smtClean="0"/>
              <a:t>D</a:t>
            </a:r>
            <a:r>
              <a:rPr lang="en-US" sz="100" noProof="0" dirty="0" smtClean="0"/>
              <a:t> </a:t>
            </a:r>
            <a:r>
              <a:rPr lang="en-US" noProof="0" dirty="0" smtClean="0"/>
              <a:t>U filter—Can be </a:t>
            </a:r>
            <a:r>
              <a:rPr lang="en-US" noProof="0" dirty="0"/>
              <a:t>used to disable </a:t>
            </a:r>
            <a:r>
              <a:rPr lang="en-US" noProof="0" dirty="0" smtClean="0"/>
              <a:t>S</a:t>
            </a:r>
            <a:r>
              <a:rPr lang="en-US" sz="100" noProof="0" dirty="0" smtClean="0"/>
              <a:t> </a:t>
            </a:r>
            <a:r>
              <a:rPr lang="en-US" noProof="0" dirty="0" smtClean="0"/>
              <a:t>T</a:t>
            </a:r>
            <a:r>
              <a:rPr lang="en-US" sz="100" noProof="0" dirty="0" smtClean="0"/>
              <a:t> </a:t>
            </a:r>
            <a:r>
              <a:rPr lang="en-US" noProof="0" dirty="0" smtClean="0"/>
              <a:t>P on specific ports</a:t>
            </a:r>
          </a:p>
          <a:p>
            <a:pPr lvl="1">
              <a:spcBef>
                <a:spcPts val="1000"/>
              </a:spcBef>
            </a:pPr>
            <a:r>
              <a:rPr lang="en-US" noProof="0" dirty="0" smtClean="0"/>
              <a:t>Root guard—Prevents switches beyond the configured port from becoming the root bridge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02584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Objectives (2 of 2)</a:t>
            </a:r>
            <a:endParaRPr lang="en-US" noProof="0" dirty="0"/>
          </a:p>
        </p:txBody>
      </p:sp>
      <p:sp>
        <p:nvSpPr>
          <p:cNvPr id="3" name="Text Placeholder 2"/>
          <p:cNvSpPr>
            <a:spLocks noGrp="1"/>
          </p:cNvSpPr>
          <p:nvPr>
            <p:ph type="body" idx="1"/>
          </p:nvPr>
        </p:nvSpPr>
        <p:spPr>
          <a:xfrm>
            <a:off x="2641600" y="2942670"/>
            <a:ext cx="6172200" cy="943335"/>
          </a:xfrm>
        </p:spPr>
        <p:txBody>
          <a:bodyPr/>
          <a:lstStyle/>
          <a:p>
            <a:pPr marL="444500" indent="-444500"/>
            <a:r>
              <a:rPr lang="en-US" b="1" noProof="0" dirty="0" smtClean="0">
                <a:solidFill>
                  <a:srgbClr val="1B70A5"/>
                </a:solidFill>
              </a:rPr>
              <a:t>10.4</a:t>
            </a:r>
            <a:r>
              <a:rPr lang="en-US" noProof="0" dirty="0" smtClean="0"/>
              <a:t> Explain the available options in network access control methods</a:t>
            </a:r>
          </a:p>
          <a:p>
            <a:r>
              <a:rPr lang="en-US" b="1" noProof="0" dirty="0" smtClean="0">
                <a:solidFill>
                  <a:srgbClr val="1B70A5"/>
                </a:solidFill>
              </a:rPr>
              <a:t>10.5</a:t>
            </a:r>
            <a:r>
              <a:rPr lang="en-US" noProof="0" dirty="0" smtClean="0"/>
              <a:t> Configure various security measures on a wireless 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68995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Path Management (5 of 5)</a:t>
            </a:r>
            <a:endParaRPr lang="en-US" noProof="0" dirty="0"/>
          </a:p>
        </p:txBody>
      </p:sp>
      <p:sp>
        <p:nvSpPr>
          <p:cNvPr id="3" name="Content Placeholder 2"/>
          <p:cNvSpPr>
            <a:spLocks noGrp="1"/>
          </p:cNvSpPr>
          <p:nvPr>
            <p:ph idx="1"/>
          </p:nvPr>
        </p:nvSpPr>
        <p:spPr>
          <a:xfrm>
            <a:off x="365125" y="1538818"/>
            <a:ext cx="8415338" cy="3836435"/>
          </a:xfrm>
        </p:spPr>
        <p:txBody>
          <a:bodyPr/>
          <a:lstStyle/>
          <a:p>
            <a:pPr>
              <a:spcBef>
                <a:spcPts val="1000"/>
              </a:spcBef>
            </a:pPr>
            <a:r>
              <a:rPr lang="en-US" noProof="0" dirty="0" smtClean="0"/>
              <a:t>Newer (faster) </a:t>
            </a:r>
            <a:r>
              <a:rPr lang="en-US" noProof="0" dirty="0"/>
              <a:t>versions of </a:t>
            </a:r>
            <a:r>
              <a:rPr lang="en-US" noProof="0" dirty="0" smtClean="0"/>
              <a:t>S</a:t>
            </a:r>
            <a:r>
              <a:rPr lang="en-US" sz="100" noProof="0" dirty="0" smtClean="0"/>
              <a:t> </a:t>
            </a:r>
            <a:r>
              <a:rPr lang="en-US" noProof="0" dirty="0" smtClean="0"/>
              <a:t>T</a:t>
            </a:r>
            <a:r>
              <a:rPr lang="en-US" sz="100" noProof="0" dirty="0" smtClean="0"/>
              <a:t> </a:t>
            </a:r>
            <a:r>
              <a:rPr lang="en-US" noProof="0" dirty="0" smtClean="0"/>
              <a:t>P include:</a:t>
            </a:r>
            <a:endParaRPr lang="en-US" noProof="0" dirty="0"/>
          </a:p>
          <a:p>
            <a:pPr>
              <a:spcBef>
                <a:spcPts val="1000"/>
              </a:spcBef>
            </a:pPr>
            <a:r>
              <a:rPr lang="en-US" noProof="0" dirty="0" smtClean="0"/>
              <a:t>R</a:t>
            </a:r>
            <a:r>
              <a:rPr lang="en-US" sz="100" noProof="0" dirty="0" smtClean="0"/>
              <a:t> </a:t>
            </a:r>
            <a:r>
              <a:rPr lang="en-US" noProof="0" dirty="0" smtClean="0"/>
              <a:t>S</a:t>
            </a:r>
            <a:r>
              <a:rPr lang="en-US" sz="100" noProof="0" dirty="0" smtClean="0"/>
              <a:t> </a:t>
            </a:r>
            <a:r>
              <a:rPr lang="en-US" noProof="0" dirty="0" smtClean="0"/>
              <a:t>T</a:t>
            </a:r>
            <a:r>
              <a:rPr lang="en-US" sz="100" noProof="0" dirty="0" smtClean="0"/>
              <a:t> </a:t>
            </a:r>
            <a:r>
              <a:rPr lang="en-US" noProof="0" dirty="0" smtClean="0"/>
              <a:t>P </a:t>
            </a:r>
            <a:r>
              <a:rPr lang="en-US" noProof="0" dirty="0"/>
              <a:t>(Rapid Spanning Tree Protocol</a:t>
            </a:r>
            <a:r>
              <a:rPr lang="en-US" noProof="0" dirty="0" smtClean="0"/>
              <a:t>) and M</a:t>
            </a:r>
            <a:r>
              <a:rPr lang="en-US" sz="100" noProof="0" dirty="0" smtClean="0"/>
              <a:t> </a:t>
            </a:r>
            <a:r>
              <a:rPr lang="en-US" noProof="0" dirty="0" smtClean="0"/>
              <a:t>S</a:t>
            </a:r>
            <a:r>
              <a:rPr lang="en-US" sz="100" noProof="0" dirty="0" smtClean="0"/>
              <a:t> </a:t>
            </a:r>
            <a:r>
              <a:rPr lang="en-US" noProof="0" dirty="0" smtClean="0"/>
              <a:t>T</a:t>
            </a:r>
            <a:r>
              <a:rPr lang="en-US" sz="100" noProof="0" dirty="0" smtClean="0"/>
              <a:t> </a:t>
            </a:r>
            <a:r>
              <a:rPr lang="en-US" noProof="0" dirty="0" smtClean="0"/>
              <a:t>P </a:t>
            </a:r>
            <a:r>
              <a:rPr lang="en-US" noProof="0" dirty="0"/>
              <a:t>(Multiple Spanning Tree Protocol)</a:t>
            </a:r>
          </a:p>
          <a:p>
            <a:pPr>
              <a:spcBef>
                <a:spcPts val="1000"/>
              </a:spcBef>
            </a:pPr>
            <a:r>
              <a:rPr lang="en-US" noProof="0" dirty="0" smtClean="0"/>
              <a:t>T</a:t>
            </a:r>
            <a:r>
              <a:rPr lang="en-US" sz="100" noProof="0" dirty="0" smtClean="0"/>
              <a:t> </a:t>
            </a:r>
            <a:r>
              <a:rPr lang="en-US" noProof="0" dirty="0" smtClean="0"/>
              <a:t>R</a:t>
            </a:r>
            <a:r>
              <a:rPr lang="en-US" sz="100" noProof="0" dirty="0" smtClean="0"/>
              <a:t> </a:t>
            </a:r>
            <a:r>
              <a:rPr lang="en-US" noProof="0" dirty="0" smtClean="0"/>
              <a:t>I</a:t>
            </a:r>
            <a:r>
              <a:rPr lang="en-US" sz="100" noProof="0" dirty="0" smtClean="0"/>
              <a:t> </a:t>
            </a:r>
            <a:r>
              <a:rPr lang="en-US" noProof="0" dirty="0" smtClean="0"/>
              <a:t>L</a:t>
            </a:r>
            <a:r>
              <a:rPr lang="en-US" sz="100" noProof="0" dirty="0" smtClean="0"/>
              <a:t> </a:t>
            </a:r>
            <a:r>
              <a:rPr lang="en-US" noProof="0" dirty="0" err="1" smtClean="0"/>
              <a:t>L</a:t>
            </a:r>
            <a:r>
              <a:rPr lang="en-US" noProof="0" dirty="0" smtClean="0"/>
              <a:t> </a:t>
            </a:r>
            <a:r>
              <a:rPr lang="en-US" noProof="0" dirty="0"/>
              <a:t>(Transparent Interconnection of Lots of Links</a:t>
            </a:r>
            <a:r>
              <a:rPr lang="en-US" noProof="0" dirty="0" smtClean="0"/>
              <a:t>)</a:t>
            </a:r>
            <a:endParaRPr lang="en-US" noProof="0" dirty="0"/>
          </a:p>
          <a:p>
            <a:pPr lvl="1">
              <a:spcBef>
                <a:spcPts val="1000"/>
              </a:spcBef>
            </a:pPr>
            <a:r>
              <a:rPr lang="en-US" noProof="0" dirty="0"/>
              <a:t>A multipath, link-state protocol</a:t>
            </a:r>
          </a:p>
          <a:p>
            <a:pPr>
              <a:spcBef>
                <a:spcPts val="1000"/>
              </a:spcBef>
            </a:pPr>
            <a:r>
              <a:rPr lang="en-US" noProof="0" dirty="0" smtClean="0"/>
              <a:t>S</a:t>
            </a:r>
            <a:r>
              <a:rPr lang="en-US" sz="100" noProof="0" dirty="0" smtClean="0"/>
              <a:t> </a:t>
            </a:r>
            <a:r>
              <a:rPr lang="en-US" noProof="0" dirty="0" smtClean="0"/>
              <a:t>P</a:t>
            </a:r>
            <a:r>
              <a:rPr lang="en-US" sz="100" noProof="0" dirty="0" smtClean="0"/>
              <a:t> </a:t>
            </a:r>
            <a:r>
              <a:rPr lang="en-US" noProof="0" dirty="0" smtClean="0"/>
              <a:t>B </a:t>
            </a:r>
            <a:r>
              <a:rPr lang="en-US" noProof="0" dirty="0"/>
              <a:t>(Shortest Path Bridging)</a:t>
            </a:r>
          </a:p>
          <a:p>
            <a:pPr lvl="1">
              <a:spcBef>
                <a:spcPts val="1000"/>
              </a:spcBef>
            </a:pPr>
            <a:r>
              <a:rPr lang="en-US" noProof="0" dirty="0"/>
              <a:t>A descendent of </a:t>
            </a:r>
            <a:r>
              <a:rPr lang="en-US" noProof="0" dirty="0" smtClean="0"/>
              <a:t>S T P </a:t>
            </a:r>
            <a:r>
              <a:rPr lang="en-US" noProof="0" dirty="0"/>
              <a:t>that operates at Layer 3</a:t>
            </a:r>
          </a:p>
          <a:p>
            <a:pPr lvl="1">
              <a:spcBef>
                <a:spcPts val="1000"/>
              </a:spcBef>
            </a:pPr>
            <a:r>
              <a:rPr lang="en-US" noProof="0" dirty="0"/>
              <a:t>Keeps all potential paths active while managing flow of data </a:t>
            </a:r>
            <a:endParaRPr lang="en-US" noProof="0" dirty="0" smtClean="0"/>
          </a:p>
          <a:p>
            <a:pPr>
              <a:spcBef>
                <a:spcPts val="1000"/>
              </a:spcBef>
            </a:pPr>
            <a:r>
              <a:rPr lang="en-US" noProof="0" dirty="0" smtClean="0"/>
              <a:t>Some switch manufacturers have designed proprietary versions of S</a:t>
            </a:r>
            <a:r>
              <a:rPr lang="en-US" sz="100" noProof="0" dirty="0" smtClean="0"/>
              <a:t> </a:t>
            </a:r>
            <a:r>
              <a:rPr lang="en-US" noProof="0" dirty="0" smtClean="0"/>
              <a:t>T</a:t>
            </a:r>
            <a:r>
              <a:rPr lang="en-US" sz="100" noProof="0" dirty="0" smtClean="0"/>
              <a:t> </a:t>
            </a:r>
            <a:r>
              <a:rPr lang="en-US" noProof="0" dirty="0" smtClean="0"/>
              <a:t>P</a:t>
            </a:r>
          </a:p>
          <a:p>
            <a:pPr lvl="1">
              <a:spcBef>
                <a:spcPts val="1000"/>
              </a:spcBef>
            </a:pPr>
            <a:r>
              <a:rPr lang="en-US" noProof="0" dirty="0" smtClean="0"/>
              <a:t>Example: Cisco and Extreme Networks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29707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Switch Port Security</a:t>
            </a:r>
            <a:endParaRPr lang="en-US" noProof="0" dirty="0"/>
          </a:p>
        </p:txBody>
      </p:sp>
      <p:sp>
        <p:nvSpPr>
          <p:cNvPr id="3" name="Content Placeholder 2"/>
          <p:cNvSpPr>
            <a:spLocks noGrp="1"/>
          </p:cNvSpPr>
          <p:nvPr>
            <p:ph idx="1"/>
          </p:nvPr>
        </p:nvSpPr>
        <p:spPr>
          <a:xfrm>
            <a:off x="365125" y="1538818"/>
            <a:ext cx="8415338" cy="4329903"/>
          </a:xfrm>
        </p:spPr>
        <p:txBody>
          <a:bodyPr/>
          <a:lstStyle/>
          <a:p>
            <a:pPr>
              <a:spcBef>
                <a:spcPts val="1000"/>
              </a:spcBef>
            </a:pPr>
            <a:r>
              <a:rPr lang="en-US" noProof="0" dirty="0" smtClean="0"/>
              <a:t>Unused physical and virtual ports on switches and other network devices should be disabled:</a:t>
            </a:r>
          </a:p>
          <a:p>
            <a:pPr lvl="1">
              <a:spcBef>
                <a:spcPts val="1000"/>
              </a:spcBef>
            </a:pPr>
            <a:r>
              <a:rPr lang="en-US" noProof="0" dirty="0" smtClean="0"/>
              <a:t>Use the </a:t>
            </a:r>
            <a:r>
              <a:rPr lang="en-US" b="1" noProof="0" dirty="0" smtClean="0">
                <a:cs typeface="Courier New" panose="02070309020205020404" pitchFamily="49" charset="0"/>
              </a:rPr>
              <a:t>shutdown</a:t>
            </a:r>
            <a:r>
              <a:rPr lang="en-US" noProof="0" dirty="0" smtClean="0"/>
              <a:t> command on Cisco, Huawei, and Arista routers and switches</a:t>
            </a:r>
          </a:p>
          <a:p>
            <a:pPr lvl="1">
              <a:spcBef>
                <a:spcPts val="1000"/>
              </a:spcBef>
            </a:pPr>
            <a:r>
              <a:rPr lang="en-US" noProof="0" dirty="0" smtClean="0"/>
              <a:t>Use the </a:t>
            </a:r>
            <a:r>
              <a:rPr lang="en-US" b="1" noProof="0" dirty="0" smtClean="0">
                <a:cs typeface="Courier New" panose="02070309020205020404" pitchFamily="49" charset="0"/>
              </a:rPr>
              <a:t>no shutdown</a:t>
            </a:r>
            <a:r>
              <a:rPr lang="en-US" noProof="0" dirty="0" smtClean="0">
                <a:cs typeface="Courier New" panose="02070309020205020404" pitchFamily="49" charset="0"/>
              </a:rPr>
              <a:t> </a:t>
            </a:r>
            <a:r>
              <a:rPr lang="en-US" noProof="0" dirty="0" smtClean="0"/>
              <a:t>command to enable them again</a:t>
            </a:r>
          </a:p>
          <a:p>
            <a:pPr>
              <a:spcBef>
                <a:spcPts val="1000"/>
              </a:spcBef>
            </a:pPr>
            <a:r>
              <a:rPr lang="en-US" noProof="0" dirty="0" smtClean="0"/>
              <a:t>Another Cisco command (also used on Arista devices) to secure switch access ports:</a:t>
            </a:r>
          </a:p>
          <a:p>
            <a:pPr lvl="1">
              <a:spcBef>
                <a:spcPts val="1000"/>
              </a:spcBef>
            </a:pPr>
            <a:r>
              <a:rPr lang="en-US" b="1" noProof="0" dirty="0" smtClean="0">
                <a:cs typeface="Courier New" panose="02070309020205020404" pitchFamily="49" charset="0"/>
              </a:rPr>
              <a:t>Switchport port-security</a:t>
            </a:r>
            <a:r>
              <a:rPr lang="en-US" noProof="0" dirty="0" smtClean="0">
                <a:cs typeface="Courier New" panose="02070309020205020404" pitchFamily="49" charset="0"/>
              </a:rPr>
              <a:t> </a:t>
            </a:r>
            <a:r>
              <a:rPr lang="en-US" noProof="0" dirty="0" smtClean="0"/>
              <a:t>(or just </a:t>
            </a:r>
            <a:r>
              <a:rPr lang="en-US" b="1" noProof="0" dirty="0" smtClean="0">
                <a:cs typeface="Courier New" panose="02070309020205020404" pitchFamily="49" charset="0"/>
              </a:rPr>
              <a:t>port-security</a:t>
            </a:r>
            <a:r>
              <a:rPr lang="en-US" noProof="0" dirty="0" smtClean="0"/>
              <a:t> on Huawei switches)</a:t>
            </a:r>
          </a:p>
          <a:p>
            <a:pPr lvl="1">
              <a:spcBef>
                <a:spcPts val="1000"/>
              </a:spcBef>
            </a:pPr>
            <a:r>
              <a:rPr lang="en-US" noProof="0" dirty="0" smtClean="0"/>
              <a:t>Essentially a MAC filtering functions that also protects against MAC flooding</a:t>
            </a:r>
          </a:p>
          <a:p>
            <a:pPr>
              <a:spcBef>
                <a:spcPts val="1000"/>
              </a:spcBef>
            </a:pPr>
            <a:r>
              <a:rPr lang="en-US" noProof="0" dirty="0" smtClean="0"/>
              <a:t>On a Juniper switch:</a:t>
            </a:r>
          </a:p>
          <a:p>
            <a:pPr lvl="1">
              <a:spcBef>
                <a:spcPts val="1000"/>
              </a:spcBef>
            </a:pPr>
            <a:r>
              <a:rPr lang="en-US" noProof="0" dirty="0" smtClean="0"/>
              <a:t>The </a:t>
            </a:r>
            <a:r>
              <a:rPr lang="en-US" b="1" noProof="0" dirty="0" smtClean="0">
                <a:cs typeface="Courier New" panose="02070309020205020404" pitchFamily="49" charset="0"/>
              </a:rPr>
              <a:t>mac-limit</a:t>
            </a:r>
            <a:r>
              <a:rPr lang="en-US" noProof="0" dirty="0" smtClean="0"/>
              <a:t> command restricts the number of MAC addresses allowed in the MAC address table</a:t>
            </a:r>
          </a:p>
          <a:p>
            <a:pPr lvl="1">
              <a:spcBef>
                <a:spcPts val="1000"/>
              </a:spcBef>
            </a:pPr>
            <a:r>
              <a:rPr lang="en-US" noProof="0" dirty="0" smtClean="0"/>
              <a:t>Allowed MAC addresses are configured with the </a:t>
            </a:r>
            <a:r>
              <a:rPr lang="en-US" b="1" noProof="0" dirty="0" smtClean="0">
                <a:cs typeface="Courier New" panose="02070309020205020404" pitchFamily="49" charset="0"/>
              </a:rPr>
              <a:t>allowed-mac</a:t>
            </a:r>
            <a:r>
              <a:rPr lang="en-US" noProof="0" dirty="0" smtClean="0"/>
              <a:t> command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8009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0490"/>
            <a:ext cx="8026400" cy="287771"/>
          </a:xfrm>
        </p:spPr>
        <p:txBody>
          <a:bodyPr/>
          <a:lstStyle/>
          <a:p>
            <a:r>
              <a:rPr lang="en-US" noProof="0" dirty="0" smtClean="0"/>
              <a:t>A</a:t>
            </a:r>
            <a:r>
              <a:rPr lang="en-US" sz="100" noProof="0" dirty="0" smtClean="0"/>
              <a:t> </a:t>
            </a:r>
            <a:r>
              <a:rPr lang="en-US" noProof="0" dirty="0" smtClean="0"/>
              <a:t>A</a:t>
            </a:r>
            <a:r>
              <a:rPr lang="en-US" sz="100" noProof="0" dirty="0" smtClean="0"/>
              <a:t> </a:t>
            </a:r>
            <a:r>
              <a:rPr lang="en-US" noProof="0" dirty="0" smtClean="0"/>
              <a:t>A (Authentication, Authorization, and Accounting)</a:t>
            </a:r>
            <a:endParaRPr lang="en-US" noProof="0" dirty="0"/>
          </a:p>
        </p:txBody>
      </p:sp>
      <p:sp>
        <p:nvSpPr>
          <p:cNvPr id="3" name="Content Placeholder 2"/>
          <p:cNvSpPr>
            <a:spLocks noGrp="1"/>
          </p:cNvSpPr>
          <p:nvPr>
            <p:ph idx="1"/>
          </p:nvPr>
        </p:nvSpPr>
        <p:spPr>
          <a:xfrm>
            <a:off x="365125" y="1538818"/>
            <a:ext cx="8415338" cy="2022092"/>
          </a:xfrm>
        </p:spPr>
        <p:txBody>
          <a:bodyPr/>
          <a:lstStyle/>
          <a:p>
            <a:pPr>
              <a:spcBef>
                <a:spcPts val="1000"/>
              </a:spcBef>
            </a:pPr>
            <a:r>
              <a:rPr lang="en-US" noProof="0" dirty="0" smtClean="0"/>
              <a:t>Controlling users’ access to a network and its resources consists of three major elements:</a:t>
            </a:r>
          </a:p>
          <a:p>
            <a:pPr lvl="1">
              <a:spcBef>
                <a:spcPts val="1000"/>
              </a:spcBef>
            </a:pPr>
            <a:r>
              <a:rPr lang="en-US" noProof="0" dirty="0" smtClean="0"/>
              <a:t>Authentication—Process of </a:t>
            </a:r>
            <a:r>
              <a:rPr lang="en-US" noProof="0" dirty="0"/>
              <a:t>verifying user’s credentials to grant user access to secured </a:t>
            </a:r>
            <a:r>
              <a:rPr lang="en-US" noProof="0" dirty="0" smtClean="0"/>
              <a:t>resources </a:t>
            </a:r>
          </a:p>
          <a:p>
            <a:pPr lvl="1">
              <a:spcBef>
                <a:spcPts val="1000"/>
              </a:spcBef>
            </a:pPr>
            <a:r>
              <a:rPr lang="en-US" noProof="0" dirty="0"/>
              <a:t>Authorization—Determines </a:t>
            </a:r>
            <a:r>
              <a:rPr lang="en-US" noProof="0" dirty="0" smtClean="0"/>
              <a:t>what the user can and cannot do with network resources</a:t>
            </a:r>
          </a:p>
          <a:p>
            <a:pPr lvl="1">
              <a:spcBef>
                <a:spcPts val="1000"/>
              </a:spcBef>
            </a:pPr>
            <a:r>
              <a:rPr lang="en-US" noProof="0" dirty="0"/>
              <a:t>Accounting—To </a:t>
            </a:r>
            <a:r>
              <a:rPr lang="en-US" noProof="0" dirty="0" smtClean="0"/>
              <a:t>keep </a:t>
            </a:r>
            <a:r>
              <a:rPr lang="en-US" noProof="0" dirty="0"/>
              <a:t>an account of the client’s system or network </a:t>
            </a:r>
            <a:r>
              <a:rPr lang="en-US" noProof="0" dirty="0" smtClean="0"/>
              <a:t>usage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00547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Authentication (1 of 3)</a:t>
            </a:r>
            <a:endParaRPr lang="en-US" noProof="0" dirty="0"/>
          </a:p>
        </p:txBody>
      </p:sp>
      <p:sp>
        <p:nvSpPr>
          <p:cNvPr id="3" name="Content Placeholder 2"/>
          <p:cNvSpPr>
            <a:spLocks noGrp="1"/>
          </p:cNvSpPr>
          <p:nvPr>
            <p:ph idx="1"/>
          </p:nvPr>
        </p:nvSpPr>
        <p:spPr>
          <a:xfrm>
            <a:off x="365125" y="1538818"/>
            <a:ext cx="8415338" cy="4066754"/>
          </a:xfrm>
        </p:spPr>
        <p:txBody>
          <a:bodyPr/>
          <a:lstStyle/>
          <a:p>
            <a:pPr>
              <a:spcBef>
                <a:spcPts val="1000"/>
              </a:spcBef>
            </a:pPr>
            <a:r>
              <a:rPr lang="en-US" noProof="0" dirty="0" smtClean="0"/>
              <a:t>A user can be authenticated to the local device or to the network</a:t>
            </a:r>
          </a:p>
          <a:p>
            <a:pPr>
              <a:spcBef>
                <a:spcPts val="1000"/>
              </a:spcBef>
            </a:pPr>
            <a:r>
              <a:rPr lang="en-US" noProof="0" dirty="0" smtClean="0"/>
              <a:t>Local authentication—Usernames and passwords are stored locally which has both advantages and disadvantages:</a:t>
            </a:r>
          </a:p>
          <a:p>
            <a:pPr lvl="1">
              <a:spcBef>
                <a:spcPts val="1000"/>
              </a:spcBef>
            </a:pPr>
            <a:r>
              <a:rPr lang="en-US" noProof="0" dirty="0" smtClean="0"/>
              <a:t>Low security</a:t>
            </a:r>
          </a:p>
          <a:p>
            <a:pPr lvl="1">
              <a:spcBef>
                <a:spcPts val="1000"/>
              </a:spcBef>
            </a:pPr>
            <a:r>
              <a:rPr lang="en-US" noProof="0" dirty="0" smtClean="0"/>
              <a:t>Convenience varies</a:t>
            </a:r>
          </a:p>
          <a:p>
            <a:pPr lvl="1">
              <a:spcBef>
                <a:spcPts val="1000"/>
              </a:spcBef>
            </a:pPr>
            <a:r>
              <a:rPr lang="en-US" noProof="0" dirty="0" smtClean="0"/>
              <a:t>Reliable backup access</a:t>
            </a:r>
          </a:p>
          <a:p>
            <a:pPr>
              <a:spcBef>
                <a:spcPts val="1000"/>
              </a:spcBef>
            </a:pPr>
            <a:r>
              <a:rPr lang="en-US" noProof="0" dirty="0" smtClean="0"/>
              <a:t>With local authentication</a:t>
            </a:r>
          </a:p>
          <a:p>
            <a:pPr lvl="1">
              <a:spcBef>
                <a:spcPts val="1000"/>
              </a:spcBef>
            </a:pPr>
            <a:r>
              <a:rPr lang="en-US" noProof="0" dirty="0" smtClean="0"/>
              <a:t>Every computer on the network is responsible for securing its own resources</a:t>
            </a:r>
          </a:p>
          <a:p>
            <a:pPr>
              <a:spcBef>
                <a:spcPts val="1000"/>
              </a:spcBef>
            </a:pPr>
            <a:r>
              <a:rPr lang="en-US" noProof="0" dirty="0" smtClean="0"/>
              <a:t>In Windows</a:t>
            </a:r>
          </a:p>
          <a:p>
            <a:pPr lvl="1">
              <a:spcBef>
                <a:spcPts val="1000"/>
              </a:spcBef>
            </a:pPr>
            <a:r>
              <a:rPr lang="en-US" noProof="0" dirty="0" smtClean="0"/>
              <a:t>Switch from local authentication to network authentication on the domain using the System Properties dialog box</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78961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Authentication (2 of 3)</a:t>
            </a:r>
            <a:endParaRPr lang="en-US" noProof="0" dirty="0"/>
          </a:p>
        </p:txBody>
      </p:sp>
      <p:pic>
        <p:nvPicPr>
          <p:cNvPr id="6" name="Picture 5" descr="Figure 10-16 Switch from local authentication to authentication on a Windows domai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676400"/>
            <a:ext cx="5972822" cy="37155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64174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Authentication (3 of 3)</a:t>
            </a:r>
            <a:endParaRPr lang="en-US" noProof="0" dirty="0"/>
          </a:p>
        </p:txBody>
      </p:sp>
      <p:sp>
        <p:nvSpPr>
          <p:cNvPr id="3" name="Content Placeholder 2"/>
          <p:cNvSpPr>
            <a:spLocks noGrp="1"/>
          </p:cNvSpPr>
          <p:nvPr>
            <p:ph idx="1"/>
          </p:nvPr>
        </p:nvSpPr>
        <p:spPr>
          <a:xfrm>
            <a:off x="365125" y="1538818"/>
            <a:ext cx="8415338" cy="2885918"/>
          </a:xfrm>
        </p:spPr>
        <p:txBody>
          <a:bodyPr/>
          <a:lstStyle/>
          <a:p>
            <a:pPr>
              <a:spcBef>
                <a:spcPts val="1000"/>
              </a:spcBef>
            </a:pPr>
            <a:r>
              <a:rPr lang="en-US" noProof="0" dirty="0" smtClean="0"/>
              <a:t>Network authentication and logon restrictions:</a:t>
            </a:r>
          </a:p>
          <a:p>
            <a:pPr lvl="1">
              <a:spcBef>
                <a:spcPts val="1000"/>
              </a:spcBef>
            </a:pPr>
            <a:r>
              <a:rPr lang="en-US" noProof="0" dirty="0" smtClean="0"/>
              <a:t>Harden your network by requiring secure passwords to authenticate to the network</a:t>
            </a:r>
          </a:p>
          <a:p>
            <a:pPr lvl="1">
              <a:spcBef>
                <a:spcPts val="1000"/>
              </a:spcBef>
            </a:pPr>
            <a:r>
              <a:rPr lang="en-US" noProof="0" dirty="0" smtClean="0"/>
              <a:t>Additional authentication restrictions that strengthen network security:</a:t>
            </a:r>
          </a:p>
          <a:p>
            <a:pPr lvl="2">
              <a:spcBef>
                <a:spcPts val="1000"/>
              </a:spcBef>
            </a:pPr>
            <a:r>
              <a:rPr lang="en-US" noProof="0" dirty="0" smtClean="0"/>
              <a:t>Time of day</a:t>
            </a:r>
          </a:p>
          <a:p>
            <a:pPr lvl="2">
              <a:spcBef>
                <a:spcPts val="1000"/>
              </a:spcBef>
            </a:pPr>
            <a:r>
              <a:rPr lang="en-US" noProof="0" dirty="0" smtClean="0"/>
              <a:t>Total time logged on </a:t>
            </a:r>
          </a:p>
          <a:p>
            <a:pPr lvl="2">
              <a:spcBef>
                <a:spcPts val="1000"/>
              </a:spcBef>
            </a:pPr>
            <a:r>
              <a:rPr lang="en-US" noProof="0" dirty="0" smtClean="0"/>
              <a:t>Source address</a:t>
            </a:r>
          </a:p>
          <a:p>
            <a:pPr lvl="2">
              <a:spcBef>
                <a:spcPts val="1000"/>
              </a:spcBef>
            </a:pPr>
            <a:r>
              <a:rPr lang="en-US" noProof="0" dirty="0" smtClean="0"/>
              <a:t>Unsuccessful logon attempts</a:t>
            </a:r>
          </a:p>
          <a:p>
            <a:pPr lvl="2">
              <a:spcBef>
                <a:spcPts val="1000"/>
              </a:spcBef>
            </a:pPr>
            <a:r>
              <a:rPr lang="en-US" noProof="0" dirty="0" smtClean="0"/>
              <a:t>Geographic location (geofencing)</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526501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Authorization (1 of 2)</a:t>
            </a:r>
            <a:endParaRPr lang="en-US" noProof="0" dirty="0"/>
          </a:p>
        </p:txBody>
      </p:sp>
      <p:sp>
        <p:nvSpPr>
          <p:cNvPr id="3" name="Content Placeholder 2"/>
          <p:cNvSpPr>
            <a:spLocks noGrp="1"/>
          </p:cNvSpPr>
          <p:nvPr>
            <p:ph idx="1"/>
          </p:nvPr>
        </p:nvSpPr>
        <p:spPr>
          <a:xfrm>
            <a:off x="365125" y="1538818"/>
            <a:ext cx="8415338" cy="3745128"/>
          </a:xfrm>
        </p:spPr>
        <p:txBody>
          <a:bodyPr/>
          <a:lstStyle/>
          <a:p>
            <a:pPr>
              <a:spcBef>
                <a:spcPts val="1000"/>
              </a:spcBef>
            </a:pPr>
            <a:r>
              <a:rPr lang="en-US" noProof="0" dirty="0" smtClean="0"/>
              <a:t>User access to network resources falls into one of the two categories:</a:t>
            </a:r>
            <a:endParaRPr lang="en-US" noProof="0" dirty="0"/>
          </a:p>
          <a:p>
            <a:pPr lvl="1">
              <a:spcBef>
                <a:spcPts val="1000"/>
              </a:spcBef>
            </a:pPr>
            <a:r>
              <a:rPr lang="en-US" noProof="0" dirty="0" smtClean="0"/>
              <a:t>The privilege or right to execute, install, and uninstall software</a:t>
            </a:r>
          </a:p>
          <a:p>
            <a:pPr lvl="1">
              <a:spcBef>
                <a:spcPts val="1000"/>
              </a:spcBef>
            </a:pPr>
            <a:r>
              <a:rPr lang="en-US" noProof="0" dirty="0" smtClean="0"/>
              <a:t>Permission to read, modify, create, or delete files and folders</a:t>
            </a:r>
          </a:p>
          <a:p>
            <a:pPr>
              <a:spcBef>
                <a:spcPts val="1000"/>
              </a:spcBef>
            </a:pPr>
            <a:r>
              <a:rPr lang="en-US" noProof="0" dirty="0" smtClean="0"/>
              <a:t>R</a:t>
            </a:r>
            <a:r>
              <a:rPr lang="en-US" sz="100" noProof="0" dirty="0" smtClean="0"/>
              <a:t> </a:t>
            </a:r>
            <a:r>
              <a:rPr lang="en-US" noProof="0" dirty="0" smtClean="0"/>
              <a:t>B</a:t>
            </a:r>
            <a:r>
              <a:rPr lang="en-US" sz="100" noProof="0" dirty="0" smtClean="0"/>
              <a:t> </a:t>
            </a:r>
            <a:r>
              <a:rPr lang="en-US" noProof="0" dirty="0" smtClean="0"/>
              <a:t>A</a:t>
            </a:r>
            <a:r>
              <a:rPr lang="en-US" sz="100" noProof="0" dirty="0" smtClean="0"/>
              <a:t> </a:t>
            </a:r>
            <a:r>
              <a:rPr lang="en-US" noProof="0" dirty="0" smtClean="0"/>
              <a:t>C (role-based access control):</a:t>
            </a:r>
          </a:p>
          <a:p>
            <a:pPr lvl="1">
              <a:spcBef>
                <a:spcPts val="1000"/>
              </a:spcBef>
            </a:pPr>
            <a:r>
              <a:rPr lang="en-US" noProof="0" dirty="0" smtClean="0"/>
              <a:t>Most popular authorization method</a:t>
            </a:r>
          </a:p>
          <a:p>
            <a:pPr lvl="1">
              <a:spcBef>
                <a:spcPts val="1000"/>
              </a:spcBef>
            </a:pPr>
            <a:r>
              <a:rPr lang="en-US" noProof="0" dirty="0" smtClean="0"/>
              <a:t>Administrator assigns privileges and permissions necessary for users to perform their roles (duties)</a:t>
            </a:r>
          </a:p>
          <a:p>
            <a:pPr lvl="1">
              <a:spcBef>
                <a:spcPts val="1000"/>
              </a:spcBef>
            </a:pPr>
            <a:r>
              <a:rPr lang="en-US" noProof="0" dirty="0" smtClean="0"/>
              <a:t>Administrators create groups associated with certain roles</a:t>
            </a:r>
          </a:p>
          <a:p>
            <a:pPr>
              <a:spcBef>
                <a:spcPts val="1000"/>
              </a:spcBef>
            </a:pPr>
            <a:r>
              <a:rPr lang="en-US" noProof="0" dirty="0" smtClean="0"/>
              <a:t>Role separation</a:t>
            </a:r>
          </a:p>
          <a:p>
            <a:pPr lvl="1">
              <a:spcBef>
                <a:spcPts val="1000"/>
              </a:spcBef>
            </a:pPr>
            <a:r>
              <a:rPr lang="en-US" noProof="0" dirty="0" smtClean="0"/>
              <a:t>Each user can only be a member of a single group</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05216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Authorization (2 of 2)</a:t>
            </a:r>
            <a:endParaRPr lang="en-US" noProof="0" dirty="0"/>
          </a:p>
        </p:txBody>
      </p:sp>
      <p:pic>
        <p:nvPicPr>
          <p:cNvPr id="6" name="Picture 5" descr="Figure 10-17 Windows allows you to create new groups and add users to these grou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853589"/>
            <a:ext cx="6296318" cy="357378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68083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Accounting</a:t>
            </a:r>
            <a:endParaRPr lang="en-US" noProof="0" dirty="0"/>
          </a:p>
        </p:txBody>
      </p:sp>
      <p:sp>
        <p:nvSpPr>
          <p:cNvPr id="3" name="Content Placeholder 2"/>
          <p:cNvSpPr>
            <a:spLocks noGrp="1"/>
          </p:cNvSpPr>
          <p:nvPr>
            <p:ph idx="1"/>
          </p:nvPr>
        </p:nvSpPr>
        <p:spPr>
          <a:xfrm>
            <a:off x="365125" y="1538818"/>
            <a:ext cx="8415338" cy="1031051"/>
          </a:xfrm>
        </p:spPr>
        <p:txBody>
          <a:bodyPr/>
          <a:lstStyle/>
          <a:p>
            <a:pPr>
              <a:spcBef>
                <a:spcPts val="1000"/>
              </a:spcBef>
            </a:pPr>
            <a:r>
              <a:rPr lang="en-US" noProof="0" dirty="0" smtClean="0"/>
              <a:t>A log file viewer can be installed to make it easier to monitor log files for interesting or suspicious events</a:t>
            </a:r>
          </a:p>
          <a:p>
            <a:pPr>
              <a:spcBef>
                <a:spcPts val="1000"/>
              </a:spcBef>
            </a:pPr>
            <a:r>
              <a:rPr lang="en-US" noProof="0" dirty="0" smtClean="0"/>
              <a:t>In Windows, use Event viewer to view Windows logs</a:t>
            </a:r>
          </a:p>
        </p:txBody>
      </p:sp>
      <p:pic>
        <p:nvPicPr>
          <p:cNvPr id="5" name="Picture 4" descr="Figure 10-18 Windows Event Viewer displays a security audit event. Event view window. The tabs, File, Action, View, help are shown on the top of the window. The left pane consists of a list of options of the event viewer. The security option is selected from the windows logs folder of the event viewer. The right pane shows the actions list for security and event 4625 options. The middle pane consists of the security window. Number of events: 1,923. A table shows the following details: keywords, date and time, source, event ID, and, task category. Audit failure keyword is selected from the keyword list. A horizontal scroll bar is shown below the table. Below the table, text reads, Event 4625, Microsoft windows security auditing. Two tabs, general, and details are shown below, from which general is selected. A text box is shown below. Text reads, an account failed to log in. The following details are shown: log name, source, event I D, logged in time, task and categor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1222" y="2819400"/>
            <a:ext cx="5343144" cy="29138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655446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t>
            </a:r>
            <a:r>
              <a:rPr lang="en-US" sz="100" noProof="0" dirty="0" smtClean="0"/>
              <a:t> </a:t>
            </a:r>
            <a:r>
              <a:rPr lang="en-US" noProof="0" dirty="0" smtClean="0"/>
              <a:t>A</a:t>
            </a:r>
            <a:r>
              <a:rPr lang="en-US" sz="100" noProof="0" dirty="0" smtClean="0"/>
              <a:t> </a:t>
            </a:r>
            <a:r>
              <a:rPr lang="en-US" noProof="0" dirty="0" smtClean="0"/>
              <a:t>C (Network Access Control) (1 of 2)</a:t>
            </a:r>
            <a:endParaRPr lang="en-US" noProof="0" dirty="0"/>
          </a:p>
        </p:txBody>
      </p:sp>
      <p:sp>
        <p:nvSpPr>
          <p:cNvPr id="3" name="Content Placeholder 2"/>
          <p:cNvSpPr>
            <a:spLocks noGrp="1"/>
          </p:cNvSpPr>
          <p:nvPr>
            <p:ph idx="1"/>
          </p:nvPr>
        </p:nvSpPr>
        <p:spPr>
          <a:xfrm>
            <a:off x="365125" y="1538818"/>
            <a:ext cx="8415338" cy="2501198"/>
          </a:xfrm>
        </p:spPr>
        <p:txBody>
          <a:bodyPr/>
          <a:lstStyle/>
          <a:p>
            <a:pPr>
              <a:spcBef>
                <a:spcPts val="1000"/>
              </a:spcBef>
            </a:pPr>
            <a:r>
              <a:rPr lang="en-US" noProof="0" dirty="0"/>
              <a:t>A network access control (</a:t>
            </a:r>
            <a:r>
              <a:rPr lang="en-US" noProof="0" dirty="0" smtClean="0"/>
              <a:t>N</a:t>
            </a:r>
            <a:r>
              <a:rPr lang="en-US" sz="100" noProof="0" dirty="0" smtClean="0"/>
              <a:t> </a:t>
            </a:r>
            <a:r>
              <a:rPr lang="en-US" noProof="0" dirty="0" smtClean="0"/>
              <a:t>A</a:t>
            </a:r>
            <a:r>
              <a:rPr lang="en-US" sz="100" noProof="0" dirty="0" smtClean="0"/>
              <a:t> </a:t>
            </a:r>
            <a:r>
              <a:rPr lang="en-US" noProof="0" dirty="0" smtClean="0"/>
              <a:t>C</a:t>
            </a:r>
            <a:r>
              <a:rPr lang="en-US" noProof="0" dirty="0"/>
              <a:t>) solution employs a set of rules called network </a:t>
            </a:r>
            <a:r>
              <a:rPr lang="en-US" noProof="0" dirty="0" smtClean="0"/>
              <a:t>policies which </a:t>
            </a:r>
            <a:r>
              <a:rPr lang="en-US" noProof="0" dirty="0"/>
              <a:t>determine the level and type of access granted to a device when it joins a network</a:t>
            </a:r>
          </a:p>
          <a:p>
            <a:pPr>
              <a:spcBef>
                <a:spcPts val="1000"/>
              </a:spcBef>
            </a:pPr>
            <a:r>
              <a:rPr lang="en-US" noProof="0" dirty="0" smtClean="0"/>
              <a:t>N</a:t>
            </a:r>
            <a:r>
              <a:rPr lang="en-US" sz="100" noProof="0" dirty="0" smtClean="0"/>
              <a:t> </a:t>
            </a:r>
            <a:r>
              <a:rPr lang="en-US" noProof="0" dirty="0" smtClean="0"/>
              <a:t>A</a:t>
            </a:r>
            <a:r>
              <a:rPr lang="en-US" sz="100" noProof="0" dirty="0" smtClean="0"/>
              <a:t> </a:t>
            </a:r>
            <a:r>
              <a:rPr lang="en-US" noProof="0" dirty="0" smtClean="0"/>
              <a:t>C </a:t>
            </a:r>
            <a:r>
              <a:rPr lang="en-US" noProof="0" dirty="0"/>
              <a:t>authenticates and authorizes devices</a:t>
            </a:r>
          </a:p>
          <a:p>
            <a:pPr lvl="1">
              <a:spcBef>
                <a:spcPts val="1000"/>
              </a:spcBef>
            </a:pPr>
            <a:r>
              <a:rPr lang="en-US" noProof="0" dirty="0"/>
              <a:t>By verifying that the device complies with predefined security benchmarks</a:t>
            </a:r>
          </a:p>
          <a:p>
            <a:pPr>
              <a:spcBef>
                <a:spcPts val="1000"/>
              </a:spcBef>
            </a:pPr>
            <a:r>
              <a:rPr lang="en-US" noProof="0" dirty="0"/>
              <a:t>An agent can be installed on the device before it can be authenticated</a:t>
            </a:r>
          </a:p>
          <a:p>
            <a:pPr lvl="1">
              <a:spcBef>
                <a:spcPts val="1000"/>
              </a:spcBef>
            </a:pPr>
            <a:r>
              <a:rPr lang="en-US" noProof="0" dirty="0"/>
              <a:t>Monitors device’s status to determine the device’s </a:t>
            </a:r>
            <a:r>
              <a:rPr lang="en-US" noProof="0" dirty="0" smtClean="0"/>
              <a:t>compliance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60399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Security Devices</a:t>
            </a:r>
            <a:endParaRPr lang="en-US" noProof="0" dirty="0"/>
          </a:p>
        </p:txBody>
      </p:sp>
      <p:sp>
        <p:nvSpPr>
          <p:cNvPr id="3" name="Content Placeholder 2"/>
          <p:cNvSpPr>
            <a:spLocks noGrp="1"/>
          </p:cNvSpPr>
          <p:nvPr>
            <p:ph idx="1"/>
          </p:nvPr>
        </p:nvSpPr>
        <p:spPr>
          <a:xfrm>
            <a:off x="365125" y="1538818"/>
            <a:ext cx="8415338" cy="2307811"/>
          </a:xfrm>
        </p:spPr>
        <p:txBody>
          <a:bodyPr/>
          <a:lstStyle/>
          <a:p>
            <a:pPr>
              <a:spcBef>
                <a:spcPts val="1000"/>
              </a:spcBef>
            </a:pPr>
            <a:r>
              <a:rPr lang="en-US" noProof="0" dirty="0" smtClean="0"/>
              <a:t>Non-security devices with security features</a:t>
            </a:r>
          </a:p>
          <a:p>
            <a:pPr lvl="1">
              <a:spcBef>
                <a:spcPts val="1000"/>
              </a:spcBef>
            </a:pPr>
            <a:r>
              <a:rPr lang="en-US" noProof="0" dirty="0" smtClean="0"/>
              <a:t>Proxy servers and A</a:t>
            </a:r>
            <a:r>
              <a:rPr lang="en-US" sz="100" noProof="0" dirty="0" smtClean="0"/>
              <a:t> </a:t>
            </a:r>
            <a:r>
              <a:rPr lang="en-US" noProof="0" dirty="0" smtClean="0"/>
              <a:t>C</a:t>
            </a:r>
            <a:r>
              <a:rPr lang="en-US" sz="100" noProof="0" dirty="0" smtClean="0"/>
              <a:t> </a:t>
            </a:r>
            <a:r>
              <a:rPr lang="en-US" noProof="0" dirty="0" smtClean="0"/>
              <a:t>Ls</a:t>
            </a:r>
          </a:p>
          <a:p>
            <a:pPr>
              <a:spcBef>
                <a:spcPts val="1000"/>
              </a:spcBef>
            </a:pPr>
            <a:r>
              <a:rPr lang="en-US" noProof="0" dirty="0"/>
              <a:t>S</a:t>
            </a:r>
            <a:r>
              <a:rPr lang="en-US" noProof="0" dirty="0" smtClean="0"/>
              <a:t>pecialized security devices</a:t>
            </a:r>
          </a:p>
          <a:p>
            <a:pPr lvl="1">
              <a:spcBef>
                <a:spcPts val="1000"/>
              </a:spcBef>
            </a:pPr>
            <a:r>
              <a:rPr lang="en-US" noProof="0" dirty="0"/>
              <a:t>Firewalls and </a:t>
            </a:r>
            <a:r>
              <a:rPr lang="en-US" noProof="0" dirty="0" smtClean="0"/>
              <a:t>I</a:t>
            </a:r>
            <a:r>
              <a:rPr lang="en-US" sz="100" noProof="0" dirty="0" smtClean="0"/>
              <a:t> </a:t>
            </a:r>
            <a:r>
              <a:rPr lang="en-US" noProof="0" dirty="0" smtClean="0"/>
              <a:t>D</a:t>
            </a:r>
            <a:r>
              <a:rPr lang="en-US" sz="100" noProof="0" dirty="0" smtClean="0"/>
              <a:t> </a:t>
            </a:r>
            <a:r>
              <a:rPr lang="en-US" noProof="0" dirty="0" smtClean="0"/>
              <a:t>S/I</a:t>
            </a:r>
            <a:r>
              <a:rPr lang="en-US" sz="100" noProof="0" dirty="0" smtClean="0"/>
              <a:t> </a:t>
            </a:r>
            <a:r>
              <a:rPr lang="en-US" noProof="0" dirty="0" smtClean="0"/>
              <a:t>P</a:t>
            </a:r>
            <a:r>
              <a:rPr lang="en-US" sz="100" noProof="0" dirty="0" smtClean="0"/>
              <a:t> </a:t>
            </a:r>
            <a:r>
              <a:rPr lang="en-US" noProof="0" dirty="0" smtClean="0"/>
              <a:t>S systems</a:t>
            </a:r>
          </a:p>
          <a:p>
            <a:pPr>
              <a:spcBef>
                <a:spcPts val="1000"/>
              </a:spcBef>
            </a:pPr>
            <a:r>
              <a:rPr lang="en-US" noProof="0" dirty="0" smtClean="0"/>
              <a:t>Using multiple options for network security results in layered security</a:t>
            </a:r>
          </a:p>
          <a:p>
            <a:pPr lvl="1">
              <a:spcBef>
                <a:spcPts val="1000"/>
              </a:spcBef>
            </a:pPr>
            <a:r>
              <a:rPr lang="en-US" noProof="0" dirty="0" smtClean="0"/>
              <a:t>Provides more protection than any one type of device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433020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t>
            </a:r>
            <a:r>
              <a:rPr lang="en-US" sz="100" noProof="0" dirty="0" smtClean="0"/>
              <a:t> </a:t>
            </a:r>
            <a:r>
              <a:rPr lang="en-US" noProof="0" dirty="0" smtClean="0"/>
              <a:t>A</a:t>
            </a:r>
            <a:r>
              <a:rPr lang="en-US" sz="100" noProof="0" dirty="0" smtClean="0"/>
              <a:t> </a:t>
            </a:r>
            <a:r>
              <a:rPr lang="en-US" noProof="0" dirty="0" smtClean="0"/>
              <a:t>C (Network Access Control) (2 of 2)</a:t>
            </a:r>
            <a:endParaRPr lang="en-US" noProof="0" dirty="0"/>
          </a:p>
        </p:txBody>
      </p:sp>
      <p:sp>
        <p:nvSpPr>
          <p:cNvPr id="3" name="Content Placeholder 2"/>
          <p:cNvSpPr>
            <a:spLocks noGrp="1"/>
          </p:cNvSpPr>
          <p:nvPr>
            <p:ph idx="1"/>
          </p:nvPr>
        </p:nvSpPr>
        <p:spPr>
          <a:xfrm>
            <a:off x="365125" y="1538818"/>
            <a:ext cx="8415338" cy="2804870"/>
          </a:xfrm>
        </p:spPr>
        <p:txBody>
          <a:bodyPr/>
          <a:lstStyle/>
          <a:p>
            <a:pPr>
              <a:spcBef>
                <a:spcPts val="1000"/>
              </a:spcBef>
            </a:pPr>
            <a:r>
              <a:rPr lang="en-US" noProof="0" dirty="0"/>
              <a:t>Two types of agents:</a:t>
            </a:r>
          </a:p>
          <a:p>
            <a:pPr lvl="1">
              <a:spcBef>
                <a:spcPts val="1000"/>
              </a:spcBef>
            </a:pPr>
            <a:r>
              <a:rPr lang="en-US" noProof="0" dirty="0"/>
              <a:t>Nonpersistent agent remains on the device long enough to verify compliance and complete authentication and then uninstalls</a:t>
            </a:r>
          </a:p>
          <a:p>
            <a:pPr lvl="2">
              <a:spcBef>
                <a:spcPts val="1000"/>
              </a:spcBef>
            </a:pPr>
            <a:r>
              <a:rPr lang="en-US" noProof="0" dirty="0"/>
              <a:t>Also called dissolvable agent</a:t>
            </a:r>
          </a:p>
          <a:p>
            <a:pPr lvl="1">
              <a:spcBef>
                <a:spcPts val="1000"/>
              </a:spcBef>
            </a:pPr>
            <a:r>
              <a:rPr lang="en-US" noProof="0" dirty="0"/>
              <a:t>Persistent agent is permanently installed on a device</a:t>
            </a:r>
          </a:p>
          <a:p>
            <a:pPr>
              <a:spcBef>
                <a:spcPts val="1000"/>
              </a:spcBef>
            </a:pPr>
            <a:r>
              <a:rPr lang="en-US" noProof="0" dirty="0"/>
              <a:t>Devices that do not meet compliance requirements can be placed in a quarantine network</a:t>
            </a:r>
          </a:p>
          <a:p>
            <a:pPr lvl="1">
              <a:spcBef>
                <a:spcPts val="1000"/>
              </a:spcBef>
            </a:pPr>
            <a:r>
              <a:rPr lang="en-US" noProof="0" dirty="0"/>
              <a:t>Separate from sensitive network resources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95249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Access Control Technologies</a:t>
            </a:r>
            <a:endParaRPr lang="en-US" noProof="0" dirty="0"/>
          </a:p>
        </p:txBody>
      </p:sp>
      <p:sp>
        <p:nvSpPr>
          <p:cNvPr id="3" name="Content Placeholder 2"/>
          <p:cNvSpPr>
            <a:spLocks noGrp="1"/>
          </p:cNvSpPr>
          <p:nvPr>
            <p:ph idx="1"/>
          </p:nvPr>
        </p:nvSpPr>
        <p:spPr>
          <a:xfrm>
            <a:off x="365125" y="1538818"/>
            <a:ext cx="8415338" cy="1104405"/>
          </a:xfrm>
        </p:spPr>
        <p:txBody>
          <a:bodyPr/>
          <a:lstStyle/>
          <a:p>
            <a:pPr>
              <a:spcBef>
                <a:spcPts val="1000"/>
              </a:spcBef>
            </a:pPr>
            <a:r>
              <a:rPr lang="en-US" noProof="0" dirty="0" smtClean="0"/>
              <a:t>Authentication protocols</a:t>
            </a:r>
          </a:p>
          <a:p>
            <a:pPr lvl="1">
              <a:spcBef>
                <a:spcPts val="1000"/>
              </a:spcBef>
            </a:pPr>
            <a:r>
              <a:rPr lang="en-US" noProof="0" dirty="0" smtClean="0"/>
              <a:t>The rules computers follow to accomplish authentication</a:t>
            </a:r>
          </a:p>
          <a:p>
            <a:pPr>
              <a:spcBef>
                <a:spcPts val="1000"/>
              </a:spcBef>
            </a:pPr>
            <a:r>
              <a:rPr lang="en-US" noProof="0" dirty="0" smtClean="0"/>
              <a:t>Several types of authentication services and protocols exist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76909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Directory Services</a:t>
            </a:r>
            <a:endParaRPr lang="en-US" noProof="0" dirty="0"/>
          </a:p>
        </p:txBody>
      </p:sp>
      <p:sp>
        <p:nvSpPr>
          <p:cNvPr id="3" name="Content Placeholder 2"/>
          <p:cNvSpPr>
            <a:spLocks noGrp="1"/>
          </p:cNvSpPr>
          <p:nvPr>
            <p:ph idx="1"/>
          </p:nvPr>
        </p:nvSpPr>
        <p:spPr>
          <a:xfrm>
            <a:off x="365125" y="1538818"/>
            <a:ext cx="8415338" cy="4165756"/>
          </a:xfrm>
        </p:spPr>
        <p:txBody>
          <a:bodyPr/>
          <a:lstStyle/>
          <a:p>
            <a:pPr>
              <a:spcBef>
                <a:spcPts val="1000"/>
              </a:spcBef>
            </a:pPr>
            <a:r>
              <a:rPr lang="en-US" noProof="0" dirty="0" smtClean="0"/>
              <a:t>Directory service</a:t>
            </a:r>
          </a:p>
          <a:p>
            <a:pPr lvl="1">
              <a:spcBef>
                <a:spcPts val="1000"/>
              </a:spcBef>
            </a:pPr>
            <a:r>
              <a:rPr lang="en-US" noProof="0" dirty="0" smtClean="0"/>
              <a:t>Maintains a database of account information, such as, usernames, passwords, and other authentication credentials</a:t>
            </a:r>
          </a:p>
          <a:p>
            <a:pPr>
              <a:spcBef>
                <a:spcPts val="1000"/>
              </a:spcBef>
            </a:pPr>
            <a:r>
              <a:rPr lang="en-US" noProof="0" dirty="0" smtClean="0"/>
              <a:t>Examples:</a:t>
            </a:r>
          </a:p>
          <a:p>
            <a:pPr lvl="1">
              <a:spcBef>
                <a:spcPts val="1000"/>
              </a:spcBef>
            </a:pPr>
            <a:r>
              <a:rPr lang="en-US" noProof="0" dirty="0" smtClean="0"/>
              <a:t>A</a:t>
            </a:r>
            <a:r>
              <a:rPr lang="en-US" sz="100" noProof="0" dirty="0" smtClean="0"/>
              <a:t> </a:t>
            </a:r>
            <a:r>
              <a:rPr lang="en-US" noProof="0" dirty="0" smtClean="0"/>
              <a:t>D (Active Directory) in Windows</a:t>
            </a:r>
          </a:p>
          <a:p>
            <a:pPr lvl="1">
              <a:spcBef>
                <a:spcPts val="1000"/>
              </a:spcBef>
            </a:pPr>
            <a:r>
              <a:rPr lang="en-US" noProof="0" dirty="0" smtClean="0"/>
              <a:t>Open L</a:t>
            </a:r>
            <a:r>
              <a:rPr lang="en-US" sz="100" noProof="0" dirty="0" smtClean="0"/>
              <a:t> </a:t>
            </a:r>
            <a:r>
              <a:rPr lang="en-US" noProof="0" dirty="0" smtClean="0"/>
              <a:t>D</a:t>
            </a:r>
            <a:r>
              <a:rPr lang="en-US" sz="100" noProof="0" dirty="0" smtClean="0"/>
              <a:t> </a:t>
            </a:r>
            <a:r>
              <a:rPr lang="en-US" noProof="0" dirty="0" smtClean="0"/>
              <a:t>A</a:t>
            </a:r>
            <a:r>
              <a:rPr lang="en-US" sz="100" noProof="0" dirty="0" smtClean="0"/>
              <a:t> </a:t>
            </a:r>
            <a:r>
              <a:rPr lang="en-US" noProof="0" dirty="0" smtClean="0"/>
              <a:t>P</a:t>
            </a:r>
          </a:p>
          <a:p>
            <a:pPr lvl="1">
              <a:spcBef>
                <a:spcPts val="1000"/>
              </a:spcBef>
            </a:pPr>
            <a:r>
              <a:rPr lang="en-US" noProof="0" dirty="0" smtClean="0"/>
              <a:t>389 Directory Server</a:t>
            </a:r>
          </a:p>
          <a:p>
            <a:pPr>
              <a:spcBef>
                <a:spcPts val="1000"/>
              </a:spcBef>
            </a:pPr>
            <a:r>
              <a:rPr lang="en-US" noProof="0" dirty="0" smtClean="0"/>
              <a:t>L</a:t>
            </a:r>
            <a:r>
              <a:rPr lang="en-US" sz="100" noProof="0" dirty="0" smtClean="0"/>
              <a:t> </a:t>
            </a:r>
            <a:r>
              <a:rPr lang="en-US" noProof="0" dirty="0" smtClean="0"/>
              <a:t>D</a:t>
            </a:r>
            <a:r>
              <a:rPr lang="en-US" sz="100" noProof="0" dirty="0" smtClean="0"/>
              <a:t> </a:t>
            </a:r>
            <a:r>
              <a:rPr lang="en-US" noProof="0" dirty="0" smtClean="0"/>
              <a:t>A</a:t>
            </a:r>
            <a:r>
              <a:rPr lang="en-US" sz="100" noProof="0" dirty="0" smtClean="0"/>
              <a:t> </a:t>
            </a:r>
            <a:r>
              <a:rPr lang="en-US" noProof="0" dirty="0" smtClean="0"/>
              <a:t>P (Lightweight Directory Access Protocol):</a:t>
            </a:r>
          </a:p>
          <a:p>
            <a:pPr lvl="1">
              <a:spcBef>
                <a:spcPts val="1000"/>
              </a:spcBef>
            </a:pPr>
            <a:r>
              <a:rPr lang="en-US" noProof="0" dirty="0" smtClean="0"/>
              <a:t>Standard protocol for accessing an existing directory</a:t>
            </a:r>
          </a:p>
          <a:p>
            <a:pPr lvl="1">
              <a:spcBef>
                <a:spcPts val="1000"/>
              </a:spcBef>
            </a:pPr>
            <a:r>
              <a:rPr lang="en-US" noProof="0" dirty="0" smtClean="0"/>
              <a:t>All the above are built to be L</a:t>
            </a:r>
            <a:r>
              <a:rPr lang="en-US" sz="100" noProof="0" dirty="0" smtClean="0"/>
              <a:t> </a:t>
            </a:r>
            <a:r>
              <a:rPr lang="en-US" noProof="0" dirty="0" smtClean="0"/>
              <a:t>D</a:t>
            </a:r>
            <a:r>
              <a:rPr lang="en-US" sz="100" noProof="0" dirty="0" smtClean="0"/>
              <a:t> </a:t>
            </a:r>
            <a:r>
              <a:rPr lang="en-US" noProof="0" dirty="0" smtClean="0"/>
              <a:t>A</a:t>
            </a:r>
            <a:r>
              <a:rPr lang="en-US" sz="100" noProof="0" dirty="0" smtClean="0"/>
              <a:t> </a:t>
            </a:r>
            <a:r>
              <a:rPr lang="en-US" noProof="0" dirty="0" smtClean="0"/>
              <a:t>P-compliant</a:t>
            </a:r>
          </a:p>
          <a:p>
            <a:pPr>
              <a:spcBef>
                <a:spcPts val="1000"/>
              </a:spcBef>
            </a:pPr>
            <a:r>
              <a:rPr lang="en-US" noProof="0" dirty="0" smtClean="0"/>
              <a:t>AD is configured to use the Kerberos protocol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21723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Kerberos (1 of 6)</a:t>
            </a:r>
            <a:endParaRPr lang="en-US" noProof="0" dirty="0"/>
          </a:p>
        </p:txBody>
      </p:sp>
      <p:sp>
        <p:nvSpPr>
          <p:cNvPr id="3" name="Content Placeholder 2"/>
          <p:cNvSpPr>
            <a:spLocks noGrp="1"/>
          </p:cNvSpPr>
          <p:nvPr>
            <p:ph idx="1"/>
          </p:nvPr>
        </p:nvSpPr>
        <p:spPr>
          <a:xfrm>
            <a:off x="365125" y="1538818"/>
            <a:ext cx="8415338" cy="2728439"/>
          </a:xfrm>
        </p:spPr>
        <p:txBody>
          <a:bodyPr/>
          <a:lstStyle/>
          <a:p>
            <a:pPr>
              <a:spcBef>
                <a:spcPts val="1000"/>
              </a:spcBef>
            </a:pPr>
            <a:r>
              <a:rPr lang="en-US" noProof="0" dirty="0" smtClean="0"/>
              <a:t>Kerberos</a:t>
            </a:r>
          </a:p>
          <a:p>
            <a:pPr lvl="1">
              <a:spcBef>
                <a:spcPts val="1000"/>
              </a:spcBef>
            </a:pPr>
            <a:r>
              <a:rPr lang="en-US" noProof="0" dirty="0"/>
              <a:t>Cross-platform authentication protocol</a:t>
            </a:r>
          </a:p>
          <a:p>
            <a:pPr>
              <a:spcBef>
                <a:spcPts val="1000"/>
              </a:spcBef>
            </a:pPr>
            <a:r>
              <a:rPr lang="en-US" noProof="0" dirty="0"/>
              <a:t>Uses key </a:t>
            </a:r>
            <a:r>
              <a:rPr lang="en-US" noProof="0" dirty="0" smtClean="0"/>
              <a:t>encryption:</a:t>
            </a:r>
            <a:endParaRPr lang="en-US" noProof="0" dirty="0"/>
          </a:p>
          <a:p>
            <a:pPr lvl="1">
              <a:spcBef>
                <a:spcPts val="1000"/>
              </a:spcBef>
            </a:pPr>
            <a:r>
              <a:rPr lang="en-US" noProof="0" dirty="0"/>
              <a:t>Verifies client identity</a:t>
            </a:r>
          </a:p>
          <a:p>
            <a:pPr lvl="1">
              <a:spcBef>
                <a:spcPts val="1000"/>
              </a:spcBef>
            </a:pPr>
            <a:r>
              <a:rPr lang="en-US" noProof="0" dirty="0"/>
              <a:t>Securely exchanges information after client logs on</a:t>
            </a:r>
          </a:p>
          <a:p>
            <a:pPr>
              <a:spcBef>
                <a:spcPts val="1000"/>
              </a:spcBef>
            </a:pPr>
            <a:r>
              <a:rPr lang="en-US" noProof="0" dirty="0" smtClean="0"/>
              <a:t>Example of a private </a:t>
            </a:r>
            <a:r>
              <a:rPr lang="en-US" noProof="0" dirty="0"/>
              <a:t>key encryption service</a:t>
            </a:r>
          </a:p>
          <a:p>
            <a:pPr>
              <a:spcBef>
                <a:spcPts val="1000"/>
              </a:spcBef>
            </a:pPr>
            <a:r>
              <a:rPr lang="en-US" noProof="0" dirty="0"/>
              <a:t>Provides significant security advantages over simple </a:t>
            </a:r>
            <a:r>
              <a:rPr lang="en-US" noProof="0" dirty="0" smtClean="0"/>
              <a:t>N</a:t>
            </a:r>
            <a:r>
              <a:rPr lang="en-US" sz="100" noProof="0" dirty="0" smtClean="0"/>
              <a:t> </a:t>
            </a:r>
            <a:r>
              <a:rPr lang="en-US" noProof="0" dirty="0" smtClean="0"/>
              <a:t>O</a:t>
            </a:r>
            <a:r>
              <a:rPr lang="en-US" sz="100" noProof="0" dirty="0" smtClean="0"/>
              <a:t> </a:t>
            </a:r>
            <a:r>
              <a:rPr lang="en-US" noProof="0" dirty="0" smtClean="0"/>
              <a:t>S authentication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85563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Kerberos (2 of 6)</a:t>
            </a:r>
            <a:endParaRPr lang="en-US" noProof="0" dirty="0"/>
          </a:p>
        </p:txBody>
      </p:sp>
      <p:sp>
        <p:nvSpPr>
          <p:cNvPr id="3" name="Content Placeholder 2"/>
          <p:cNvSpPr>
            <a:spLocks noGrp="1"/>
          </p:cNvSpPr>
          <p:nvPr>
            <p:ph idx="1"/>
          </p:nvPr>
        </p:nvSpPr>
        <p:spPr>
          <a:xfrm>
            <a:off x="365125" y="1538818"/>
            <a:ext cx="8415338" cy="3841052"/>
          </a:xfrm>
        </p:spPr>
        <p:txBody>
          <a:bodyPr/>
          <a:lstStyle/>
          <a:p>
            <a:pPr>
              <a:lnSpc>
                <a:spcPct val="90000"/>
              </a:lnSpc>
              <a:spcBef>
                <a:spcPts val="1000"/>
              </a:spcBef>
            </a:pPr>
            <a:r>
              <a:rPr lang="en-US" noProof="0" dirty="0" smtClean="0"/>
              <a:t>Terms:</a:t>
            </a:r>
            <a:endParaRPr lang="en-US" noProof="0" dirty="0"/>
          </a:p>
          <a:p>
            <a:pPr lvl="1">
              <a:lnSpc>
                <a:spcPct val="90000"/>
              </a:lnSpc>
              <a:spcBef>
                <a:spcPts val="1000"/>
              </a:spcBef>
            </a:pPr>
            <a:r>
              <a:rPr lang="en-US" noProof="0" dirty="0"/>
              <a:t>Principal</a:t>
            </a:r>
          </a:p>
          <a:p>
            <a:pPr lvl="1">
              <a:lnSpc>
                <a:spcPct val="90000"/>
              </a:lnSpc>
              <a:spcBef>
                <a:spcPts val="1000"/>
              </a:spcBef>
            </a:pPr>
            <a:r>
              <a:rPr lang="en-US" noProof="0" dirty="0" smtClean="0"/>
              <a:t>K</a:t>
            </a:r>
            <a:r>
              <a:rPr lang="en-US" sz="100" noProof="0" dirty="0" smtClean="0"/>
              <a:t> </a:t>
            </a:r>
            <a:r>
              <a:rPr lang="en-US" noProof="0" dirty="0" smtClean="0"/>
              <a:t>D</a:t>
            </a:r>
            <a:r>
              <a:rPr lang="en-US" sz="100" noProof="0" dirty="0" smtClean="0"/>
              <a:t> </a:t>
            </a:r>
            <a:r>
              <a:rPr lang="en-US" noProof="0" dirty="0" smtClean="0"/>
              <a:t>C </a:t>
            </a:r>
            <a:r>
              <a:rPr lang="en-US" noProof="0" dirty="0"/>
              <a:t>(Key Distribution Center)</a:t>
            </a:r>
          </a:p>
          <a:p>
            <a:pPr lvl="1">
              <a:lnSpc>
                <a:spcPct val="90000"/>
              </a:lnSpc>
              <a:spcBef>
                <a:spcPts val="1000"/>
              </a:spcBef>
            </a:pPr>
            <a:r>
              <a:rPr lang="en-US" noProof="0" dirty="0" smtClean="0"/>
              <a:t>Ticket</a:t>
            </a:r>
            <a:endParaRPr lang="en-US" noProof="0" dirty="0"/>
          </a:p>
          <a:p>
            <a:pPr marL="171450" lvl="1">
              <a:lnSpc>
                <a:spcPct val="90000"/>
              </a:lnSpc>
              <a:spcBef>
                <a:spcPts val="1000"/>
              </a:spcBef>
              <a:buClr>
                <a:schemeClr val="accent2"/>
              </a:buClr>
            </a:pPr>
            <a:r>
              <a:rPr lang="en-US" sz="2000" noProof="0" dirty="0" smtClean="0"/>
              <a:t>Kerberos server runs two services:</a:t>
            </a:r>
            <a:endParaRPr lang="en-US" sz="1400" noProof="0" dirty="0"/>
          </a:p>
          <a:p>
            <a:pPr lvl="1">
              <a:lnSpc>
                <a:spcPct val="90000"/>
              </a:lnSpc>
              <a:spcBef>
                <a:spcPts val="1000"/>
              </a:spcBef>
            </a:pPr>
            <a:r>
              <a:rPr lang="en-US" noProof="0" dirty="0" smtClean="0"/>
              <a:t>A</a:t>
            </a:r>
            <a:r>
              <a:rPr lang="en-US" sz="100" noProof="0" dirty="0" smtClean="0"/>
              <a:t> </a:t>
            </a:r>
            <a:r>
              <a:rPr lang="en-US" noProof="0" dirty="0" smtClean="0"/>
              <a:t>S (authentication service)</a:t>
            </a:r>
          </a:p>
          <a:p>
            <a:pPr lvl="2">
              <a:lnSpc>
                <a:spcPct val="90000"/>
              </a:lnSpc>
              <a:spcBef>
                <a:spcPts val="1000"/>
              </a:spcBef>
            </a:pPr>
            <a:r>
              <a:rPr lang="en-US" noProof="0" dirty="0" smtClean="0"/>
              <a:t>Initially validates a client</a:t>
            </a:r>
          </a:p>
          <a:p>
            <a:pPr lvl="1">
              <a:lnSpc>
                <a:spcPct val="90000"/>
              </a:lnSpc>
              <a:spcBef>
                <a:spcPts val="1000"/>
              </a:spcBef>
            </a:pPr>
            <a:r>
              <a:rPr lang="en-US" noProof="0" dirty="0" smtClean="0"/>
              <a:t>T</a:t>
            </a:r>
            <a:r>
              <a:rPr lang="en-US" sz="100" noProof="0" dirty="0" smtClean="0"/>
              <a:t> </a:t>
            </a:r>
            <a:r>
              <a:rPr lang="en-US" noProof="0" dirty="0" smtClean="0"/>
              <a:t>G</a:t>
            </a:r>
            <a:r>
              <a:rPr lang="en-US" sz="100" noProof="0" dirty="0" smtClean="0"/>
              <a:t> </a:t>
            </a:r>
            <a:r>
              <a:rPr lang="en-US" noProof="0" dirty="0" smtClean="0"/>
              <a:t>S (ticket-granting service</a:t>
            </a:r>
            <a:r>
              <a:rPr lang="en-US" noProof="0" dirty="0"/>
              <a:t>)</a:t>
            </a:r>
          </a:p>
          <a:p>
            <a:pPr lvl="2">
              <a:lnSpc>
                <a:spcPct val="90000"/>
              </a:lnSpc>
              <a:spcBef>
                <a:spcPts val="1000"/>
              </a:spcBef>
            </a:pPr>
            <a:r>
              <a:rPr lang="en-US" noProof="0" dirty="0"/>
              <a:t>An application running separate from the AS that also runs on the </a:t>
            </a:r>
            <a:r>
              <a:rPr lang="en-US" noProof="0" dirty="0" smtClean="0"/>
              <a:t>K</a:t>
            </a:r>
            <a:r>
              <a:rPr lang="en-US" sz="100" noProof="0" dirty="0" smtClean="0"/>
              <a:t> </a:t>
            </a:r>
            <a:r>
              <a:rPr lang="en-US" noProof="0" dirty="0" smtClean="0"/>
              <a:t>D</a:t>
            </a:r>
            <a:r>
              <a:rPr lang="en-US" sz="100" noProof="0" dirty="0" smtClean="0"/>
              <a:t> </a:t>
            </a:r>
            <a:r>
              <a:rPr lang="en-US" noProof="0" dirty="0" smtClean="0"/>
              <a:t>C</a:t>
            </a:r>
            <a:endParaRPr lang="en-US" noProof="0" dirty="0"/>
          </a:p>
          <a:p>
            <a:pPr lvl="2">
              <a:lnSpc>
                <a:spcPct val="90000"/>
              </a:lnSpc>
              <a:spcBef>
                <a:spcPts val="1000"/>
              </a:spcBef>
            </a:pPr>
            <a:r>
              <a:rPr lang="en-US" noProof="0" dirty="0"/>
              <a:t>Alleviates the need for the client to request a new ticket from the </a:t>
            </a:r>
            <a:r>
              <a:rPr lang="en-US" noProof="0" dirty="0" smtClean="0"/>
              <a:t>T</a:t>
            </a:r>
            <a:r>
              <a:rPr lang="en-US" sz="100" noProof="0" dirty="0" smtClean="0"/>
              <a:t> </a:t>
            </a:r>
            <a:r>
              <a:rPr lang="en-US" noProof="0" dirty="0" smtClean="0"/>
              <a:t>G</a:t>
            </a:r>
            <a:r>
              <a:rPr lang="en-US" sz="100" noProof="0" dirty="0" smtClean="0"/>
              <a:t> </a:t>
            </a:r>
            <a:r>
              <a:rPr lang="en-US" noProof="0" dirty="0" smtClean="0"/>
              <a:t>S </a:t>
            </a:r>
            <a:r>
              <a:rPr lang="en-US" noProof="0" dirty="0"/>
              <a:t>each time it wants to use a different service on the </a:t>
            </a:r>
            <a:r>
              <a:rPr lang="en-US" noProof="0" dirty="0" smtClean="0"/>
              <a:t>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34440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Kerberos (3 of 6)</a:t>
            </a:r>
            <a:endParaRPr lang="en-US" noProof="0" dirty="0"/>
          </a:p>
        </p:txBody>
      </p:sp>
      <p:pic>
        <p:nvPicPr>
          <p:cNvPr id="6" name="Picture 5" descr="Figure 10-21 The Ticket-Granting Service offers a client a ticket for each network service it needs to access. Jamal referred as Principal or Client, Kerberos server, and, network service like file storage, print, web app area shown. Kerberos server consists of A S, T G S, and, K D C. Jamal sends request to A S: T G T, please? A S sends back a signal to Jamal: Here’s your T G T. Jamal sends request to T G S: Ticket, please? T G S sends back a signal to Jamal: Here’s your ticket for service A. Jamal sends request to server: Here’s my ticket. Server sends back a signal to Jamal: Here’s your sess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8652" y="1860804"/>
            <a:ext cx="4806696" cy="313639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97264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Kerberos (4 of 6)</a:t>
            </a:r>
            <a:endParaRPr lang="en-US" noProof="0" dirty="0"/>
          </a:p>
        </p:txBody>
      </p:sp>
      <p:pic>
        <p:nvPicPr>
          <p:cNvPr id="3" name="Picture 2" descr="Figure 10-22 Step 1: Authentication request. A dialog box shows Authentication Request. Two options, Username, Time stamp encrypted with user’s password are displayed below it. A lock icon is shown on the bottom right corner of the dialog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524000"/>
            <a:ext cx="1563624" cy="1347216"/>
          </a:xfrm>
          <a:prstGeom prst="rect">
            <a:avLst/>
          </a:prstGeom>
        </p:spPr>
      </p:pic>
      <p:pic>
        <p:nvPicPr>
          <p:cNvPr id="5" name="Picture 4" descr="Figure 10-23 Step 2: Authentication response. A dialog box shows Authentication response. Three options, User name, Session key encrypted with user’s password with a lock icon, and TGT session key encrypted with KDC secret key with a lock icon are displayed below i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6456" y="3276600"/>
            <a:ext cx="1554480" cy="194462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11102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Kerberos (5 of 6)</a:t>
            </a:r>
            <a:endParaRPr lang="en-US" noProof="0" dirty="0"/>
          </a:p>
        </p:txBody>
      </p:sp>
      <p:pic>
        <p:nvPicPr>
          <p:cNvPr id="6" name="Picture 5" descr="Figure 10-24 Step 3: Ticket request. A dialog box shows ticket request. Two options, User name session key encrypted with session key with a lock icon and TGT session key encrypted with KDC secret key with a lock icon are displayed below i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447800"/>
            <a:ext cx="1554480" cy="1755648"/>
          </a:xfrm>
          <a:prstGeom prst="rect">
            <a:avLst/>
          </a:prstGeom>
        </p:spPr>
      </p:pic>
      <p:pic>
        <p:nvPicPr>
          <p:cNvPr id="7" name="Picture 6" descr="Figure 10-25 Step 4: Ticket response. A dialog box shows Ticket response. Two options, service name time stamp service’s session key encrypted with principal’s session key with a lock icon below it and service ticket principal’s session key encrypted with service’s secret key with a lock icon below it are display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6096" y="3581400"/>
            <a:ext cx="1548384" cy="189280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405375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Kerberos (6 of 6)</a:t>
            </a:r>
            <a:endParaRPr lang="en-US" noProof="0" dirty="0"/>
          </a:p>
        </p:txBody>
      </p:sp>
      <p:pic>
        <p:nvPicPr>
          <p:cNvPr id="3" name="Picture 2" descr="Figure 10-26 Step 5: Service request. A dialog box shows service request. Two options, Username Timestamp encrypted with Principal’s session key with a lock icon below it and service ticket Principal’s session ticket encrypted with service’s secret key with a lock icon below are display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8664" y="2543556"/>
            <a:ext cx="1566672" cy="17708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94462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S</a:t>
            </a:r>
            <a:r>
              <a:rPr lang="en-US" sz="100" noProof="0" dirty="0" smtClean="0"/>
              <a:t> </a:t>
            </a:r>
            <a:r>
              <a:rPr lang="en-US" noProof="0" dirty="0" smtClean="0"/>
              <a:t>O (Single Sign-On) (1 of 2)</a:t>
            </a:r>
            <a:endParaRPr lang="en-US" noProof="0" dirty="0"/>
          </a:p>
        </p:txBody>
      </p:sp>
      <p:sp>
        <p:nvSpPr>
          <p:cNvPr id="3" name="Content Placeholder 2"/>
          <p:cNvSpPr>
            <a:spLocks noGrp="1"/>
          </p:cNvSpPr>
          <p:nvPr>
            <p:ph idx="1"/>
          </p:nvPr>
        </p:nvSpPr>
        <p:spPr>
          <a:xfrm>
            <a:off x="365125" y="1538818"/>
            <a:ext cx="8415338" cy="3616888"/>
          </a:xfrm>
        </p:spPr>
        <p:txBody>
          <a:bodyPr/>
          <a:lstStyle/>
          <a:p>
            <a:pPr>
              <a:spcBef>
                <a:spcPts val="1000"/>
              </a:spcBef>
            </a:pPr>
            <a:r>
              <a:rPr lang="en-US" noProof="0" dirty="0" smtClean="0"/>
              <a:t>S</a:t>
            </a:r>
            <a:r>
              <a:rPr lang="en-US" sz="100" noProof="0" dirty="0" smtClean="0"/>
              <a:t> </a:t>
            </a:r>
            <a:r>
              <a:rPr lang="en-US" noProof="0" dirty="0" smtClean="0"/>
              <a:t>S</a:t>
            </a:r>
            <a:r>
              <a:rPr lang="en-US" sz="100" noProof="0" dirty="0" smtClean="0"/>
              <a:t> </a:t>
            </a:r>
            <a:r>
              <a:rPr lang="en-US" noProof="0" dirty="0" smtClean="0"/>
              <a:t>O:</a:t>
            </a:r>
            <a:endParaRPr lang="en-US" noProof="0" dirty="0"/>
          </a:p>
          <a:p>
            <a:pPr lvl="1">
              <a:spcBef>
                <a:spcPts val="1000"/>
              </a:spcBef>
            </a:pPr>
            <a:r>
              <a:rPr lang="en-US" noProof="0" dirty="0"/>
              <a:t>Form of authentication in which a client signs on one time to access multiple systems or resources</a:t>
            </a:r>
          </a:p>
          <a:p>
            <a:pPr lvl="1">
              <a:spcBef>
                <a:spcPts val="1000"/>
              </a:spcBef>
            </a:pPr>
            <a:r>
              <a:rPr lang="en-US" noProof="0" dirty="0"/>
              <a:t>Primary advantage is convenience</a:t>
            </a:r>
          </a:p>
          <a:p>
            <a:pPr lvl="1">
              <a:spcBef>
                <a:spcPts val="1000"/>
              </a:spcBef>
            </a:pPr>
            <a:r>
              <a:rPr lang="en-US" noProof="0" dirty="0"/>
              <a:t>Disadvantage is that once authentication is cleared, the user has access to numerous resources</a:t>
            </a:r>
          </a:p>
          <a:p>
            <a:pPr>
              <a:spcBef>
                <a:spcPts val="1000"/>
              </a:spcBef>
            </a:pPr>
            <a:r>
              <a:rPr lang="en-US" noProof="0" dirty="0" smtClean="0"/>
              <a:t>2F</a:t>
            </a:r>
            <a:r>
              <a:rPr lang="en-US" sz="100" noProof="0" dirty="0" smtClean="0"/>
              <a:t> </a:t>
            </a:r>
            <a:r>
              <a:rPr lang="en-US" noProof="0" dirty="0" smtClean="0"/>
              <a:t>A (two-factor authentication)</a:t>
            </a:r>
            <a:endParaRPr lang="en-US" noProof="0" dirty="0"/>
          </a:p>
          <a:p>
            <a:pPr lvl="1">
              <a:spcBef>
                <a:spcPts val="1000"/>
              </a:spcBef>
            </a:pPr>
            <a:r>
              <a:rPr lang="en-US" noProof="0" dirty="0"/>
              <a:t>User must provide something and know something</a:t>
            </a:r>
          </a:p>
          <a:p>
            <a:pPr>
              <a:spcBef>
                <a:spcPts val="1000"/>
              </a:spcBef>
            </a:pPr>
            <a:r>
              <a:rPr lang="en-US" noProof="0" dirty="0" smtClean="0"/>
              <a:t>M</a:t>
            </a:r>
            <a:r>
              <a:rPr lang="en-US" sz="100" noProof="0" dirty="0" smtClean="0"/>
              <a:t> </a:t>
            </a:r>
            <a:r>
              <a:rPr lang="en-US" noProof="0" dirty="0" smtClean="0"/>
              <a:t>F</a:t>
            </a:r>
            <a:r>
              <a:rPr lang="en-US" sz="100" noProof="0" dirty="0" smtClean="0"/>
              <a:t> </a:t>
            </a:r>
            <a:r>
              <a:rPr lang="en-US" noProof="0" dirty="0" smtClean="0"/>
              <a:t>A (multifactor authentication)</a:t>
            </a:r>
            <a:endParaRPr lang="en-US" noProof="0" dirty="0"/>
          </a:p>
          <a:p>
            <a:pPr lvl="1">
              <a:spcBef>
                <a:spcPts val="1000"/>
              </a:spcBef>
            </a:pPr>
            <a:r>
              <a:rPr lang="en-US" noProof="0" dirty="0"/>
              <a:t>Process that requires two or more pieces of </a:t>
            </a:r>
            <a:r>
              <a:rPr lang="en-US" noProof="0" dirty="0" smtClean="0"/>
              <a:t>information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31542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Proxy Servers (1 of 2)</a:t>
            </a:r>
            <a:endParaRPr lang="en-US" noProof="0" dirty="0"/>
          </a:p>
        </p:txBody>
      </p:sp>
      <p:sp>
        <p:nvSpPr>
          <p:cNvPr id="3" name="Content Placeholder 2"/>
          <p:cNvSpPr>
            <a:spLocks noGrp="1"/>
          </p:cNvSpPr>
          <p:nvPr>
            <p:ph idx="1"/>
          </p:nvPr>
        </p:nvSpPr>
        <p:spPr>
          <a:xfrm>
            <a:off x="365125" y="1538818"/>
            <a:ext cx="8415338" cy="4370427"/>
          </a:xfrm>
        </p:spPr>
        <p:txBody>
          <a:bodyPr/>
          <a:lstStyle/>
          <a:p>
            <a:pPr>
              <a:spcBef>
                <a:spcPts val="1000"/>
              </a:spcBef>
            </a:pPr>
            <a:r>
              <a:rPr lang="en-US" noProof="0" dirty="0"/>
              <a:t>Proxy </a:t>
            </a:r>
            <a:r>
              <a:rPr lang="en-US" noProof="0" dirty="0" smtClean="0"/>
              <a:t>server:</a:t>
            </a:r>
            <a:endParaRPr lang="en-US" noProof="0" dirty="0"/>
          </a:p>
          <a:p>
            <a:pPr lvl="1">
              <a:spcBef>
                <a:spcPts val="1000"/>
              </a:spcBef>
            </a:pPr>
            <a:r>
              <a:rPr lang="en-US" noProof="0" dirty="0" smtClean="0"/>
              <a:t>Acts </a:t>
            </a:r>
            <a:r>
              <a:rPr lang="en-US" noProof="0" dirty="0"/>
              <a:t>as an intermediary between external and internal networks</a:t>
            </a:r>
          </a:p>
          <a:p>
            <a:pPr lvl="1">
              <a:spcBef>
                <a:spcPts val="1000"/>
              </a:spcBef>
            </a:pPr>
            <a:r>
              <a:rPr lang="en-US" noProof="0" dirty="0"/>
              <a:t>Screens all incoming and outgoing traffic</a:t>
            </a:r>
          </a:p>
          <a:p>
            <a:pPr lvl="1">
              <a:spcBef>
                <a:spcPts val="1000"/>
              </a:spcBef>
            </a:pPr>
            <a:r>
              <a:rPr lang="en-US" noProof="0" dirty="0" smtClean="0"/>
              <a:t>Manages </a:t>
            </a:r>
            <a:r>
              <a:rPr lang="en-US" noProof="0" dirty="0"/>
              <a:t>security at Application layer</a:t>
            </a:r>
          </a:p>
          <a:p>
            <a:pPr lvl="1">
              <a:spcBef>
                <a:spcPts val="1000"/>
              </a:spcBef>
            </a:pPr>
            <a:r>
              <a:rPr lang="en-US" noProof="0" dirty="0"/>
              <a:t>Appears </a:t>
            </a:r>
            <a:r>
              <a:rPr lang="en-US" noProof="0" dirty="0" smtClean="0"/>
              <a:t>as an </a:t>
            </a:r>
            <a:r>
              <a:rPr lang="en-US" noProof="0" dirty="0"/>
              <a:t>internal network server to the outside world, but is a filtering device for internal </a:t>
            </a:r>
            <a:r>
              <a:rPr lang="en-US" noProof="0" dirty="0" smtClean="0"/>
              <a:t>LAN</a:t>
            </a:r>
          </a:p>
          <a:p>
            <a:pPr lvl="1">
              <a:spcBef>
                <a:spcPts val="1000"/>
              </a:spcBef>
            </a:pPr>
            <a:r>
              <a:rPr lang="en-US" noProof="0" dirty="0" smtClean="0"/>
              <a:t>One of its most important functions is preventing the outside world from discovering the addresses of the internal network</a:t>
            </a:r>
          </a:p>
          <a:p>
            <a:pPr>
              <a:spcBef>
                <a:spcPts val="1000"/>
              </a:spcBef>
            </a:pPr>
            <a:r>
              <a:rPr lang="en-US" noProof="0" dirty="0"/>
              <a:t>Reverse </a:t>
            </a:r>
            <a:r>
              <a:rPr lang="en-US" noProof="0" dirty="0" smtClean="0"/>
              <a:t>proxy:</a:t>
            </a:r>
            <a:endParaRPr lang="en-US" noProof="0" dirty="0"/>
          </a:p>
          <a:p>
            <a:pPr lvl="1">
              <a:spcBef>
                <a:spcPts val="1000"/>
              </a:spcBef>
            </a:pPr>
            <a:r>
              <a:rPr lang="en-US" noProof="0" dirty="0"/>
              <a:t>Provides services to Internet clients from servers on its own network</a:t>
            </a:r>
          </a:p>
          <a:p>
            <a:pPr lvl="1">
              <a:spcBef>
                <a:spcPts val="1000"/>
              </a:spcBef>
            </a:pPr>
            <a:r>
              <a:rPr lang="en-US" noProof="0" dirty="0"/>
              <a:t>Provides identity protection for the server rather than the client</a:t>
            </a:r>
          </a:p>
          <a:p>
            <a:pPr lvl="1">
              <a:spcBef>
                <a:spcPts val="1000"/>
              </a:spcBef>
            </a:pPr>
            <a:r>
              <a:rPr lang="en-US" noProof="0" dirty="0"/>
              <a:t>Useful when multiple Web servers are accessed through the same public </a:t>
            </a:r>
            <a:r>
              <a:rPr lang="en-US" noProof="0" dirty="0" smtClean="0"/>
              <a:t>I</a:t>
            </a:r>
            <a:r>
              <a:rPr lang="en-US" sz="100" noProof="0" dirty="0" smtClean="0"/>
              <a:t> </a:t>
            </a:r>
            <a:r>
              <a:rPr lang="en-US" noProof="0" dirty="0" smtClean="0"/>
              <a:t>P address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69185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S</a:t>
            </a:r>
            <a:r>
              <a:rPr lang="en-US" sz="100" noProof="0" dirty="0" smtClean="0"/>
              <a:t> </a:t>
            </a:r>
            <a:r>
              <a:rPr lang="en-US" noProof="0" dirty="0" smtClean="0"/>
              <a:t>O (Single Sign-On) (2 of 2)</a:t>
            </a:r>
            <a:endParaRPr lang="en-US" noProof="0" dirty="0"/>
          </a:p>
        </p:txBody>
      </p:sp>
      <p:sp>
        <p:nvSpPr>
          <p:cNvPr id="3" name="Content Placeholder 2"/>
          <p:cNvSpPr>
            <a:spLocks noGrp="1"/>
          </p:cNvSpPr>
          <p:nvPr>
            <p:ph idx="1"/>
          </p:nvPr>
        </p:nvSpPr>
        <p:spPr>
          <a:xfrm>
            <a:off x="365125" y="1538818"/>
            <a:ext cx="8415338" cy="3774367"/>
          </a:xfrm>
        </p:spPr>
        <p:txBody>
          <a:bodyPr/>
          <a:lstStyle/>
          <a:p>
            <a:pPr>
              <a:spcBef>
                <a:spcPts val="1000"/>
              </a:spcBef>
            </a:pPr>
            <a:r>
              <a:rPr lang="en-US" noProof="0" dirty="0" smtClean="0"/>
              <a:t>Five categories of authentication factors:</a:t>
            </a:r>
          </a:p>
          <a:p>
            <a:pPr lvl="1">
              <a:spcBef>
                <a:spcPts val="1000"/>
              </a:spcBef>
            </a:pPr>
            <a:r>
              <a:rPr lang="en-US" noProof="0" dirty="0" smtClean="0"/>
              <a:t>Something you know—password or PIN</a:t>
            </a:r>
          </a:p>
          <a:p>
            <a:pPr lvl="1">
              <a:spcBef>
                <a:spcPts val="1000"/>
              </a:spcBef>
            </a:pPr>
            <a:r>
              <a:rPr lang="en-US" noProof="0" dirty="0" smtClean="0"/>
              <a:t>Something you have—A</a:t>
            </a:r>
            <a:r>
              <a:rPr lang="en-US" sz="100" noProof="0" dirty="0" smtClean="0"/>
              <a:t> </a:t>
            </a:r>
            <a:r>
              <a:rPr lang="en-US" noProof="0" dirty="0" smtClean="0"/>
              <a:t>T</a:t>
            </a:r>
            <a:r>
              <a:rPr lang="en-US" sz="100" noProof="0" dirty="0" smtClean="0"/>
              <a:t> </a:t>
            </a:r>
            <a:r>
              <a:rPr lang="en-US" noProof="0" dirty="0" smtClean="0"/>
              <a:t>M or smart card</a:t>
            </a:r>
          </a:p>
          <a:p>
            <a:pPr lvl="1">
              <a:spcBef>
                <a:spcPts val="1000"/>
              </a:spcBef>
            </a:pPr>
            <a:r>
              <a:rPr lang="en-US" noProof="0" dirty="0" smtClean="0"/>
              <a:t>Something you </a:t>
            </a:r>
            <a:r>
              <a:rPr lang="en-US" noProof="0" dirty="0"/>
              <a:t>are—fingerprint </a:t>
            </a:r>
            <a:r>
              <a:rPr lang="en-US" noProof="0" dirty="0" smtClean="0"/>
              <a:t>or facial pattern</a:t>
            </a:r>
          </a:p>
          <a:p>
            <a:pPr lvl="1">
              <a:spcBef>
                <a:spcPts val="1000"/>
              </a:spcBef>
            </a:pPr>
            <a:r>
              <a:rPr lang="en-US" noProof="0" dirty="0" smtClean="0"/>
              <a:t>Somewhere you </a:t>
            </a:r>
            <a:r>
              <a:rPr lang="en-US" noProof="0" dirty="0"/>
              <a:t>are—location </a:t>
            </a:r>
            <a:r>
              <a:rPr lang="en-US" noProof="0" dirty="0" smtClean="0"/>
              <a:t>in a specific building</a:t>
            </a:r>
          </a:p>
          <a:p>
            <a:pPr lvl="1">
              <a:spcBef>
                <a:spcPts val="1000"/>
              </a:spcBef>
            </a:pPr>
            <a:r>
              <a:rPr lang="en-US" noProof="0" dirty="0" smtClean="0"/>
              <a:t>Something you </a:t>
            </a:r>
            <a:r>
              <a:rPr lang="en-US" noProof="0" dirty="0"/>
              <a:t>do—specific </a:t>
            </a:r>
            <a:r>
              <a:rPr lang="en-US" noProof="0" dirty="0" smtClean="0"/>
              <a:t>way you type or speak</a:t>
            </a:r>
          </a:p>
          <a:p>
            <a:pPr>
              <a:spcBef>
                <a:spcPts val="1000"/>
              </a:spcBef>
            </a:pPr>
            <a:r>
              <a:rPr lang="en-US" noProof="0" dirty="0" smtClean="0"/>
              <a:t>M</a:t>
            </a:r>
            <a:r>
              <a:rPr lang="en-US" sz="100" noProof="0" dirty="0" smtClean="0"/>
              <a:t> </a:t>
            </a:r>
            <a:r>
              <a:rPr lang="en-US" noProof="0" dirty="0" smtClean="0"/>
              <a:t>F</a:t>
            </a:r>
            <a:r>
              <a:rPr lang="en-US" sz="100" noProof="0" dirty="0" smtClean="0"/>
              <a:t> </a:t>
            </a:r>
            <a:r>
              <a:rPr lang="en-US" noProof="0" dirty="0" smtClean="0"/>
              <a:t>A </a:t>
            </a:r>
            <a:r>
              <a:rPr lang="en-US" noProof="0" dirty="0"/>
              <a:t>requires at least one authentication method from at least two different </a:t>
            </a:r>
            <a:r>
              <a:rPr lang="en-US" noProof="0" dirty="0" smtClean="0"/>
              <a:t>categories</a:t>
            </a:r>
          </a:p>
          <a:p>
            <a:pPr>
              <a:spcBef>
                <a:spcPts val="1000"/>
              </a:spcBef>
            </a:pPr>
            <a:r>
              <a:rPr lang="en-US" noProof="0" dirty="0" smtClean="0"/>
              <a:t>Security token	</a:t>
            </a:r>
          </a:p>
          <a:p>
            <a:pPr lvl="1">
              <a:spcBef>
                <a:spcPts val="1000"/>
              </a:spcBef>
            </a:pPr>
            <a:r>
              <a:rPr lang="en-US" noProof="0" dirty="0" smtClean="0"/>
              <a:t>A device or application that stores or generates information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402252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RADIUS (Remote Authentication Dial-In User Service) (1 of 2)</a:t>
            </a:r>
            <a:endParaRPr lang="en-US" noProof="0" dirty="0"/>
          </a:p>
        </p:txBody>
      </p:sp>
      <p:sp>
        <p:nvSpPr>
          <p:cNvPr id="3" name="Content Placeholder 2"/>
          <p:cNvSpPr>
            <a:spLocks noGrp="1"/>
          </p:cNvSpPr>
          <p:nvPr>
            <p:ph idx="1"/>
          </p:nvPr>
        </p:nvSpPr>
        <p:spPr>
          <a:xfrm>
            <a:off x="365125" y="1538818"/>
            <a:ext cx="8415338" cy="3002873"/>
          </a:xfrm>
        </p:spPr>
        <p:txBody>
          <a:bodyPr/>
          <a:lstStyle/>
          <a:p>
            <a:pPr>
              <a:spcBef>
                <a:spcPts val="1000"/>
              </a:spcBef>
            </a:pPr>
            <a:r>
              <a:rPr lang="en-US" noProof="0" dirty="0"/>
              <a:t>RADIUS (Remote Authentication Dial-In User Service</a:t>
            </a:r>
            <a:r>
              <a:rPr lang="en-US" noProof="0" dirty="0" smtClean="0"/>
              <a:t>):</a:t>
            </a:r>
            <a:endParaRPr lang="en-US" noProof="0" dirty="0"/>
          </a:p>
          <a:p>
            <a:pPr lvl="1">
              <a:spcBef>
                <a:spcPts val="1000"/>
              </a:spcBef>
            </a:pPr>
            <a:r>
              <a:rPr lang="en-US" noProof="0" dirty="0" smtClean="0"/>
              <a:t>Open-source and standardized </a:t>
            </a:r>
            <a:r>
              <a:rPr lang="en-US" noProof="0" dirty="0"/>
              <a:t>by the </a:t>
            </a:r>
            <a:r>
              <a:rPr lang="en-US" noProof="0" dirty="0" smtClean="0"/>
              <a:t>I</a:t>
            </a:r>
            <a:r>
              <a:rPr lang="en-US" sz="100" noProof="0" dirty="0" smtClean="0"/>
              <a:t> </a:t>
            </a:r>
            <a:r>
              <a:rPr lang="en-US" noProof="0" dirty="0" smtClean="0"/>
              <a:t>E</a:t>
            </a:r>
            <a:r>
              <a:rPr lang="en-US" sz="100" noProof="0" dirty="0" smtClean="0"/>
              <a:t> </a:t>
            </a:r>
            <a:r>
              <a:rPr lang="en-US" noProof="0" dirty="0" smtClean="0"/>
              <a:t>T</a:t>
            </a:r>
            <a:r>
              <a:rPr lang="en-US" sz="100" noProof="0" dirty="0" smtClean="0"/>
              <a:t> </a:t>
            </a:r>
            <a:r>
              <a:rPr lang="en-US" noProof="0" dirty="0" smtClean="0"/>
              <a:t>F</a:t>
            </a:r>
            <a:endParaRPr lang="en-US" noProof="0" dirty="0"/>
          </a:p>
          <a:p>
            <a:pPr lvl="1">
              <a:spcBef>
                <a:spcPts val="1000"/>
              </a:spcBef>
            </a:pPr>
            <a:r>
              <a:rPr lang="en-US" noProof="0" dirty="0" smtClean="0"/>
              <a:t>Runs in the Application layer and can use either U</a:t>
            </a:r>
            <a:r>
              <a:rPr lang="en-US" sz="100" noProof="0" dirty="0" smtClean="0"/>
              <a:t> </a:t>
            </a:r>
            <a:r>
              <a:rPr lang="en-US" noProof="0" dirty="0" smtClean="0"/>
              <a:t>D</a:t>
            </a:r>
            <a:r>
              <a:rPr lang="en-US" sz="100" noProof="0" dirty="0" smtClean="0"/>
              <a:t> </a:t>
            </a:r>
            <a:r>
              <a:rPr lang="en-US" noProof="0" dirty="0" smtClean="0"/>
              <a:t>P or T</a:t>
            </a:r>
            <a:r>
              <a:rPr lang="en-US" sz="100" noProof="0" dirty="0" smtClean="0"/>
              <a:t> </a:t>
            </a:r>
            <a:r>
              <a:rPr lang="en-US" noProof="0" dirty="0" smtClean="0"/>
              <a:t>C</a:t>
            </a:r>
            <a:r>
              <a:rPr lang="en-US" sz="100" noProof="0" dirty="0" smtClean="0"/>
              <a:t> </a:t>
            </a:r>
            <a:r>
              <a:rPr lang="en-US" noProof="0" dirty="0" smtClean="0"/>
              <a:t>P in the Transport layer</a:t>
            </a:r>
            <a:endParaRPr lang="en-US" noProof="0" dirty="0"/>
          </a:p>
          <a:p>
            <a:pPr lvl="1">
              <a:spcBef>
                <a:spcPts val="1000"/>
              </a:spcBef>
            </a:pPr>
            <a:r>
              <a:rPr lang="en-US" noProof="0" dirty="0"/>
              <a:t>Can operate as application on remote access server</a:t>
            </a:r>
          </a:p>
          <a:p>
            <a:pPr lvl="2">
              <a:spcBef>
                <a:spcPts val="1000"/>
              </a:spcBef>
            </a:pPr>
            <a:r>
              <a:rPr lang="en-US" noProof="0" dirty="0"/>
              <a:t>Or on dedicated </a:t>
            </a:r>
            <a:r>
              <a:rPr lang="en-US" noProof="0" dirty="0" smtClean="0"/>
              <a:t>RADIUS </a:t>
            </a:r>
            <a:r>
              <a:rPr lang="en-US" noProof="0" dirty="0"/>
              <a:t>server</a:t>
            </a:r>
          </a:p>
          <a:p>
            <a:pPr lvl="1">
              <a:spcBef>
                <a:spcPts val="1000"/>
              </a:spcBef>
            </a:pPr>
            <a:r>
              <a:rPr lang="en-US" noProof="0" dirty="0"/>
              <a:t>Highly scalable</a:t>
            </a:r>
          </a:p>
          <a:p>
            <a:pPr lvl="1">
              <a:spcBef>
                <a:spcPts val="1000"/>
              </a:spcBef>
            </a:pPr>
            <a:r>
              <a:rPr lang="en-US" noProof="0" dirty="0"/>
              <a:t>May be used to authenticate </a:t>
            </a:r>
            <a:r>
              <a:rPr lang="en-US" noProof="0" dirty="0" smtClean="0"/>
              <a:t>wireless, mobile, and remote users</a:t>
            </a:r>
          </a:p>
          <a:p>
            <a:pPr lvl="1">
              <a:spcBef>
                <a:spcPts val="1000"/>
              </a:spcBef>
            </a:pPr>
            <a:r>
              <a:rPr lang="en-US" noProof="0" dirty="0" smtClean="0"/>
              <a:t>RADIUS services are often combined with other network services on a single machine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049708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RADIUS (Remote Authentication Dial-In User Service) (2 of 2)</a:t>
            </a:r>
            <a:endParaRPr lang="en-US" noProof="0" dirty="0"/>
          </a:p>
        </p:txBody>
      </p:sp>
      <p:pic>
        <p:nvPicPr>
          <p:cNvPr id="6" name="Picture 5" descr="Figure 10-28 A RADIUS server on a network servicing various types&#10;of users. A RADIUS server is connected to V P N user through a V P N gateway, wireless clients through wireless access point, and workstations through switch and user accounts databas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3536" y="1834896"/>
            <a:ext cx="4376928" cy="318820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357763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t>
            </a:r>
            <a:r>
              <a:rPr lang="en-US" sz="100" noProof="0" dirty="0" smtClean="0"/>
              <a:t> </a:t>
            </a:r>
            <a:r>
              <a:rPr lang="en-US" noProof="0" dirty="0" smtClean="0"/>
              <a:t>A</a:t>
            </a:r>
            <a:r>
              <a:rPr lang="en-US" sz="100" noProof="0" dirty="0" smtClean="0"/>
              <a:t> </a:t>
            </a:r>
            <a:r>
              <a:rPr lang="en-US" noProof="0" dirty="0" smtClean="0"/>
              <a:t>C</a:t>
            </a:r>
            <a:r>
              <a:rPr lang="en-US" sz="100" noProof="0" dirty="0" smtClean="0"/>
              <a:t> </a:t>
            </a:r>
            <a:r>
              <a:rPr lang="en-US" noProof="0" dirty="0" smtClean="0"/>
              <a:t>A</a:t>
            </a:r>
            <a:r>
              <a:rPr lang="en-US" sz="100" noProof="0" dirty="0" smtClean="0"/>
              <a:t> </a:t>
            </a:r>
            <a:r>
              <a:rPr lang="en-US" noProof="0" dirty="0" smtClean="0"/>
              <a:t>C</a:t>
            </a:r>
            <a:r>
              <a:rPr lang="en-US" sz="100" noProof="0" dirty="0" smtClean="0"/>
              <a:t> </a:t>
            </a:r>
            <a:r>
              <a:rPr lang="en-US" noProof="0" dirty="0" smtClean="0"/>
              <a:t>S+ (Terminal Access Controller Access Control System Plus)</a:t>
            </a:r>
            <a:endParaRPr lang="en-US" noProof="0" dirty="0"/>
          </a:p>
        </p:txBody>
      </p:sp>
      <p:sp>
        <p:nvSpPr>
          <p:cNvPr id="3" name="Content Placeholder 2"/>
          <p:cNvSpPr>
            <a:spLocks noGrp="1"/>
          </p:cNvSpPr>
          <p:nvPr>
            <p:ph idx="1"/>
          </p:nvPr>
        </p:nvSpPr>
        <p:spPr>
          <a:xfrm>
            <a:off x="365125" y="1538818"/>
            <a:ext cx="8415338" cy="2523768"/>
          </a:xfrm>
        </p:spPr>
        <p:txBody>
          <a:bodyPr/>
          <a:lstStyle/>
          <a:p>
            <a:pPr>
              <a:spcBef>
                <a:spcPts val="1000"/>
              </a:spcBef>
            </a:pPr>
            <a:r>
              <a:rPr lang="en-US" noProof="0" dirty="0" smtClean="0"/>
              <a:t>T</a:t>
            </a:r>
            <a:r>
              <a:rPr lang="en-US" sz="100" noProof="0" dirty="0" smtClean="0"/>
              <a:t> </a:t>
            </a:r>
            <a:r>
              <a:rPr lang="en-US" noProof="0" dirty="0" smtClean="0"/>
              <a:t>A</a:t>
            </a:r>
            <a:r>
              <a:rPr lang="en-US" sz="100" noProof="0" dirty="0" smtClean="0"/>
              <a:t> </a:t>
            </a:r>
            <a:r>
              <a:rPr lang="en-US" noProof="0" dirty="0" smtClean="0"/>
              <a:t>C</a:t>
            </a:r>
            <a:r>
              <a:rPr lang="en-US" sz="100" noProof="0" dirty="0" smtClean="0"/>
              <a:t> </a:t>
            </a:r>
            <a:r>
              <a:rPr lang="en-US" noProof="0" dirty="0" smtClean="0"/>
              <a:t>A</a:t>
            </a:r>
            <a:r>
              <a:rPr lang="en-US" sz="100" noProof="0" dirty="0" smtClean="0"/>
              <a:t> </a:t>
            </a:r>
            <a:r>
              <a:rPr lang="en-US" noProof="0" dirty="0" smtClean="0"/>
              <a:t>C</a:t>
            </a:r>
            <a:r>
              <a:rPr lang="en-US" sz="100" noProof="0" dirty="0" smtClean="0"/>
              <a:t> </a:t>
            </a:r>
            <a:r>
              <a:rPr lang="en-US" noProof="0" dirty="0" smtClean="0"/>
              <a:t>S</a:t>
            </a:r>
            <a:r>
              <a:rPr lang="en-US" noProof="0" dirty="0"/>
              <a:t>+ (Terminal Access Controller Access Control System Plus</a:t>
            </a:r>
            <a:r>
              <a:rPr lang="en-US" noProof="0" dirty="0" smtClean="0"/>
              <a:t>):</a:t>
            </a:r>
            <a:endParaRPr lang="en-US" noProof="0" dirty="0"/>
          </a:p>
          <a:p>
            <a:pPr lvl="1">
              <a:spcBef>
                <a:spcPts val="1000"/>
              </a:spcBef>
            </a:pPr>
            <a:r>
              <a:rPr lang="en-US" noProof="0" dirty="0"/>
              <a:t>Offers </a:t>
            </a:r>
            <a:r>
              <a:rPr lang="en-US" noProof="0" dirty="0" smtClean="0"/>
              <a:t>the option </a:t>
            </a:r>
            <a:r>
              <a:rPr lang="en-US" noProof="0" dirty="0"/>
              <a:t>of </a:t>
            </a:r>
            <a:r>
              <a:rPr lang="en-US" noProof="0" dirty="0" smtClean="0"/>
              <a:t>separating </a:t>
            </a:r>
            <a:r>
              <a:rPr lang="en-US" noProof="0" dirty="0"/>
              <a:t>authentication</a:t>
            </a:r>
            <a:r>
              <a:rPr lang="en-US" noProof="0" dirty="0" smtClean="0"/>
              <a:t>, authorization, and </a:t>
            </a:r>
            <a:r>
              <a:rPr lang="en-US" noProof="0" dirty="0"/>
              <a:t>auditing capabilities</a:t>
            </a:r>
          </a:p>
          <a:p>
            <a:pPr lvl="1">
              <a:spcBef>
                <a:spcPts val="1000"/>
              </a:spcBef>
            </a:pPr>
            <a:r>
              <a:rPr lang="en-US" noProof="0" dirty="0"/>
              <a:t>Differences from </a:t>
            </a:r>
            <a:r>
              <a:rPr lang="en-US" noProof="0" dirty="0" smtClean="0"/>
              <a:t>RADIUS:</a:t>
            </a:r>
            <a:endParaRPr lang="en-US" noProof="0" dirty="0"/>
          </a:p>
          <a:p>
            <a:pPr lvl="2">
              <a:spcBef>
                <a:spcPts val="1000"/>
              </a:spcBef>
            </a:pPr>
            <a:r>
              <a:rPr lang="en-US" noProof="0" dirty="0"/>
              <a:t>Relies on </a:t>
            </a:r>
            <a:r>
              <a:rPr lang="en-US" noProof="0" dirty="0" smtClean="0"/>
              <a:t>T</a:t>
            </a:r>
            <a:r>
              <a:rPr lang="en-US" sz="100" noProof="0" dirty="0" smtClean="0"/>
              <a:t> </a:t>
            </a:r>
            <a:r>
              <a:rPr lang="en-US" noProof="0" dirty="0" smtClean="0"/>
              <a:t>C</a:t>
            </a:r>
            <a:r>
              <a:rPr lang="en-US" sz="100" noProof="0" dirty="0" smtClean="0"/>
              <a:t> </a:t>
            </a:r>
            <a:r>
              <a:rPr lang="en-US" noProof="0" dirty="0" smtClean="0"/>
              <a:t>P, not U</a:t>
            </a:r>
            <a:r>
              <a:rPr lang="en-US" sz="100" noProof="0" dirty="0" smtClean="0"/>
              <a:t> </a:t>
            </a:r>
            <a:r>
              <a:rPr lang="en-US" noProof="0" dirty="0" smtClean="0"/>
              <a:t>D</a:t>
            </a:r>
            <a:r>
              <a:rPr lang="en-US" sz="100" noProof="0" dirty="0" smtClean="0"/>
              <a:t> </a:t>
            </a:r>
            <a:r>
              <a:rPr lang="en-US" noProof="0" dirty="0" smtClean="0"/>
              <a:t>P, </a:t>
            </a:r>
            <a:r>
              <a:rPr lang="en-US" noProof="0" dirty="0"/>
              <a:t>at the </a:t>
            </a:r>
            <a:r>
              <a:rPr lang="en-US" noProof="0" dirty="0" smtClean="0"/>
              <a:t>Transport </a:t>
            </a:r>
            <a:r>
              <a:rPr lang="en-US" noProof="0" dirty="0"/>
              <a:t>layer</a:t>
            </a:r>
          </a:p>
          <a:p>
            <a:pPr lvl="2">
              <a:spcBef>
                <a:spcPts val="1000"/>
              </a:spcBef>
            </a:pPr>
            <a:r>
              <a:rPr lang="en-US" noProof="0" dirty="0"/>
              <a:t>Proprietary protocol developed by Cisco Systems, Inc.</a:t>
            </a:r>
          </a:p>
          <a:p>
            <a:pPr lvl="2">
              <a:spcBef>
                <a:spcPts val="1000"/>
              </a:spcBef>
            </a:pPr>
            <a:r>
              <a:rPr lang="en-US" noProof="0" dirty="0"/>
              <a:t>Typically installed on a </a:t>
            </a:r>
            <a:r>
              <a:rPr lang="en-US" noProof="0" dirty="0" smtClean="0"/>
              <a:t>router or switch, rather than a server</a:t>
            </a:r>
            <a:endParaRPr lang="en-US" noProof="0" dirty="0"/>
          </a:p>
          <a:p>
            <a:pPr lvl="2">
              <a:spcBef>
                <a:spcPts val="1000"/>
              </a:spcBef>
            </a:pPr>
            <a:r>
              <a:rPr lang="en-US" noProof="0" dirty="0"/>
              <a:t>Encrypts all information transmitted for </a:t>
            </a:r>
            <a:r>
              <a:rPr lang="en-US" noProof="0" dirty="0" smtClean="0"/>
              <a:t>AAA</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449781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Network Security</a:t>
            </a:r>
            <a:endParaRPr lang="en-US" noProof="0" dirty="0"/>
          </a:p>
        </p:txBody>
      </p:sp>
      <p:sp>
        <p:nvSpPr>
          <p:cNvPr id="3" name="Content Placeholder 2"/>
          <p:cNvSpPr>
            <a:spLocks noGrp="1"/>
          </p:cNvSpPr>
          <p:nvPr>
            <p:ph idx="1"/>
          </p:nvPr>
        </p:nvSpPr>
        <p:spPr>
          <a:xfrm>
            <a:off x="365125" y="1538818"/>
            <a:ext cx="8415338" cy="1887183"/>
          </a:xfrm>
        </p:spPr>
        <p:txBody>
          <a:bodyPr/>
          <a:lstStyle/>
          <a:p>
            <a:pPr>
              <a:spcBef>
                <a:spcPts val="1000"/>
              </a:spcBef>
            </a:pPr>
            <a:r>
              <a:rPr lang="en-US" noProof="0" dirty="0" smtClean="0"/>
              <a:t>Recall a disadvantage of W</a:t>
            </a:r>
            <a:r>
              <a:rPr lang="en-US" sz="100" noProof="0" dirty="0" smtClean="0"/>
              <a:t> </a:t>
            </a:r>
            <a:r>
              <a:rPr lang="en-US" noProof="0" dirty="0" smtClean="0"/>
              <a:t>E</a:t>
            </a:r>
            <a:r>
              <a:rPr lang="en-US" sz="100" noProof="0" dirty="0" smtClean="0"/>
              <a:t> </a:t>
            </a:r>
            <a:r>
              <a:rPr lang="en-US" noProof="0" dirty="0" smtClean="0"/>
              <a:t>P</a:t>
            </a:r>
          </a:p>
          <a:p>
            <a:pPr lvl="1">
              <a:spcBef>
                <a:spcPts val="1000"/>
              </a:spcBef>
            </a:pPr>
            <a:r>
              <a:rPr lang="en-US" noProof="0" dirty="0" smtClean="0"/>
              <a:t>Used a shared key for all clients and the key might never change</a:t>
            </a:r>
          </a:p>
          <a:p>
            <a:pPr>
              <a:spcBef>
                <a:spcPts val="1000"/>
              </a:spcBef>
            </a:pPr>
            <a:r>
              <a:rPr lang="en-US" noProof="0" dirty="0" smtClean="0"/>
              <a:t>W</a:t>
            </a:r>
            <a:r>
              <a:rPr lang="en-US" sz="100" noProof="0" dirty="0" smtClean="0"/>
              <a:t> </a:t>
            </a:r>
            <a:r>
              <a:rPr lang="en-US" noProof="0" dirty="0" smtClean="0"/>
              <a:t>E</a:t>
            </a:r>
            <a:r>
              <a:rPr lang="en-US" sz="100" noProof="0" dirty="0" smtClean="0"/>
              <a:t> </a:t>
            </a:r>
            <a:r>
              <a:rPr lang="en-US" noProof="0" dirty="0" smtClean="0"/>
              <a:t>P offered two forms of authentication:</a:t>
            </a:r>
          </a:p>
          <a:p>
            <a:pPr lvl="1">
              <a:spcBef>
                <a:spcPts val="1000"/>
              </a:spcBef>
            </a:pPr>
            <a:r>
              <a:rPr lang="en-US" noProof="0" dirty="0" smtClean="0"/>
              <a:t>O</a:t>
            </a:r>
            <a:r>
              <a:rPr lang="en-US" sz="100" noProof="0" dirty="0" smtClean="0"/>
              <a:t> </a:t>
            </a:r>
            <a:r>
              <a:rPr lang="en-US" noProof="0" dirty="0" smtClean="0"/>
              <a:t>S</a:t>
            </a:r>
            <a:r>
              <a:rPr lang="en-US" sz="100" noProof="0" dirty="0" smtClean="0"/>
              <a:t> </a:t>
            </a:r>
            <a:r>
              <a:rPr lang="en-US" noProof="0" dirty="0" smtClean="0"/>
              <a:t>A (Open System Authentication)</a:t>
            </a:r>
          </a:p>
          <a:p>
            <a:pPr lvl="1">
              <a:spcBef>
                <a:spcPts val="1000"/>
              </a:spcBef>
            </a:pPr>
            <a:r>
              <a:rPr lang="en-US" noProof="0" dirty="0" smtClean="0"/>
              <a:t>S</a:t>
            </a:r>
            <a:r>
              <a:rPr lang="en-US" sz="100" noProof="0" dirty="0" smtClean="0"/>
              <a:t> </a:t>
            </a:r>
            <a:r>
              <a:rPr lang="en-US" noProof="0" dirty="0" smtClean="0"/>
              <a:t>K</a:t>
            </a:r>
            <a:r>
              <a:rPr lang="en-US" sz="100" noProof="0" dirty="0" smtClean="0"/>
              <a:t> </a:t>
            </a:r>
            <a:r>
              <a:rPr lang="en-US" noProof="0" dirty="0" smtClean="0"/>
              <a:t>A (Shared Key Authentication)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68337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a:t>
            </a:r>
            <a:r>
              <a:rPr lang="en-US" sz="100" noProof="0" dirty="0" smtClean="0"/>
              <a:t> </a:t>
            </a:r>
            <a:r>
              <a:rPr lang="en-US" noProof="0" dirty="0" smtClean="0"/>
              <a:t>P</a:t>
            </a:r>
            <a:r>
              <a:rPr lang="en-US" sz="100" noProof="0" dirty="0" smtClean="0"/>
              <a:t> </a:t>
            </a:r>
            <a:r>
              <a:rPr lang="en-US" noProof="0" dirty="0" smtClean="0"/>
              <a:t>A (Wi-Fi Protected Access)</a:t>
            </a:r>
            <a:endParaRPr lang="en-US" noProof="0" dirty="0"/>
          </a:p>
        </p:txBody>
      </p:sp>
      <p:sp>
        <p:nvSpPr>
          <p:cNvPr id="3" name="Content Placeholder 2"/>
          <p:cNvSpPr>
            <a:spLocks noGrp="1"/>
          </p:cNvSpPr>
          <p:nvPr>
            <p:ph idx="1"/>
          </p:nvPr>
        </p:nvSpPr>
        <p:spPr>
          <a:xfrm>
            <a:off x="365125" y="1538818"/>
            <a:ext cx="8415338" cy="2991588"/>
          </a:xfrm>
        </p:spPr>
        <p:txBody>
          <a:bodyPr/>
          <a:lstStyle/>
          <a:p>
            <a:pPr>
              <a:spcBef>
                <a:spcPts val="1000"/>
              </a:spcBef>
            </a:pPr>
            <a:r>
              <a:rPr lang="en-US" noProof="0" dirty="0" smtClean="0"/>
              <a:t>T</a:t>
            </a:r>
            <a:r>
              <a:rPr lang="en-US" sz="100" noProof="0" dirty="0" smtClean="0"/>
              <a:t> </a:t>
            </a:r>
            <a:r>
              <a:rPr lang="en-US" noProof="0" dirty="0" smtClean="0"/>
              <a:t>K</a:t>
            </a:r>
            <a:r>
              <a:rPr lang="en-US" sz="100" noProof="0" dirty="0" smtClean="0"/>
              <a:t> </a:t>
            </a:r>
            <a:r>
              <a:rPr lang="en-US" noProof="0" dirty="0" smtClean="0"/>
              <a:t>I</a:t>
            </a:r>
            <a:r>
              <a:rPr lang="en-US" sz="100" noProof="0" dirty="0" smtClean="0"/>
              <a:t> </a:t>
            </a:r>
            <a:r>
              <a:rPr lang="en-US" noProof="0" dirty="0" smtClean="0"/>
              <a:t>P (Temporal Key Integrity Protocol)</a:t>
            </a:r>
            <a:endParaRPr lang="en-US" noProof="0" dirty="0"/>
          </a:p>
          <a:p>
            <a:pPr lvl="1">
              <a:spcBef>
                <a:spcPts val="1000"/>
              </a:spcBef>
            </a:pPr>
            <a:r>
              <a:rPr lang="en-US" noProof="0" dirty="0"/>
              <a:t>Encryption key generation and management </a:t>
            </a:r>
            <a:r>
              <a:rPr lang="en-US" noProof="0" dirty="0" smtClean="0"/>
              <a:t>scheme</a:t>
            </a:r>
          </a:p>
          <a:p>
            <a:pPr>
              <a:spcBef>
                <a:spcPts val="1000"/>
              </a:spcBef>
            </a:pPr>
            <a:r>
              <a:rPr lang="en-US" noProof="0" dirty="0" smtClean="0"/>
              <a:t>T</a:t>
            </a:r>
            <a:r>
              <a:rPr lang="en-US" sz="100" noProof="0" dirty="0" smtClean="0"/>
              <a:t> </a:t>
            </a:r>
            <a:r>
              <a:rPr lang="en-US" noProof="0" dirty="0" smtClean="0"/>
              <a:t>K</a:t>
            </a:r>
            <a:r>
              <a:rPr lang="en-US" sz="100" noProof="0" dirty="0" smtClean="0"/>
              <a:t> </a:t>
            </a:r>
            <a:r>
              <a:rPr lang="en-US" noProof="0" dirty="0" smtClean="0"/>
              <a:t>I</a:t>
            </a:r>
            <a:r>
              <a:rPr lang="en-US" sz="100" noProof="0" dirty="0" smtClean="0"/>
              <a:t> </a:t>
            </a:r>
            <a:r>
              <a:rPr lang="en-US" noProof="0" dirty="0" smtClean="0"/>
              <a:t>P accomplishments:</a:t>
            </a:r>
          </a:p>
          <a:p>
            <a:pPr lvl="1">
              <a:spcBef>
                <a:spcPts val="1000"/>
              </a:spcBef>
            </a:pPr>
            <a:r>
              <a:rPr lang="en-US" noProof="0" dirty="0" smtClean="0"/>
              <a:t>Message integrity</a:t>
            </a:r>
          </a:p>
          <a:p>
            <a:pPr lvl="1">
              <a:spcBef>
                <a:spcPts val="1000"/>
              </a:spcBef>
            </a:pPr>
            <a:r>
              <a:rPr lang="en-US" noProof="0" dirty="0" smtClean="0"/>
              <a:t>Key distribution</a:t>
            </a:r>
          </a:p>
          <a:p>
            <a:pPr lvl="1">
              <a:spcBef>
                <a:spcPts val="1000"/>
              </a:spcBef>
            </a:pPr>
            <a:r>
              <a:rPr lang="en-US" noProof="0" dirty="0" smtClean="0"/>
              <a:t>Encryption</a:t>
            </a:r>
          </a:p>
          <a:p>
            <a:pPr>
              <a:spcBef>
                <a:spcPts val="1000"/>
              </a:spcBef>
            </a:pPr>
            <a:r>
              <a:rPr lang="en-US" noProof="0" dirty="0" smtClean="0"/>
              <a:t>T</a:t>
            </a:r>
            <a:r>
              <a:rPr lang="en-US" sz="100" noProof="0" dirty="0" smtClean="0"/>
              <a:t> </a:t>
            </a:r>
            <a:r>
              <a:rPr lang="en-US" noProof="0" dirty="0" smtClean="0"/>
              <a:t>K</a:t>
            </a:r>
            <a:r>
              <a:rPr lang="en-US" sz="100" noProof="0" dirty="0" smtClean="0"/>
              <a:t> </a:t>
            </a:r>
            <a:r>
              <a:rPr lang="en-US" noProof="0" dirty="0" smtClean="0"/>
              <a:t>I</a:t>
            </a:r>
            <a:r>
              <a:rPr lang="en-US" sz="100" noProof="0" dirty="0" smtClean="0"/>
              <a:t> </a:t>
            </a:r>
            <a:r>
              <a:rPr lang="en-US" noProof="0" dirty="0" smtClean="0"/>
              <a:t>P was a quick fix and is only offered today in order to provide compatibility with older wireless devices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189885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a:t>
            </a:r>
            <a:r>
              <a:rPr lang="en-US" sz="100" noProof="0" dirty="0" smtClean="0"/>
              <a:t> </a:t>
            </a:r>
            <a:r>
              <a:rPr lang="en-US" noProof="0" dirty="0" smtClean="0"/>
              <a:t>P</a:t>
            </a:r>
            <a:r>
              <a:rPr lang="en-US" sz="100" noProof="0" dirty="0" smtClean="0"/>
              <a:t> </a:t>
            </a:r>
            <a:r>
              <a:rPr lang="en-US" noProof="0" dirty="0" smtClean="0"/>
              <a:t>A2 (Wi-Fi Protected Access, version 2)</a:t>
            </a:r>
            <a:endParaRPr lang="en-US" noProof="0" dirty="0"/>
          </a:p>
        </p:txBody>
      </p:sp>
      <p:sp>
        <p:nvSpPr>
          <p:cNvPr id="3" name="Content Placeholder 2"/>
          <p:cNvSpPr>
            <a:spLocks noGrp="1"/>
          </p:cNvSpPr>
          <p:nvPr>
            <p:ph idx="1"/>
          </p:nvPr>
        </p:nvSpPr>
        <p:spPr>
          <a:xfrm>
            <a:off x="365125" y="1538818"/>
            <a:ext cx="8415338" cy="3448123"/>
          </a:xfrm>
        </p:spPr>
        <p:txBody>
          <a:bodyPr/>
          <a:lstStyle/>
          <a:p>
            <a:pPr>
              <a:spcBef>
                <a:spcPts val="1000"/>
              </a:spcBef>
            </a:pPr>
            <a:r>
              <a:rPr lang="en-US" noProof="0" dirty="0" smtClean="0"/>
              <a:t>Data confidentiality methods used in W</a:t>
            </a:r>
            <a:r>
              <a:rPr lang="en-US" sz="100" noProof="0" dirty="0" smtClean="0"/>
              <a:t> </a:t>
            </a:r>
            <a:r>
              <a:rPr lang="en-US" noProof="0" dirty="0" smtClean="0"/>
              <a:t>P</a:t>
            </a:r>
            <a:r>
              <a:rPr lang="en-US" sz="100" noProof="0" dirty="0" smtClean="0"/>
              <a:t> </a:t>
            </a:r>
            <a:r>
              <a:rPr lang="en-US" noProof="0" dirty="0" smtClean="0"/>
              <a:t>A were replaced by stronger technologies</a:t>
            </a:r>
          </a:p>
          <a:p>
            <a:pPr>
              <a:spcBef>
                <a:spcPts val="1000"/>
              </a:spcBef>
            </a:pPr>
            <a:r>
              <a:rPr lang="en-US" noProof="0" dirty="0" smtClean="0"/>
              <a:t>C</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P—Short for Counter Mode with C</a:t>
            </a:r>
            <a:r>
              <a:rPr lang="en-US" sz="100" noProof="0" dirty="0" smtClean="0"/>
              <a:t> </a:t>
            </a:r>
            <a:r>
              <a:rPr lang="en-US" noProof="0" dirty="0" smtClean="0"/>
              <a:t>B</a:t>
            </a:r>
            <a:r>
              <a:rPr lang="en-US" sz="100" noProof="0" dirty="0" smtClean="0"/>
              <a:t> </a:t>
            </a:r>
            <a:r>
              <a:rPr lang="en-US" noProof="0" dirty="0" smtClean="0"/>
              <a:t>C (Cipher Block Chaining) MAC (Message Authentication Code) Protocol</a:t>
            </a:r>
          </a:p>
          <a:p>
            <a:pPr lvl="1">
              <a:spcBef>
                <a:spcPts val="1000"/>
              </a:spcBef>
            </a:pPr>
            <a:r>
              <a:rPr lang="en-US" noProof="0" dirty="0" smtClean="0"/>
              <a:t>Improves wireless security for newer devices that can use W</a:t>
            </a:r>
            <a:r>
              <a:rPr lang="en-US" sz="100" noProof="0" dirty="0" smtClean="0"/>
              <a:t> </a:t>
            </a:r>
            <a:r>
              <a:rPr lang="en-US" noProof="0" dirty="0" smtClean="0"/>
              <a:t>P</a:t>
            </a:r>
            <a:r>
              <a:rPr lang="en-US" sz="100" noProof="0" dirty="0" smtClean="0"/>
              <a:t> </a:t>
            </a:r>
            <a:r>
              <a:rPr lang="en-US" noProof="0" dirty="0" smtClean="0"/>
              <a:t>A2</a:t>
            </a:r>
          </a:p>
          <a:p>
            <a:pPr>
              <a:spcBef>
                <a:spcPts val="1000"/>
              </a:spcBef>
            </a:pPr>
            <a:r>
              <a:rPr lang="en-US" noProof="0" dirty="0" smtClean="0"/>
              <a:t>C</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helps ensure data confidentiality with both encryption and packet authentication by providing:</a:t>
            </a:r>
          </a:p>
          <a:p>
            <a:pPr lvl="1">
              <a:spcBef>
                <a:spcPts val="1000"/>
              </a:spcBef>
            </a:pPr>
            <a:r>
              <a:rPr lang="en-US" noProof="0" dirty="0" smtClean="0"/>
              <a:t>Message integrity</a:t>
            </a:r>
          </a:p>
          <a:p>
            <a:pPr lvl="1">
              <a:spcBef>
                <a:spcPts val="1000"/>
              </a:spcBef>
            </a:pPr>
            <a:r>
              <a:rPr lang="en-US" noProof="0" dirty="0" smtClean="0"/>
              <a:t>Encryption—Uses A</a:t>
            </a:r>
            <a:r>
              <a:rPr lang="en-US" sz="100" noProof="0" dirty="0" smtClean="0"/>
              <a:t> </a:t>
            </a:r>
            <a:r>
              <a:rPr lang="en-US" noProof="0" dirty="0" smtClean="0"/>
              <a:t>E</a:t>
            </a:r>
            <a:r>
              <a:rPr lang="en-US" sz="100" noProof="0" dirty="0" smtClean="0"/>
              <a:t> </a:t>
            </a:r>
            <a:r>
              <a:rPr lang="en-US" noProof="0" dirty="0" smtClean="0"/>
              <a:t>S (Advanced Encryption Standard), which provides faster and more secure encryption than T</a:t>
            </a:r>
            <a:r>
              <a:rPr lang="en-US" sz="100" noProof="0" dirty="0" smtClean="0"/>
              <a:t> </a:t>
            </a:r>
            <a:r>
              <a:rPr lang="en-US" noProof="0" dirty="0" smtClean="0"/>
              <a:t>K</a:t>
            </a:r>
            <a:r>
              <a:rPr lang="en-US" sz="100" noProof="0" dirty="0" smtClean="0"/>
              <a:t> </a:t>
            </a:r>
            <a:r>
              <a:rPr lang="en-US" noProof="0" dirty="0" smtClean="0"/>
              <a:t>I</a:t>
            </a:r>
            <a:r>
              <a:rPr lang="en-US" sz="100" noProof="0" dirty="0" smtClean="0"/>
              <a:t> </a:t>
            </a:r>
            <a:r>
              <a:rPr lang="en-US" noProof="0" dirty="0" smtClean="0"/>
              <a:t>P</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440390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Personal and Enterprise (1 of 6)</a:t>
            </a:r>
            <a:endParaRPr lang="en-US" noProof="0" dirty="0"/>
          </a:p>
        </p:txBody>
      </p:sp>
      <p:sp>
        <p:nvSpPr>
          <p:cNvPr id="3" name="Content Placeholder 2"/>
          <p:cNvSpPr>
            <a:spLocks noGrp="1"/>
          </p:cNvSpPr>
          <p:nvPr>
            <p:ph idx="1"/>
          </p:nvPr>
        </p:nvSpPr>
        <p:spPr>
          <a:xfrm>
            <a:off x="365125" y="1538818"/>
            <a:ext cx="8415338" cy="2541721"/>
          </a:xfrm>
        </p:spPr>
        <p:txBody>
          <a:bodyPr/>
          <a:lstStyle/>
          <a:p>
            <a:pPr>
              <a:spcBef>
                <a:spcPts val="1000"/>
              </a:spcBef>
            </a:pPr>
            <a:r>
              <a:rPr lang="en-US" noProof="0" dirty="0" smtClean="0"/>
              <a:t>Personal versions of W</a:t>
            </a:r>
            <a:r>
              <a:rPr lang="en-US" sz="100" noProof="0" dirty="0" smtClean="0"/>
              <a:t> </a:t>
            </a:r>
            <a:r>
              <a:rPr lang="en-US" noProof="0" dirty="0" smtClean="0"/>
              <a:t>P</a:t>
            </a:r>
            <a:r>
              <a:rPr lang="en-US" sz="100" noProof="0" dirty="0" smtClean="0"/>
              <a:t> </a:t>
            </a:r>
            <a:r>
              <a:rPr lang="en-US" noProof="0" dirty="0" smtClean="0"/>
              <a:t>A and W</a:t>
            </a:r>
            <a:r>
              <a:rPr lang="en-US" sz="100" noProof="0" dirty="0" smtClean="0"/>
              <a:t> </a:t>
            </a:r>
            <a:r>
              <a:rPr lang="en-US" noProof="0" dirty="0" smtClean="0"/>
              <a:t>P</a:t>
            </a:r>
            <a:r>
              <a:rPr lang="en-US" sz="100" noProof="0" dirty="0" smtClean="0"/>
              <a:t> </a:t>
            </a:r>
            <a:r>
              <a:rPr lang="en-US" noProof="0" dirty="0" smtClean="0"/>
              <a:t>A2:</a:t>
            </a:r>
          </a:p>
          <a:p>
            <a:pPr lvl="1">
              <a:spcBef>
                <a:spcPts val="1000"/>
              </a:spcBef>
            </a:pPr>
            <a:r>
              <a:rPr lang="en-US" noProof="0" dirty="0" smtClean="0"/>
              <a:t>Sometimes referred to as W</a:t>
            </a:r>
            <a:r>
              <a:rPr lang="en-US" sz="100" noProof="0" dirty="0" smtClean="0"/>
              <a:t> </a:t>
            </a:r>
            <a:r>
              <a:rPr lang="en-US" noProof="0" dirty="0" smtClean="0"/>
              <a:t>P</a:t>
            </a:r>
            <a:r>
              <a:rPr lang="en-US" sz="100" noProof="0" dirty="0" smtClean="0"/>
              <a:t> </a:t>
            </a:r>
            <a:r>
              <a:rPr lang="en-US" noProof="0" dirty="0" smtClean="0"/>
              <a:t>A-P</a:t>
            </a:r>
            <a:r>
              <a:rPr lang="en-US" sz="100" noProof="0" dirty="0" smtClean="0"/>
              <a:t> </a:t>
            </a:r>
            <a:r>
              <a:rPr lang="en-US" noProof="0" dirty="0" smtClean="0"/>
              <a:t>S</a:t>
            </a:r>
            <a:r>
              <a:rPr lang="en-US" sz="100" noProof="0" dirty="0" smtClean="0"/>
              <a:t> </a:t>
            </a:r>
            <a:r>
              <a:rPr lang="en-US" noProof="0" dirty="0" smtClean="0"/>
              <a:t>K or W</a:t>
            </a:r>
            <a:r>
              <a:rPr lang="en-US" sz="100" noProof="0" dirty="0" smtClean="0"/>
              <a:t> </a:t>
            </a:r>
            <a:r>
              <a:rPr lang="en-US" noProof="0" dirty="0" smtClean="0"/>
              <a:t>P</a:t>
            </a:r>
            <a:r>
              <a:rPr lang="en-US" sz="100" noProof="0" dirty="0" smtClean="0"/>
              <a:t> </a:t>
            </a:r>
            <a:r>
              <a:rPr lang="en-US" noProof="0" dirty="0" smtClean="0"/>
              <a:t>A2-P</a:t>
            </a:r>
            <a:r>
              <a:rPr lang="en-US" sz="100" noProof="0" dirty="0" smtClean="0"/>
              <a:t> </a:t>
            </a:r>
            <a:r>
              <a:rPr lang="en-US" noProof="0" dirty="0" smtClean="0"/>
              <a:t>S</a:t>
            </a:r>
            <a:r>
              <a:rPr lang="en-US" sz="100" noProof="0" dirty="0" smtClean="0"/>
              <a:t> </a:t>
            </a:r>
            <a:r>
              <a:rPr lang="en-US" noProof="0" dirty="0" smtClean="0"/>
              <a:t>K </a:t>
            </a:r>
          </a:p>
          <a:p>
            <a:pPr lvl="1">
              <a:spcBef>
                <a:spcPts val="1000"/>
              </a:spcBef>
            </a:pPr>
            <a:r>
              <a:rPr lang="en-US" noProof="0" dirty="0" smtClean="0"/>
              <a:t>P</a:t>
            </a:r>
            <a:r>
              <a:rPr lang="en-US" sz="100" noProof="0" dirty="0" smtClean="0"/>
              <a:t> </a:t>
            </a:r>
            <a:r>
              <a:rPr lang="en-US" noProof="0" dirty="0" smtClean="0"/>
              <a:t>S</a:t>
            </a:r>
            <a:r>
              <a:rPr lang="en-US" sz="100" noProof="0" dirty="0" smtClean="0"/>
              <a:t> </a:t>
            </a:r>
            <a:r>
              <a:rPr lang="en-US" noProof="0" dirty="0" smtClean="0"/>
              <a:t>K is short for Pre-Shared Key</a:t>
            </a:r>
          </a:p>
          <a:p>
            <a:pPr>
              <a:spcBef>
                <a:spcPts val="1000"/>
              </a:spcBef>
            </a:pPr>
            <a:r>
              <a:rPr lang="en-US" noProof="0" dirty="0" smtClean="0"/>
              <a:t>Enterprise versions of W</a:t>
            </a:r>
            <a:r>
              <a:rPr lang="en-US" sz="100" noProof="0" dirty="0" smtClean="0"/>
              <a:t> </a:t>
            </a:r>
            <a:r>
              <a:rPr lang="en-US" noProof="0" dirty="0" smtClean="0"/>
              <a:t>P</a:t>
            </a:r>
            <a:r>
              <a:rPr lang="en-US" sz="100" noProof="0" dirty="0" smtClean="0"/>
              <a:t> </a:t>
            </a:r>
            <a:r>
              <a:rPr lang="en-US" noProof="0" dirty="0" smtClean="0"/>
              <a:t>A and W</a:t>
            </a:r>
            <a:r>
              <a:rPr lang="en-US" sz="100" noProof="0" dirty="0" smtClean="0"/>
              <a:t> </a:t>
            </a:r>
            <a:r>
              <a:rPr lang="en-US" noProof="0" dirty="0" smtClean="0"/>
              <a:t>P</a:t>
            </a:r>
            <a:r>
              <a:rPr lang="en-US" sz="100" noProof="0" dirty="0" smtClean="0"/>
              <a:t> </a:t>
            </a:r>
            <a:r>
              <a:rPr lang="en-US" noProof="0" dirty="0" smtClean="0"/>
              <a:t>A2:</a:t>
            </a:r>
          </a:p>
          <a:p>
            <a:pPr lvl="1">
              <a:spcBef>
                <a:spcPts val="1000"/>
              </a:spcBef>
            </a:pPr>
            <a:r>
              <a:rPr lang="en-US" noProof="0" dirty="0" smtClean="0"/>
              <a:t>Implement additional security measures</a:t>
            </a:r>
          </a:p>
          <a:p>
            <a:pPr lvl="1">
              <a:spcBef>
                <a:spcPts val="1000"/>
              </a:spcBef>
            </a:pPr>
            <a:r>
              <a:rPr lang="en-US" noProof="0" dirty="0" smtClean="0"/>
              <a:t>A RADIUS server is used in cooperation with an authentication mechanism called E</a:t>
            </a:r>
            <a:r>
              <a:rPr lang="en-US" sz="100" noProof="0" dirty="0" smtClean="0"/>
              <a:t> </a:t>
            </a:r>
            <a:r>
              <a:rPr lang="en-US" noProof="0" dirty="0" smtClean="0"/>
              <a:t>A</a:t>
            </a:r>
            <a:r>
              <a:rPr lang="en-US" sz="100" noProof="0" dirty="0" smtClean="0"/>
              <a:t> </a:t>
            </a:r>
            <a:r>
              <a:rPr lang="en-US" noProof="0" dirty="0" smtClean="0"/>
              <a:t>P (Extensible Authentication Protocol)</a:t>
            </a:r>
          </a:p>
        </p:txBody>
      </p:sp>
      <p:pic>
        <p:nvPicPr>
          <p:cNvPr id="5" name="Picture 4" descr="Figure 10-29 E A P messages are encapsulated in RADIUS messages. A supplicant is connected to Authentication server through an authenticator or wireless access point, and a switch. The supplicant is connected to the authenticator via E A P. The connection between authenticator, switch, and, authentication server is labeled as, radiu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2350" y="4230210"/>
            <a:ext cx="6620888" cy="175796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273956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Personal and Enterprise (2 of 6)</a:t>
            </a:r>
            <a:endParaRPr lang="en-US" noProof="0" dirty="0"/>
          </a:p>
        </p:txBody>
      </p:sp>
      <p:sp>
        <p:nvSpPr>
          <p:cNvPr id="3" name="Content Placeholder 2"/>
          <p:cNvSpPr>
            <a:spLocks noGrp="1"/>
          </p:cNvSpPr>
          <p:nvPr>
            <p:ph idx="1"/>
          </p:nvPr>
        </p:nvSpPr>
        <p:spPr>
          <a:xfrm>
            <a:off x="365125" y="1538818"/>
            <a:ext cx="8415338" cy="1466555"/>
          </a:xfrm>
        </p:spPr>
        <p:txBody>
          <a:bodyPr/>
          <a:lstStyle/>
          <a:p>
            <a:pPr>
              <a:spcBef>
                <a:spcPts val="1000"/>
              </a:spcBef>
            </a:pPr>
            <a:r>
              <a:rPr lang="en-US" noProof="0" dirty="0" smtClean="0"/>
              <a:t>Three main E</a:t>
            </a:r>
            <a:r>
              <a:rPr lang="en-US" sz="100" noProof="0" dirty="0" smtClean="0"/>
              <a:t> </a:t>
            </a:r>
            <a:r>
              <a:rPr lang="en-US" noProof="0" dirty="0" smtClean="0"/>
              <a:t>A</a:t>
            </a:r>
            <a:r>
              <a:rPr lang="en-US" sz="100" noProof="0" dirty="0" smtClean="0"/>
              <a:t> </a:t>
            </a:r>
            <a:r>
              <a:rPr lang="en-US" noProof="0" dirty="0" smtClean="0"/>
              <a:t>P entities (shown in Figure 10-29 on previous slide):</a:t>
            </a:r>
          </a:p>
          <a:p>
            <a:pPr lvl="1">
              <a:spcBef>
                <a:spcPts val="1000"/>
              </a:spcBef>
            </a:pPr>
            <a:r>
              <a:rPr lang="en-US" noProof="0" dirty="0" smtClean="0"/>
              <a:t>Supplicant—Device requesting authentication</a:t>
            </a:r>
          </a:p>
          <a:p>
            <a:pPr lvl="1">
              <a:spcBef>
                <a:spcPts val="1000"/>
              </a:spcBef>
            </a:pPr>
            <a:r>
              <a:rPr lang="en-US" noProof="0" dirty="0" smtClean="0"/>
              <a:t>Authenticator—Device that initiates the authentication process (wireless access point)</a:t>
            </a:r>
          </a:p>
          <a:p>
            <a:pPr lvl="1">
              <a:spcBef>
                <a:spcPts val="1000"/>
              </a:spcBef>
            </a:pPr>
            <a:r>
              <a:rPr lang="en-US" noProof="0" dirty="0" smtClean="0"/>
              <a:t>Authentication server—Server that performs authentication</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381917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Personal and Enterprise (3 of 6)</a:t>
            </a:r>
            <a:endParaRPr lang="en-US" noProof="0" dirty="0"/>
          </a:p>
        </p:txBody>
      </p:sp>
      <p:pic>
        <p:nvPicPr>
          <p:cNvPr id="6" name="Picture 5" descr="Figure 10-30 If a RADIUS server is used here, E A P communications between the authenticator and the RADIUS server would be encapsulated in RADIUS messages. A supplicant, wireless access client is connected to authenticator with wireless access which is connected to authentication server like RADIUS. The communication between the supplicant and authenticator are as follows: 0. 802.11 association W P A 2. 1. E A P o L start, Request identity. 2. Response identity. 3. Request, response, request, response. 4. Success, failure. The communications between authenticator and authentication server are: 2. Response identity. 3. Request, response, request, response, 4. Success, fail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1576" y="1510284"/>
            <a:ext cx="5260848" cy="383743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73794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Proxy Servers (2 of 2)</a:t>
            </a:r>
            <a:endParaRPr lang="en-US" noProof="0" dirty="0"/>
          </a:p>
        </p:txBody>
      </p:sp>
      <p:pic>
        <p:nvPicPr>
          <p:cNvPr id="6" name="Picture 5" descr="Figure 10-1 A proxy server is used to connect to the Internet. A router firewall is connected to a switch which is connected to three workstations, physical computers. The proxy server is connected to the router firewall, which connects to the intern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594268" cy="283464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360689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Personal and Enterprise (4 of 6)</a:t>
            </a:r>
            <a:endParaRPr lang="en-US" noProof="0" dirty="0"/>
          </a:p>
        </p:txBody>
      </p:sp>
      <p:sp>
        <p:nvSpPr>
          <p:cNvPr id="3" name="Content Placeholder 2"/>
          <p:cNvSpPr>
            <a:spLocks noGrp="1"/>
          </p:cNvSpPr>
          <p:nvPr>
            <p:ph idx="1"/>
          </p:nvPr>
        </p:nvSpPr>
        <p:spPr>
          <a:xfrm>
            <a:off x="365125" y="1538818"/>
            <a:ext cx="8415338" cy="1338315"/>
          </a:xfrm>
        </p:spPr>
        <p:txBody>
          <a:bodyPr/>
          <a:lstStyle/>
          <a:p>
            <a:pPr>
              <a:spcBef>
                <a:spcPts val="1000"/>
              </a:spcBef>
            </a:pPr>
            <a:r>
              <a:rPr lang="en-US" noProof="0" dirty="0" smtClean="0"/>
              <a:t>E</a:t>
            </a:r>
            <a:r>
              <a:rPr lang="en-US" sz="100" noProof="0" dirty="0" smtClean="0"/>
              <a:t> </a:t>
            </a:r>
            <a:r>
              <a:rPr lang="en-US" noProof="0" dirty="0" smtClean="0"/>
              <a:t>A</a:t>
            </a:r>
            <a:r>
              <a:rPr lang="en-US" sz="100" noProof="0" dirty="0" smtClean="0"/>
              <a:t> </a:t>
            </a:r>
            <a:r>
              <a:rPr lang="en-US" noProof="0" dirty="0" smtClean="0"/>
              <a:t>P-T</a:t>
            </a:r>
            <a:r>
              <a:rPr lang="en-US" sz="100" noProof="0" dirty="0" smtClean="0"/>
              <a:t> </a:t>
            </a:r>
            <a:r>
              <a:rPr lang="en-US" noProof="0" dirty="0" smtClean="0"/>
              <a:t>L</a:t>
            </a:r>
            <a:r>
              <a:rPr lang="en-US" sz="100" noProof="0" dirty="0" smtClean="0"/>
              <a:t> </a:t>
            </a:r>
            <a:r>
              <a:rPr lang="en-US" noProof="0" dirty="0" smtClean="0"/>
              <a:t>S</a:t>
            </a:r>
          </a:p>
          <a:p>
            <a:pPr lvl="1">
              <a:spcBef>
                <a:spcPts val="1000"/>
              </a:spcBef>
            </a:pPr>
            <a:r>
              <a:rPr lang="en-US" noProof="0" dirty="0" smtClean="0"/>
              <a:t>Uses T</a:t>
            </a:r>
            <a:r>
              <a:rPr lang="en-US" sz="100" noProof="0" dirty="0" smtClean="0"/>
              <a:t> </a:t>
            </a:r>
            <a:r>
              <a:rPr lang="en-US" noProof="0" dirty="0" smtClean="0"/>
              <a:t>L</a:t>
            </a:r>
            <a:r>
              <a:rPr lang="en-US" sz="100" noProof="0" dirty="0" smtClean="0"/>
              <a:t> </a:t>
            </a:r>
            <a:r>
              <a:rPr lang="en-US" noProof="0" dirty="0" smtClean="0"/>
              <a:t>S encryption to protect communications</a:t>
            </a:r>
          </a:p>
          <a:p>
            <a:pPr lvl="1">
              <a:spcBef>
                <a:spcPts val="1000"/>
              </a:spcBef>
            </a:pPr>
            <a:r>
              <a:rPr lang="en-US" noProof="0" dirty="0" smtClean="0"/>
              <a:t>Uses P</a:t>
            </a:r>
            <a:r>
              <a:rPr lang="en-US" sz="100" noProof="0" dirty="0" smtClean="0"/>
              <a:t> </a:t>
            </a:r>
            <a:r>
              <a:rPr lang="en-US" noProof="0" dirty="0" smtClean="0"/>
              <a:t>K</a:t>
            </a:r>
            <a:r>
              <a:rPr lang="en-US" sz="100" noProof="0" dirty="0" smtClean="0"/>
              <a:t> </a:t>
            </a:r>
            <a:r>
              <a:rPr lang="en-US" noProof="0" dirty="0" smtClean="0"/>
              <a:t>I certificates to exchange public keys and authenticate both supplicant and the server (called mutual authentication)</a:t>
            </a:r>
          </a:p>
        </p:txBody>
      </p:sp>
      <p:pic>
        <p:nvPicPr>
          <p:cNvPr id="5" name="Picture 4" descr="Figure 10-31 E A P-T L S requires a Certificate Authority. A supplicant is connected to Authentication server through an authenticator, wireless access point, and, a switch. The server is also connected to Certificate Authority, C 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994" y="3200400"/>
            <a:ext cx="5181600" cy="199034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210506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Personal and Enterprise (5 of 6)</a:t>
            </a:r>
            <a:endParaRPr lang="en-US" noProof="0" dirty="0"/>
          </a:p>
        </p:txBody>
      </p:sp>
      <p:sp>
        <p:nvSpPr>
          <p:cNvPr id="3" name="Content Placeholder 2"/>
          <p:cNvSpPr>
            <a:spLocks noGrp="1"/>
          </p:cNvSpPr>
          <p:nvPr>
            <p:ph idx="1"/>
          </p:nvPr>
        </p:nvSpPr>
        <p:spPr>
          <a:xfrm>
            <a:off x="365125" y="1538818"/>
            <a:ext cx="8415338" cy="1075166"/>
          </a:xfrm>
        </p:spPr>
        <p:txBody>
          <a:bodyPr/>
          <a:lstStyle/>
          <a:p>
            <a:pPr>
              <a:spcBef>
                <a:spcPts val="1000"/>
              </a:spcBef>
            </a:pPr>
            <a:r>
              <a:rPr lang="en-US" noProof="0" dirty="0" smtClean="0"/>
              <a:t>P</a:t>
            </a:r>
            <a:r>
              <a:rPr lang="en-US" sz="100" noProof="0" dirty="0" smtClean="0"/>
              <a:t> </a:t>
            </a:r>
            <a:r>
              <a:rPr lang="en-US" noProof="0" dirty="0" smtClean="0"/>
              <a:t>E</a:t>
            </a:r>
            <a:r>
              <a:rPr lang="en-US" sz="100" noProof="0" dirty="0" smtClean="0"/>
              <a:t> </a:t>
            </a:r>
            <a:r>
              <a:rPr lang="en-US" noProof="0" dirty="0" smtClean="0"/>
              <a:t>A</a:t>
            </a:r>
            <a:r>
              <a:rPr lang="en-US" sz="100" noProof="0" dirty="0" smtClean="0"/>
              <a:t> </a:t>
            </a:r>
            <a:r>
              <a:rPr lang="en-US" noProof="0" dirty="0" smtClean="0"/>
              <a:t>P (Protected E</a:t>
            </a:r>
            <a:r>
              <a:rPr lang="en-US" sz="100" noProof="0" dirty="0" smtClean="0"/>
              <a:t> </a:t>
            </a:r>
            <a:r>
              <a:rPr lang="en-US" noProof="0" dirty="0" smtClean="0"/>
              <a:t>A</a:t>
            </a:r>
            <a:r>
              <a:rPr lang="en-US" sz="100" noProof="0" dirty="0" smtClean="0"/>
              <a:t> </a:t>
            </a:r>
            <a:r>
              <a:rPr lang="en-US" noProof="0" dirty="0" smtClean="0"/>
              <a:t>P)</a:t>
            </a:r>
          </a:p>
          <a:p>
            <a:pPr lvl="1">
              <a:spcBef>
                <a:spcPts val="1000"/>
              </a:spcBef>
            </a:pPr>
            <a:r>
              <a:rPr lang="en-US" noProof="0" dirty="0" smtClean="0"/>
              <a:t>Tunnel-based</a:t>
            </a:r>
          </a:p>
          <a:p>
            <a:pPr lvl="1">
              <a:spcBef>
                <a:spcPts val="1000"/>
              </a:spcBef>
            </a:pPr>
            <a:r>
              <a:rPr lang="en-US" noProof="0" dirty="0" smtClean="0"/>
              <a:t>Creates an encrypted T</a:t>
            </a:r>
            <a:r>
              <a:rPr lang="en-US" sz="100" noProof="0" dirty="0" smtClean="0"/>
              <a:t> </a:t>
            </a:r>
            <a:r>
              <a:rPr lang="en-US" noProof="0" dirty="0" smtClean="0"/>
              <a:t>L</a:t>
            </a:r>
            <a:r>
              <a:rPr lang="en-US" sz="100" noProof="0" dirty="0" smtClean="0"/>
              <a:t> </a:t>
            </a:r>
            <a:r>
              <a:rPr lang="en-US" noProof="0" dirty="0" smtClean="0"/>
              <a:t>S tunnel between the supplicant and the server</a:t>
            </a:r>
          </a:p>
        </p:txBody>
      </p:sp>
      <p:pic>
        <p:nvPicPr>
          <p:cNvPr id="5" name="Picture 4" descr="Figure 10-32 P E A P creates an encrypted T L S tunnel. A radius server with E A P and T L S tunnel encryption is shown. Supplicant, authenticator, switch, authentication server are connected in series respectively where the supplicant is connected to authenticator through wireless access. An encrypted T L S tunnel is created between them with E A P. Authenticator, Switch and Authentication server are connected by a RADIUS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9510" y="3200400"/>
            <a:ext cx="5306568" cy="143865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149981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Personal and Enterprise (6 of 6)</a:t>
            </a:r>
            <a:endParaRPr lang="en-US" noProof="0" dirty="0"/>
          </a:p>
        </p:txBody>
      </p:sp>
      <p:sp>
        <p:nvSpPr>
          <p:cNvPr id="3" name="Content Placeholder 2"/>
          <p:cNvSpPr>
            <a:spLocks noGrp="1"/>
          </p:cNvSpPr>
          <p:nvPr>
            <p:ph idx="1"/>
          </p:nvPr>
        </p:nvSpPr>
        <p:spPr>
          <a:xfrm>
            <a:off x="365125" y="1538818"/>
            <a:ext cx="8415338" cy="1729704"/>
          </a:xfrm>
        </p:spPr>
        <p:txBody>
          <a:bodyPr/>
          <a:lstStyle/>
          <a:p>
            <a:pPr>
              <a:spcBef>
                <a:spcPts val="1000"/>
              </a:spcBef>
            </a:pPr>
            <a:r>
              <a:rPr lang="en-US" noProof="0" dirty="0" smtClean="0"/>
              <a:t>E</a:t>
            </a:r>
            <a:r>
              <a:rPr lang="en-US" sz="100" noProof="0" dirty="0" smtClean="0"/>
              <a:t> </a:t>
            </a:r>
            <a:r>
              <a:rPr lang="en-US" noProof="0" dirty="0" smtClean="0"/>
              <a:t>A</a:t>
            </a:r>
            <a:r>
              <a:rPr lang="en-US" sz="100" noProof="0" dirty="0" smtClean="0"/>
              <a:t> </a:t>
            </a:r>
            <a:r>
              <a:rPr lang="en-US" noProof="0" dirty="0" smtClean="0"/>
              <a:t>P-F</a:t>
            </a:r>
            <a:r>
              <a:rPr lang="en-US" sz="100" noProof="0" dirty="0" smtClean="0"/>
              <a:t> </a:t>
            </a:r>
            <a:r>
              <a:rPr lang="en-US" noProof="0" dirty="0" smtClean="0"/>
              <a:t>A</a:t>
            </a:r>
            <a:r>
              <a:rPr lang="en-US" sz="100" noProof="0" dirty="0" smtClean="0"/>
              <a:t> </a:t>
            </a:r>
            <a:r>
              <a:rPr lang="en-US" noProof="0" dirty="0" smtClean="0"/>
              <a:t>S</a:t>
            </a:r>
            <a:r>
              <a:rPr lang="en-US" sz="100" noProof="0" dirty="0" smtClean="0"/>
              <a:t> </a:t>
            </a:r>
            <a:r>
              <a:rPr lang="en-US" noProof="0" dirty="0" smtClean="0"/>
              <a:t>T (E</a:t>
            </a:r>
            <a:r>
              <a:rPr lang="en-US" sz="100" noProof="0" dirty="0" smtClean="0"/>
              <a:t> </a:t>
            </a:r>
            <a:r>
              <a:rPr lang="en-US" noProof="0" dirty="0" smtClean="0"/>
              <a:t>A</a:t>
            </a:r>
            <a:r>
              <a:rPr lang="en-US" sz="100" noProof="0" dirty="0" smtClean="0"/>
              <a:t> </a:t>
            </a:r>
            <a:r>
              <a:rPr lang="en-US" noProof="0" dirty="0" smtClean="0"/>
              <a:t>P-Flexible Authentication via Secure Tunneling)</a:t>
            </a:r>
          </a:p>
          <a:p>
            <a:pPr lvl="1">
              <a:spcBef>
                <a:spcPts val="1000"/>
              </a:spcBef>
            </a:pPr>
            <a:r>
              <a:rPr lang="en-US" noProof="0" dirty="0" smtClean="0"/>
              <a:t>A form of tunneled E</a:t>
            </a:r>
            <a:r>
              <a:rPr lang="en-US" sz="100" noProof="0" dirty="0" smtClean="0"/>
              <a:t> </a:t>
            </a:r>
            <a:r>
              <a:rPr lang="en-US" noProof="0" dirty="0" smtClean="0"/>
              <a:t>A</a:t>
            </a:r>
            <a:r>
              <a:rPr lang="en-US" sz="100" noProof="0" dirty="0" smtClean="0"/>
              <a:t> </a:t>
            </a:r>
            <a:r>
              <a:rPr lang="en-US" noProof="0" dirty="0" smtClean="0"/>
              <a:t>P</a:t>
            </a:r>
          </a:p>
          <a:p>
            <a:pPr lvl="1">
              <a:spcBef>
                <a:spcPts val="1000"/>
              </a:spcBef>
            </a:pPr>
            <a:r>
              <a:rPr lang="en-US" noProof="0" dirty="0" smtClean="0"/>
              <a:t>Developed by Cisco and works similarly to PEAP (only faster)</a:t>
            </a:r>
          </a:p>
          <a:p>
            <a:pPr lvl="1">
              <a:spcBef>
                <a:spcPts val="1000"/>
              </a:spcBef>
            </a:pPr>
            <a:r>
              <a:rPr lang="en-US" noProof="0" dirty="0" smtClean="0"/>
              <a:t>Uses P</a:t>
            </a:r>
            <a:r>
              <a:rPr lang="en-US" sz="100" noProof="0" dirty="0" smtClean="0"/>
              <a:t> </a:t>
            </a:r>
            <a:r>
              <a:rPr lang="en-US" noProof="0" dirty="0" smtClean="0"/>
              <a:t>A</a:t>
            </a:r>
            <a:r>
              <a:rPr lang="en-US" sz="100" noProof="0" dirty="0" smtClean="0"/>
              <a:t> </a:t>
            </a:r>
            <a:r>
              <a:rPr lang="en-US" noProof="0" dirty="0" smtClean="0"/>
              <a:t>Cs (Protected Access Credentials) stored on the supplicant device for speedier establishment of the T</a:t>
            </a:r>
            <a:r>
              <a:rPr lang="en-US" sz="100" noProof="0" dirty="0" smtClean="0"/>
              <a:t> </a:t>
            </a:r>
            <a:r>
              <a:rPr lang="en-US" noProof="0" dirty="0" smtClean="0"/>
              <a:t>L</a:t>
            </a:r>
            <a:r>
              <a:rPr lang="en-US" sz="100" noProof="0" dirty="0" smtClean="0"/>
              <a:t> </a:t>
            </a:r>
            <a:r>
              <a:rPr lang="en-US" noProof="0" dirty="0" smtClean="0"/>
              <a:t>S tunnel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53212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5" y="1538818"/>
            <a:ext cx="8415338" cy="3831818"/>
          </a:xfrm>
        </p:spPr>
        <p:txBody>
          <a:bodyPr/>
          <a:lstStyle/>
          <a:p>
            <a:pPr>
              <a:spcBef>
                <a:spcPts val="1000"/>
              </a:spcBef>
            </a:pPr>
            <a:r>
              <a:rPr lang="en-US" noProof="0" dirty="0" smtClean="0"/>
              <a:t>A proxy server acts as an intermediary between the external and internal networks</a:t>
            </a:r>
          </a:p>
          <a:p>
            <a:pPr>
              <a:spcBef>
                <a:spcPts val="1000"/>
              </a:spcBef>
            </a:pPr>
            <a:r>
              <a:rPr lang="en-US" noProof="0" dirty="0" smtClean="0"/>
              <a:t>Thanks to a router’s A</a:t>
            </a:r>
            <a:r>
              <a:rPr lang="en-US" sz="100" noProof="0" dirty="0" smtClean="0"/>
              <a:t> </a:t>
            </a:r>
            <a:r>
              <a:rPr lang="en-US" noProof="0" dirty="0" smtClean="0"/>
              <a:t>C</a:t>
            </a:r>
            <a:r>
              <a:rPr lang="en-US" sz="100" noProof="0" dirty="0" smtClean="0"/>
              <a:t> </a:t>
            </a:r>
            <a:r>
              <a:rPr lang="en-US" noProof="0" dirty="0" smtClean="0"/>
              <a:t>L or access list, routers can decline to forward certain packets depending on their content</a:t>
            </a:r>
          </a:p>
          <a:p>
            <a:pPr>
              <a:spcBef>
                <a:spcPts val="1000"/>
              </a:spcBef>
            </a:pPr>
            <a:r>
              <a:rPr lang="en-US" noProof="0" dirty="0" smtClean="0"/>
              <a:t>A firewall is a specialized device or software that selectively filters or blocks traffic between networks</a:t>
            </a:r>
          </a:p>
          <a:p>
            <a:pPr>
              <a:spcBef>
                <a:spcPts val="1000"/>
              </a:spcBef>
            </a:pPr>
            <a:r>
              <a:rPr lang="en-US" noProof="0" dirty="0" smtClean="0"/>
              <a:t>An I</a:t>
            </a:r>
            <a:r>
              <a:rPr lang="en-US" sz="100" noProof="0" dirty="0" smtClean="0"/>
              <a:t> </a:t>
            </a:r>
            <a:r>
              <a:rPr lang="en-US" noProof="0" dirty="0" smtClean="0"/>
              <a:t>D</a:t>
            </a:r>
            <a:r>
              <a:rPr lang="en-US" sz="100" noProof="0" dirty="0" smtClean="0"/>
              <a:t> </a:t>
            </a:r>
            <a:r>
              <a:rPr lang="en-US" noProof="0" dirty="0" smtClean="0"/>
              <a:t>S (intrusion detection system) is a stand-alone device, an application, or a built-in feature running on a workstation, server, switch, router, or firewall, which is used to monitor network traffic</a:t>
            </a:r>
          </a:p>
          <a:p>
            <a:pPr>
              <a:spcBef>
                <a:spcPts val="1000"/>
              </a:spcBef>
            </a:pPr>
            <a:r>
              <a:rPr lang="en-US" noProof="0" dirty="0" smtClean="0"/>
              <a:t>I</a:t>
            </a:r>
            <a:r>
              <a:rPr lang="en-US" sz="100" noProof="0" dirty="0" smtClean="0"/>
              <a:t> </a:t>
            </a:r>
            <a:r>
              <a:rPr lang="en-US" noProof="0" dirty="0" smtClean="0"/>
              <a:t>D</a:t>
            </a:r>
            <a:r>
              <a:rPr lang="en-US" sz="100" noProof="0" dirty="0" smtClean="0"/>
              <a:t> </a:t>
            </a:r>
            <a:r>
              <a:rPr lang="en-US" noProof="0" dirty="0" smtClean="0"/>
              <a:t>S, I</a:t>
            </a:r>
            <a:r>
              <a:rPr lang="en-US" sz="100" noProof="0" dirty="0" smtClean="0"/>
              <a:t> </a:t>
            </a:r>
            <a:r>
              <a:rPr lang="en-US" noProof="0" dirty="0" smtClean="0"/>
              <a:t>P</a:t>
            </a:r>
            <a:r>
              <a:rPr lang="en-US" sz="100" noProof="0" dirty="0" smtClean="0"/>
              <a:t> </a:t>
            </a:r>
            <a:r>
              <a:rPr lang="en-US" noProof="0" dirty="0" smtClean="0"/>
              <a:t>S, firewalls, and proxy servers all generate a great deal of data that is stored in logs and must be monitored and analyzed</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5" y="1538818"/>
            <a:ext cx="8415338" cy="3985706"/>
          </a:xfrm>
        </p:spPr>
        <p:txBody>
          <a:bodyPr/>
          <a:lstStyle/>
          <a:p>
            <a:pPr>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(Spanning Tree Protocol) prevents traffic loops by calculating paths that avoid potential loops and blocking links that would complete a loop</a:t>
            </a:r>
          </a:p>
          <a:p>
            <a:pPr>
              <a:spcBef>
                <a:spcPts val="1000"/>
              </a:spcBef>
            </a:pPr>
            <a:r>
              <a:rPr lang="en-US" noProof="0" dirty="0" smtClean="0"/>
              <a:t>Unused physical and virtual ports on switches and other network devices should be disabled until needed</a:t>
            </a:r>
          </a:p>
          <a:p>
            <a:pPr>
              <a:spcBef>
                <a:spcPts val="1000"/>
              </a:spcBef>
            </a:pPr>
            <a:r>
              <a:rPr lang="en-US" noProof="0" dirty="0" smtClean="0"/>
              <a:t>Controlling users’ access to a network consists of three major elements: authentication, authorization, and accounting</a:t>
            </a:r>
          </a:p>
          <a:p>
            <a:pPr>
              <a:spcBef>
                <a:spcPts val="1000"/>
              </a:spcBef>
            </a:pPr>
            <a:r>
              <a:rPr lang="en-US" noProof="0" dirty="0" smtClean="0"/>
              <a:t>With geofencing, G</a:t>
            </a:r>
            <a:r>
              <a:rPr lang="en-US" sz="100" noProof="0" dirty="0" smtClean="0"/>
              <a:t> </a:t>
            </a:r>
            <a:r>
              <a:rPr lang="en-US" noProof="0" dirty="0" smtClean="0"/>
              <a:t>P</a:t>
            </a:r>
            <a:r>
              <a:rPr lang="en-US" sz="100" noProof="0" dirty="0" smtClean="0"/>
              <a:t> </a:t>
            </a:r>
            <a:r>
              <a:rPr lang="en-US" noProof="0" dirty="0" smtClean="0"/>
              <a:t>S or R</a:t>
            </a:r>
            <a:r>
              <a:rPr lang="en-US" sz="100" noProof="0" dirty="0" smtClean="0"/>
              <a:t> </a:t>
            </a:r>
            <a:r>
              <a:rPr lang="en-US" noProof="0" dirty="0" smtClean="0"/>
              <a:t>F</a:t>
            </a:r>
            <a:r>
              <a:rPr lang="en-US" sz="100" noProof="0" dirty="0" smtClean="0"/>
              <a:t> </a:t>
            </a:r>
            <a:r>
              <a:rPr lang="en-US" noProof="0" dirty="0" smtClean="0"/>
              <a:t>I</a:t>
            </a:r>
            <a:r>
              <a:rPr lang="en-US" sz="100" noProof="0" dirty="0" smtClean="0"/>
              <a:t> </a:t>
            </a:r>
            <a:r>
              <a:rPr lang="en-US" noProof="0" dirty="0" smtClean="0"/>
              <a:t>D data is sent to the authentication server to report the location of the device attempting to authenticate to the network</a:t>
            </a:r>
          </a:p>
          <a:p>
            <a:pPr>
              <a:spcBef>
                <a:spcPts val="1000"/>
              </a:spcBef>
            </a:pPr>
            <a:r>
              <a:rPr lang="en-US" noProof="0" dirty="0" smtClean="0"/>
              <a:t>Systems generate many logs that can be used for troubleshooting and auditing</a:t>
            </a:r>
          </a:p>
          <a:p>
            <a:pPr>
              <a:spcBef>
                <a:spcPts val="1000"/>
              </a:spcBef>
            </a:pPr>
            <a:r>
              <a:rPr lang="en-US" noProof="0" dirty="0" smtClean="0"/>
              <a:t>A N</a:t>
            </a:r>
            <a:r>
              <a:rPr lang="en-US" sz="100" noProof="0" dirty="0" smtClean="0"/>
              <a:t> </a:t>
            </a:r>
            <a:r>
              <a:rPr lang="en-US" noProof="0" dirty="0" smtClean="0"/>
              <a:t>A</a:t>
            </a:r>
            <a:r>
              <a:rPr lang="en-US" sz="100" noProof="0" dirty="0" smtClean="0"/>
              <a:t> </a:t>
            </a:r>
            <a:r>
              <a:rPr lang="en-US" noProof="0" dirty="0" smtClean="0"/>
              <a:t>C system employs a set of rules, called network policies, which determine the level and type of access granted to a device when it joins a network</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5" y="1538818"/>
            <a:ext cx="8415338" cy="3831818"/>
          </a:xfrm>
        </p:spPr>
        <p:txBody>
          <a:bodyPr/>
          <a:lstStyle/>
          <a:p>
            <a:pPr>
              <a:spcBef>
                <a:spcPts val="1000"/>
              </a:spcBef>
            </a:pPr>
            <a:r>
              <a:rPr lang="en-US" noProof="0" dirty="0" smtClean="0"/>
              <a:t>Kerberos is a cross-platform authentication protocol that uses key encryption to verify identity of clients and to securely exchange information after a client logs on to a system</a:t>
            </a:r>
          </a:p>
          <a:p>
            <a:pPr>
              <a:spcBef>
                <a:spcPts val="1000"/>
              </a:spcBef>
            </a:pPr>
            <a:r>
              <a:rPr lang="en-US" noProof="0" dirty="0" smtClean="0"/>
              <a:t>Kerberos is an example of S</a:t>
            </a:r>
            <a:r>
              <a:rPr lang="en-US" sz="100" noProof="0" dirty="0" smtClean="0"/>
              <a:t> </a:t>
            </a:r>
            <a:r>
              <a:rPr lang="en-US" noProof="0" dirty="0" smtClean="0"/>
              <a:t>S</a:t>
            </a:r>
            <a:r>
              <a:rPr lang="en-US" sz="100" noProof="0" dirty="0" smtClean="0"/>
              <a:t> </a:t>
            </a:r>
            <a:r>
              <a:rPr lang="en-US" noProof="0" dirty="0" smtClean="0"/>
              <a:t>O (single sign-on)</a:t>
            </a:r>
          </a:p>
          <a:p>
            <a:pPr>
              <a:spcBef>
                <a:spcPts val="1000"/>
              </a:spcBef>
            </a:pPr>
            <a:r>
              <a:rPr lang="en-US" noProof="0" dirty="0" smtClean="0"/>
              <a:t>The most popular A</a:t>
            </a:r>
            <a:r>
              <a:rPr lang="en-US" sz="100" noProof="0" dirty="0" smtClean="0"/>
              <a:t> </a:t>
            </a:r>
            <a:r>
              <a:rPr lang="en-US" noProof="0" dirty="0" smtClean="0"/>
              <a:t>A</a:t>
            </a:r>
            <a:r>
              <a:rPr lang="en-US" sz="100" noProof="0" dirty="0" smtClean="0"/>
              <a:t> </a:t>
            </a:r>
            <a:r>
              <a:rPr lang="en-US" noProof="0" dirty="0" smtClean="0"/>
              <a:t>A service is RADIUS (Remote Authentication Dial-In User Service)</a:t>
            </a:r>
          </a:p>
          <a:p>
            <a:pPr>
              <a:spcBef>
                <a:spcPts val="1000"/>
              </a:spcBef>
            </a:pPr>
            <a:r>
              <a:rPr lang="en-US" noProof="0" dirty="0" smtClean="0"/>
              <a:t>T</a:t>
            </a:r>
            <a:r>
              <a:rPr lang="en-US" sz="100" noProof="0" dirty="0" smtClean="0"/>
              <a:t> </a:t>
            </a:r>
            <a:r>
              <a:rPr lang="en-US" noProof="0" dirty="0" smtClean="0"/>
              <a:t>A</a:t>
            </a:r>
            <a:r>
              <a:rPr lang="en-US" sz="100" noProof="0" dirty="0" smtClean="0"/>
              <a:t> </a:t>
            </a:r>
            <a:r>
              <a:rPr lang="en-US" noProof="0" dirty="0" smtClean="0"/>
              <a:t>C</a:t>
            </a:r>
            <a:r>
              <a:rPr lang="en-US" sz="100" noProof="0" dirty="0" smtClean="0"/>
              <a:t> </a:t>
            </a:r>
            <a:r>
              <a:rPr lang="en-US" noProof="0" dirty="0" smtClean="0"/>
              <a:t>A</a:t>
            </a:r>
            <a:r>
              <a:rPr lang="en-US" sz="100" noProof="0" dirty="0" smtClean="0"/>
              <a:t> </a:t>
            </a:r>
            <a:r>
              <a:rPr lang="en-US" noProof="0" dirty="0" smtClean="0"/>
              <a:t>C</a:t>
            </a:r>
            <a:r>
              <a:rPr lang="en-US" sz="100" noProof="0" dirty="0" smtClean="0"/>
              <a:t> </a:t>
            </a:r>
            <a:r>
              <a:rPr lang="en-US" noProof="0" dirty="0" smtClean="0"/>
              <a:t>S+ (Terminal Access Controller Access Control System Plus) offers network administrators the option of separating the access, authentication, and auditing capabilities</a:t>
            </a:r>
          </a:p>
          <a:p>
            <a:pPr>
              <a:spcBef>
                <a:spcPts val="1000"/>
              </a:spcBef>
            </a:pPr>
            <a:r>
              <a:rPr lang="en-US" noProof="0" dirty="0" smtClean="0"/>
              <a:t>W</a:t>
            </a:r>
            <a:r>
              <a:rPr lang="en-US" sz="100" noProof="0" dirty="0" smtClean="0"/>
              <a:t> </a:t>
            </a:r>
            <a:r>
              <a:rPr lang="en-US" noProof="0" dirty="0" smtClean="0"/>
              <a:t>E</a:t>
            </a:r>
            <a:r>
              <a:rPr lang="en-US" sz="100" noProof="0" dirty="0" smtClean="0"/>
              <a:t> </a:t>
            </a:r>
            <a:r>
              <a:rPr lang="en-US" noProof="0" dirty="0" smtClean="0"/>
              <a:t>P offered two forms of authentication, neither of which is secure: O</a:t>
            </a:r>
            <a:r>
              <a:rPr lang="en-US" sz="100" noProof="0" dirty="0" smtClean="0"/>
              <a:t> </a:t>
            </a:r>
            <a:r>
              <a:rPr lang="en-US" noProof="0" dirty="0" smtClean="0"/>
              <a:t>S</a:t>
            </a:r>
            <a:r>
              <a:rPr lang="en-US" sz="100" noProof="0" dirty="0" smtClean="0"/>
              <a:t> </a:t>
            </a:r>
            <a:r>
              <a:rPr lang="en-US" noProof="0" dirty="0" smtClean="0"/>
              <a:t>A (Open System Authentication) and S</a:t>
            </a:r>
            <a:r>
              <a:rPr lang="en-US" sz="100" noProof="0" dirty="0" smtClean="0"/>
              <a:t> </a:t>
            </a:r>
            <a:r>
              <a:rPr lang="en-US" noProof="0" dirty="0" smtClean="0"/>
              <a:t>K</a:t>
            </a:r>
            <a:r>
              <a:rPr lang="en-US" sz="100" noProof="0" dirty="0" smtClean="0"/>
              <a:t> </a:t>
            </a:r>
            <a:r>
              <a:rPr lang="en-US" noProof="0" dirty="0" smtClean="0"/>
              <a:t>A (Shared Key Authentication)</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(4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4" y="1538818"/>
            <a:ext cx="8474075" cy="2139047"/>
          </a:xfrm>
        </p:spPr>
        <p:txBody>
          <a:bodyPr/>
          <a:lstStyle/>
          <a:p>
            <a:pPr>
              <a:spcBef>
                <a:spcPts val="1000"/>
              </a:spcBef>
            </a:pPr>
            <a:r>
              <a:rPr lang="en-US" noProof="0" dirty="0" smtClean="0"/>
              <a:t>T</a:t>
            </a:r>
            <a:r>
              <a:rPr lang="en-US" sz="100" noProof="0" dirty="0" smtClean="0"/>
              <a:t> </a:t>
            </a:r>
            <a:r>
              <a:rPr lang="en-US" noProof="0" dirty="0" smtClean="0"/>
              <a:t>K</a:t>
            </a:r>
            <a:r>
              <a:rPr lang="en-US" sz="100" noProof="0" dirty="0" smtClean="0"/>
              <a:t> </a:t>
            </a:r>
            <a:r>
              <a:rPr lang="en-US" noProof="0" dirty="0" smtClean="0"/>
              <a:t>I</a:t>
            </a:r>
            <a:r>
              <a:rPr lang="en-US" sz="100" noProof="0" dirty="0" smtClean="0"/>
              <a:t> </a:t>
            </a:r>
            <a:r>
              <a:rPr lang="en-US" noProof="0" dirty="0" smtClean="0"/>
              <a:t>P was a quick fix, designed more as an integrity check for W</a:t>
            </a:r>
            <a:r>
              <a:rPr lang="en-US" sz="100" noProof="0" dirty="0" smtClean="0"/>
              <a:t> </a:t>
            </a:r>
            <a:r>
              <a:rPr lang="en-US" noProof="0" dirty="0" smtClean="0"/>
              <a:t>E</a:t>
            </a:r>
            <a:r>
              <a:rPr lang="en-US" sz="100" noProof="0" dirty="0" smtClean="0"/>
              <a:t> </a:t>
            </a:r>
            <a:r>
              <a:rPr lang="en-US" noProof="0" dirty="0" smtClean="0"/>
              <a:t>P transmissions than as a sophisticated encryption protocol</a:t>
            </a:r>
          </a:p>
          <a:p>
            <a:pPr>
              <a:spcBef>
                <a:spcPts val="1000"/>
              </a:spcBef>
            </a:pPr>
            <a:r>
              <a:rPr lang="en-US" noProof="0" dirty="0" smtClean="0"/>
              <a:t>C</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improves wireless security for newer devices that can use W</a:t>
            </a:r>
            <a:r>
              <a:rPr lang="en-US" sz="100" noProof="0" dirty="0" smtClean="0"/>
              <a:t> </a:t>
            </a:r>
            <a:r>
              <a:rPr lang="en-US" noProof="0" dirty="0" smtClean="0"/>
              <a:t>P</a:t>
            </a:r>
            <a:r>
              <a:rPr lang="en-US" sz="100" noProof="0" dirty="0" smtClean="0"/>
              <a:t> </a:t>
            </a:r>
            <a:r>
              <a:rPr lang="en-US" noProof="0" dirty="0" smtClean="0"/>
              <a:t>A2</a:t>
            </a:r>
          </a:p>
          <a:p>
            <a:pPr>
              <a:spcBef>
                <a:spcPts val="1000"/>
              </a:spcBef>
            </a:pPr>
            <a:r>
              <a:rPr lang="en-US" noProof="0" dirty="0" smtClean="0"/>
              <a:t>The Personal versions of W</a:t>
            </a:r>
            <a:r>
              <a:rPr lang="en-US" sz="100" noProof="0" dirty="0" smtClean="0"/>
              <a:t> </a:t>
            </a:r>
            <a:r>
              <a:rPr lang="en-US" noProof="0" dirty="0" smtClean="0"/>
              <a:t>P</a:t>
            </a:r>
            <a:r>
              <a:rPr lang="en-US" sz="100" noProof="0" dirty="0" smtClean="0"/>
              <a:t> </a:t>
            </a:r>
            <a:r>
              <a:rPr lang="en-US" noProof="0" dirty="0" smtClean="0"/>
              <a:t>A and W</a:t>
            </a:r>
            <a:r>
              <a:rPr lang="en-US" sz="100" noProof="0" dirty="0" smtClean="0"/>
              <a:t> </a:t>
            </a:r>
            <a:r>
              <a:rPr lang="en-US" noProof="0" dirty="0" smtClean="0"/>
              <a:t>P</a:t>
            </a:r>
            <a:r>
              <a:rPr lang="en-US" sz="100" noProof="0" dirty="0" smtClean="0"/>
              <a:t> </a:t>
            </a:r>
            <a:r>
              <a:rPr lang="en-US" noProof="0" dirty="0" smtClean="0"/>
              <a:t>A2 are sometimes referred to as W</a:t>
            </a:r>
            <a:r>
              <a:rPr lang="en-US" sz="100" noProof="0" dirty="0" smtClean="0"/>
              <a:t> </a:t>
            </a:r>
            <a:r>
              <a:rPr lang="en-US" noProof="0" dirty="0" smtClean="0"/>
              <a:t>P</a:t>
            </a:r>
            <a:r>
              <a:rPr lang="en-US" sz="100" noProof="0" dirty="0" smtClean="0"/>
              <a:t> </a:t>
            </a:r>
            <a:r>
              <a:rPr lang="en-US" noProof="0" dirty="0" smtClean="0"/>
              <a:t>A-P</a:t>
            </a:r>
            <a:r>
              <a:rPr lang="en-US" sz="100" noProof="0" dirty="0" smtClean="0"/>
              <a:t> </a:t>
            </a:r>
            <a:r>
              <a:rPr lang="en-US" noProof="0" dirty="0" smtClean="0"/>
              <a:t>S</a:t>
            </a:r>
            <a:r>
              <a:rPr lang="en-US" sz="100" noProof="0" dirty="0" smtClean="0"/>
              <a:t> </a:t>
            </a:r>
            <a:r>
              <a:rPr lang="en-US" noProof="0" dirty="0" smtClean="0"/>
              <a:t>K</a:t>
            </a:r>
          </a:p>
          <a:p>
            <a:pPr>
              <a:spcBef>
                <a:spcPts val="1000"/>
              </a:spcBef>
            </a:pPr>
            <a:r>
              <a:rPr lang="en-US" noProof="0" dirty="0" smtClean="0"/>
              <a:t>The Enterprise versions of W</a:t>
            </a:r>
            <a:r>
              <a:rPr lang="en-US" sz="100" noProof="0" dirty="0" smtClean="0"/>
              <a:t> </a:t>
            </a:r>
            <a:r>
              <a:rPr lang="en-US" noProof="0" dirty="0" smtClean="0"/>
              <a:t>P</a:t>
            </a:r>
            <a:r>
              <a:rPr lang="en-US" sz="100" noProof="0" dirty="0" smtClean="0"/>
              <a:t> </a:t>
            </a:r>
            <a:r>
              <a:rPr lang="en-US" noProof="0" dirty="0" smtClean="0"/>
              <a:t>A and W</a:t>
            </a:r>
            <a:r>
              <a:rPr lang="en-US" sz="100" noProof="0" dirty="0" smtClean="0"/>
              <a:t> </a:t>
            </a:r>
            <a:r>
              <a:rPr lang="en-US" noProof="0" dirty="0" smtClean="0"/>
              <a:t>P</a:t>
            </a:r>
            <a:r>
              <a:rPr lang="en-US" sz="100" noProof="0" dirty="0" smtClean="0"/>
              <a:t> </a:t>
            </a:r>
            <a:r>
              <a:rPr lang="en-US" noProof="0" dirty="0" smtClean="0"/>
              <a:t>A2 implement additional security measures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25887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C</a:t>
            </a:r>
            <a:r>
              <a:rPr lang="en-US" sz="100" noProof="0" dirty="0" smtClean="0"/>
              <a:t> </a:t>
            </a:r>
            <a:r>
              <a:rPr lang="en-US" noProof="0" dirty="0" smtClean="0"/>
              <a:t>Ls (Access Control Lists) on Network Devices (1 of 4)</a:t>
            </a:r>
            <a:endParaRPr lang="en-US" noProof="0" dirty="0"/>
          </a:p>
        </p:txBody>
      </p:sp>
      <p:sp>
        <p:nvSpPr>
          <p:cNvPr id="3" name="Content Placeholder 2"/>
          <p:cNvSpPr>
            <a:spLocks noGrp="1"/>
          </p:cNvSpPr>
          <p:nvPr>
            <p:ph idx="1"/>
          </p:nvPr>
        </p:nvSpPr>
        <p:spPr>
          <a:xfrm>
            <a:off x="365125" y="1538818"/>
            <a:ext cx="8415338" cy="4352474"/>
          </a:xfrm>
        </p:spPr>
        <p:txBody>
          <a:bodyPr/>
          <a:lstStyle/>
          <a:p>
            <a:pPr>
              <a:spcBef>
                <a:spcPts val="1000"/>
              </a:spcBef>
            </a:pPr>
            <a:r>
              <a:rPr lang="en-US" noProof="0" dirty="0"/>
              <a:t>Router’s main </a:t>
            </a:r>
            <a:r>
              <a:rPr lang="en-US" noProof="0" dirty="0" smtClean="0"/>
              <a:t>functions:</a:t>
            </a:r>
            <a:endParaRPr lang="en-US" noProof="0" dirty="0"/>
          </a:p>
          <a:p>
            <a:pPr lvl="1">
              <a:spcBef>
                <a:spcPts val="1000"/>
              </a:spcBef>
            </a:pPr>
            <a:r>
              <a:rPr lang="en-US" noProof="0" dirty="0"/>
              <a:t>Examine packets</a:t>
            </a:r>
          </a:p>
          <a:p>
            <a:pPr lvl="1">
              <a:spcBef>
                <a:spcPts val="1000"/>
              </a:spcBef>
            </a:pPr>
            <a:r>
              <a:rPr lang="en-US" noProof="0" dirty="0"/>
              <a:t>Determine </a:t>
            </a:r>
            <a:r>
              <a:rPr lang="en-US" noProof="0" dirty="0" smtClean="0"/>
              <a:t>destination based </a:t>
            </a:r>
            <a:r>
              <a:rPr lang="en-US" noProof="0" dirty="0"/>
              <a:t>on Network layer addressing information</a:t>
            </a:r>
          </a:p>
          <a:p>
            <a:pPr>
              <a:spcBef>
                <a:spcPts val="1000"/>
              </a:spcBef>
            </a:pPr>
            <a:r>
              <a:rPr lang="en-US" noProof="0" dirty="0" smtClean="0"/>
              <a:t>A</a:t>
            </a:r>
            <a:r>
              <a:rPr lang="en-US" sz="100" noProof="0" dirty="0" smtClean="0"/>
              <a:t> </a:t>
            </a:r>
            <a:r>
              <a:rPr lang="en-US" noProof="0" dirty="0" smtClean="0"/>
              <a:t>C</a:t>
            </a:r>
            <a:r>
              <a:rPr lang="en-US" sz="100" noProof="0" dirty="0" smtClean="0"/>
              <a:t> </a:t>
            </a:r>
            <a:r>
              <a:rPr lang="en-US" noProof="0" dirty="0" smtClean="0"/>
              <a:t>L </a:t>
            </a:r>
            <a:r>
              <a:rPr lang="en-US" noProof="0" dirty="0"/>
              <a:t>(access control list</a:t>
            </a:r>
            <a:r>
              <a:rPr lang="en-US" noProof="0" dirty="0" smtClean="0"/>
              <a:t>):</a:t>
            </a:r>
            <a:endParaRPr lang="en-US" noProof="0" dirty="0"/>
          </a:p>
          <a:p>
            <a:pPr lvl="1">
              <a:spcBef>
                <a:spcPts val="1000"/>
              </a:spcBef>
            </a:pPr>
            <a:r>
              <a:rPr lang="en-US" noProof="0" dirty="0" smtClean="0"/>
              <a:t>Used by routers to </a:t>
            </a:r>
            <a:r>
              <a:rPr lang="en-US" noProof="0" dirty="0"/>
              <a:t>decline </a:t>
            </a:r>
            <a:r>
              <a:rPr lang="en-US" noProof="0" dirty="0" smtClean="0"/>
              <a:t>forwarding </a:t>
            </a:r>
            <a:r>
              <a:rPr lang="en-US" noProof="0" dirty="0"/>
              <a:t>certain </a:t>
            </a:r>
            <a:r>
              <a:rPr lang="en-US" noProof="0" dirty="0" smtClean="0"/>
              <a:t>packets</a:t>
            </a:r>
          </a:p>
          <a:p>
            <a:pPr lvl="1">
              <a:spcBef>
                <a:spcPts val="1000"/>
              </a:spcBef>
            </a:pPr>
            <a:r>
              <a:rPr lang="en-US" noProof="0" dirty="0" smtClean="0"/>
              <a:t>Acts like a filter to instruct the router to permit or deny traffic according to one or more of the following variables:</a:t>
            </a:r>
          </a:p>
          <a:p>
            <a:pPr lvl="2">
              <a:spcBef>
                <a:spcPts val="1000"/>
              </a:spcBef>
            </a:pPr>
            <a:r>
              <a:rPr lang="en-US" noProof="0" dirty="0" smtClean="0"/>
              <a:t>Network layer protocol (e.g., IP or 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a:t>
            </a:r>
          </a:p>
          <a:p>
            <a:pPr lvl="2">
              <a:spcBef>
                <a:spcPts val="1000"/>
              </a:spcBef>
            </a:pPr>
            <a:r>
              <a:rPr lang="en-US" noProof="0" dirty="0" smtClean="0"/>
              <a:t>Transport layer protocol (e.g., T</a:t>
            </a:r>
            <a:r>
              <a:rPr lang="en-US" sz="100" noProof="0" dirty="0" smtClean="0"/>
              <a:t> </a:t>
            </a:r>
            <a:r>
              <a:rPr lang="en-US" noProof="0" dirty="0" smtClean="0"/>
              <a:t>C</a:t>
            </a:r>
            <a:r>
              <a:rPr lang="en-US" sz="100" noProof="0" dirty="0" smtClean="0"/>
              <a:t> </a:t>
            </a:r>
            <a:r>
              <a:rPr lang="en-US" noProof="0" dirty="0" smtClean="0"/>
              <a:t>P or U</a:t>
            </a:r>
            <a:r>
              <a:rPr lang="en-US" sz="100" noProof="0" dirty="0" smtClean="0"/>
              <a:t> </a:t>
            </a:r>
            <a:r>
              <a:rPr lang="en-US" noProof="0" dirty="0" smtClean="0"/>
              <a:t>D</a:t>
            </a:r>
            <a:r>
              <a:rPr lang="en-US" sz="100" noProof="0" dirty="0" smtClean="0"/>
              <a:t> </a:t>
            </a:r>
            <a:r>
              <a:rPr lang="en-US" noProof="0" dirty="0" smtClean="0"/>
              <a:t>P)</a:t>
            </a:r>
          </a:p>
          <a:p>
            <a:pPr lvl="2">
              <a:spcBef>
                <a:spcPts val="1000"/>
              </a:spcBef>
            </a:pPr>
            <a:r>
              <a:rPr lang="en-US" noProof="0" dirty="0" smtClean="0"/>
              <a:t>Source IP address</a:t>
            </a:r>
          </a:p>
          <a:p>
            <a:pPr lvl="2">
              <a:spcBef>
                <a:spcPts val="1000"/>
              </a:spcBef>
            </a:pPr>
            <a:r>
              <a:rPr lang="en-US" noProof="0" dirty="0" smtClean="0"/>
              <a:t>Destination IP address</a:t>
            </a:r>
          </a:p>
          <a:p>
            <a:pPr lvl="2">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 or U</a:t>
            </a:r>
            <a:r>
              <a:rPr lang="en-US" sz="100" noProof="0" dirty="0" smtClean="0"/>
              <a:t> </a:t>
            </a:r>
            <a:r>
              <a:rPr lang="en-US" noProof="0" dirty="0" smtClean="0"/>
              <a:t>D</a:t>
            </a:r>
            <a:r>
              <a:rPr lang="en-US" sz="100" noProof="0" dirty="0" smtClean="0"/>
              <a:t> </a:t>
            </a:r>
            <a:r>
              <a:rPr lang="en-US" noProof="0" dirty="0" smtClean="0"/>
              <a:t>P port number</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7830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C</a:t>
            </a:r>
            <a:r>
              <a:rPr lang="en-US" sz="100" noProof="0" dirty="0" smtClean="0"/>
              <a:t> </a:t>
            </a:r>
            <a:r>
              <a:rPr lang="en-US" noProof="0" dirty="0" smtClean="0"/>
              <a:t>Ls (Access Control Lists) on Network Devices (2 of 4)</a:t>
            </a:r>
            <a:endParaRPr lang="en-US" noProof="0" dirty="0"/>
          </a:p>
        </p:txBody>
      </p:sp>
      <p:sp>
        <p:nvSpPr>
          <p:cNvPr id="3" name="Content Placeholder 2"/>
          <p:cNvSpPr>
            <a:spLocks noGrp="1"/>
          </p:cNvSpPr>
          <p:nvPr>
            <p:ph idx="1"/>
          </p:nvPr>
        </p:nvSpPr>
        <p:spPr>
          <a:xfrm>
            <a:off x="365125" y="1538818"/>
            <a:ext cx="8415338" cy="3032112"/>
          </a:xfrm>
        </p:spPr>
        <p:txBody>
          <a:bodyPr/>
          <a:lstStyle/>
          <a:p>
            <a:pPr>
              <a:spcBef>
                <a:spcPts val="1000"/>
              </a:spcBef>
            </a:pPr>
            <a:r>
              <a:rPr lang="en-US" noProof="0" dirty="0"/>
              <a:t>Router receives packet, examines </a:t>
            </a:r>
            <a:r>
              <a:rPr lang="en-US" noProof="0" dirty="0" smtClean="0"/>
              <a:t>packet:</a:t>
            </a:r>
            <a:endParaRPr lang="en-US" noProof="0" dirty="0"/>
          </a:p>
          <a:p>
            <a:pPr lvl="1">
              <a:spcBef>
                <a:spcPts val="1000"/>
              </a:spcBef>
            </a:pPr>
            <a:r>
              <a:rPr lang="en-US" noProof="0" dirty="0"/>
              <a:t>Refers to </a:t>
            </a:r>
            <a:r>
              <a:rPr lang="en-US" noProof="0" dirty="0" smtClean="0"/>
              <a:t>A</a:t>
            </a:r>
            <a:r>
              <a:rPr lang="en-US" sz="100" noProof="0" dirty="0" smtClean="0"/>
              <a:t> </a:t>
            </a:r>
            <a:r>
              <a:rPr lang="en-US" noProof="0" dirty="0" smtClean="0"/>
              <a:t>C</a:t>
            </a:r>
            <a:r>
              <a:rPr lang="en-US" sz="100" noProof="0" dirty="0" smtClean="0"/>
              <a:t> </a:t>
            </a:r>
            <a:r>
              <a:rPr lang="en-US" noProof="0" dirty="0" smtClean="0"/>
              <a:t>L </a:t>
            </a:r>
            <a:r>
              <a:rPr lang="en-US" noProof="0" dirty="0"/>
              <a:t>for permit, deny criteria</a:t>
            </a:r>
          </a:p>
          <a:p>
            <a:pPr lvl="1">
              <a:spcBef>
                <a:spcPts val="1000"/>
              </a:spcBef>
            </a:pPr>
            <a:r>
              <a:rPr lang="en-US" noProof="0" dirty="0"/>
              <a:t>Drops packet if deny characteristics match</a:t>
            </a:r>
          </a:p>
          <a:p>
            <a:pPr lvl="1">
              <a:spcBef>
                <a:spcPts val="1000"/>
              </a:spcBef>
            </a:pPr>
            <a:r>
              <a:rPr lang="en-US" noProof="0" dirty="0"/>
              <a:t>Forwards packet if permit characteristics match</a:t>
            </a:r>
          </a:p>
          <a:p>
            <a:pPr lvl="1">
              <a:spcBef>
                <a:spcPts val="1000"/>
              </a:spcBef>
            </a:pPr>
            <a:r>
              <a:rPr lang="en-US" noProof="0" dirty="0"/>
              <a:t>If the packet does not match any criteria given, the packet is dropped</a:t>
            </a:r>
          </a:p>
          <a:p>
            <a:pPr lvl="2">
              <a:spcBef>
                <a:spcPts val="1000"/>
              </a:spcBef>
            </a:pPr>
            <a:r>
              <a:rPr lang="en-US" noProof="0" dirty="0"/>
              <a:t>Called the implicit deny rule</a:t>
            </a:r>
          </a:p>
          <a:p>
            <a:pPr>
              <a:spcBef>
                <a:spcPts val="1000"/>
              </a:spcBef>
            </a:pPr>
            <a:r>
              <a:rPr lang="en-US" noProof="0" dirty="0" smtClean="0"/>
              <a:t>On most routers, each interface </a:t>
            </a:r>
            <a:r>
              <a:rPr lang="en-US" noProof="0" dirty="0"/>
              <a:t>must be assigned a separate </a:t>
            </a:r>
            <a:r>
              <a:rPr lang="en-US" noProof="0" dirty="0" smtClean="0"/>
              <a:t>A</a:t>
            </a:r>
            <a:r>
              <a:rPr lang="en-US" sz="100" noProof="0" dirty="0" smtClean="0"/>
              <a:t> </a:t>
            </a:r>
            <a:r>
              <a:rPr lang="en-US" noProof="0" dirty="0" smtClean="0"/>
              <a:t>C</a:t>
            </a:r>
            <a:r>
              <a:rPr lang="en-US" sz="100" noProof="0" dirty="0" smtClean="0"/>
              <a:t> </a:t>
            </a:r>
            <a:r>
              <a:rPr lang="en-US" noProof="0" dirty="0" smtClean="0"/>
              <a:t>L</a:t>
            </a:r>
            <a:endParaRPr lang="en-US" noProof="0" dirty="0"/>
          </a:p>
          <a:p>
            <a:pPr lvl="1">
              <a:spcBef>
                <a:spcPts val="1000"/>
              </a:spcBef>
            </a:pPr>
            <a:r>
              <a:rPr lang="en-US" noProof="0" dirty="0"/>
              <a:t>Different </a:t>
            </a:r>
            <a:r>
              <a:rPr lang="en-US" noProof="0" dirty="0" smtClean="0"/>
              <a:t>A</a:t>
            </a:r>
            <a:r>
              <a:rPr lang="en-US" sz="100" noProof="0" dirty="0" smtClean="0"/>
              <a:t> </a:t>
            </a:r>
            <a:r>
              <a:rPr lang="en-US" noProof="0" dirty="0" smtClean="0"/>
              <a:t>C</a:t>
            </a:r>
            <a:r>
              <a:rPr lang="en-US" sz="100" noProof="0" dirty="0" smtClean="0"/>
              <a:t> </a:t>
            </a:r>
            <a:r>
              <a:rPr lang="en-US" noProof="0" dirty="0" smtClean="0"/>
              <a:t>Ls </a:t>
            </a:r>
            <a:r>
              <a:rPr lang="en-US" noProof="0" dirty="0"/>
              <a:t>may be associated with inbound and outbound </a:t>
            </a:r>
            <a:r>
              <a:rPr lang="en-US" noProof="0" dirty="0" smtClean="0"/>
              <a:t>traffic</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86422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C</a:t>
            </a:r>
            <a:r>
              <a:rPr lang="en-US" sz="100" noProof="0" dirty="0" smtClean="0"/>
              <a:t> </a:t>
            </a:r>
            <a:r>
              <a:rPr lang="en-US" noProof="0" dirty="0" smtClean="0"/>
              <a:t>Ls (Access Control Lists) on Network Devices (3 of 4)</a:t>
            </a:r>
            <a:endParaRPr lang="en-US" noProof="0" dirty="0"/>
          </a:p>
        </p:txBody>
      </p:sp>
      <p:pic>
        <p:nvPicPr>
          <p:cNvPr id="6" name="Picture 5" descr="Figure 10-2 A router uses an A C L to permit or deny traffic to or from a network it protects. Incoming packet, from outside private network undergoes a series of three tests. If A C L of the router permits the incoming packet after passing the three tests, command is given to pass it on to network and destination, to inside private network. If the incoming packet fails the three tests, the A C L denies the packet and is discarded or sent to the bit bucke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133600"/>
            <a:ext cx="6636975" cy="293674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27915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40945</TotalTime>
  <Words>7144</Words>
  <Application>Microsoft Office PowerPoint</Application>
  <PresentationFormat>On-screen Show (4:3)</PresentationFormat>
  <Paragraphs>483</Paragraphs>
  <Slides>66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Courier New</vt:lpstr>
      <vt:lpstr>Office Theme</vt:lpstr>
      <vt:lpstr>Network+ Guide to Networks Eighth Edition</vt:lpstr>
      <vt:lpstr>Objectives (1 of 2)</vt:lpstr>
      <vt:lpstr>Objectives (2 of 2)</vt:lpstr>
      <vt:lpstr>Network Security Devices</vt:lpstr>
      <vt:lpstr>Proxy Servers (1 of 2)</vt:lpstr>
      <vt:lpstr>Proxy Servers (2 of 2)</vt:lpstr>
      <vt:lpstr>A C Ls (Access Control Lists) on Network Devices (1 of 4)</vt:lpstr>
      <vt:lpstr>A C Ls (Access Control Lists) on Network Devices (2 of 4)</vt:lpstr>
      <vt:lpstr>A C Ls (Access Control Lists) on Network Devices (3 of 4)</vt:lpstr>
      <vt:lpstr>A C Ls (Access Control Lists) on Network Devices (4 of 4)</vt:lpstr>
      <vt:lpstr>Firewalls (1 of 9)</vt:lpstr>
      <vt:lpstr>Firewalls (2 of 9)</vt:lpstr>
      <vt:lpstr>Firewalls (3 of 9)</vt:lpstr>
      <vt:lpstr>Firewalls (4 of 9)</vt:lpstr>
      <vt:lpstr>Firewalls (5 of 9)</vt:lpstr>
      <vt:lpstr>Firewalls (6 of 9)</vt:lpstr>
      <vt:lpstr>Firewalls (7 of 9)</vt:lpstr>
      <vt:lpstr>Firewalls (8 of 9)</vt:lpstr>
      <vt:lpstr>Firewalls (9 of 9)</vt:lpstr>
      <vt:lpstr>I D S (Intrusion Detection System) (1 of 2)</vt:lpstr>
      <vt:lpstr>I D S (Intrusion Detection System) (2 of 2)</vt:lpstr>
      <vt:lpstr>I P S (Intrusion Prevention System) (1 of 2)</vt:lpstr>
      <vt:lpstr>I P S (Intrusion Prevention System) (2 of 2)</vt:lpstr>
      <vt:lpstr>S I E M (Security Information and Event Management)</vt:lpstr>
      <vt:lpstr>Switch Management</vt:lpstr>
      <vt:lpstr>Switch Path Management (1 of 5)</vt:lpstr>
      <vt:lpstr>Switch Path Management (2 of 5)</vt:lpstr>
      <vt:lpstr>Switch Path Management (3 of 5)</vt:lpstr>
      <vt:lpstr>Switch Path Management (4 of 5)</vt:lpstr>
      <vt:lpstr>Switch Path Management (5 of 5)</vt:lpstr>
      <vt:lpstr>Switch Port Security</vt:lpstr>
      <vt:lpstr>A A A (Authentication, Authorization, and Accounting)</vt:lpstr>
      <vt:lpstr>Authentication (1 of 3)</vt:lpstr>
      <vt:lpstr>Authentication (2 of 3)</vt:lpstr>
      <vt:lpstr>Authentication (3 of 3)</vt:lpstr>
      <vt:lpstr>Authorization (1 of 2)</vt:lpstr>
      <vt:lpstr>Authorization (2 of 2)</vt:lpstr>
      <vt:lpstr>Accounting</vt:lpstr>
      <vt:lpstr>N A C (Network Access Control) (1 of 2)</vt:lpstr>
      <vt:lpstr>N A C (Network Access Control) (2 of 2)</vt:lpstr>
      <vt:lpstr>Access Control Technologies</vt:lpstr>
      <vt:lpstr>Directory Services</vt:lpstr>
      <vt:lpstr>Kerberos (1 of 6)</vt:lpstr>
      <vt:lpstr>Kerberos (2 of 6)</vt:lpstr>
      <vt:lpstr>Kerberos (3 of 6)</vt:lpstr>
      <vt:lpstr>Kerberos (4 of 6)</vt:lpstr>
      <vt:lpstr>Kerberos (5 of 6)</vt:lpstr>
      <vt:lpstr>Kerberos (6 of 6)</vt:lpstr>
      <vt:lpstr>S S O (Single Sign-On) (1 of 2)</vt:lpstr>
      <vt:lpstr>S S O (Single Sign-On) (2 of 2)</vt:lpstr>
      <vt:lpstr>RADIUS (Remote Authentication Dial-In User Service) (1 of 2)</vt:lpstr>
      <vt:lpstr>RADIUS (Remote Authentication Dial-In User Service) (2 of 2)</vt:lpstr>
      <vt:lpstr>T A C A C S+ (Terminal Access Controller Access Control System Plus)</vt:lpstr>
      <vt:lpstr>Wireless Network Security</vt:lpstr>
      <vt:lpstr>W P A (Wi-Fi Protected Access)</vt:lpstr>
      <vt:lpstr>W P A2 (Wi-Fi Protected Access, version 2)</vt:lpstr>
      <vt:lpstr>Personal and Enterprise (1 of 6)</vt:lpstr>
      <vt:lpstr>Personal and Enterprise (2 of 6)</vt:lpstr>
      <vt:lpstr>Personal and Enterprise (3 of 6)</vt:lpstr>
      <vt:lpstr>Personal and Enterprise (4 of 6)</vt:lpstr>
      <vt:lpstr>Personal and Enterprise (5 of 6)</vt:lpstr>
      <vt:lpstr>Personal and Enterprise (6 of 6)</vt:lpstr>
      <vt:lpstr>Chapter Summary (1 of 4)</vt:lpstr>
      <vt:lpstr>Chapter Summary (2 of 4)</vt:lpstr>
      <vt:lpstr>Chapter Summary (3 of 4)</vt:lpstr>
      <vt:lpstr>Chapter Summary (4 of 4)</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D, Mohanapriya</cp:lastModifiedBy>
  <cp:revision>1173</cp:revision>
  <cp:lastPrinted>2010-11-12T17:54:40Z</cp:lastPrinted>
  <dcterms:created xsi:type="dcterms:W3CDTF">2007-02-15T20:50:52Z</dcterms:created>
  <dcterms:modified xsi:type="dcterms:W3CDTF">2018-03-22T09:20:10Z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