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71"/>
  </p:notesMasterIdLst>
  <p:handoutMasterIdLst>
    <p:handoutMasterId r:id="rId72"/>
  </p:handoutMasterIdLst>
  <p:sldIdLst>
    <p:sldId id="411" r:id="rId2"/>
    <p:sldId id="257" r:id="rId3"/>
    <p:sldId id="347" r:id="rId4"/>
    <p:sldId id="348" r:id="rId5"/>
    <p:sldId id="349" r:id="rId6"/>
    <p:sldId id="350" r:id="rId7"/>
    <p:sldId id="351" r:id="rId8"/>
    <p:sldId id="352" r:id="rId9"/>
    <p:sldId id="353" r:id="rId10"/>
    <p:sldId id="354" r:id="rId11"/>
    <p:sldId id="355" r:id="rId12"/>
    <p:sldId id="356" r:id="rId13"/>
    <p:sldId id="358" r:id="rId14"/>
    <p:sldId id="357" r:id="rId15"/>
    <p:sldId id="359" r:id="rId16"/>
    <p:sldId id="360" r:id="rId17"/>
    <p:sldId id="361" r:id="rId18"/>
    <p:sldId id="362" r:id="rId19"/>
    <p:sldId id="363" r:id="rId20"/>
    <p:sldId id="364" r:id="rId21"/>
    <p:sldId id="365" r:id="rId22"/>
    <p:sldId id="366" r:id="rId23"/>
    <p:sldId id="367" r:id="rId24"/>
    <p:sldId id="368" r:id="rId25"/>
    <p:sldId id="369" r:id="rId26"/>
    <p:sldId id="370" r:id="rId27"/>
    <p:sldId id="371" r:id="rId28"/>
    <p:sldId id="372" r:id="rId29"/>
    <p:sldId id="373" r:id="rId30"/>
    <p:sldId id="374" r:id="rId31"/>
    <p:sldId id="375" r:id="rId32"/>
    <p:sldId id="376" r:id="rId33"/>
    <p:sldId id="377" r:id="rId34"/>
    <p:sldId id="378" r:id="rId35"/>
    <p:sldId id="379" r:id="rId36"/>
    <p:sldId id="380" r:id="rId37"/>
    <p:sldId id="408" r:id="rId38"/>
    <p:sldId id="381" r:id="rId39"/>
    <p:sldId id="382" r:id="rId40"/>
    <p:sldId id="383" r:id="rId41"/>
    <p:sldId id="384" r:id="rId42"/>
    <p:sldId id="385" r:id="rId43"/>
    <p:sldId id="387" r:id="rId44"/>
    <p:sldId id="386" r:id="rId45"/>
    <p:sldId id="388" r:id="rId46"/>
    <p:sldId id="389" r:id="rId47"/>
    <p:sldId id="390" r:id="rId48"/>
    <p:sldId id="391" r:id="rId49"/>
    <p:sldId id="409" r:id="rId50"/>
    <p:sldId id="410" r:id="rId51"/>
    <p:sldId id="392" r:id="rId52"/>
    <p:sldId id="393" r:id="rId53"/>
    <p:sldId id="395" r:id="rId54"/>
    <p:sldId id="394" r:id="rId55"/>
    <p:sldId id="396" r:id="rId56"/>
    <p:sldId id="397" r:id="rId57"/>
    <p:sldId id="398" r:id="rId58"/>
    <p:sldId id="399" r:id="rId59"/>
    <p:sldId id="400" r:id="rId60"/>
    <p:sldId id="401" r:id="rId61"/>
    <p:sldId id="402" r:id="rId62"/>
    <p:sldId id="403" r:id="rId63"/>
    <p:sldId id="404" r:id="rId64"/>
    <p:sldId id="405" r:id="rId65"/>
    <p:sldId id="406" r:id="rId66"/>
    <p:sldId id="407" r:id="rId67"/>
    <p:sldId id="307" r:id="rId68"/>
    <p:sldId id="308" r:id="rId69"/>
    <p:sldId id="346" r:id="rId70"/>
  </p:sldIdLst>
  <p:sldSz cx="9144000" cy="6858000" type="screen4x3"/>
  <p:notesSz cx="9372600" cy="70866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70A5"/>
    <a:srgbClr val="FFFFFF"/>
    <a:srgbClr val="96CDEE"/>
    <a:srgbClr val="0F3F5D"/>
    <a:srgbClr val="01773A"/>
    <a:srgbClr val="156B13"/>
    <a:srgbClr val="008000"/>
    <a:srgbClr val="F20000"/>
    <a:srgbClr val="66CC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70" autoAdjust="0"/>
    <p:restoredTop sz="96408" autoAdjust="0"/>
  </p:normalViewPr>
  <p:slideViewPr>
    <p:cSldViewPr>
      <p:cViewPr varScale="1">
        <p:scale>
          <a:sx n="104" d="100"/>
          <a:sy n="104" d="100"/>
        </p:scale>
        <p:origin x="126" y="186"/>
      </p:cViewPr>
      <p:guideLst>
        <p:guide orient="horz" pos="2160"/>
        <p:guide pos="2880"/>
      </p:guideLst>
    </p:cSldViewPr>
  </p:slideViewPr>
  <p:outlineViewPr>
    <p:cViewPr>
      <p:scale>
        <a:sx n="33" d="100"/>
        <a:sy n="33" d="100"/>
      </p:scale>
      <p:origin x="0" y="-5295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3/22/2018</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3/22/2018</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1089850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3299944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67</a:t>
            </a:fld>
            <a:endParaRPr lang="en-US" dirty="0"/>
          </a:p>
        </p:txBody>
      </p:sp>
    </p:spTree>
    <p:extLst>
      <p:ext uri="{BB962C8B-B14F-4D97-AF65-F5344CB8AC3E}">
        <p14:creationId xmlns:p14="http://schemas.microsoft.com/office/powerpoint/2010/main" val="2302620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68</a:t>
            </a:fld>
            <a:endParaRPr lang="en-US" dirty="0"/>
          </a:p>
        </p:txBody>
      </p:sp>
    </p:spTree>
    <p:extLst>
      <p:ext uri="{BB962C8B-B14F-4D97-AF65-F5344CB8AC3E}">
        <p14:creationId xmlns:p14="http://schemas.microsoft.com/office/powerpoint/2010/main" val="2976098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69</a:t>
            </a:fld>
            <a:endParaRPr lang="en-US" dirty="0"/>
          </a:p>
        </p:txBody>
      </p:sp>
    </p:spTree>
    <p:extLst>
      <p:ext uri="{BB962C8B-B14F-4D97-AF65-F5344CB8AC3E}">
        <p14:creationId xmlns:p14="http://schemas.microsoft.com/office/powerpoint/2010/main" val="177359557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1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Footer Placeholder 5"/>
          <p:cNvSpPr>
            <a:spLocks noGrp="1"/>
          </p:cNvSpPr>
          <p:nvPr>
            <p:ph type="ftr" sz="quarter" idx="10"/>
          </p:nvPr>
        </p:nvSpPr>
        <p:spPr>
          <a:xfrm>
            <a:off x="1204120" y="6363869"/>
            <a:ext cx="6201666" cy="366183"/>
          </a:xfrm>
        </p:spPr>
        <p:txBody>
          <a:bodyPr/>
          <a:lstStyle>
            <a:lvl1pPr>
              <a:defRPr sz="600"/>
            </a:lvl1p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1" name="Picture 10"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3999"/>
            <a:ext cx="8713465" cy="6557233"/>
          </a:xfrm>
          <a:prstGeom prst="rect">
            <a:avLst/>
          </a:prstGeom>
        </p:spPr>
      </p:pic>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15" name="Picture 1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60869" y="448408"/>
            <a:ext cx="5719687" cy="95967"/>
          </a:xfrm>
          <a:prstGeom prst="rect">
            <a:avLst/>
          </a:prstGeom>
        </p:spPr>
      </p:pic>
      <p:pic>
        <p:nvPicPr>
          <p:cNvPr id="17" name="Picture 16"/>
          <p:cNvPicPr>
            <a:picLocks noChangeAspect="1"/>
          </p:cNvPicPr>
          <p:nvPr userDrawn="1"/>
        </p:nvPicPr>
        <p:blipFill>
          <a:blip r:embed="rId9"/>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1"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13" name="Footer Placeholder 6"/>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8" name="Picture 1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9" name="Picture 18"/>
          <p:cNvPicPr>
            <a:picLocks noChangeAspect="1"/>
          </p:cNvPicPr>
          <p:nvPr userDrawn="1"/>
        </p:nvPicPr>
        <p:blipFill>
          <a:blip r:embed="rId9"/>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lvl1pPr marL="171450" indent="-171450">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9" name="Footer Placeholder 6"/>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1" name="Picture 10"/>
          <p:cNvPicPr>
            <a:picLocks noChangeAspect="1"/>
          </p:cNvPicPr>
          <p:nvPr userDrawn="1"/>
        </p:nvPicPr>
        <p:blipFill>
          <a:blip r:embed="rId5"/>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lvl1pPr>
              <a:defRPr b="1"/>
            </a:lvl1p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10" name="Footer Placeholder 6"/>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2" name="Picture 11"/>
          <p:cNvPicPr>
            <a:picLocks noChangeAspect="1"/>
          </p:cNvPicPr>
          <p:nvPr userDrawn="1"/>
        </p:nvPicPr>
        <p:blipFill>
          <a:blip r:embed="rId5"/>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47033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1" name="Picture 10" descr="Title_Slid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134" y="253999"/>
            <a:ext cx="8713465" cy="6557233"/>
          </a:xfrm>
          <a:prstGeom prst="rect">
            <a:avLst/>
          </a:prstGeom>
        </p:spPr>
      </p:pic>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18" name="Picture 1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60869" y="448408"/>
            <a:ext cx="5719687" cy="95967"/>
          </a:xfrm>
          <a:prstGeom prst="rect">
            <a:avLst/>
          </a:prstGeom>
        </p:spPr>
      </p:pic>
      <p:sp>
        <p:nvSpPr>
          <p:cNvPr id="7" name="Content Placeholder 6"/>
          <p:cNvSpPr>
            <a:spLocks noGrp="1"/>
          </p:cNvSpPr>
          <p:nvPr>
            <p:ph sz="quarter" idx="10"/>
          </p:nvPr>
        </p:nvSpPr>
        <p:spPr>
          <a:xfrm>
            <a:off x="1485900" y="6324600"/>
            <a:ext cx="5753100" cy="292388"/>
          </a:xfrm>
        </p:spPr>
        <p:txBody>
          <a:bodyPr/>
          <a:lstStyle/>
          <a:p>
            <a:pPr lvl="0"/>
            <a:endParaRPr lang="en-IN" dirty="0"/>
          </a:p>
        </p:txBody>
      </p:sp>
      <p:pic>
        <p:nvPicPr>
          <p:cNvPr id="20" name="Picture 19"/>
          <p:cNvPicPr>
            <a:picLocks noChangeAspect="1"/>
          </p:cNvPicPr>
          <p:nvPr userDrawn="1"/>
        </p:nvPicPr>
        <p:blipFill>
          <a:blip r:embed="rId9"/>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41635953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365126" y="6611007"/>
            <a:ext cx="8014247" cy="211991"/>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Lst>
  <p:hf hdr="0" dt="0"/>
  <p:txStyles>
    <p:titleStyle>
      <a:lvl1pPr algn="l" defTabSz="914400" rtl="0" eaLnBrk="1" latinLnBrk="0" hangingPunct="1">
        <a:lnSpc>
          <a:spcPct val="85000"/>
        </a:lnSpc>
        <a:spcBef>
          <a:spcPct val="0"/>
        </a:spcBef>
        <a:buNone/>
        <a:defRPr sz="2200" b="1"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3.xml"/><Relationship Id="rId4" Type="http://schemas.openxmlformats.org/officeDocument/2006/relationships/image" Target="../media/image35.jpeg"/></Relationships>
</file>

<file path=ppt/slides/_rels/slide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362200"/>
            <a:ext cx="7747000" cy="727524"/>
          </a:xfrm>
        </p:spPr>
        <p:txBody>
          <a:bodyPr/>
          <a:lstStyle/>
          <a:p>
            <a:r>
              <a:rPr lang="en-US" b="1" noProof="0" dirty="0" smtClean="0"/>
              <a:t>Network+ Guide to Networks</a:t>
            </a:r>
            <a:r>
              <a:rPr lang="en-US" b="1" noProof="0" dirty="0"/>
              <a:t/>
            </a:r>
            <a:br>
              <a:rPr lang="en-US" b="1" noProof="0" dirty="0"/>
            </a:br>
            <a:r>
              <a:rPr lang="en-US" b="1" noProof="0" dirty="0" smtClean="0"/>
              <a:t>Eighth </a:t>
            </a:r>
            <a:r>
              <a:rPr lang="en-US" b="1" noProof="0" dirty="0"/>
              <a:t>Edition</a:t>
            </a:r>
          </a:p>
        </p:txBody>
      </p:sp>
      <p:sp>
        <p:nvSpPr>
          <p:cNvPr id="3" name="Subtitle 2"/>
          <p:cNvSpPr>
            <a:spLocks noGrp="1"/>
          </p:cNvSpPr>
          <p:nvPr>
            <p:ph type="subTitle" idx="1"/>
          </p:nvPr>
        </p:nvSpPr>
        <p:spPr>
          <a:xfrm>
            <a:off x="698500" y="3352800"/>
            <a:ext cx="7747000" cy="855619"/>
          </a:xfrm>
        </p:spPr>
        <p:txBody>
          <a:bodyPr/>
          <a:lstStyle/>
          <a:p>
            <a:r>
              <a:rPr lang="en-US" sz="2400" b="1" dirty="0">
                <a:solidFill>
                  <a:schemeClr val="tx1"/>
                </a:solidFill>
              </a:rPr>
              <a:t>Chapter 11</a:t>
            </a:r>
          </a:p>
          <a:p>
            <a:r>
              <a:rPr lang="en-US" sz="2400" b="1" dirty="0">
                <a:solidFill>
                  <a:schemeClr val="tx1"/>
                </a:solidFill>
              </a:rPr>
              <a:t>Network Performance and Recovery</a:t>
            </a:r>
          </a:p>
        </p:txBody>
      </p:sp>
      <p:sp>
        <p:nvSpPr>
          <p:cNvPr id="5" name="Content Placeholder 4"/>
          <p:cNvSpPr>
            <a:spLocks noGrp="1"/>
          </p:cNvSpPr>
          <p:nvPr>
            <p:ph sz="quarter" idx="10"/>
          </p:nvPr>
        </p:nvSpPr>
        <p:spPr>
          <a:xfrm>
            <a:off x="1485900" y="6324600"/>
            <a:ext cx="5676900" cy="350865"/>
          </a:xfrm>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2019 Cengage. All Rights Reserved.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74244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System and Event Logs (1 of 4)</a:t>
            </a:r>
            <a:endParaRPr lang="en-US" noProof="0" dirty="0"/>
          </a:p>
        </p:txBody>
      </p:sp>
      <p:sp>
        <p:nvSpPr>
          <p:cNvPr id="3" name="Content Placeholder 2"/>
          <p:cNvSpPr>
            <a:spLocks noGrp="1"/>
          </p:cNvSpPr>
          <p:nvPr>
            <p:ph idx="1"/>
          </p:nvPr>
        </p:nvSpPr>
        <p:spPr>
          <a:xfrm>
            <a:off x="365125" y="1538818"/>
            <a:ext cx="8415338" cy="2307811"/>
          </a:xfrm>
        </p:spPr>
        <p:txBody>
          <a:bodyPr/>
          <a:lstStyle/>
          <a:p>
            <a:pPr>
              <a:spcBef>
                <a:spcPts val="1000"/>
              </a:spcBef>
            </a:pPr>
            <a:r>
              <a:rPr lang="en-US" noProof="0" dirty="0"/>
              <a:t>Log</a:t>
            </a:r>
          </a:p>
          <a:p>
            <a:pPr lvl="1">
              <a:spcBef>
                <a:spcPts val="1000"/>
              </a:spcBef>
            </a:pPr>
            <a:r>
              <a:rPr lang="en-US" noProof="0" dirty="0"/>
              <a:t>Contains recorded conditions recognized by operating system</a:t>
            </a:r>
          </a:p>
          <a:p>
            <a:pPr>
              <a:spcBef>
                <a:spcPts val="1000"/>
              </a:spcBef>
            </a:pPr>
            <a:r>
              <a:rPr lang="en-US" noProof="0" dirty="0"/>
              <a:t>Event log</a:t>
            </a:r>
          </a:p>
          <a:p>
            <a:pPr lvl="1">
              <a:spcBef>
                <a:spcPts val="1000"/>
              </a:spcBef>
            </a:pPr>
            <a:r>
              <a:rPr lang="en-US" noProof="0" dirty="0"/>
              <a:t>Windows-based computer log containing monitored device information</a:t>
            </a:r>
          </a:p>
          <a:p>
            <a:pPr>
              <a:spcBef>
                <a:spcPts val="1000"/>
              </a:spcBef>
            </a:pPr>
            <a:r>
              <a:rPr lang="en-US" noProof="0" dirty="0"/>
              <a:t>Event Viewer application</a:t>
            </a:r>
          </a:p>
          <a:p>
            <a:pPr lvl="1">
              <a:spcBef>
                <a:spcPts val="1000"/>
              </a:spcBef>
            </a:pPr>
            <a:r>
              <a:rPr lang="en-US" noProof="0" dirty="0"/>
              <a:t>Application to view log information in </a:t>
            </a:r>
            <a:r>
              <a:rPr lang="en-US" noProof="0" dirty="0" smtClean="0"/>
              <a:t>Windows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6752484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System and Event Logs (2 of 4)</a:t>
            </a:r>
            <a:endParaRPr lang="en-US" noProof="0" dirty="0"/>
          </a:p>
        </p:txBody>
      </p:sp>
      <p:sp>
        <p:nvSpPr>
          <p:cNvPr id="3" name="Content Placeholder 2"/>
          <p:cNvSpPr>
            <a:spLocks noGrp="1"/>
          </p:cNvSpPr>
          <p:nvPr>
            <p:ph idx="1"/>
          </p:nvPr>
        </p:nvSpPr>
        <p:spPr>
          <a:xfrm>
            <a:off x="365125" y="1538818"/>
            <a:ext cx="8415338" cy="2804870"/>
          </a:xfrm>
        </p:spPr>
        <p:txBody>
          <a:bodyPr/>
          <a:lstStyle/>
          <a:p>
            <a:pPr>
              <a:spcBef>
                <a:spcPts val="1000"/>
              </a:spcBef>
            </a:pPr>
            <a:r>
              <a:rPr lang="en-US" noProof="0" dirty="0"/>
              <a:t>Syslog </a:t>
            </a:r>
            <a:r>
              <a:rPr lang="en-US" noProof="0" dirty="0" smtClean="0"/>
              <a:t>function:</a:t>
            </a:r>
            <a:endParaRPr lang="en-US" noProof="0" dirty="0"/>
          </a:p>
          <a:p>
            <a:pPr lvl="1">
              <a:spcBef>
                <a:spcPts val="1000"/>
              </a:spcBef>
            </a:pPr>
            <a:r>
              <a:rPr lang="en-US" noProof="0" dirty="0"/>
              <a:t>Standard for generating, storing, and processing messages about events on Linux or UNIX</a:t>
            </a:r>
          </a:p>
          <a:p>
            <a:pPr lvl="1">
              <a:spcBef>
                <a:spcPts val="1000"/>
              </a:spcBef>
            </a:pPr>
            <a:r>
              <a:rPr lang="en-US" noProof="0" dirty="0"/>
              <a:t>Data written to system log</a:t>
            </a:r>
          </a:p>
          <a:p>
            <a:pPr>
              <a:spcBef>
                <a:spcPts val="1000"/>
              </a:spcBef>
            </a:pPr>
            <a:r>
              <a:rPr lang="en-US" noProof="0" dirty="0"/>
              <a:t>Syslog defines roles for each computer that participates in </a:t>
            </a:r>
            <a:r>
              <a:rPr lang="en-US" noProof="0" dirty="0" smtClean="0"/>
              <a:t>logging:</a:t>
            </a:r>
            <a:endParaRPr lang="en-US" noProof="0" dirty="0"/>
          </a:p>
          <a:p>
            <a:pPr lvl="1">
              <a:spcBef>
                <a:spcPts val="1000"/>
              </a:spcBef>
            </a:pPr>
            <a:r>
              <a:rPr lang="en-US" noProof="0" dirty="0" smtClean="0"/>
              <a:t>Generator—Computer </a:t>
            </a:r>
            <a:r>
              <a:rPr lang="en-US" noProof="0" dirty="0"/>
              <a:t>that is monitored by a syslog-compatible application and issues event information</a:t>
            </a:r>
          </a:p>
          <a:p>
            <a:pPr lvl="1">
              <a:spcBef>
                <a:spcPts val="1000"/>
              </a:spcBef>
            </a:pPr>
            <a:r>
              <a:rPr lang="en-US" noProof="0" dirty="0" smtClean="0"/>
              <a:t>Collector—Computer </a:t>
            </a:r>
            <a:r>
              <a:rPr lang="en-US" noProof="0" dirty="0"/>
              <a:t>that gathers event messages from generators</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7693390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System and Event Logs (3 of 4)</a:t>
            </a:r>
            <a:endParaRPr lang="en-US" noProof="0" dirty="0"/>
          </a:p>
        </p:txBody>
      </p:sp>
      <p:sp>
        <p:nvSpPr>
          <p:cNvPr id="3" name="Content Placeholder 2"/>
          <p:cNvSpPr>
            <a:spLocks noGrp="1"/>
          </p:cNvSpPr>
          <p:nvPr>
            <p:ph idx="1"/>
          </p:nvPr>
        </p:nvSpPr>
        <p:spPr>
          <a:xfrm>
            <a:off x="365125" y="1538818"/>
            <a:ext cx="8415338" cy="292388"/>
          </a:xfrm>
        </p:spPr>
        <p:txBody>
          <a:bodyPr/>
          <a:lstStyle/>
          <a:p>
            <a:r>
              <a:rPr lang="en-US" noProof="0" dirty="0" smtClean="0"/>
              <a:t>Table 11-1 Linux and UNIX system log locations</a:t>
            </a:r>
            <a:endParaRPr lang="en-US" noProof="0" dirty="0"/>
          </a:p>
        </p:txBody>
      </p:sp>
      <p:graphicFrame>
        <p:nvGraphicFramePr>
          <p:cNvPr id="5" name="Table 4" descr="The table shows two columns and three rows. The column headings from left to right are as follows: version type, system log location. The rows are as follows. Row 1. Version type: newer versions of Linux. System log location: forward slash, v a r forward slash, log forward slash, messages. Row 2. Version type: older versions of Linux. System log location: forward slash, v a r forward slash, log forward slash, syslog. Row 3. Version type: Solaris versions of Linux. System log location: v a r forward slash, a d m forward slash, messages.    "/>
          <p:cNvGraphicFramePr>
            <a:graphicFrameLocks noGrp="1"/>
          </p:cNvGraphicFramePr>
          <p:nvPr>
            <p:extLst>
              <p:ext uri="{D42A27DB-BD31-4B8C-83A1-F6EECF244321}">
                <p14:modId xmlns:p14="http://schemas.microsoft.com/office/powerpoint/2010/main" val="1956974765"/>
              </p:ext>
            </p:extLst>
          </p:nvPr>
        </p:nvGraphicFramePr>
        <p:xfrm>
          <a:off x="1219200" y="2362200"/>
          <a:ext cx="6096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1200" dirty="0" smtClean="0"/>
                        <a:t>Version type</a:t>
                      </a:r>
                      <a:endParaRPr lang="en-US" sz="1200" dirty="0"/>
                    </a:p>
                  </a:txBody>
                  <a:tcPr/>
                </a:tc>
                <a:tc>
                  <a:txBody>
                    <a:bodyPr/>
                    <a:lstStyle/>
                    <a:p>
                      <a:r>
                        <a:rPr lang="en-US" sz="1200" dirty="0" smtClean="0"/>
                        <a:t>System log location</a:t>
                      </a:r>
                      <a:endParaRPr lang="en-US" sz="1200" dirty="0"/>
                    </a:p>
                  </a:txBody>
                  <a:tcPr/>
                </a:tc>
                <a:extLst>
                  <a:ext uri="{0D108BD9-81ED-4DB2-BD59-A6C34878D82A}">
                    <a16:rowId xmlns:a16="http://schemas.microsoft.com/office/drawing/2014/main" val="10000"/>
                  </a:ext>
                </a:extLst>
              </a:tr>
              <a:tr h="370840">
                <a:tc>
                  <a:txBody>
                    <a:bodyPr/>
                    <a:lstStyle/>
                    <a:p>
                      <a:r>
                        <a:rPr lang="en-US" sz="1200" dirty="0" smtClean="0"/>
                        <a:t>Newer versions of Linux</a:t>
                      </a:r>
                      <a:endParaRPr lang="en-US" sz="1200" dirty="0"/>
                    </a:p>
                  </a:txBody>
                  <a:tcPr/>
                </a:tc>
                <a:tc>
                  <a:txBody>
                    <a:bodyPr/>
                    <a:lstStyle/>
                    <a:p>
                      <a:r>
                        <a:rPr lang="en-US" sz="1200" dirty="0" smtClean="0"/>
                        <a:t>/var/log/messages</a:t>
                      </a:r>
                      <a:endParaRPr lang="en-US" sz="1200" dirty="0"/>
                    </a:p>
                  </a:txBody>
                  <a:tcPr/>
                </a:tc>
                <a:extLst>
                  <a:ext uri="{0D108BD9-81ED-4DB2-BD59-A6C34878D82A}">
                    <a16:rowId xmlns:a16="http://schemas.microsoft.com/office/drawing/2014/main" val="10001"/>
                  </a:ext>
                </a:extLst>
              </a:tr>
              <a:tr h="370840">
                <a:tc>
                  <a:txBody>
                    <a:bodyPr/>
                    <a:lstStyle/>
                    <a:p>
                      <a:r>
                        <a:rPr lang="en-US" sz="1200" dirty="0" smtClean="0"/>
                        <a:t>Older versions of UNIX</a:t>
                      </a:r>
                      <a:endParaRPr lang="en-US" sz="1200" dirty="0"/>
                    </a:p>
                  </a:txBody>
                  <a:tcPr/>
                </a:tc>
                <a:tc>
                  <a:txBody>
                    <a:bodyPr/>
                    <a:lstStyle/>
                    <a:p>
                      <a:r>
                        <a:rPr lang="en-US" sz="1200" dirty="0" smtClean="0"/>
                        <a:t>/var/log/syslog</a:t>
                      </a:r>
                      <a:endParaRPr lang="en-US" sz="1200" dirty="0"/>
                    </a:p>
                  </a:txBody>
                  <a:tcPr/>
                </a:tc>
                <a:extLst>
                  <a:ext uri="{0D108BD9-81ED-4DB2-BD59-A6C34878D82A}">
                    <a16:rowId xmlns:a16="http://schemas.microsoft.com/office/drawing/2014/main" val="10002"/>
                  </a:ext>
                </a:extLst>
              </a:tr>
              <a:tr h="370840">
                <a:tc>
                  <a:txBody>
                    <a:bodyPr/>
                    <a:lstStyle/>
                    <a:p>
                      <a:r>
                        <a:rPr lang="en-US" sz="1200" dirty="0" smtClean="0"/>
                        <a:t>Solaris versions of UNIX</a:t>
                      </a:r>
                      <a:endParaRPr lang="en-US" sz="1200" dirty="0"/>
                    </a:p>
                  </a:txBody>
                  <a:tcPr/>
                </a:tc>
                <a:tc>
                  <a:txBody>
                    <a:bodyPr/>
                    <a:lstStyle/>
                    <a:p>
                      <a:r>
                        <a:rPr lang="en-US" sz="1200" dirty="0" smtClean="0"/>
                        <a:t>var/adm/messages</a:t>
                      </a:r>
                      <a:endParaRPr lang="en-US" sz="1200" dirty="0"/>
                    </a:p>
                  </a:txBody>
                  <a:tcPr/>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7018301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System and Event Logs (4 of 4)</a:t>
            </a:r>
            <a:endParaRPr lang="en-US" noProof="0" dirty="0"/>
          </a:p>
        </p:txBody>
      </p:sp>
      <p:sp>
        <p:nvSpPr>
          <p:cNvPr id="3" name="Content Placeholder 2"/>
          <p:cNvSpPr>
            <a:spLocks noGrp="1"/>
          </p:cNvSpPr>
          <p:nvPr>
            <p:ph idx="1"/>
          </p:nvPr>
        </p:nvSpPr>
        <p:spPr>
          <a:xfrm>
            <a:off x="365125" y="1538818"/>
            <a:ext cx="8415338" cy="2121093"/>
          </a:xfrm>
        </p:spPr>
        <p:txBody>
          <a:bodyPr/>
          <a:lstStyle/>
          <a:p>
            <a:pPr>
              <a:spcBef>
                <a:spcPts val="1000"/>
              </a:spcBef>
            </a:pPr>
            <a:r>
              <a:rPr lang="en-US" noProof="0" dirty="0"/>
              <a:t>Using logs for fault </a:t>
            </a:r>
            <a:r>
              <a:rPr lang="en-US" noProof="0" dirty="0" smtClean="0"/>
              <a:t>management:</a:t>
            </a:r>
            <a:endParaRPr lang="en-US" noProof="0" dirty="0"/>
          </a:p>
          <a:p>
            <a:pPr lvl="1">
              <a:spcBef>
                <a:spcPts val="1000"/>
              </a:spcBef>
            </a:pPr>
            <a:r>
              <a:rPr lang="en-US" noProof="0" dirty="0"/>
              <a:t>Logs keep history</a:t>
            </a:r>
          </a:p>
          <a:p>
            <a:pPr lvl="1">
              <a:spcBef>
                <a:spcPts val="1000"/>
              </a:spcBef>
            </a:pPr>
            <a:r>
              <a:rPr lang="en-US" noProof="0" dirty="0" smtClean="0"/>
              <a:t>Logs </a:t>
            </a:r>
            <a:r>
              <a:rPr lang="en-US" noProof="0" dirty="0"/>
              <a:t>must be monitored for errors</a:t>
            </a:r>
          </a:p>
          <a:p>
            <a:pPr lvl="1">
              <a:spcBef>
                <a:spcPts val="1000"/>
              </a:spcBef>
            </a:pPr>
            <a:r>
              <a:rPr lang="en-US" noProof="0" dirty="0"/>
              <a:t>Most UNIX and Linux </a:t>
            </a:r>
            <a:r>
              <a:rPr lang="en-US" noProof="0" dirty="0" smtClean="0"/>
              <a:t>O</a:t>
            </a:r>
            <a:r>
              <a:rPr lang="en-US" sz="100" noProof="0" dirty="0" smtClean="0"/>
              <a:t> </a:t>
            </a:r>
            <a:r>
              <a:rPr lang="en-US" noProof="0" dirty="0" smtClean="0"/>
              <a:t>S</a:t>
            </a:r>
            <a:r>
              <a:rPr lang="en-US" sz="100" noProof="0" dirty="0" smtClean="0"/>
              <a:t> </a:t>
            </a:r>
            <a:r>
              <a:rPr lang="en-US" noProof="0" dirty="0" smtClean="0"/>
              <a:t>s </a:t>
            </a:r>
            <a:r>
              <a:rPr lang="en-US" noProof="0" dirty="0"/>
              <a:t>provide a </a:t>
            </a:r>
            <a:r>
              <a:rPr lang="en-US" noProof="0" dirty="0" smtClean="0"/>
              <a:t>G</a:t>
            </a:r>
            <a:r>
              <a:rPr lang="en-US" sz="100" noProof="0" dirty="0" smtClean="0"/>
              <a:t> </a:t>
            </a:r>
            <a:r>
              <a:rPr lang="en-US" noProof="0" dirty="0" smtClean="0"/>
              <a:t>U</a:t>
            </a:r>
            <a:r>
              <a:rPr lang="en-US" sz="100" noProof="0" dirty="0" smtClean="0"/>
              <a:t> </a:t>
            </a:r>
            <a:r>
              <a:rPr lang="en-US" noProof="0" dirty="0" smtClean="0"/>
              <a:t>I </a:t>
            </a:r>
            <a:r>
              <a:rPr lang="en-US" noProof="0" dirty="0"/>
              <a:t>application used for viewing and filtering </a:t>
            </a:r>
            <a:r>
              <a:rPr lang="en-US" noProof="0" dirty="0" smtClean="0"/>
              <a:t>information</a:t>
            </a:r>
          </a:p>
          <a:p>
            <a:pPr lvl="1">
              <a:spcBef>
                <a:spcPts val="1000"/>
              </a:spcBef>
            </a:pPr>
            <a:r>
              <a:rPr lang="en-US" noProof="0" dirty="0" smtClean="0"/>
              <a:t>Other applications are available for sifting through syslog data and generating alerts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5088239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a:t>
            </a:r>
            <a:r>
              <a:rPr lang="en-US" sz="100" noProof="0" dirty="0" smtClean="0"/>
              <a:t> </a:t>
            </a:r>
            <a:r>
              <a:rPr lang="en-US" noProof="0" dirty="0" smtClean="0"/>
              <a:t>N</a:t>
            </a:r>
            <a:r>
              <a:rPr lang="en-US" sz="100" noProof="0" dirty="0" smtClean="0"/>
              <a:t> </a:t>
            </a:r>
            <a:r>
              <a:rPr lang="en-US" noProof="0" dirty="0" smtClean="0"/>
              <a:t>M</a:t>
            </a:r>
            <a:r>
              <a:rPr lang="en-US" sz="100" noProof="0" dirty="0" smtClean="0"/>
              <a:t> </a:t>
            </a:r>
            <a:r>
              <a:rPr lang="en-US" noProof="0" dirty="0" smtClean="0"/>
              <a:t>P Logs (1 of 4)</a:t>
            </a:r>
            <a:endParaRPr lang="en-US" noProof="0" dirty="0"/>
          </a:p>
        </p:txBody>
      </p:sp>
      <p:sp>
        <p:nvSpPr>
          <p:cNvPr id="3" name="Content Placeholder 2"/>
          <p:cNvSpPr>
            <a:spLocks noGrp="1"/>
          </p:cNvSpPr>
          <p:nvPr>
            <p:ph idx="1"/>
          </p:nvPr>
        </p:nvSpPr>
        <p:spPr>
          <a:xfrm>
            <a:off x="365125" y="1538818"/>
            <a:ext cx="8415338" cy="1075166"/>
          </a:xfrm>
        </p:spPr>
        <p:txBody>
          <a:bodyPr/>
          <a:lstStyle/>
          <a:p>
            <a:pPr>
              <a:spcBef>
                <a:spcPts val="1000"/>
              </a:spcBef>
            </a:pPr>
            <a:r>
              <a:rPr lang="en-US" noProof="0" dirty="0"/>
              <a:t>Enterprise-wide network management </a:t>
            </a:r>
            <a:r>
              <a:rPr lang="en-US" noProof="0" dirty="0" smtClean="0"/>
              <a:t>systems:</a:t>
            </a:r>
            <a:endParaRPr lang="en-US" noProof="0" dirty="0"/>
          </a:p>
          <a:p>
            <a:pPr lvl="1">
              <a:spcBef>
                <a:spcPts val="1000"/>
              </a:spcBef>
            </a:pPr>
            <a:r>
              <a:rPr lang="en-US" noProof="0" dirty="0"/>
              <a:t>Accomplish fault and performance management</a:t>
            </a:r>
          </a:p>
          <a:p>
            <a:pPr lvl="1">
              <a:spcBef>
                <a:spcPts val="1000"/>
              </a:spcBef>
            </a:pPr>
            <a:r>
              <a:rPr lang="en-US" noProof="0" dirty="0"/>
              <a:t>All use similar </a:t>
            </a:r>
            <a:r>
              <a:rPr lang="en-US" noProof="0" dirty="0" smtClean="0"/>
              <a:t>architecture</a:t>
            </a:r>
            <a:endParaRPr lang="en-US" noProof="0" dirty="0"/>
          </a:p>
        </p:txBody>
      </p:sp>
      <p:pic>
        <p:nvPicPr>
          <p:cNvPr id="5" name="Picture 4" descr="Figure 11-6 Network management architecture. A network of management architecture. At the top of the figure is the network management server with network management server application and management information database. Below the NMS server is a cloud of networks. N M S server shares information with the managed devices by simple network management protocol, S N M P. The managed devices from the left are laptop, network printer, switch, phone and router. Each device has an agent connected to management information base.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00" y="2961443"/>
            <a:ext cx="5154168" cy="3118104"/>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5368191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S</a:t>
            </a:r>
            <a:r>
              <a:rPr lang="en-US" sz="100" dirty="0"/>
              <a:t> </a:t>
            </a:r>
            <a:r>
              <a:rPr lang="en-US" dirty="0"/>
              <a:t>N</a:t>
            </a:r>
            <a:r>
              <a:rPr lang="en-US" sz="100" dirty="0"/>
              <a:t> </a:t>
            </a:r>
            <a:r>
              <a:rPr lang="en-US" dirty="0"/>
              <a:t>M</a:t>
            </a:r>
            <a:r>
              <a:rPr lang="en-US" sz="100" dirty="0"/>
              <a:t> </a:t>
            </a:r>
            <a:r>
              <a:rPr lang="en-US" dirty="0"/>
              <a:t>P </a:t>
            </a:r>
            <a:r>
              <a:rPr lang="en-US" noProof="0" dirty="0" smtClean="0"/>
              <a:t>Logs (2 of 4)</a:t>
            </a:r>
            <a:endParaRPr lang="en-US" noProof="0" dirty="0"/>
          </a:p>
        </p:txBody>
      </p:sp>
      <p:sp>
        <p:nvSpPr>
          <p:cNvPr id="3" name="Content Placeholder 2"/>
          <p:cNvSpPr>
            <a:spLocks noGrp="1"/>
          </p:cNvSpPr>
          <p:nvPr>
            <p:ph idx="1"/>
          </p:nvPr>
        </p:nvSpPr>
        <p:spPr>
          <a:xfrm>
            <a:off x="365125" y="1538818"/>
            <a:ext cx="8415338" cy="4165756"/>
          </a:xfrm>
        </p:spPr>
        <p:txBody>
          <a:bodyPr/>
          <a:lstStyle/>
          <a:p>
            <a:pPr>
              <a:spcBef>
                <a:spcPts val="1000"/>
              </a:spcBef>
            </a:pPr>
            <a:r>
              <a:rPr lang="en-US" noProof="0" dirty="0" smtClean="0"/>
              <a:t>N</a:t>
            </a:r>
            <a:r>
              <a:rPr lang="en-US" sz="100" noProof="0" dirty="0" smtClean="0"/>
              <a:t> </a:t>
            </a:r>
            <a:r>
              <a:rPr lang="en-US" noProof="0" dirty="0" smtClean="0"/>
              <a:t>M</a:t>
            </a:r>
            <a:r>
              <a:rPr lang="en-US" sz="100" noProof="0" dirty="0" smtClean="0"/>
              <a:t> </a:t>
            </a:r>
            <a:r>
              <a:rPr lang="en-US" noProof="0" dirty="0" smtClean="0"/>
              <a:t>S (network </a:t>
            </a:r>
            <a:r>
              <a:rPr lang="en-US" noProof="0" dirty="0"/>
              <a:t>management </a:t>
            </a:r>
            <a:r>
              <a:rPr lang="en-US" noProof="0" dirty="0" smtClean="0"/>
              <a:t>system) </a:t>
            </a:r>
          </a:p>
          <a:p>
            <a:pPr lvl="1">
              <a:spcBef>
                <a:spcPts val="1000"/>
              </a:spcBef>
            </a:pPr>
            <a:r>
              <a:rPr lang="en-US" noProof="0" dirty="0"/>
              <a:t>Collects data from multiple managed devices at regular intervals in a process called polling</a:t>
            </a:r>
          </a:p>
          <a:p>
            <a:pPr>
              <a:spcBef>
                <a:spcPts val="1000"/>
              </a:spcBef>
            </a:pPr>
            <a:r>
              <a:rPr lang="en-US" noProof="0" dirty="0" smtClean="0"/>
              <a:t>Managed </a:t>
            </a:r>
            <a:r>
              <a:rPr lang="en-US" noProof="0" dirty="0"/>
              <a:t>device</a:t>
            </a:r>
          </a:p>
          <a:p>
            <a:pPr lvl="1">
              <a:spcBef>
                <a:spcPts val="1000"/>
              </a:spcBef>
            </a:pPr>
            <a:r>
              <a:rPr lang="en-US" noProof="0" dirty="0"/>
              <a:t>Any network node monitored by the </a:t>
            </a:r>
            <a:r>
              <a:rPr lang="en-US" noProof="0" dirty="0" smtClean="0"/>
              <a:t>N</a:t>
            </a:r>
            <a:r>
              <a:rPr lang="en-US" sz="100" noProof="0" dirty="0" smtClean="0"/>
              <a:t> </a:t>
            </a:r>
            <a:r>
              <a:rPr lang="en-US" noProof="0" dirty="0" smtClean="0"/>
              <a:t>M</a:t>
            </a:r>
            <a:r>
              <a:rPr lang="en-US" sz="100" noProof="0" dirty="0" smtClean="0"/>
              <a:t> </a:t>
            </a:r>
            <a:r>
              <a:rPr lang="en-US" noProof="0" dirty="0" smtClean="0"/>
              <a:t>S</a:t>
            </a:r>
            <a:endParaRPr lang="en-US" noProof="0" dirty="0"/>
          </a:p>
          <a:p>
            <a:pPr>
              <a:spcBef>
                <a:spcPts val="1000"/>
              </a:spcBef>
            </a:pPr>
            <a:r>
              <a:rPr lang="en-US" noProof="0" dirty="0" smtClean="0"/>
              <a:t>Network </a:t>
            </a:r>
            <a:r>
              <a:rPr lang="en-US" noProof="0" dirty="0"/>
              <a:t>management </a:t>
            </a:r>
            <a:r>
              <a:rPr lang="en-US" noProof="0" dirty="0" smtClean="0"/>
              <a:t>agent:</a:t>
            </a:r>
            <a:endParaRPr lang="en-US" noProof="0" dirty="0"/>
          </a:p>
          <a:p>
            <a:pPr lvl="1">
              <a:spcBef>
                <a:spcPts val="1000"/>
              </a:spcBef>
            </a:pPr>
            <a:r>
              <a:rPr lang="en-US" noProof="0" dirty="0"/>
              <a:t>Software routine that collects information about device’s operation</a:t>
            </a:r>
          </a:p>
          <a:p>
            <a:pPr lvl="1">
              <a:spcBef>
                <a:spcPts val="1000"/>
              </a:spcBef>
            </a:pPr>
            <a:r>
              <a:rPr lang="en-US" noProof="0" dirty="0"/>
              <a:t>Provides information to the </a:t>
            </a:r>
            <a:r>
              <a:rPr lang="en-US" noProof="0" dirty="0" smtClean="0"/>
              <a:t>N</a:t>
            </a:r>
            <a:r>
              <a:rPr lang="en-US" sz="100" noProof="0" dirty="0" smtClean="0"/>
              <a:t> </a:t>
            </a:r>
            <a:r>
              <a:rPr lang="en-US" noProof="0" dirty="0" smtClean="0"/>
              <a:t>M</a:t>
            </a:r>
            <a:r>
              <a:rPr lang="en-US" sz="100" noProof="0" dirty="0" smtClean="0"/>
              <a:t> </a:t>
            </a:r>
            <a:r>
              <a:rPr lang="en-US" noProof="0" dirty="0" smtClean="0"/>
              <a:t>S</a:t>
            </a:r>
          </a:p>
          <a:p>
            <a:pPr>
              <a:spcBef>
                <a:spcPts val="1000"/>
              </a:spcBef>
            </a:pPr>
            <a:r>
              <a:rPr lang="en-US" noProof="0" dirty="0" smtClean="0"/>
              <a:t>M</a:t>
            </a:r>
            <a:r>
              <a:rPr lang="en-US" sz="100" noProof="0" dirty="0" smtClean="0"/>
              <a:t> </a:t>
            </a:r>
            <a:r>
              <a:rPr lang="en-US" noProof="0" dirty="0" smtClean="0"/>
              <a:t>I</a:t>
            </a:r>
            <a:r>
              <a:rPr lang="en-US" sz="100" noProof="0" dirty="0" smtClean="0"/>
              <a:t> </a:t>
            </a:r>
            <a:r>
              <a:rPr lang="en-US" noProof="0" dirty="0" smtClean="0"/>
              <a:t>B </a:t>
            </a:r>
            <a:r>
              <a:rPr lang="en-US" noProof="0" dirty="0"/>
              <a:t>(Management Information Base</a:t>
            </a:r>
            <a:r>
              <a:rPr lang="en-US" noProof="0" dirty="0" smtClean="0"/>
              <a:t>):</a:t>
            </a:r>
            <a:endParaRPr lang="en-US" noProof="0" dirty="0"/>
          </a:p>
          <a:p>
            <a:pPr lvl="1">
              <a:spcBef>
                <a:spcPts val="1000"/>
              </a:spcBef>
            </a:pPr>
            <a:r>
              <a:rPr lang="en-US" noProof="0" dirty="0"/>
              <a:t>Contains managed devices definition, </a:t>
            </a:r>
            <a:r>
              <a:rPr lang="en-US" noProof="0" dirty="0" smtClean="0"/>
              <a:t>data</a:t>
            </a:r>
          </a:p>
          <a:p>
            <a:pPr lvl="1">
              <a:spcBef>
                <a:spcPts val="1000"/>
              </a:spcBef>
            </a:pPr>
            <a:r>
              <a:rPr lang="en-US" noProof="0" dirty="0" smtClean="0"/>
              <a:t>Designed in a top-down, hierarchical tree structure</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2031567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sz="100" dirty="0"/>
              <a:t> </a:t>
            </a:r>
            <a:r>
              <a:rPr lang="en-US" dirty="0"/>
              <a:t>N</a:t>
            </a:r>
            <a:r>
              <a:rPr lang="en-US" sz="100" dirty="0"/>
              <a:t> </a:t>
            </a:r>
            <a:r>
              <a:rPr lang="en-US" dirty="0"/>
              <a:t>M</a:t>
            </a:r>
            <a:r>
              <a:rPr lang="en-US" sz="100" dirty="0"/>
              <a:t> </a:t>
            </a:r>
            <a:r>
              <a:rPr lang="en-US" dirty="0"/>
              <a:t>P </a:t>
            </a:r>
            <a:r>
              <a:rPr lang="en-US" noProof="0" dirty="0" smtClean="0"/>
              <a:t>Logs (3 of 4)</a:t>
            </a:r>
            <a:endParaRPr lang="en-US" noProof="0" dirty="0"/>
          </a:p>
        </p:txBody>
      </p:sp>
      <p:sp>
        <p:nvSpPr>
          <p:cNvPr id="3" name="Content Placeholder 2"/>
          <p:cNvSpPr>
            <a:spLocks noGrp="1"/>
          </p:cNvSpPr>
          <p:nvPr>
            <p:ph idx="1"/>
          </p:nvPr>
        </p:nvSpPr>
        <p:spPr>
          <a:xfrm>
            <a:off x="365125" y="1538818"/>
            <a:ext cx="8415338" cy="2337050"/>
          </a:xfrm>
        </p:spPr>
        <p:txBody>
          <a:bodyPr/>
          <a:lstStyle/>
          <a:p>
            <a:pPr>
              <a:spcBef>
                <a:spcPts val="1000"/>
              </a:spcBef>
            </a:pPr>
            <a:r>
              <a:rPr lang="en-US" noProof="0" dirty="0" smtClean="0"/>
              <a:t>S</a:t>
            </a:r>
            <a:r>
              <a:rPr lang="en-US" sz="100" noProof="0" dirty="0" smtClean="0"/>
              <a:t> </a:t>
            </a:r>
            <a:r>
              <a:rPr lang="en-US" noProof="0" dirty="0" smtClean="0"/>
              <a:t>N</a:t>
            </a:r>
            <a:r>
              <a:rPr lang="en-US" sz="100" noProof="0" dirty="0" smtClean="0"/>
              <a:t> </a:t>
            </a:r>
            <a:r>
              <a:rPr lang="en-US" noProof="0" dirty="0" smtClean="0"/>
              <a:t>M</a:t>
            </a:r>
            <a:r>
              <a:rPr lang="en-US" sz="100" noProof="0" dirty="0" smtClean="0"/>
              <a:t> </a:t>
            </a:r>
            <a:r>
              <a:rPr lang="en-US" noProof="0" dirty="0" smtClean="0"/>
              <a:t>P </a:t>
            </a:r>
            <a:r>
              <a:rPr lang="en-US" noProof="0" dirty="0"/>
              <a:t>(Simple Network Management Protocol</a:t>
            </a:r>
            <a:r>
              <a:rPr lang="en-US" noProof="0" dirty="0" smtClean="0"/>
              <a:t>):</a:t>
            </a:r>
            <a:endParaRPr lang="en-US" noProof="0" dirty="0"/>
          </a:p>
          <a:p>
            <a:pPr lvl="1">
              <a:spcBef>
                <a:spcPts val="1000"/>
              </a:spcBef>
            </a:pPr>
            <a:r>
              <a:rPr lang="en-US" noProof="0" dirty="0"/>
              <a:t>Used to communicate managed device information</a:t>
            </a:r>
          </a:p>
          <a:p>
            <a:pPr lvl="1">
              <a:spcBef>
                <a:spcPts val="1000"/>
              </a:spcBef>
            </a:pPr>
            <a:r>
              <a:rPr lang="en-US" noProof="0" dirty="0"/>
              <a:t>Part of </a:t>
            </a:r>
            <a:r>
              <a:rPr lang="en-US" noProof="0" dirty="0" smtClean="0"/>
              <a:t>TCP/I</a:t>
            </a:r>
            <a:r>
              <a:rPr lang="en-US" sz="100" noProof="0" dirty="0" smtClean="0"/>
              <a:t> </a:t>
            </a:r>
            <a:r>
              <a:rPr lang="en-US" noProof="0" dirty="0" smtClean="0"/>
              <a:t>P </a:t>
            </a:r>
            <a:r>
              <a:rPr lang="en-US" noProof="0" dirty="0"/>
              <a:t>suite</a:t>
            </a:r>
          </a:p>
          <a:p>
            <a:pPr>
              <a:spcBef>
                <a:spcPts val="1000"/>
              </a:spcBef>
            </a:pPr>
            <a:r>
              <a:rPr lang="en-US" dirty="0"/>
              <a:t>S</a:t>
            </a:r>
            <a:r>
              <a:rPr lang="en-US" sz="100" dirty="0"/>
              <a:t> </a:t>
            </a:r>
            <a:r>
              <a:rPr lang="en-US" dirty="0"/>
              <a:t>N</a:t>
            </a:r>
            <a:r>
              <a:rPr lang="en-US" sz="100" dirty="0"/>
              <a:t> </a:t>
            </a:r>
            <a:r>
              <a:rPr lang="en-US" dirty="0"/>
              <a:t>M</a:t>
            </a:r>
            <a:r>
              <a:rPr lang="en-US" sz="100" dirty="0"/>
              <a:t> </a:t>
            </a:r>
            <a:r>
              <a:rPr lang="en-US" dirty="0" smtClean="0"/>
              <a:t>P</a:t>
            </a:r>
            <a:r>
              <a:rPr lang="en-US" sz="100" dirty="0" smtClean="0"/>
              <a:t> </a:t>
            </a:r>
            <a:r>
              <a:rPr lang="en-US" dirty="0" smtClean="0"/>
              <a:t>v3</a:t>
            </a:r>
            <a:r>
              <a:rPr lang="en-US" noProof="0" dirty="0"/>
              <a:t>: </a:t>
            </a:r>
            <a:r>
              <a:rPr lang="en-US" noProof="0" dirty="0" smtClean="0"/>
              <a:t>Most </a:t>
            </a:r>
            <a:r>
              <a:rPr lang="en-US" noProof="0" dirty="0"/>
              <a:t>secure version of the protocol</a:t>
            </a:r>
          </a:p>
          <a:p>
            <a:pPr>
              <a:spcBef>
                <a:spcPts val="1000"/>
              </a:spcBef>
            </a:pPr>
            <a:r>
              <a:rPr lang="en-US" dirty="0"/>
              <a:t>S</a:t>
            </a:r>
            <a:r>
              <a:rPr lang="en-US" sz="100" dirty="0"/>
              <a:t> </a:t>
            </a:r>
            <a:r>
              <a:rPr lang="en-US" dirty="0"/>
              <a:t>N</a:t>
            </a:r>
            <a:r>
              <a:rPr lang="en-US" sz="100" dirty="0"/>
              <a:t> </a:t>
            </a:r>
            <a:r>
              <a:rPr lang="en-US" dirty="0"/>
              <a:t>M</a:t>
            </a:r>
            <a:r>
              <a:rPr lang="en-US" sz="100" dirty="0"/>
              <a:t> </a:t>
            </a:r>
            <a:r>
              <a:rPr lang="en-US" dirty="0"/>
              <a:t>P</a:t>
            </a:r>
            <a:r>
              <a:rPr lang="en-US" sz="100" dirty="0"/>
              <a:t> </a:t>
            </a:r>
            <a:r>
              <a:rPr lang="en-US" dirty="0"/>
              <a:t>v</a:t>
            </a:r>
            <a:r>
              <a:rPr lang="en-US" noProof="0" dirty="0" smtClean="0"/>
              <a:t>2</a:t>
            </a:r>
            <a:r>
              <a:rPr lang="en-US" noProof="0" dirty="0"/>
              <a:t>: </a:t>
            </a:r>
            <a:r>
              <a:rPr lang="en-US" noProof="0" dirty="0" smtClean="0"/>
              <a:t>Still </a:t>
            </a:r>
            <a:r>
              <a:rPr lang="en-US" noProof="0" dirty="0"/>
              <a:t>widely used</a:t>
            </a:r>
          </a:p>
          <a:p>
            <a:pPr>
              <a:spcBef>
                <a:spcPts val="1000"/>
              </a:spcBef>
            </a:pPr>
            <a:r>
              <a:rPr lang="en-US" dirty="0"/>
              <a:t>S</a:t>
            </a:r>
            <a:r>
              <a:rPr lang="en-US" sz="100" dirty="0"/>
              <a:t> </a:t>
            </a:r>
            <a:r>
              <a:rPr lang="en-US" dirty="0"/>
              <a:t>N</a:t>
            </a:r>
            <a:r>
              <a:rPr lang="en-US" sz="100" dirty="0"/>
              <a:t> </a:t>
            </a:r>
            <a:r>
              <a:rPr lang="en-US" dirty="0"/>
              <a:t>M</a:t>
            </a:r>
            <a:r>
              <a:rPr lang="en-US" sz="100" dirty="0"/>
              <a:t> </a:t>
            </a:r>
            <a:r>
              <a:rPr lang="en-US" dirty="0"/>
              <a:t>P</a:t>
            </a:r>
            <a:r>
              <a:rPr lang="en-US" sz="100" dirty="0"/>
              <a:t> </a:t>
            </a:r>
            <a:r>
              <a:rPr lang="en-US" dirty="0"/>
              <a:t>v</a:t>
            </a:r>
            <a:r>
              <a:rPr lang="en-US" noProof="0" dirty="0" smtClean="0"/>
              <a:t>1</a:t>
            </a:r>
            <a:r>
              <a:rPr lang="en-US" noProof="0" dirty="0"/>
              <a:t>: </a:t>
            </a:r>
            <a:r>
              <a:rPr lang="en-US" noProof="0" dirty="0" smtClean="0"/>
              <a:t>Original </a:t>
            </a:r>
            <a:r>
              <a:rPr lang="en-US" noProof="0" dirty="0"/>
              <a:t>version; rarely used </a:t>
            </a:r>
            <a:r>
              <a:rPr lang="en-US" noProof="0" dirty="0" smtClean="0"/>
              <a:t>today</a:t>
            </a:r>
            <a:endParaRPr lang="en-US" noProof="0" dirty="0"/>
          </a:p>
        </p:txBody>
      </p:sp>
      <p:pic>
        <p:nvPicPr>
          <p:cNvPr id="5" name="Picture 4" descr="Figure 11-7 Most S N M P conversations are initiated by the NMS server, except when a managed device sends an S N M P Trap message. A diagram shows a simple network management protocol conversation with network management server in the center and two managed devices on both the sides. The N M S server sends the request for data to the agent on the managed device on the left side and simple network management protocol gets response with required information. The simple network management protocol traps are sent from the managed device from the right side to the N M S server. The requests are indicated by arrows.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0707" y="4159189"/>
            <a:ext cx="6244174" cy="1659391"/>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7922141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sz="100" dirty="0"/>
              <a:t> </a:t>
            </a:r>
            <a:r>
              <a:rPr lang="en-US" dirty="0"/>
              <a:t>N</a:t>
            </a:r>
            <a:r>
              <a:rPr lang="en-US" sz="100" dirty="0"/>
              <a:t> </a:t>
            </a:r>
            <a:r>
              <a:rPr lang="en-US" dirty="0"/>
              <a:t>M</a:t>
            </a:r>
            <a:r>
              <a:rPr lang="en-US" sz="100" dirty="0"/>
              <a:t> </a:t>
            </a:r>
            <a:r>
              <a:rPr lang="en-US" dirty="0"/>
              <a:t>P </a:t>
            </a:r>
            <a:r>
              <a:rPr lang="en-US" noProof="0" dirty="0" smtClean="0"/>
              <a:t>Logs (4 of 4)</a:t>
            </a:r>
            <a:endParaRPr lang="en-US" noProof="0" dirty="0"/>
          </a:p>
        </p:txBody>
      </p:sp>
      <p:sp>
        <p:nvSpPr>
          <p:cNvPr id="3" name="Content Placeholder 2"/>
          <p:cNvSpPr>
            <a:spLocks noGrp="1"/>
          </p:cNvSpPr>
          <p:nvPr>
            <p:ph idx="1"/>
          </p:nvPr>
        </p:nvSpPr>
        <p:spPr>
          <a:xfrm>
            <a:off x="365125" y="1538818"/>
            <a:ext cx="8415338" cy="1466555"/>
          </a:xfrm>
        </p:spPr>
        <p:txBody>
          <a:bodyPr/>
          <a:lstStyle/>
          <a:p>
            <a:pPr>
              <a:spcBef>
                <a:spcPts val="1000"/>
              </a:spcBef>
            </a:pPr>
            <a:r>
              <a:rPr lang="en-US" noProof="0" dirty="0"/>
              <a:t>Network management </a:t>
            </a:r>
            <a:r>
              <a:rPr lang="en-US" noProof="0" dirty="0" smtClean="0"/>
              <a:t>applications:</a:t>
            </a:r>
            <a:endParaRPr lang="en-US" noProof="0" dirty="0"/>
          </a:p>
          <a:p>
            <a:pPr lvl="1">
              <a:spcBef>
                <a:spcPts val="1000"/>
              </a:spcBef>
            </a:pPr>
            <a:r>
              <a:rPr lang="en-US" noProof="0" dirty="0"/>
              <a:t>Flexible</a:t>
            </a:r>
          </a:p>
          <a:p>
            <a:pPr lvl="1">
              <a:spcBef>
                <a:spcPts val="1000"/>
              </a:spcBef>
            </a:pPr>
            <a:r>
              <a:rPr lang="en-US" noProof="0" dirty="0"/>
              <a:t>Challenging to configure and fine-tune</a:t>
            </a:r>
          </a:p>
          <a:p>
            <a:pPr lvl="1">
              <a:spcBef>
                <a:spcPts val="1000"/>
              </a:spcBef>
            </a:pPr>
            <a:r>
              <a:rPr lang="en-US" noProof="0" dirty="0"/>
              <a:t>Choose correct type and amount of information to collect</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8455377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Performance Baselines (1 of 3)</a:t>
            </a:r>
            <a:endParaRPr lang="en-US" noProof="0" dirty="0"/>
          </a:p>
        </p:txBody>
      </p:sp>
      <p:sp>
        <p:nvSpPr>
          <p:cNvPr id="3" name="Content Placeholder 2"/>
          <p:cNvSpPr>
            <a:spLocks noGrp="1"/>
          </p:cNvSpPr>
          <p:nvPr>
            <p:ph idx="1"/>
          </p:nvPr>
        </p:nvSpPr>
        <p:spPr>
          <a:xfrm>
            <a:off x="365125" y="1538818"/>
            <a:ext cx="8415338" cy="3402470"/>
          </a:xfrm>
        </p:spPr>
        <p:txBody>
          <a:bodyPr/>
          <a:lstStyle/>
          <a:p>
            <a:r>
              <a:rPr lang="en-US" noProof="0" dirty="0"/>
              <a:t>Baseline</a:t>
            </a:r>
          </a:p>
          <a:p>
            <a:pPr lvl="1"/>
            <a:r>
              <a:rPr lang="en-US" noProof="0" dirty="0"/>
              <a:t>Report of network’s current operation state</a:t>
            </a:r>
          </a:p>
          <a:p>
            <a:r>
              <a:rPr lang="en-US" noProof="0" dirty="0"/>
              <a:t>Example baseline </a:t>
            </a:r>
            <a:r>
              <a:rPr lang="en-US" noProof="0" dirty="0" smtClean="0"/>
              <a:t>measurements:</a:t>
            </a:r>
            <a:endParaRPr lang="en-US" noProof="0" dirty="0"/>
          </a:p>
          <a:p>
            <a:pPr lvl="1"/>
            <a:r>
              <a:rPr lang="en-US" noProof="0" dirty="0"/>
              <a:t>Network backbone utilization rate</a:t>
            </a:r>
          </a:p>
          <a:p>
            <a:pPr lvl="1"/>
            <a:r>
              <a:rPr lang="en-US" noProof="0" dirty="0"/>
              <a:t>Number of users logged on per day or per hour</a:t>
            </a:r>
          </a:p>
          <a:p>
            <a:pPr lvl="1"/>
            <a:r>
              <a:rPr lang="en-US" noProof="0" dirty="0"/>
              <a:t>Number of protocols running on network</a:t>
            </a:r>
          </a:p>
          <a:p>
            <a:pPr lvl="1"/>
            <a:r>
              <a:rPr lang="en-US" noProof="0" dirty="0"/>
              <a:t>Error statistics</a:t>
            </a:r>
          </a:p>
          <a:p>
            <a:pPr lvl="2"/>
            <a:r>
              <a:rPr lang="en-US" noProof="0" dirty="0"/>
              <a:t>Runts, jabbers, or giants</a:t>
            </a:r>
          </a:p>
          <a:p>
            <a:pPr lvl="1"/>
            <a:r>
              <a:rPr lang="en-US" noProof="0" dirty="0"/>
              <a:t>Frequency of application use</a:t>
            </a:r>
          </a:p>
          <a:p>
            <a:pPr lvl="1"/>
            <a:r>
              <a:rPr lang="en-US" noProof="0" dirty="0"/>
              <a:t>Bandwidth </a:t>
            </a:r>
            <a:r>
              <a:rPr lang="en-US" noProof="0" dirty="0" smtClean="0"/>
              <a:t>usage</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2986269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Performance Baselines (2 of 3)</a:t>
            </a:r>
            <a:endParaRPr lang="en-US" noProof="0" dirty="0"/>
          </a:p>
        </p:txBody>
      </p:sp>
      <p:pic>
        <p:nvPicPr>
          <p:cNvPr id="6" name="Picture 5" descr="Figure 11-9 Baseline of daily network traffic. A bar graph of daily network traffic is plotted for days versus bytes. Bytes range from 0 to 50 Giga Bytes and the days from Saturday first May to Saturday twelfth June, 6weeks. The graph shows that the traffic is at the peak on Tuesdays, Wednesdays, Thursdays and Fridays ranging between 35 and 45 G B. The traffic is low on Sundays and Mondays ranging between 20 and 35 G B."/>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7682" y="2209800"/>
            <a:ext cx="6089029" cy="2674620"/>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4513717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Objectives</a:t>
            </a:r>
            <a:endParaRPr lang="en-US" noProof="0" dirty="0"/>
          </a:p>
        </p:txBody>
      </p:sp>
      <p:sp>
        <p:nvSpPr>
          <p:cNvPr id="3" name="Text Placeholder 2"/>
          <p:cNvSpPr>
            <a:spLocks noGrp="1"/>
          </p:cNvSpPr>
          <p:nvPr>
            <p:ph type="body" idx="1"/>
          </p:nvPr>
        </p:nvSpPr>
        <p:spPr>
          <a:xfrm>
            <a:off x="2641600" y="2942670"/>
            <a:ext cx="6172200" cy="2040559"/>
          </a:xfrm>
        </p:spPr>
        <p:txBody>
          <a:bodyPr/>
          <a:lstStyle/>
          <a:p>
            <a:r>
              <a:rPr lang="en-US" b="1" noProof="0" dirty="0" smtClean="0">
                <a:solidFill>
                  <a:srgbClr val="1B70A5"/>
                </a:solidFill>
              </a:rPr>
              <a:t>11.1</a:t>
            </a:r>
            <a:r>
              <a:rPr lang="en-US" noProof="0" dirty="0" smtClean="0"/>
              <a:t> Use appropriate tools to monitor device and network events</a:t>
            </a:r>
          </a:p>
          <a:p>
            <a:pPr marL="444500" indent="-444500"/>
            <a:r>
              <a:rPr lang="en-US" b="1" noProof="0" dirty="0" smtClean="0">
                <a:solidFill>
                  <a:srgbClr val="1B70A5"/>
                </a:solidFill>
              </a:rPr>
              <a:t>11.2</a:t>
            </a:r>
            <a:r>
              <a:rPr lang="en-US" noProof="0" dirty="0" smtClean="0"/>
              <a:t> Adjust device configurations to optimize network performance</a:t>
            </a:r>
          </a:p>
          <a:p>
            <a:r>
              <a:rPr lang="en-US" b="1" noProof="0" dirty="0" smtClean="0">
                <a:solidFill>
                  <a:srgbClr val="1B70A5"/>
                </a:solidFill>
              </a:rPr>
              <a:t>11.3</a:t>
            </a:r>
            <a:r>
              <a:rPr lang="en-US" noProof="0" dirty="0" smtClean="0"/>
              <a:t> Identify methods to increase network availability</a:t>
            </a:r>
          </a:p>
          <a:p>
            <a:pPr marL="444500" indent="-444500"/>
            <a:r>
              <a:rPr lang="en-US" b="1" noProof="0" dirty="0" smtClean="0">
                <a:solidFill>
                  <a:srgbClr val="1B70A5"/>
                </a:solidFill>
              </a:rPr>
              <a:t>11.4</a:t>
            </a:r>
            <a:r>
              <a:rPr lang="en-US" noProof="0" dirty="0" smtClean="0"/>
              <a:t> Identify best practices for incident response and disaster recovery</a:t>
            </a:r>
          </a:p>
        </p:txBody>
      </p:sp>
      <p:sp>
        <p:nvSpPr>
          <p:cNvPr id="4"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858418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Performance Baselines (3 of 3)</a:t>
            </a:r>
            <a:endParaRPr lang="en-US" noProof="0" dirty="0"/>
          </a:p>
        </p:txBody>
      </p:sp>
      <p:sp>
        <p:nvSpPr>
          <p:cNvPr id="3" name="Content Placeholder 2"/>
          <p:cNvSpPr>
            <a:spLocks noGrp="1"/>
          </p:cNvSpPr>
          <p:nvPr>
            <p:ph idx="1"/>
          </p:nvPr>
        </p:nvSpPr>
        <p:spPr>
          <a:xfrm>
            <a:off x="365125" y="1538818"/>
            <a:ext cx="8415338" cy="4264757"/>
          </a:xfrm>
        </p:spPr>
        <p:txBody>
          <a:bodyPr/>
          <a:lstStyle/>
          <a:p>
            <a:pPr>
              <a:spcBef>
                <a:spcPts val="1000"/>
              </a:spcBef>
            </a:pPr>
            <a:r>
              <a:rPr lang="en-US" noProof="0" dirty="0"/>
              <a:t>Compare future and past </a:t>
            </a:r>
            <a:r>
              <a:rPr lang="en-US" noProof="0" dirty="0" smtClean="0"/>
              <a:t>performances:</a:t>
            </a:r>
            <a:endParaRPr lang="en-US" noProof="0" dirty="0"/>
          </a:p>
          <a:p>
            <a:pPr lvl="1">
              <a:spcBef>
                <a:spcPts val="1000"/>
              </a:spcBef>
            </a:pPr>
            <a:r>
              <a:rPr lang="en-US" noProof="0" dirty="0"/>
              <a:t>Most critical network, user functions</a:t>
            </a:r>
          </a:p>
          <a:p>
            <a:pPr lvl="1">
              <a:spcBef>
                <a:spcPts val="1000"/>
              </a:spcBef>
            </a:pPr>
            <a:r>
              <a:rPr lang="en-US" noProof="0" dirty="0"/>
              <a:t>More data provides more accuracy</a:t>
            </a:r>
          </a:p>
          <a:p>
            <a:pPr>
              <a:spcBef>
                <a:spcPts val="1000"/>
              </a:spcBef>
            </a:pPr>
            <a:r>
              <a:rPr lang="en-US" noProof="0" dirty="0"/>
              <a:t>Gathering baseline </a:t>
            </a:r>
            <a:r>
              <a:rPr lang="en-US" noProof="0" dirty="0" smtClean="0"/>
              <a:t>data:</a:t>
            </a:r>
            <a:endParaRPr lang="en-US" noProof="0" dirty="0"/>
          </a:p>
          <a:p>
            <a:pPr lvl="1">
              <a:spcBef>
                <a:spcPts val="1000"/>
              </a:spcBef>
            </a:pPr>
            <a:r>
              <a:rPr lang="en-US" noProof="0" dirty="0"/>
              <a:t>Software </a:t>
            </a:r>
            <a:r>
              <a:rPr lang="en-US" noProof="0" dirty="0" smtClean="0"/>
              <a:t>applications (freeware)</a:t>
            </a:r>
            <a:endParaRPr lang="en-US" noProof="0" dirty="0"/>
          </a:p>
          <a:p>
            <a:pPr lvl="1">
              <a:spcBef>
                <a:spcPts val="1000"/>
              </a:spcBef>
            </a:pPr>
            <a:r>
              <a:rPr lang="en-US" noProof="0" dirty="0" smtClean="0"/>
              <a:t>Expensive</a:t>
            </a:r>
            <a:r>
              <a:rPr lang="en-US" noProof="0" dirty="0"/>
              <a:t>, customizable hardware and </a:t>
            </a:r>
            <a:r>
              <a:rPr lang="en-US" noProof="0" dirty="0" smtClean="0"/>
              <a:t>software</a:t>
            </a:r>
          </a:p>
          <a:p>
            <a:pPr>
              <a:spcBef>
                <a:spcPts val="1000"/>
              </a:spcBef>
            </a:pPr>
            <a:r>
              <a:rPr lang="en-US" noProof="0" dirty="0" smtClean="0"/>
              <a:t>Common performance metrics:</a:t>
            </a:r>
          </a:p>
          <a:p>
            <a:pPr lvl="1">
              <a:spcBef>
                <a:spcPts val="1000"/>
              </a:spcBef>
            </a:pPr>
            <a:r>
              <a:rPr lang="en-US" noProof="0" dirty="0" smtClean="0"/>
              <a:t>Utilization</a:t>
            </a:r>
          </a:p>
          <a:p>
            <a:pPr lvl="1">
              <a:spcBef>
                <a:spcPts val="1000"/>
              </a:spcBef>
            </a:pPr>
            <a:r>
              <a:rPr lang="en-US" noProof="0" dirty="0" smtClean="0"/>
              <a:t>Error rate</a:t>
            </a:r>
          </a:p>
          <a:p>
            <a:pPr lvl="1">
              <a:spcBef>
                <a:spcPts val="1000"/>
              </a:spcBef>
            </a:pPr>
            <a:r>
              <a:rPr lang="en-US" noProof="0" dirty="0" smtClean="0"/>
              <a:t>Packet drops</a:t>
            </a:r>
          </a:p>
          <a:p>
            <a:pPr lvl="1">
              <a:spcBef>
                <a:spcPts val="1000"/>
              </a:spcBef>
            </a:pPr>
            <a:r>
              <a:rPr lang="en-US" noProof="0" dirty="0" smtClean="0"/>
              <a:t>Jitter</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0532055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Managing Network Traffic</a:t>
            </a:r>
            <a:endParaRPr lang="en-US" noProof="0" dirty="0"/>
          </a:p>
        </p:txBody>
      </p:sp>
      <p:sp>
        <p:nvSpPr>
          <p:cNvPr id="3" name="Content Placeholder 2"/>
          <p:cNvSpPr>
            <a:spLocks noGrp="1"/>
          </p:cNvSpPr>
          <p:nvPr>
            <p:ph idx="1"/>
          </p:nvPr>
        </p:nvSpPr>
        <p:spPr>
          <a:xfrm>
            <a:off x="365125" y="1538818"/>
            <a:ext cx="8415338" cy="1799467"/>
          </a:xfrm>
        </p:spPr>
        <p:txBody>
          <a:bodyPr/>
          <a:lstStyle/>
          <a:p>
            <a:pPr>
              <a:spcBef>
                <a:spcPts val="1000"/>
              </a:spcBef>
            </a:pPr>
            <a:r>
              <a:rPr lang="en-US" noProof="0" dirty="0" smtClean="0"/>
              <a:t>Monitoring network’s status includes two major factors:</a:t>
            </a:r>
          </a:p>
          <a:p>
            <a:pPr lvl="1">
              <a:spcBef>
                <a:spcPts val="1000"/>
              </a:spcBef>
            </a:pPr>
            <a:r>
              <a:rPr lang="en-US" noProof="0" dirty="0"/>
              <a:t>Performance management</a:t>
            </a:r>
          </a:p>
          <a:p>
            <a:pPr lvl="2">
              <a:spcBef>
                <a:spcPts val="1000"/>
              </a:spcBef>
            </a:pPr>
            <a:r>
              <a:rPr lang="en-US" noProof="0" dirty="0"/>
              <a:t>Monitor links and devices’ ability to keep up with demand</a:t>
            </a:r>
          </a:p>
          <a:p>
            <a:pPr lvl="1">
              <a:spcBef>
                <a:spcPts val="1000"/>
              </a:spcBef>
            </a:pPr>
            <a:r>
              <a:rPr lang="en-US" noProof="0" dirty="0"/>
              <a:t>Fault management</a:t>
            </a:r>
          </a:p>
          <a:p>
            <a:pPr lvl="2">
              <a:spcBef>
                <a:spcPts val="1000"/>
              </a:spcBef>
            </a:pPr>
            <a:r>
              <a:rPr lang="en-US" noProof="0" dirty="0"/>
              <a:t>Detection and signaling of device, link, component faults</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1290284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Traffic Management (1 of 3)</a:t>
            </a:r>
            <a:endParaRPr lang="en-US" noProof="0" dirty="0"/>
          </a:p>
        </p:txBody>
      </p:sp>
      <p:sp>
        <p:nvSpPr>
          <p:cNvPr id="3" name="Content Placeholder 2"/>
          <p:cNvSpPr>
            <a:spLocks noGrp="1"/>
          </p:cNvSpPr>
          <p:nvPr>
            <p:ph idx="1"/>
          </p:nvPr>
        </p:nvSpPr>
        <p:spPr>
          <a:xfrm>
            <a:off x="365125" y="1538818"/>
            <a:ext cx="8415338" cy="4568430"/>
          </a:xfrm>
        </p:spPr>
        <p:txBody>
          <a:bodyPr/>
          <a:lstStyle/>
          <a:p>
            <a:pPr>
              <a:spcBef>
                <a:spcPts val="1000"/>
              </a:spcBef>
            </a:pPr>
            <a:r>
              <a:rPr lang="en-US" noProof="0" dirty="0"/>
              <a:t>Traffic shaping (packet shaping</a:t>
            </a:r>
            <a:r>
              <a:rPr lang="en-US" noProof="0" dirty="0" smtClean="0"/>
              <a:t>):</a:t>
            </a:r>
            <a:endParaRPr lang="en-US" noProof="0" dirty="0"/>
          </a:p>
          <a:p>
            <a:pPr lvl="1">
              <a:spcBef>
                <a:spcPts val="1000"/>
              </a:spcBef>
            </a:pPr>
            <a:r>
              <a:rPr lang="en-US" noProof="0" dirty="0"/>
              <a:t>Manipulating packet, data stream, and connection characteristics</a:t>
            </a:r>
          </a:p>
          <a:p>
            <a:pPr lvl="2">
              <a:spcBef>
                <a:spcPts val="1000"/>
              </a:spcBef>
            </a:pPr>
            <a:r>
              <a:rPr lang="en-US" noProof="0" dirty="0"/>
              <a:t>Manage type and amount of traffic traversing network </a:t>
            </a:r>
          </a:p>
          <a:p>
            <a:pPr lvl="1">
              <a:spcBef>
                <a:spcPts val="1000"/>
              </a:spcBef>
            </a:pPr>
            <a:r>
              <a:rPr lang="en-US" noProof="0" dirty="0"/>
              <a:t>Goals</a:t>
            </a:r>
          </a:p>
          <a:p>
            <a:pPr lvl="2">
              <a:spcBef>
                <a:spcPts val="1000"/>
              </a:spcBef>
            </a:pPr>
            <a:r>
              <a:rPr lang="en-US" noProof="0" dirty="0"/>
              <a:t>Assure timely delivery of most important traffic</a:t>
            </a:r>
          </a:p>
          <a:p>
            <a:pPr lvl="2">
              <a:spcBef>
                <a:spcPts val="1000"/>
              </a:spcBef>
            </a:pPr>
            <a:r>
              <a:rPr lang="en-US" noProof="0" dirty="0"/>
              <a:t>Offer best possible performance for all users</a:t>
            </a:r>
          </a:p>
          <a:p>
            <a:pPr>
              <a:spcBef>
                <a:spcPts val="1000"/>
              </a:spcBef>
            </a:pPr>
            <a:r>
              <a:rPr lang="en-US" noProof="0" dirty="0" smtClean="0"/>
              <a:t>Traffic shaping can involve:</a:t>
            </a:r>
          </a:p>
          <a:p>
            <a:pPr lvl="1">
              <a:spcBef>
                <a:spcPts val="1000"/>
              </a:spcBef>
            </a:pPr>
            <a:r>
              <a:rPr lang="en-US" noProof="0" dirty="0" smtClean="0"/>
              <a:t>Delaying </a:t>
            </a:r>
            <a:r>
              <a:rPr lang="en-US" noProof="0" dirty="0"/>
              <a:t>less important traffic</a:t>
            </a:r>
          </a:p>
          <a:p>
            <a:pPr lvl="1">
              <a:spcBef>
                <a:spcPts val="1000"/>
              </a:spcBef>
            </a:pPr>
            <a:r>
              <a:rPr lang="en-US" noProof="0" dirty="0" smtClean="0"/>
              <a:t>Increasing </a:t>
            </a:r>
            <a:r>
              <a:rPr lang="en-US" noProof="0" dirty="0"/>
              <a:t>priority of more important traffic</a:t>
            </a:r>
          </a:p>
          <a:p>
            <a:pPr lvl="1">
              <a:spcBef>
                <a:spcPts val="1000"/>
              </a:spcBef>
            </a:pPr>
            <a:r>
              <a:rPr lang="en-US" noProof="0" dirty="0" smtClean="0"/>
              <a:t>Limiting </a:t>
            </a:r>
            <a:r>
              <a:rPr lang="en-US" noProof="0" dirty="0"/>
              <a:t>traffic volume flowing in and out of interface during specified time period</a:t>
            </a:r>
          </a:p>
          <a:p>
            <a:pPr lvl="1">
              <a:spcBef>
                <a:spcPts val="1000"/>
              </a:spcBef>
            </a:pPr>
            <a:r>
              <a:rPr lang="en-US" noProof="0" dirty="0" smtClean="0"/>
              <a:t>Limiting </a:t>
            </a:r>
            <a:r>
              <a:rPr lang="en-US" noProof="0" dirty="0"/>
              <a:t>momentary throughput rate for an </a:t>
            </a:r>
            <a:r>
              <a:rPr lang="en-US" noProof="0" dirty="0" smtClean="0"/>
              <a:t>interface</a:t>
            </a:r>
          </a:p>
          <a:p>
            <a:pPr marL="171450" lvl="1">
              <a:spcBef>
                <a:spcPts val="1000"/>
              </a:spcBef>
              <a:buClr>
                <a:schemeClr val="accent2"/>
              </a:buClr>
            </a:pPr>
            <a:r>
              <a:rPr lang="en-US" sz="2000" noProof="0" dirty="0" smtClean="0"/>
              <a:t>Last two techniques above are known as traffic policing</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1222006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Traffic Management (2 of 3)</a:t>
            </a:r>
            <a:endParaRPr lang="en-US" noProof="0" dirty="0"/>
          </a:p>
        </p:txBody>
      </p:sp>
      <p:pic>
        <p:nvPicPr>
          <p:cNvPr id="6" name="Picture 5" descr="Figure 11-10 Traffic volume before and after applying limits. Two graph are plotted for time versus speed in m b p s. Speed ranging from 0 to 40 m b p s. In the first graph the traffic volume shows variation and reaches a maximum of about 50 megabytes per second. In the second graph after applying limits the traffic volume is restricted to 35 megabytes per secon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2362200"/>
            <a:ext cx="6023286" cy="2351532"/>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0117524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Traffic Management (3 of 3)</a:t>
            </a:r>
            <a:endParaRPr lang="en-US" noProof="0" dirty="0"/>
          </a:p>
        </p:txBody>
      </p:sp>
      <p:sp>
        <p:nvSpPr>
          <p:cNvPr id="3" name="Content Placeholder 2"/>
          <p:cNvSpPr>
            <a:spLocks noGrp="1"/>
          </p:cNvSpPr>
          <p:nvPr>
            <p:ph idx="1"/>
          </p:nvPr>
        </p:nvSpPr>
        <p:spPr>
          <a:xfrm>
            <a:off x="365125" y="1538818"/>
            <a:ext cx="8415338" cy="3452740"/>
          </a:xfrm>
        </p:spPr>
        <p:txBody>
          <a:bodyPr/>
          <a:lstStyle/>
          <a:p>
            <a:pPr>
              <a:spcBef>
                <a:spcPts val="1000"/>
              </a:spcBef>
            </a:pPr>
            <a:r>
              <a:rPr lang="en-US" noProof="0" dirty="0"/>
              <a:t>Traffic prioritization</a:t>
            </a:r>
          </a:p>
          <a:p>
            <a:pPr lvl="1">
              <a:spcBef>
                <a:spcPts val="1000"/>
              </a:spcBef>
            </a:pPr>
            <a:r>
              <a:rPr lang="en-US" noProof="0" dirty="0"/>
              <a:t>Treating more important traffic preferentially</a:t>
            </a:r>
          </a:p>
          <a:p>
            <a:pPr>
              <a:spcBef>
                <a:spcPts val="1000"/>
              </a:spcBef>
            </a:pPr>
            <a:r>
              <a:rPr lang="en-US" noProof="0" dirty="0"/>
              <a:t>Prioritization based on </a:t>
            </a:r>
            <a:r>
              <a:rPr lang="en-US" noProof="0" dirty="0" smtClean="0"/>
              <a:t>characteristics:</a:t>
            </a:r>
            <a:endParaRPr lang="en-US" noProof="0" dirty="0"/>
          </a:p>
          <a:p>
            <a:pPr lvl="1">
              <a:spcBef>
                <a:spcPts val="1000"/>
              </a:spcBef>
            </a:pPr>
            <a:r>
              <a:rPr lang="en-US" noProof="0" dirty="0"/>
              <a:t>Protocol</a:t>
            </a:r>
          </a:p>
          <a:p>
            <a:pPr lvl="1">
              <a:spcBef>
                <a:spcPts val="1000"/>
              </a:spcBef>
            </a:pPr>
            <a:r>
              <a:rPr lang="en-US" noProof="0" dirty="0" smtClean="0"/>
              <a:t>I</a:t>
            </a:r>
            <a:r>
              <a:rPr lang="en-US" sz="100" noProof="0" dirty="0" smtClean="0"/>
              <a:t> </a:t>
            </a:r>
            <a:r>
              <a:rPr lang="en-US" noProof="0" dirty="0" smtClean="0"/>
              <a:t>P </a:t>
            </a:r>
            <a:r>
              <a:rPr lang="en-US" noProof="0" dirty="0"/>
              <a:t>address</a:t>
            </a:r>
          </a:p>
          <a:p>
            <a:pPr lvl="1">
              <a:spcBef>
                <a:spcPts val="1000"/>
              </a:spcBef>
            </a:pPr>
            <a:r>
              <a:rPr lang="en-US" noProof="0" dirty="0"/>
              <a:t>User group</a:t>
            </a:r>
          </a:p>
          <a:p>
            <a:pPr lvl="1">
              <a:spcBef>
                <a:spcPts val="1000"/>
              </a:spcBef>
            </a:pPr>
            <a:r>
              <a:rPr lang="en-US" noProof="0" dirty="0"/>
              <a:t>DiffServ (Differentiated Services) flag in an </a:t>
            </a:r>
            <a:r>
              <a:rPr lang="en-US" noProof="0" dirty="0" smtClean="0"/>
              <a:t>I</a:t>
            </a:r>
            <a:r>
              <a:rPr lang="en-US" sz="100" noProof="0" dirty="0" smtClean="0"/>
              <a:t> </a:t>
            </a:r>
            <a:r>
              <a:rPr lang="en-US" noProof="0" dirty="0" smtClean="0"/>
              <a:t>P </a:t>
            </a:r>
            <a:r>
              <a:rPr lang="en-US" noProof="0" dirty="0"/>
              <a:t>packet</a:t>
            </a:r>
          </a:p>
          <a:p>
            <a:pPr lvl="1">
              <a:spcBef>
                <a:spcPts val="1000"/>
              </a:spcBef>
            </a:pPr>
            <a:r>
              <a:rPr lang="en-US" noProof="0" dirty="0" smtClean="0"/>
              <a:t>V</a:t>
            </a:r>
            <a:r>
              <a:rPr lang="en-US" sz="100" noProof="0" dirty="0" smtClean="0"/>
              <a:t> </a:t>
            </a:r>
            <a:r>
              <a:rPr lang="en-US" noProof="0" dirty="0" smtClean="0"/>
              <a:t>LAN </a:t>
            </a:r>
            <a:r>
              <a:rPr lang="en-US" noProof="0" dirty="0"/>
              <a:t>tag in Data Link layer frame</a:t>
            </a:r>
          </a:p>
          <a:p>
            <a:pPr lvl="1">
              <a:spcBef>
                <a:spcPts val="1000"/>
              </a:spcBef>
            </a:pPr>
            <a:r>
              <a:rPr lang="en-US" noProof="0" dirty="0"/>
              <a:t>Service or </a:t>
            </a:r>
            <a:r>
              <a:rPr lang="en-US" noProof="0" dirty="0" smtClean="0"/>
              <a:t>application</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5234882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Q</a:t>
            </a:r>
            <a:r>
              <a:rPr lang="en-US" sz="100" noProof="0" dirty="0" smtClean="0"/>
              <a:t> </a:t>
            </a:r>
            <a:r>
              <a:rPr lang="en-US" noProof="0" dirty="0" smtClean="0"/>
              <a:t>o</a:t>
            </a:r>
            <a:r>
              <a:rPr lang="en-US" sz="100" noProof="0" dirty="0" smtClean="0"/>
              <a:t> </a:t>
            </a:r>
            <a:r>
              <a:rPr lang="en-US" noProof="0" dirty="0" smtClean="0"/>
              <a:t>S (Quality of Service) Assurance</a:t>
            </a:r>
            <a:endParaRPr lang="en-US" noProof="0" dirty="0"/>
          </a:p>
        </p:txBody>
      </p:sp>
      <p:sp>
        <p:nvSpPr>
          <p:cNvPr id="3" name="Content Placeholder 2"/>
          <p:cNvSpPr>
            <a:spLocks noGrp="1"/>
          </p:cNvSpPr>
          <p:nvPr>
            <p:ph idx="1"/>
          </p:nvPr>
        </p:nvSpPr>
        <p:spPr>
          <a:xfrm>
            <a:off x="365125" y="1538818"/>
            <a:ext cx="8415338" cy="3279872"/>
          </a:xfrm>
        </p:spPr>
        <p:txBody>
          <a:bodyPr/>
          <a:lstStyle/>
          <a:p>
            <a:pPr>
              <a:lnSpc>
                <a:spcPct val="90000"/>
              </a:lnSpc>
              <a:spcBef>
                <a:spcPts val="1000"/>
              </a:spcBef>
            </a:pPr>
            <a:r>
              <a:rPr lang="en-US" noProof="0" dirty="0" smtClean="0"/>
              <a:t>V</a:t>
            </a:r>
            <a:r>
              <a:rPr lang="en-US" sz="100" noProof="0" dirty="0" smtClean="0"/>
              <a:t> </a:t>
            </a:r>
            <a:r>
              <a:rPr lang="en-US" noProof="0" dirty="0" smtClean="0"/>
              <a:t>o</a:t>
            </a:r>
            <a:r>
              <a:rPr lang="en-US" sz="100" noProof="0" dirty="0" smtClean="0"/>
              <a:t> </a:t>
            </a:r>
            <a:r>
              <a:rPr lang="en-US" noProof="0" dirty="0" smtClean="0"/>
              <a:t>I</a:t>
            </a:r>
            <a:r>
              <a:rPr lang="en-US" sz="100" noProof="0" dirty="0" smtClean="0"/>
              <a:t> </a:t>
            </a:r>
            <a:r>
              <a:rPr lang="en-US" noProof="0" dirty="0" smtClean="0"/>
              <a:t>P</a:t>
            </a:r>
            <a:r>
              <a:rPr lang="en-US" noProof="0" dirty="0"/>
              <a:t>, video over </a:t>
            </a:r>
            <a:r>
              <a:rPr lang="en-US" noProof="0" dirty="0" smtClean="0"/>
              <a:t>I</a:t>
            </a:r>
            <a:r>
              <a:rPr lang="en-US" sz="100" noProof="0" dirty="0" smtClean="0"/>
              <a:t> </a:t>
            </a:r>
            <a:r>
              <a:rPr lang="en-US" noProof="0" dirty="0" smtClean="0"/>
              <a:t>P </a:t>
            </a:r>
            <a:r>
              <a:rPr lang="en-US" noProof="0" dirty="0"/>
              <a:t>transmission </a:t>
            </a:r>
            <a:r>
              <a:rPr lang="en-US" noProof="0" dirty="0" smtClean="0"/>
              <a:t>are considered delay-sensitive</a:t>
            </a:r>
            <a:endParaRPr lang="en-US" noProof="0" dirty="0"/>
          </a:p>
          <a:p>
            <a:pPr lvl="1">
              <a:lnSpc>
                <a:spcPct val="90000"/>
              </a:lnSpc>
              <a:spcBef>
                <a:spcPts val="1000"/>
              </a:spcBef>
            </a:pPr>
            <a:r>
              <a:rPr lang="en-US" noProof="0" dirty="0"/>
              <a:t>Caused by connection’s inconsistent </a:t>
            </a:r>
            <a:r>
              <a:rPr lang="en-US" noProof="0" dirty="0" smtClean="0"/>
              <a:t>Q</a:t>
            </a:r>
            <a:r>
              <a:rPr lang="en-US" sz="100" noProof="0" dirty="0" smtClean="0"/>
              <a:t> </a:t>
            </a:r>
            <a:r>
              <a:rPr lang="en-US" noProof="0" dirty="0" smtClean="0"/>
              <a:t>o</a:t>
            </a:r>
            <a:r>
              <a:rPr lang="en-US" sz="100" noProof="0" dirty="0" smtClean="0"/>
              <a:t> </a:t>
            </a:r>
            <a:r>
              <a:rPr lang="en-US" noProof="0" dirty="0" smtClean="0"/>
              <a:t>S</a:t>
            </a:r>
            <a:endParaRPr lang="en-US" noProof="0" dirty="0"/>
          </a:p>
          <a:p>
            <a:pPr>
              <a:lnSpc>
                <a:spcPct val="90000"/>
              </a:lnSpc>
              <a:spcBef>
                <a:spcPts val="1000"/>
              </a:spcBef>
            </a:pPr>
            <a:r>
              <a:rPr lang="en-US" noProof="0" dirty="0"/>
              <a:t>Preventing delays, disorder, </a:t>
            </a:r>
            <a:r>
              <a:rPr lang="en-US" noProof="0" dirty="0" smtClean="0"/>
              <a:t>and distortion</a:t>
            </a:r>
            <a:endParaRPr lang="en-US" noProof="0" dirty="0"/>
          </a:p>
          <a:p>
            <a:pPr lvl="1">
              <a:lnSpc>
                <a:spcPct val="90000"/>
              </a:lnSpc>
              <a:spcBef>
                <a:spcPts val="1000"/>
              </a:spcBef>
            </a:pPr>
            <a:r>
              <a:rPr lang="en-US" noProof="0" dirty="0"/>
              <a:t>Requires more dedicated bandwidth</a:t>
            </a:r>
          </a:p>
          <a:p>
            <a:pPr>
              <a:lnSpc>
                <a:spcPct val="90000"/>
              </a:lnSpc>
              <a:spcBef>
                <a:spcPts val="1000"/>
              </a:spcBef>
            </a:pPr>
            <a:r>
              <a:rPr lang="en-US" noProof="0" dirty="0" smtClean="0"/>
              <a:t>Q</a:t>
            </a:r>
            <a:r>
              <a:rPr lang="en-US" sz="100" noProof="0" dirty="0" smtClean="0"/>
              <a:t> </a:t>
            </a:r>
            <a:r>
              <a:rPr lang="en-US" noProof="0" dirty="0" smtClean="0"/>
              <a:t>o</a:t>
            </a:r>
            <a:r>
              <a:rPr lang="en-US" sz="100" noProof="0" dirty="0" smtClean="0"/>
              <a:t> </a:t>
            </a:r>
            <a:r>
              <a:rPr lang="en-US" noProof="0" dirty="0" smtClean="0"/>
              <a:t>S—A group of techniques for adjusting the priority a network assigns to various types of transmissions</a:t>
            </a:r>
            <a:endParaRPr lang="en-US" noProof="0" dirty="0"/>
          </a:p>
          <a:p>
            <a:pPr lvl="1">
              <a:lnSpc>
                <a:spcPct val="90000"/>
              </a:lnSpc>
              <a:spcBef>
                <a:spcPts val="1000"/>
              </a:spcBef>
            </a:pPr>
            <a:r>
              <a:rPr lang="en-US" noProof="0" dirty="0" smtClean="0"/>
              <a:t>Optimized Q</a:t>
            </a:r>
            <a:r>
              <a:rPr lang="en-US" sz="100" noProof="0" dirty="0" smtClean="0"/>
              <a:t> </a:t>
            </a:r>
            <a:r>
              <a:rPr lang="en-US" noProof="0" dirty="0" smtClean="0"/>
              <a:t>o</a:t>
            </a:r>
            <a:r>
              <a:rPr lang="en-US" sz="100" noProof="0" dirty="0" smtClean="0"/>
              <a:t> </a:t>
            </a:r>
            <a:r>
              <a:rPr lang="en-US" noProof="0" dirty="0" smtClean="0"/>
              <a:t>S</a:t>
            </a:r>
            <a:r>
              <a:rPr lang="en-US" noProof="0" dirty="0"/>
              <a:t>: </a:t>
            </a:r>
            <a:r>
              <a:rPr lang="en-US" noProof="0" dirty="0" smtClean="0"/>
              <a:t>Uninterrupted</a:t>
            </a:r>
            <a:r>
              <a:rPr lang="en-US" noProof="0" dirty="0"/>
              <a:t>, accurate, </a:t>
            </a:r>
            <a:r>
              <a:rPr lang="en-US" noProof="0" dirty="0" smtClean="0"/>
              <a:t>and faithful </a:t>
            </a:r>
            <a:r>
              <a:rPr lang="en-US" noProof="0" dirty="0"/>
              <a:t>reproduction</a:t>
            </a:r>
          </a:p>
          <a:p>
            <a:pPr>
              <a:lnSpc>
                <a:spcPct val="90000"/>
              </a:lnSpc>
              <a:spcBef>
                <a:spcPts val="1000"/>
              </a:spcBef>
            </a:pPr>
            <a:r>
              <a:rPr lang="en-US" noProof="0" dirty="0"/>
              <a:t>Improvements </a:t>
            </a:r>
            <a:r>
              <a:rPr lang="en-US" noProof="0" dirty="0" smtClean="0"/>
              <a:t>have been made to address Q</a:t>
            </a:r>
            <a:r>
              <a:rPr lang="en-US" sz="100" noProof="0" dirty="0" smtClean="0"/>
              <a:t> </a:t>
            </a:r>
            <a:r>
              <a:rPr lang="en-US" noProof="0" dirty="0" smtClean="0"/>
              <a:t>o</a:t>
            </a:r>
            <a:r>
              <a:rPr lang="en-US" sz="100" noProof="0" dirty="0" smtClean="0"/>
              <a:t> </a:t>
            </a:r>
            <a:r>
              <a:rPr lang="en-US" noProof="0" dirty="0" smtClean="0"/>
              <a:t>S challenges</a:t>
            </a:r>
          </a:p>
          <a:p>
            <a:pPr lvl="1">
              <a:lnSpc>
                <a:spcPct val="90000"/>
              </a:lnSpc>
              <a:spcBef>
                <a:spcPts val="1000"/>
              </a:spcBef>
            </a:pPr>
            <a:r>
              <a:rPr lang="en-US" noProof="0" dirty="0" smtClean="0"/>
              <a:t>DiffServ and C</a:t>
            </a:r>
            <a:r>
              <a:rPr lang="en-US" sz="100" noProof="0" dirty="0" smtClean="0"/>
              <a:t> </a:t>
            </a:r>
            <a:r>
              <a:rPr lang="en-US" noProof="0" dirty="0" smtClean="0"/>
              <a:t>o</a:t>
            </a:r>
            <a:r>
              <a:rPr lang="en-US" sz="100" noProof="0" dirty="0" smtClean="0"/>
              <a:t> </a:t>
            </a:r>
            <a:r>
              <a:rPr lang="en-US" noProof="0" dirty="0" smtClean="0"/>
              <a:t>S—Covered next</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2166250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DiffServ (Differentiated Service) (1 of 2)</a:t>
            </a:r>
            <a:endParaRPr lang="en-US" noProof="0" dirty="0"/>
          </a:p>
        </p:txBody>
      </p:sp>
      <p:sp>
        <p:nvSpPr>
          <p:cNvPr id="3" name="Content Placeholder 2"/>
          <p:cNvSpPr>
            <a:spLocks noGrp="1"/>
          </p:cNvSpPr>
          <p:nvPr>
            <p:ph idx="1"/>
          </p:nvPr>
        </p:nvSpPr>
        <p:spPr>
          <a:xfrm>
            <a:off x="365125" y="1538818"/>
            <a:ext cx="8415338" cy="2728439"/>
          </a:xfrm>
        </p:spPr>
        <p:txBody>
          <a:bodyPr/>
          <a:lstStyle/>
          <a:p>
            <a:pPr>
              <a:spcBef>
                <a:spcPts val="1000"/>
              </a:spcBef>
            </a:pPr>
            <a:r>
              <a:rPr lang="en-US" noProof="0" dirty="0"/>
              <a:t>Addresses </a:t>
            </a:r>
            <a:r>
              <a:rPr lang="en-US" noProof="0" dirty="0" smtClean="0"/>
              <a:t>Q</a:t>
            </a:r>
            <a:r>
              <a:rPr lang="en-US" sz="100" noProof="0" dirty="0" smtClean="0"/>
              <a:t> </a:t>
            </a:r>
            <a:r>
              <a:rPr lang="en-US" noProof="0" dirty="0" smtClean="0"/>
              <a:t>o</a:t>
            </a:r>
            <a:r>
              <a:rPr lang="en-US" sz="100" noProof="0" dirty="0" smtClean="0"/>
              <a:t> </a:t>
            </a:r>
            <a:r>
              <a:rPr lang="en-US" noProof="0" dirty="0" smtClean="0"/>
              <a:t>S </a:t>
            </a:r>
            <a:r>
              <a:rPr lang="en-US" noProof="0" dirty="0"/>
              <a:t>issues through traffic </a:t>
            </a:r>
            <a:r>
              <a:rPr lang="en-US" noProof="0" dirty="0" smtClean="0"/>
              <a:t>prioritization at Layer 3</a:t>
            </a:r>
            <a:endParaRPr lang="en-US" noProof="0" dirty="0"/>
          </a:p>
          <a:p>
            <a:pPr>
              <a:spcBef>
                <a:spcPts val="1000"/>
              </a:spcBef>
            </a:pPr>
            <a:r>
              <a:rPr lang="en-US" noProof="0" dirty="0"/>
              <a:t>DiffServ</a:t>
            </a:r>
          </a:p>
          <a:p>
            <a:pPr lvl="1">
              <a:spcBef>
                <a:spcPts val="1000"/>
              </a:spcBef>
            </a:pPr>
            <a:r>
              <a:rPr lang="en-US" noProof="0" dirty="0" smtClean="0"/>
              <a:t>Accounts </a:t>
            </a:r>
            <a:r>
              <a:rPr lang="en-US" noProof="0" dirty="0"/>
              <a:t>for all network traffic</a:t>
            </a:r>
          </a:p>
          <a:p>
            <a:pPr>
              <a:spcBef>
                <a:spcPts val="1000"/>
              </a:spcBef>
            </a:pPr>
            <a:r>
              <a:rPr lang="en-US" noProof="0" dirty="0"/>
              <a:t>Can assign different streams different priorities</a:t>
            </a:r>
          </a:p>
          <a:p>
            <a:pPr>
              <a:spcBef>
                <a:spcPts val="1000"/>
              </a:spcBef>
            </a:pPr>
            <a:r>
              <a:rPr lang="en-US" noProof="0" dirty="0"/>
              <a:t>To prioritize </a:t>
            </a:r>
            <a:r>
              <a:rPr lang="en-US" noProof="0" dirty="0" smtClean="0"/>
              <a:t>traffic:</a:t>
            </a:r>
            <a:endParaRPr lang="en-US" noProof="0" dirty="0"/>
          </a:p>
          <a:p>
            <a:pPr lvl="1">
              <a:spcBef>
                <a:spcPts val="1000"/>
              </a:spcBef>
            </a:pPr>
            <a:r>
              <a:rPr lang="en-US" noProof="0" dirty="0" smtClean="0"/>
              <a:t>I</a:t>
            </a:r>
            <a:r>
              <a:rPr lang="en-US" sz="100" noProof="0" dirty="0" smtClean="0"/>
              <a:t> </a:t>
            </a:r>
            <a:r>
              <a:rPr lang="en-US" noProof="0" dirty="0" smtClean="0"/>
              <a:t>P</a:t>
            </a:r>
            <a:r>
              <a:rPr lang="en-US" sz="100" noProof="0" dirty="0" smtClean="0"/>
              <a:t> </a:t>
            </a:r>
            <a:r>
              <a:rPr lang="en-US" noProof="0" dirty="0" smtClean="0"/>
              <a:t>v</a:t>
            </a:r>
            <a:r>
              <a:rPr lang="en-US" sz="100" noProof="0" dirty="0" smtClean="0"/>
              <a:t> </a:t>
            </a:r>
            <a:r>
              <a:rPr lang="en-US" noProof="0" dirty="0" smtClean="0"/>
              <a:t>4 </a:t>
            </a:r>
            <a:r>
              <a:rPr lang="en-US" noProof="0" dirty="0"/>
              <a:t>datagram: DiffServ field</a:t>
            </a:r>
          </a:p>
          <a:p>
            <a:pPr lvl="1">
              <a:spcBef>
                <a:spcPts val="1000"/>
              </a:spcBef>
            </a:pPr>
            <a:r>
              <a:rPr lang="en-US" dirty="0"/>
              <a:t>I</a:t>
            </a:r>
            <a:r>
              <a:rPr lang="en-US" sz="100" dirty="0"/>
              <a:t> </a:t>
            </a:r>
            <a:r>
              <a:rPr lang="en-US" dirty="0"/>
              <a:t>P</a:t>
            </a:r>
            <a:r>
              <a:rPr lang="en-US" sz="100" dirty="0"/>
              <a:t> </a:t>
            </a:r>
            <a:r>
              <a:rPr lang="en-US" dirty="0"/>
              <a:t>v</a:t>
            </a:r>
            <a:r>
              <a:rPr lang="en-US" sz="100" dirty="0"/>
              <a:t> </a:t>
            </a:r>
            <a:r>
              <a:rPr lang="en-US" dirty="0" smtClean="0"/>
              <a:t>6 </a:t>
            </a:r>
            <a:r>
              <a:rPr lang="en-US" noProof="0" dirty="0"/>
              <a:t>datagram: Traffic Class </a:t>
            </a:r>
            <a:r>
              <a:rPr lang="en-US" noProof="0" dirty="0" smtClean="0"/>
              <a:t>field</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1195953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DiffServ (Differentiated Service) (2 of 2) </a:t>
            </a:r>
            <a:endParaRPr lang="en-US" noProof="0" dirty="0"/>
          </a:p>
        </p:txBody>
      </p:sp>
      <p:sp>
        <p:nvSpPr>
          <p:cNvPr id="3" name="Content Placeholder 2"/>
          <p:cNvSpPr>
            <a:spLocks noGrp="1"/>
          </p:cNvSpPr>
          <p:nvPr>
            <p:ph idx="1"/>
          </p:nvPr>
        </p:nvSpPr>
        <p:spPr>
          <a:xfrm>
            <a:off x="365125" y="1538818"/>
            <a:ext cx="8415338" cy="2885918"/>
          </a:xfrm>
        </p:spPr>
        <p:txBody>
          <a:bodyPr/>
          <a:lstStyle/>
          <a:p>
            <a:pPr>
              <a:spcBef>
                <a:spcPts val="1000"/>
              </a:spcBef>
            </a:pPr>
            <a:r>
              <a:rPr lang="en-US" noProof="0" dirty="0"/>
              <a:t>Two forwarding </a:t>
            </a:r>
            <a:r>
              <a:rPr lang="en-US" noProof="0" dirty="0" smtClean="0"/>
              <a:t>types</a:t>
            </a:r>
            <a:endParaRPr lang="en-US" noProof="0" dirty="0"/>
          </a:p>
          <a:p>
            <a:pPr lvl="1">
              <a:spcBef>
                <a:spcPts val="1000"/>
              </a:spcBef>
            </a:pPr>
            <a:r>
              <a:rPr lang="en-US" noProof="0" dirty="0"/>
              <a:t>EF (Expedited Forwarding</a:t>
            </a:r>
            <a:r>
              <a:rPr lang="en-US" noProof="0" dirty="0" smtClean="0"/>
              <a:t>):</a:t>
            </a:r>
            <a:endParaRPr lang="en-US" noProof="0" dirty="0"/>
          </a:p>
          <a:p>
            <a:pPr lvl="2">
              <a:spcBef>
                <a:spcPts val="1000"/>
              </a:spcBef>
            </a:pPr>
            <a:r>
              <a:rPr lang="en-US" noProof="0" dirty="0"/>
              <a:t>Data stream assigned minimum departure rate</a:t>
            </a:r>
          </a:p>
          <a:p>
            <a:pPr lvl="2">
              <a:spcBef>
                <a:spcPts val="1000"/>
              </a:spcBef>
            </a:pPr>
            <a:r>
              <a:rPr lang="en-US" noProof="0" dirty="0"/>
              <a:t>Circumvents delays</a:t>
            </a:r>
          </a:p>
          <a:p>
            <a:pPr lvl="1">
              <a:spcBef>
                <a:spcPts val="1000"/>
              </a:spcBef>
            </a:pPr>
            <a:r>
              <a:rPr lang="en-US" noProof="0" dirty="0"/>
              <a:t>AF (Assured Forwarding</a:t>
            </a:r>
            <a:r>
              <a:rPr lang="en-US" noProof="0" dirty="0" smtClean="0"/>
              <a:t>):</a:t>
            </a:r>
            <a:endParaRPr lang="en-US" noProof="0" dirty="0"/>
          </a:p>
          <a:p>
            <a:pPr lvl="2">
              <a:spcBef>
                <a:spcPts val="1000"/>
              </a:spcBef>
            </a:pPr>
            <a:r>
              <a:rPr lang="en-US" noProof="0" dirty="0"/>
              <a:t>Data streams assigned different router resource levels</a:t>
            </a:r>
          </a:p>
          <a:p>
            <a:pPr lvl="2">
              <a:spcBef>
                <a:spcPts val="1000"/>
              </a:spcBef>
            </a:pPr>
            <a:r>
              <a:rPr lang="en-US" noProof="0" dirty="0"/>
              <a:t>Prioritizes data handling</a:t>
            </a:r>
          </a:p>
          <a:p>
            <a:pPr lvl="2">
              <a:spcBef>
                <a:spcPts val="1000"/>
              </a:spcBef>
            </a:pPr>
            <a:r>
              <a:rPr lang="en-US" noProof="0" dirty="0"/>
              <a:t>No guarantee of on time, in sequence packet arrival</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3510492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a:t>
            </a:r>
            <a:r>
              <a:rPr lang="en-US" sz="100" noProof="0" dirty="0" smtClean="0"/>
              <a:t> </a:t>
            </a:r>
            <a:r>
              <a:rPr lang="en-US" noProof="0" dirty="0" smtClean="0"/>
              <a:t>o</a:t>
            </a:r>
            <a:r>
              <a:rPr lang="en-US" sz="100" noProof="0" dirty="0" smtClean="0"/>
              <a:t> </a:t>
            </a:r>
            <a:r>
              <a:rPr lang="en-US" noProof="0" dirty="0" smtClean="0"/>
              <a:t>S (Class of Service)</a:t>
            </a:r>
            <a:endParaRPr lang="en-US" noProof="0" dirty="0"/>
          </a:p>
        </p:txBody>
      </p:sp>
      <p:sp>
        <p:nvSpPr>
          <p:cNvPr id="3" name="Content Placeholder 2"/>
          <p:cNvSpPr>
            <a:spLocks noGrp="1"/>
          </p:cNvSpPr>
          <p:nvPr>
            <p:ph idx="1"/>
          </p:nvPr>
        </p:nvSpPr>
        <p:spPr>
          <a:xfrm>
            <a:off x="365125" y="1538818"/>
            <a:ext cx="8415338" cy="3675365"/>
          </a:xfrm>
        </p:spPr>
        <p:txBody>
          <a:bodyPr/>
          <a:lstStyle/>
          <a:p>
            <a:pPr>
              <a:spcBef>
                <a:spcPts val="1000"/>
              </a:spcBef>
            </a:pPr>
            <a:r>
              <a:rPr lang="en-US" noProof="0" dirty="0" smtClean="0"/>
              <a:t>C</a:t>
            </a:r>
            <a:r>
              <a:rPr lang="en-US" sz="100" noProof="0" dirty="0" smtClean="0"/>
              <a:t> </a:t>
            </a:r>
            <a:r>
              <a:rPr lang="en-US" noProof="0" dirty="0" smtClean="0"/>
              <a:t>o</a:t>
            </a:r>
            <a:r>
              <a:rPr lang="en-US" sz="100" noProof="0" dirty="0" smtClean="0"/>
              <a:t> </a:t>
            </a:r>
            <a:r>
              <a:rPr lang="en-US" noProof="0" dirty="0" smtClean="0"/>
              <a:t>S:</a:t>
            </a:r>
            <a:endParaRPr lang="en-US" noProof="0" dirty="0"/>
          </a:p>
          <a:p>
            <a:pPr lvl="1">
              <a:spcBef>
                <a:spcPts val="1000"/>
              </a:spcBef>
            </a:pPr>
            <a:r>
              <a:rPr lang="en-US" noProof="0" dirty="0"/>
              <a:t>Refers to techniques performed at Layer 2 on Ethernet frames</a:t>
            </a:r>
          </a:p>
          <a:p>
            <a:pPr lvl="1">
              <a:spcBef>
                <a:spcPts val="1000"/>
              </a:spcBef>
            </a:pPr>
            <a:r>
              <a:rPr lang="en-US" noProof="0" dirty="0"/>
              <a:t>Most often used to route Ethernet traffic between </a:t>
            </a:r>
            <a:r>
              <a:rPr lang="en-US" noProof="0" dirty="0" smtClean="0"/>
              <a:t>V</a:t>
            </a:r>
            <a:r>
              <a:rPr lang="en-US" sz="100" noProof="0" dirty="0" smtClean="0"/>
              <a:t> </a:t>
            </a:r>
            <a:r>
              <a:rPr lang="en-US" noProof="0" dirty="0" smtClean="0"/>
              <a:t>LANs</a:t>
            </a:r>
            <a:endParaRPr lang="en-US" noProof="0" dirty="0"/>
          </a:p>
          <a:p>
            <a:pPr marL="172800" lvl="1" indent="-172800">
              <a:spcBef>
                <a:spcPts val="1000"/>
              </a:spcBef>
              <a:buFontTx/>
              <a:buChar char="•"/>
            </a:pPr>
            <a:r>
              <a:rPr lang="en-US" noProof="0" dirty="0"/>
              <a:t>Priority Code Point (</a:t>
            </a:r>
            <a:r>
              <a:rPr lang="en-US" noProof="0" dirty="0" smtClean="0"/>
              <a:t>P</a:t>
            </a:r>
            <a:r>
              <a:rPr lang="en-US" sz="100" noProof="0" dirty="0" smtClean="0"/>
              <a:t> </a:t>
            </a:r>
            <a:r>
              <a:rPr lang="en-US" noProof="0" dirty="0" smtClean="0"/>
              <a:t>C</a:t>
            </a:r>
            <a:r>
              <a:rPr lang="en-US" sz="100" noProof="0" dirty="0" smtClean="0"/>
              <a:t> </a:t>
            </a:r>
            <a:r>
              <a:rPr lang="en-US" noProof="0" dirty="0" smtClean="0"/>
              <a:t>P</a:t>
            </a:r>
            <a:r>
              <a:rPr lang="en-US" noProof="0" dirty="0"/>
              <a:t>)</a:t>
            </a:r>
          </a:p>
          <a:p>
            <a:pPr lvl="1">
              <a:spcBef>
                <a:spcPts val="1000"/>
              </a:spcBef>
            </a:pPr>
            <a:r>
              <a:rPr lang="en-US" noProof="0" dirty="0"/>
              <a:t>A 3-bit field in the frame header of a frame that has been tagged (addressed to a specific </a:t>
            </a:r>
            <a:r>
              <a:rPr lang="en-US" noProof="0" dirty="0" smtClean="0"/>
              <a:t>V</a:t>
            </a:r>
            <a:r>
              <a:rPr lang="en-US" sz="100" noProof="0" dirty="0" smtClean="0"/>
              <a:t> </a:t>
            </a:r>
            <a:r>
              <a:rPr lang="en-US" noProof="0" dirty="0" smtClean="0"/>
              <a:t>LAN</a:t>
            </a:r>
            <a:r>
              <a:rPr lang="en-US" noProof="0" dirty="0"/>
              <a:t>)</a:t>
            </a:r>
          </a:p>
          <a:p>
            <a:pPr>
              <a:spcBef>
                <a:spcPts val="1000"/>
              </a:spcBef>
            </a:pPr>
            <a:r>
              <a:rPr lang="en-US" noProof="0" dirty="0" smtClean="0"/>
              <a:t>C</a:t>
            </a:r>
            <a:r>
              <a:rPr lang="en-US" sz="100" noProof="0" dirty="0" smtClean="0"/>
              <a:t> </a:t>
            </a:r>
            <a:r>
              <a:rPr lang="en-US" noProof="0" dirty="0" smtClean="0"/>
              <a:t>o</a:t>
            </a:r>
            <a:r>
              <a:rPr lang="en-US" sz="100" noProof="0" dirty="0" smtClean="0"/>
              <a:t> </a:t>
            </a:r>
            <a:r>
              <a:rPr lang="en-US" noProof="0" dirty="0" smtClean="0"/>
              <a:t>S </a:t>
            </a:r>
            <a:r>
              <a:rPr lang="en-US" noProof="0" dirty="0"/>
              <a:t>sets these bits to one of eight levels ranging from 0 to 7</a:t>
            </a:r>
          </a:p>
          <a:p>
            <a:pPr>
              <a:spcBef>
                <a:spcPts val="1000"/>
              </a:spcBef>
            </a:pPr>
            <a:r>
              <a:rPr lang="en-US" noProof="0" dirty="0" smtClean="0"/>
              <a:t>A network’s connectivity devices and clients must support the same set of protocols to achieve their Q</a:t>
            </a:r>
            <a:r>
              <a:rPr lang="en-US" sz="100" noProof="0" dirty="0" smtClean="0"/>
              <a:t> </a:t>
            </a:r>
            <a:r>
              <a:rPr lang="en-US" noProof="0" dirty="0" smtClean="0"/>
              <a:t>o</a:t>
            </a:r>
            <a:r>
              <a:rPr lang="en-US" sz="100" noProof="0" dirty="0" smtClean="0"/>
              <a:t> </a:t>
            </a:r>
            <a:r>
              <a:rPr lang="en-US" noProof="0" dirty="0" smtClean="0"/>
              <a:t>S benefits</a:t>
            </a:r>
          </a:p>
          <a:p>
            <a:pPr>
              <a:spcBef>
                <a:spcPts val="1000"/>
              </a:spcBef>
            </a:pPr>
            <a:r>
              <a:rPr lang="en-US" noProof="0" dirty="0" smtClean="0"/>
              <a:t>Networks can combine multiple Q</a:t>
            </a:r>
            <a:r>
              <a:rPr lang="en-US" sz="100" noProof="0" dirty="0" smtClean="0"/>
              <a:t> </a:t>
            </a:r>
            <a:r>
              <a:rPr lang="en-US" noProof="0" dirty="0" smtClean="0"/>
              <a:t>o</a:t>
            </a:r>
            <a:r>
              <a:rPr lang="en-US" sz="100" noProof="0" dirty="0" smtClean="0"/>
              <a:t> </a:t>
            </a:r>
            <a:r>
              <a:rPr lang="en-US" noProof="0" dirty="0" smtClean="0"/>
              <a:t>S techniques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1464120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Network Availability</a:t>
            </a:r>
            <a:endParaRPr lang="en-US" noProof="0" dirty="0"/>
          </a:p>
        </p:txBody>
      </p:sp>
      <p:sp>
        <p:nvSpPr>
          <p:cNvPr id="3" name="Content Placeholder 2"/>
          <p:cNvSpPr>
            <a:spLocks noGrp="1"/>
          </p:cNvSpPr>
          <p:nvPr>
            <p:ph idx="1"/>
          </p:nvPr>
        </p:nvSpPr>
        <p:spPr>
          <a:xfrm>
            <a:off x="365125" y="1538818"/>
            <a:ext cx="8415338" cy="3090590"/>
          </a:xfrm>
        </p:spPr>
        <p:txBody>
          <a:bodyPr/>
          <a:lstStyle/>
          <a:p>
            <a:pPr>
              <a:spcBef>
                <a:spcPts val="1000"/>
              </a:spcBef>
            </a:pPr>
            <a:r>
              <a:rPr lang="en-US" noProof="0" dirty="0"/>
              <a:t>Availability</a:t>
            </a:r>
          </a:p>
          <a:p>
            <a:pPr lvl="1">
              <a:spcBef>
                <a:spcPts val="1000"/>
              </a:spcBef>
            </a:pPr>
            <a:r>
              <a:rPr lang="en-US" noProof="0" dirty="0"/>
              <a:t>How consistently and reliably a file or system can be accessed</a:t>
            </a:r>
          </a:p>
          <a:p>
            <a:pPr>
              <a:spcBef>
                <a:spcPts val="1000"/>
              </a:spcBef>
            </a:pPr>
            <a:r>
              <a:rPr lang="en-US" noProof="0" dirty="0" smtClean="0"/>
              <a:t>H</a:t>
            </a:r>
            <a:r>
              <a:rPr lang="en-US" sz="100" noProof="0" dirty="0" smtClean="0"/>
              <a:t> </a:t>
            </a:r>
            <a:r>
              <a:rPr lang="en-US" noProof="0" dirty="0" smtClean="0"/>
              <a:t>A (high availability)</a:t>
            </a:r>
          </a:p>
          <a:p>
            <a:pPr lvl="1">
              <a:spcBef>
                <a:spcPts val="1000"/>
              </a:spcBef>
            </a:pPr>
            <a:r>
              <a:rPr lang="en-US" noProof="0" dirty="0" smtClean="0"/>
              <a:t>Refers to a system that functions reliably nearly all the time</a:t>
            </a:r>
          </a:p>
          <a:p>
            <a:pPr>
              <a:spcBef>
                <a:spcPts val="1000"/>
              </a:spcBef>
            </a:pPr>
            <a:r>
              <a:rPr lang="en-US" noProof="0" dirty="0"/>
              <a:t>Uptime</a:t>
            </a:r>
          </a:p>
          <a:p>
            <a:pPr lvl="1">
              <a:spcBef>
                <a:spcPts val="1000"/>
              </a:spcBef>
            </a:pPr>
            <a:r>
              <a:rPr lang="en-US" noProof="0" dirty="0"/>
              <a:t>Measure of time functioning normally between failures</a:t>
            </a:r>
          </a:p>
          <a:p>
            <a:pPr lvl="1">
              <a:spcBef>
                <a:spcPts val="1000"/>
              </a:spcBef>
            </a:pPr>
            <a:r>
              <a:rPr lang="en-US" noProof="0" dirty="0"/>
              <a:t>Linux or UNIX </a:t>
            </a:r>
            <a:r>
              <a:rPr lang="en-US" noProof="0" dirty="0" smtClean="0"/>
              <a:t>command </a:t>
            </a:r>
            <a:r>
              <a:rPr lang="en-US" b="1" noProof="0" dirty="0" smtClean="0">
                <a:cs typeface="Courier New" panose="02070309020205020404" pitchFamily="49" charset="0"/>
              </a:rPr>
              <a:t>uptime</a:t>
            </a:r>
            <a:endParaRPr lang="en-US" b="1" noProof="0" dirty="0">
              <a:cs typeface="Courier New" panose="02070309020205020404" pitchFamily="49" charset="0"/>
            </a:endParaRPr>
          </a:p>
          <a:p>
            <a:pPr lvl="1">
              <a:spcBef>
                <a:spcPts val="1000"/>
              </a:spcBef>
            </a:pPr>
            <a:r>
              <a:rPr lang="en-US" noProof="0" dirty="0"/>
              <a:t>Microsoft </a:t>
            </a:r>
            <a:r>
              <a:rPr lang="en-US" noProof="0" dirty="0" smtClean="0"/>
              <a:t>utility found in Task Manager</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2896048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Collecting Network Data</a:t>
            </a:r>
            <a:endParaRPr lang="en-US" noProof="0" dirty="0"/>
          </a:p>
        </p:txBody>
      </p:sp>
      <p:sp>
        <p:nvSpPr>
          <p:cNvPr id="3" name="Content Placeholder 2"/>
          <p:cNvSpPr>
            <a:spLocks noGrp="1"/>
          </p:cNvSpPr>
          <p:nvPr>
            <p:ph idx="1"/>
          </p:nvPr>
        </p:nvSpPr>
        <p:spPr>
          <a:xfrm>
            <a:off x="365125" y="1538818"/>
            <a:ext cx="8415338" cy="4568430"/>
          </a:xfrm>
        </p:spPr>
        <p:txBody>
          <a:bodyPr/>
          <a:lstStyle/>
          <a:p>
            <a:pPr>
              <a:spcBef>
                <a:spcPts val="1000"/>
              </a:spcBef>
            </a:pPr>
            <a:r>
              <a:rPr lang="en-US" noProof="0" dirty="0"/>
              <a:t>Network management</a:t>
            </a:r>
          </a:p>
          <a:p>
            <a:pPr lvl="1">
              <a:spcBef>
                <a:spcPts val="1000"/>
              </a:spcBef>
            </a:pPr>
            <a:r>
              <a:rPr lang="en-US" noProof="0" dirty="0"/>
              <a:t>Assess, monitor, and maintain all network aspects</a:t>
            </a:r>
          </a:p>
          <a:p>
            <a:pPr>
              <a:spcBef>
                <a:spcPts val="1000"/>
              </a:spcBef>
            </a:pPr>
            <a:r>
              <a:rPr lang="en-US" noProof="0" dirty="0" smtClean="0"/>
              <a:t>Network management can include:</a:t>
            </a:r>
          </a:p>
          <a:p>
            <a:pPr lvl="1">
              <a:spcBef>
                <a:spcPts val="1000"/>
              </a:spcBef>
            </a:pPr>
            <a:r>
              <a:rPr lang="en-US" noProof="0" dirty="0" smtClean="0"/>
              <a:t>Controlling user access to network resources</a:t>
            </a:r>
          </a:p>
          <a:p>
            <a:pPr lvl="1">
              <a:spcBef>
                <a:spcPts val="1000"/>
              </a:spcBef>
            </a:pPr>
            <a:r>
              <a:rPr lang="en-US" noProof="0" dirty="0" smtClean="0"/>
              <a:t>Checking for hardware faults</a:t>
            </a:r>
          </a:p>
          <a:p>
            <a:pPr lvl="1">
              <a:spcBef>
                <a:spcPts val="1000"/>
              </a:spcBef>
            </a:pPr>
            <a:r>
              <a:rPr lang="en-US" noProof="0" dirty="0" smtClean="0"/>
              <a:t>Ensuring optimized Q</a:t>
            </a:r>
            <a:r>
              <a:rPr lang="en-US" sz="100" noProof="0" dirty="0" smtClean="0"/>
              <a:t> </a:t>
            </a:r>
            <a:r>
              <a:rPr lang="en-US" noProof="0" dirty="0" smtClean="0"/>
              <a:t>o</a:t>
            </a:r>
            <a:r>
              <a:rPr lang="en-US" sz="100" noProof="0" dirty="0" smtClean="0"/>
              <a:t> </a:t>
            </a:r>
            <a:r>
              <a:rPr lang="en-US" noProof="0" dirty="0" smtClean="0"/>
              <a:t>S (quality of service) for critical applications</a:t>
            </a:r>
          </a:p>
          <a:p>
            <a:pPr lvl="1">
              <a:spcBef>
                <a:spcPts val="1000"/>
              </a:spcBef>
            </a:pPr>
            <a:r>
              <a:rPr lang="en-US" noProof="0" dirty="0" smtClean="0"/>
              <a:t>Maintaining records of network assets and software configurations</a:t>
            </a:r>
          </a:p>
          <a:p>
            <a:pPr lvl="1">
              <a:spcBef>
                <a:spcPts val="1000"/>
              </a:spcBef>
            </a:pPr>
            <a:r>
              <a:rPr lang="en-US" noProof="0" dirty="0" smtClean="0"/>
              <a:t>Determining what time of day is best for upgrading a router, server, or application</a:t>
            </a:r>
          </a:p>
          <a:p>
            <a:pPr>
              <a:spcBef>
                <a:spcPts val="1000"/>
              </a:spcBef>
            </a:pPr>
            <a:r>
              <a:rPr lang="en-US" noProof="0" dirty="0" smtClean="0"/>
              <a:t>Goals:</a:t>
            </a:r>
            <a:endParaRPr lang="en-US" noProof="0" dirty="0"/>
          </a:p>
          <a:p>
            <a:pPr lvl="2">
              <a:spcBef>
                <a:spcPts val="1000"/>
              </a:spcBef>
            </a:pPr>
            <a:r>
              <a:rPr lang="en-US" noProof="0" dirty="0"/>
              <a:t>Enhance efficiency and performance</a:t>
            </a:r>
          </a:p>
          <a:p>
            <a:pPr lvl="2">
              <a:spcBef>
                <a:spcPts val="1000"/>
              </a:spcBef>
            </a:pPr>
            <a:r>
              <a:rPr lang="en-US" noProof="0" dirty="0"/>
              <a:t>Prevent costly downtime and loss</a:t>
            </a:r>
          </a:p>
          <a:p>
            <a:pPr lvl="2">
              <a:spcBef>
                <a:spcPts val="1000"/>
              </a:spcBef>
            </a:pPr>
            <a:r>
              <a:rPr lang="en-US" noProof="0" dirty="0"/>
              <a:t>Predict problems before they </a:t>
            </a:r>
            <a:r>
              <a:rPr lang="en-US" noProof="0" dirty="0" smtClean="0"/>
              <a:t>occur</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5781451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Fault Tolerance (1 of 12)</a:t>
            </a:r>
            <a:endParaRPr lang="en-US" noProof="0" dirty="0"/>
          </a:p>
        </p:txBody>
      </p:sp>
      <p:sp>
        <p:nvSpPr>
          <p:cNvPr id="3" name="Content Placeholder 2"/>
          <p:cNvSpPr>
            <a:spLocks noGrp="1"/>
          </p:cNvSpPr>
          <p:nvPr>
            <p:ph idx="1"/>
          </p:nvPr>
        </p:nvSpPr>
        <p:spPr>
          <a:xfrm>
            <a:off x="365125" y="1538818"/>
            <a:ext cx="8415338" cy="3873368"/>
          </a:xfrm>
        </p:spPr>
        <p:txBody>
          <a:bodyPr/>
          <a:lstStyle/>
          <a:p>
            <a:pPr>
              <a:spcBef>
                <a:spcPts val="1000"/>
              </a:spcBef>
            </a:pPr>
            <a:r>
              <a:rPr lang="en-US" noProof="0" dirty="0"/>
              <a:t>Capacity for system to continue performing</a:t>
            </a:r>
          </a:p>
          <a:p>
            <a:pPr lvl="1">
              <a:spcBef>
                <a:spcPts val="1000"/>
              </a:spcBef>
            </a:pPr>
            <a:r>
              <a:rPr lang="en-US" noProof="0" dirty="0"/>
              <a:t>Despite unexpected hardware, software malfunction</a:t>
            </a:r>
          </a:p>
          <a:p>
            <a:pPr>
              <a:spcBef>
                <a:spcPts val="1000"/>
              </a:spcBef>
            </a:pPr>
            <a:r>
              <a:rPr lang="en-US" noProof="0" dirty="0"/>
              <a:t>Failure</a:t>
            </a:r>
          </a:p>
          <a:p>
            <a:pPr lvl="1">
              <a:spcBef>
                <a:spcPts val="1000"/>
              </a:spcBef>
            </a:pPr>
            <a:r>
              <a:rPr lang="en-US" noProof="0" dirty="0"/>
              <a:t>Deviation from specified system performance level</a:t>
            </a:r>
          </a:p>
          <a:p>
            <a:pPr lvl="2">
              <a:spcBef>
                <a:spcPts val="1000"/>
              </a:spcBef>
            </a:pPr>
            <a:r>
              <a:rPr lang="en-US" noProof="0" dirty="0"/>
              <a:t>Given time period</a:t>
            </a:r>
          </a:p>
          <a:p>
            <a:pPr>
              <a:spcBef>
                <a:spcPts val="1000"/>
              </a:spcBef>
            </a:pPr>
            <a:r>
              <a:rPr lang="en-US" noProof="0" dirty="0" smtClean="0"/>
              <a:t>Fault:</a:t>
            </a:r>
            <a:endParaRPr lang="en-US" noProof="0" dirty="0"/>
          </a:p>
          <a:p>
            <a:pPr lvl="1">
              <a:spcBef>
                <a:spcPts val="1000"/>
              </a:spcBef>
            </a:pPr>
            <a:r>
              <a:rPr lang="en-US" noProof="0" dirty="0"/>
              <a:t>Malfunction of one system component</a:t>
            </a:r>
          </a:p>
          <a:p>
            <a:pPr lvl="1">
              <a:spcBef>
                <a:spcPts val="1000"/>
              </a:spcBef>
            </a:pPr>
            <a:r>
              <a:rPr lang="en-US" noProof="0" dirty="0"/>
              <a:t>Can result in failure</a:t>
            </a:r>
          </a:p>
          <a:p>
            <a:pPr>
              <a:spcBef>
                <a:spcPts val="1000"/>
              </a:spcBef>
            </a:pPr>
            <a:r>
              <a:rPr lang="en-US" noProof="0" dirty="0"/>
              <a:t>Fault-tolerant system goal</a:t>
            </a:r>
          </a:p>
          <a:p>
            <a:pPr lvl="1">
              <a:spcBef>
                <a:spcPts val="1000"/>
              </a:spcBef>
            </a:pPr>
            <a:r>
              <a:rPr lang="en-US" noProof="0" dirty="0"/>
              <a:t>Prevent faults from progressing to </a:t>
            </a:r>
            <a:r>
              <a:rPr lang="en-US" noProof="0" dirty="0" smtClean="0"/>
              <a:t>failures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1219128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Fault Tolerance (2 of 12)</a:t>
            </a:r>
            <a:endParaRPr lang="en-US" noProof="0" dirty="0"/>
          </a:p>
        </p:txBody>
      </p:sp>
      <p:sp>
        <p:nvSpPr>
          <p:cNvPr id="3" name="Content Placeholder 2"/>
          <p:cNvSpPr>
            <a:spLocks noGrp="1"/>
          </p:cNvSpPr>
          <p:nvPr>
            <p:ph idx="1"/>
          </p:nvPr>
        </p:nvSpPr>
        <p:spPr>
          <a:xfrm>
            <a:off x="365125" y="1538818"/>
            <a:ext cx="8415338" cy="1338315"/>
          </a:xfrm>
        </p:spPr>
        <p:txBody>
          <a:bodyPr/>
          <a:lstStyle/>
          <a:p>
            <a:pPr>
              <a:spcBef>
                <a:spcPts val="1000"/>
              </a:spcBef>
            </a:pPr>
            <a:r>
              <a:rPr lang="en-US" noProof="0" dirty="0" smtClean="0"/>
              <a:t>Redundancy:</a:t>
            </a:r>
          </a:p>
          <a:p>
            <a:pPr lvl="1">
              <a:spcBef>
                <a:spcPts val="1000"/>
              </a:spcBef>
            </a:pPr>
            <a:r>
              <a:rPr lang="en-US" noProof="0" dirty="0" smtClean="0"/>
              <a:t>M</a:t>
            </a:r>
            <a:r>
              <a:rPr lang="en-US" sz="100" noProof="0" dirty="0" smtClean="0"/>
              <a:t> </a:t>
            </a:r>
            <a:r>
              <a:rPr lang="en-US" noProof="0" dirty="0" smtClean="0"/>
              <a:t>T</a:t>
            </a:r>
            <a:r>
              <a:rPr lang="en-US" sz="100" noProof="0" dirty="0" smtClean="0"/>
              <a:t> </a:t>
            </a:r>
            <a:r>
              <a:rPr lang="en-US" noProof="0" dirty="0" smtClean="0"/>
              <a:t>B</a:t>
            </a:r>
            <a:r>
              <a:rPr lang="en-US" sz="100" noProof="0" dirty="0" smtClean="0"/>
              <a:t> </a:t>
            </a:r>
            <a:r>
              <a:rPr lang="en-US" noProof="0" dirty="0" smtClean="0"/>
              <a:t>F (mean time between failures)—Average amount of time that will pass for devices exactly like this one before the next failure is expected to occur</a:t>
            </a:r>
          </a:p>
          <a:p>
            <a:pPr lvl="1">
              <a:spcBef>
                <a:spcPts val="1000"/>
              </a:spcBef>
            </a:pPr>
            <a:r>
              <a:rPr lang="en-US" noProof="0" dirty="0" smtClean="0"/>
              <a:t>M</a:t>
            </a:r>
            <a:r>
              <a:rPr lang="en-US" sz="100" noProof="0" dirty="0" smtClean="0"/>
              <a:t> </a:t>
            </a:r>
            <a:r>
              <a:rPr lang="en-US" noProof="0" dirty="0" smtClean="0"/>
              <a:t>T</a:t>
            </a:r>
            <a:r>
              <a:rPr lang="en-US" sz="100" noProof="0" dirty="0" smtClean="0"/>
              <a:t> </a:t>
            </a:r>
            <a:r>
              <a:rPr lang="en-US" noProof="0" dirty="0" smtClean="0"/>
              <a:t>T</a:t>
            </a:r>
            <a:r>
              <a:rPr lang="en-US" sz="100" noProof="0" dirty="0" smtClean="0"/>
              <a:t> </a:t>
            </a:r>
            <a:r>
              <a:rPr lang="en-US" noProof="0" dirty="0" smtClean="0"/>
              <a:t>R (mean time to repair)—Average amount of time required to repair the device</a:t>
            </a:r>
            <a:endParaRPr lang="en-US" noProof="0" dirty="0"/>
          </a:p>
        </p:txBody>
      </p:sp>
      <p:pic>
        <p:nvPicPr>
          <p:cNvPr id="5" name="Picture 4" descr="Figure 11-11 Every device eventually fails, it’s just a question of when. A horizontal time bar with two arrows pointing downwards on the left side with tags pointing device failure and device repaired. An arrow with tag on the right side pointing next device failure. The average amount of time from device failure to the next device failure is the mean time between failures. The average amount of time required to repair the device is meantime to repai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5525" y="3048000"/>
            <a:ext cx="6134538" cy="2438400"/>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3224985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Fault Tolerance (3 of 12)</a:t>
            </a:r>
            <a:endParaRPr lang="en-US" noProof="0" dirty="0"/>
          </a:p>
        </p:txBody>
      </p:sp>
      <p:sp>
        <p:nvSpPr>
          <p:cNvPr id="3" name="Content Placeholder 2"/>
          <p:cNvSpPr>
            <a:spLocks noGrp="1"/>
          </p:cNvSpPr>
          <p:nvPr>
            <p:ph idx="1"/>
          </p:nvPr>
        </p:nvSpPr>
        <p:spPr>
          <a:xfrm>
            <a:off x="365125" y="1538818"/>
            <a:ext cx="8415338" cy="2962349"/>
          </a:xfrm>
        </p:spPr>
        <p:txBody>
          <a:bodyPr/>
          <a:lstStyle/>
          <a:p>
            <a:pPr>
              <a:spcBef>
                <a:spcPts val="1000"/>
              </a:spcBef>
            </a:pPr>
            <a:r>
              <a:rPr lang="en-US" noProof="0" dirty="0" smtClean="0"/>
              <a:t>Redundancy:</a:t>
            </a:r>
          </a:p>
          <a:p>
            <a:pPr lvl="1">
              <a:spcBef>
                <a:spcPts val="1000"/>
              </a:spcBef>
            </a:pPr>
            <a:r>
              <a:rPr lang="en-US" noProof="0" dirty="0" smtClean="0"/>
              <a:t>To help protect against faults and failures, network are often designed with two or more of the same item, service, or connection filling the same role on the network</a:t>
            </a:r>
          </a:p>
          <a:p>
            <a:pPr lvl="1">
              <a:spcBef>
                <a:spcPts val="1000"/>
              </a:spcBef>
            </a:pPr>
            <a:r>
              <a:rPr lang="en-US" noProof="0" dirty="0" smtClean="0"/>
              <a:t>If one part, service, or connection fails, the other takes over</a:t>
            </a:r>
          </a:p>
          <a:p>
            <a:pPr>
              <a:spcBef>
                <a:spcPts val="1000"/>
              </a:spcBef>
            </a:pPr>
            <a:r>
              <a:rPr lang="en-US" noProof="0" dirty="0" smtClean="0"/>
              <a:t>To maintain high availability</a:t>
            </a:r>
          </a:p>
          <a:p>
            <a:pPr lvl="1">
              <a:spcBef>
                <a:spcPts val="1000"/>
              </a:spcBef>
            </a:pPr>
            <a:r>
              <a:rPr lang="en-US" noProof="0" dirty="0" smtClean="0"/>
              <a:t>Ensure critical network elements are redundant</a:t>
            </a:r>
          </a:p>
          <a:p>
            <a:pPr>
              <a:spcBef>
                <a:spcPts val="1000"/>
              </a:spcBef>
            </a:pPr>
            <a:r>
              <a:rPr lang="en-US" noProof="0" dirty="0" smtClean="0"/>
              <a:t>Main disadvantage of redundancy:</a:t>
            </a:r>
          </a:p>
          <a:p>
            <a:pPr lvl="1">
              <a:spcBef>
                <a:spcPts val="1000"/>
              </a:spcBef>
            </a:pPr>
            <a:r>
              <a:rPr lang="en-US" noProof="0" dirty="0" smtClean="0"/>
              <a:t>Cost</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1237964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Fault Tolerance (4 of 12)</a:t>
            </a:r>
            <a:endParaRPr lang="en-US" noProof="0" dirty="0"/>
          </a:p>
        </p:txBody>
      </p:sp>
      <p:pic>
        <p:nvPicPr>
          <p:cNvPr id="6" name="Picture 5" descr="Figure 11-12 Single T1 connectivity. From the internet on the right, a T 1 link passes through the firewall, the router with internal channel service unit or data service unit and multiplexer, the switch, and reaches the clien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1752600"/>
            <a:ext cx="5257800" cy="1036320"/>
          </a:xfrm>
          <a:prstGeom prst="rect">
            <a:avLst/>
          </a:prstGeom>
        </p:spPr>
      </p:pic>
      <p:pic>
        <p:nvPicPr>
          <p:cNvPr id="7" name="Picture 6" descr="Figure 11-13 Fully redundant T1 connectivity. A diagram illustrating a fully redundant T 1 connectivity. From internet on the right two T 1 links one above and below passes through the firewall, router with internal channel service and unit or data service unit and multiplexer, through switch and reaches the client separatel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1200" y="3283506"/>
            <a:ext cx="5257800" cy="2417064"/>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662902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Fault Tolerance (5 of 12)</a:t>
            </a:r>
            <a:endParaRPr lang="en-US" noProof="0" dirty="0"/>
          </a:p>
        </p:txBody>
      </p:sp>
      <p:sp>
        <p:nvSpPr>
          <p:cNvPr id="3" name="Content Placeholder 2"/>
          <p:cNvSpPr>
            <a:spLocks noGrp="1"/>
          </p:cNvSpPr>
          <p:nvPr>
            <p:ph idx="1"/>
          </p:nvPr>
        </p:nvSpPr>
        <p:spPr>
          <a:xfrm>
            <a:off x="365125" y="1538818"/>
            <a:ext cx="8415338" cy="3880037"/>
          </a:xfrm>
        </p:spPr>
        <p:txBody>
          <a:bodyPr/>
          <a:lstStyle/>
          <a:p>
            <a:pPr>
              <a:spcBef>
                <a:spcPts val="1000"/>
              </a:spcBef>
            </a:pPr>
            <a:r>
              <a:rPr lang="en-US" noProof="0" dirty="0" smtClean="0"/>
              <a:t>Automatic failover:</a:t>
            </a:r>
          </a:p>
          <a:p>
            <a:pPr lvl="1">
              <a:spcBef>
                <a:spcPts val="1000"/>
              </a:spcBef>
            </a:pPr>
            <a:r>
              <a:rPr lang="en-US" noProof="0" dirty="0" smtClean="0"/>
              <a:t>Critical devices require redundant N</a:t>
            </a:r>
            <a:r>
              <a:rPr lang="en-US" sz="100" noProof="0" dirty="0" smtClean="0"/>
              <a:t> </a:t>
            </a:r>
            <a:r>
              <a:rPr lang="en-US" noProof="0" dirty="0" smtClean="0"/>
              <a:t>I</a:t>
            </a:r>
            <a:r>
              <a:rPr lang="en-US" sz="100" noProof="0" dirty="0" smtClean="0"/>
              <a:t> </a:t>
            </a:r>
            <a:r>
              <a:rPr lang="en-US" noProof="0" dirty="0" smtClean="0"/>
              <a:t>Cs, S</a:t>
            </a:r>
            <a:r>
              <a:rPr lang="en-US" sz="100" noProof="0" dirty="0" smtClean="0"/>
              <a:t> </a:t>
            </a:r>
            <a:r>
              <a:rPr lang="en-US" noProof="0" dirty="0" smtClean="0"/>
              <a:t>F</a:t>
            </a:r>
            <a:r>
              <a:rPr lang="en-US" sz="100" noProof="0" dirty="0" smtClean="0"/>
              <a:t> </a:t>
            </a:r>
            <a:r>
              <a:rPr lang="en-US" noProof="0" dirty="0" smtClean="0"/>
              <a:t>Ps, power supplies, cooling fans, and processors</a:t>
            </a:r>
          </a:p>
          <a:p>
            <a:pPr lvl="1">
              <a:spcBef>
                <a:spcPts val="1000"/>
              </a:spcBef>
            </a:pPr>
            <a:r>
              <a:rPr lang="en-US" noProof="0" dirty="0" smtClean="0"/>
              <a:t>Should have the ability to immediately assume the duties of an identical component</a:t>
            </a:r>
          </a:p>
          <a:p>
            <a:pPr>
              <a:spcBef>
                <a:spcPts val="1000"/>
              </a:spcBef>
            </a:pPr>
            <a:r>
              <a:rPr lang="en-US" noProof="0" dirty="0" smtClean="0"/>
              <a:t>Hot-swappable</a:t>
            </a:r>
          </a:p>
          <a:p>
            <a:pPr lvl="1">
              <a:spcBef>
                <a:spcPts val="1000"/>
              </a:spcBef>
            </a:pPr>
            <a:r>
              <a:rPr lang="en-US" noProof="0" dirty="0" smtClean="0"/>
              <a:t>Refers to identical components that can be changed while a machine is running</a:t>
            </a:r>
          </a:p>
          <a:p>
            <a:pPr>
              <a:spcBef>
                <a:spcPts val="1000"/>
              </a:spcBef>
            </a:pPr>
            <a:r>
              <a:rPr lang="en-US" noProof="0" dirty="0" smtClean="0"/>
              <a:t>Two approaches:</a:t>
            </a:r>
          </a:p>
          <a:p>
            <a:pPr lvl="1">
              <a:spcBef>
                <a:spcPts val="1000"/>
              </a:spcBef>
            </a:pPr>
            <a:r>
              <a:rPr lang="en-US" noProof="0" dirty="0" smtClean="0"/>
              <a:t>Hot spare—Duplicate component that is already installed in a device and can assume function in case the original component fails</a:t>
            </a:r>
          </a:p>
          <a:p>
            <a:pPr lvl="1">
              <a:spcBef>
                <a:spcPts val="1000"/>
              </a:spcBef>
            </a:pPr>
            <a:r>
              <a:rPr lang="en-US" noProof="0" dirty="0" smtClean="0"/>
              <a:t>Cold spare—Duplicate component that is not installed, but can be installed in case of a failure</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1653726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Fault Tolerance (6 of 12)</a:t>
            </a:r>
            <a:endParaRPr lang="en-US" noProof="0" dirty="0"/>
          </a:p>
        </p:txBody>
      </p:sp>
      <p:sp>
        <p:nvSpPr>
          <p:cNvPr id="3" name="Content Placeholder 2"/>
          <p:cNvSpPr>
            <a:spLocks noGrp="1"/>
          </p:cNvSpPr>
          <p:nvPr>
            <p:ph idx="1"/>
          </p:nvPr>
        </p:nvSpPr>
        <p:spPr>
          <a:xfrm>
            <a:off x="365125" y="1538818"/>
            <a:ext cx="8415338" cy="2933111"/>
          </a:xfrm>
        </p:spPr>
        <p:txBody>
          <a:bodyPr/>
          <a:lstStyle/>
          <a:p>
            <a:pPr>
              <a:spcBef>
                <a:spcPts val="1000"/>
              </a:spcBef>
            </a:pPr>
            <a:r>
              <a:rPr lang="en-US" noProof="0" dirty="0"/>
              <a:t>Link aggregation (port </a:t>
            </a:r>
            <a:r>
              <a:rPr lang="en-US" noProof="0" dirty="0" smtClean="0"/>
              <a:t>aggregation):</a:t>
            </a:r>
            <a:endParaRPr lang="en-US" noProof="0" dirty="0"/>
          </a:p>
          <a:p>
            <a:pPr lvl="1">
              <a:spcBef>
                <a:spcPts val="1000"/>
              </a:spcBef>
            </a:pPr>
            <a:r>
              <a:rPr lang="en-US" noProof="0" dirty="0"/>
              <a:t>Combination of multiple network interfaces to act as one logical interface</a:t>
            </a:r>
          </a:p>
          <a:p>
            <a:pPr lvl="1">
              <a:spcBef>
                <a:spcPts val="1000"/>
              </a:spcBef>
            </a:pPr>
            <a:r>
              <a:rPr lang="en-US" noProof="0" dirty="0"/>
              <a:t>Example: </a:t>
            </a:r>
            <a:r>
              <a:rPr lang="en-US" noProof="0" dirty="0" smtClean="0"/>
              <a:t>N</a:t>
            </a:r>
            <a:r>
              <a:rPr lang="en-US" sz="100" noProof="0" dirty="0" smtClean="0"/>
              <a:t> </a:t>
            </a:r>
            <a:r>
              <a:rPr lang="en-US" noProof="0" dirty="0" smtClean="0"/>
              <a:t>I</a:t>
            </a:r>
            <a:r>
              <a:rPr lang="en-US" sz="100" noProof="0" dirty="0" smtClean="0"/>
              <a:t> </a:t>
            </a:r>
            <a:r>
              <a:rPr lang="en-US" noProof="0" dirty="0" smtClean="0"/>
              <a:t>C teaming</a:t>
            </a:r>
          </a:p>
          <a:p>
            <a:pPr>
              <a:spcBef>
                <a:spcPts val="1000"/>
              </a:spcBef>
            </a:pPr>
            <a:r>
              <a:rPr lang="en-US" noProof="0" dirty="0" smtClean="0"/>
              <a:t>Link aggregation allows for three major advantages:</a:t>
            </a:r>
          </a:p>
          <a:p>
            <a:pPr lvl="1">
              <a:spcBef>
                <a:spcPts val="1000"/>
              </a:spcBef>
            </a:pPr>
            <a:r>
              <a:rPr lang="en-US" noProof="0" dirty="0" smtClean="0"/>
              <a:t>Increased total throughput</a:t>
            </a:r>
          </a:p>
          <a:p>
            <a:pPr lvl="1">
              <a:spcBef>
                <a:spcPts val="1000"/>
              </a:spcBef>
            </a:pPr>
            <a:r>
              <a:rPr lang="en-US" noProof="0" dirty="0" smtClean="0"/>
              <a:t>Automatic failover between aggregated N</a:t>
            </a:r>
            <a:r>
              <a:rPr lang="en-US" sz="100" noProof="0" dirty="0" smtClean="0"/>
              <a:t> </a:t>
            </a:r>
            <a:r>
              <a:rPr lang="en-US" noProof="0" dirty="0" smtClean="0"/>
              <a:t>I</a:t>
            </a:r>
            <a:r>
              <a:rPr lang="en-US" sz="100" noProof="0" dirty="0" smtClean="0"/>
              <a:t> </a:t>
            </a:r>
            <a:r>
              <a:rPr lang="en-US" noProof="0" dirty="0" smtClean="0"/>
              <a:t>Cs</a:t>
            </a:r>
          </a:p>
          <a:p>
            <a:pPr lvl="1">
              <a:spcBef>
                <a:spcPts val="1000"/>
              </a:spcBef>
            </a:pPr>
            <a:r>
              <a:rPr lang="en-US" noProof="0" dirty="0"/>
              <a:t>Load </a:t>
            </a:r>
            <a:r>
              <a:rPr lang="en-US" noProof="0" dirty="0" smtClean="0"/>
              <a:t>balancing—Traffic distribution </a:t>
            </a:r>
            <a:r>
              <a:rPr lang="en-US" noProof="0" dirty="0"/>
              <a:t>over multiple components or </a:t>
            </a:r>
            <a:r>
              <a:rPr lang="en-US" noProof="0" dirty="0" smtClean="0"/>
              <a:t>links to </a:t>
            </a:r>
            <a:r>
              <a:rPr lang="en-US" noProof="0" dirty="0"/>
              <a:t>optimize performance and fault </a:t>
            </a:r>
            <a:r>
              <a:rPr lang="en-US" noProof="0" dirty="0" smtClean="0"/>
              <a:t>tolerance</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9960283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Fault Tolerance (7 of 12)</a:t>
            </a:r>
            <a:endParaRPr lang="en-US" noProof="0" dirty="0"/>
          </a:p>
        </p:txBody>
      </p:sp>
      <p:pic>
        <p:nvPicPr>
          <p:cNvPr id="6" name="Picture 5" descr="Figure 11-14 Two switches treat these three physical links as one logical link. Two switches, one on top right and one on bottom left with three physical links coming from one switch to another creating one logical link called L A G or link aggregation group."/>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8400" y="2133600"/>
            <a:ext cx="4413504" cy="2334768"/>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5716463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Fault Tolerance (8 of 12)</a:t>
            </a:r>
            <a:endParaRPr lang="en-US" noProof="0" dirty="0"/>
          </a:p>
        </p:txBody>
      </p:sp>
      <p:pic>
        <p:nvPicPr>
          <p:cNvPr id="7" name="Picture 6" descr="Figure 11-15 Link aggregation allows two workstations to communicate with a server at the same time. A figure shows link aggregation allows two work stations to communicate with a storage server at the same time In the right are , workstations 1, 2and 3. Three sessions from 1, 2 and 3 communicate with the server’s network interface card through the switch and two sessions port 1 and port 2 form a link aggregation in the form of ring, reaches the storage server by network interface1 and network interfac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0428" y="2072640"/>
            <a:ext cx="5343144" cy="2712720"/>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4282279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Fault Tolerance (9 of 12)</a:t>
            </a:r>
            <a:endParaRPr lang="en-US" noProof="0" dirty="0"/>
          </a:p>
        </p:txBody>
      </p:sp>
      <p:sp>
        <p:nvSpPr>
          <p:cNvPr id="3" name="Content Placeholder 2"/>
          <p:cNvSpPr>
            <a:spLocks noGrp="1"/>
          </p:cNvSpPr>
          <p:nvPr>
            <p:ph idx="1"/>
          </p:nvPr>
        </p:nvSpPr>
        <p:spPr>
          <a:xfrm>
            <a:off x="365125" y="1538818"/>
            <a:ext cx="8415338" cy="2278572"/>
          </a:xfrm>
        </p:spPr>
        <p:txBody>
          <a:bodyPr/>
          <a:lstStyle/>
          <a:p>
            <a:pPr>
              <a:spcBef>
                <a:spcPts val="1000"/>
              </a:spcBef>
            </a:pPr>
            <a:r>
              <a:rPr lang="en-US" noProof="0" dirty="0" smtClean="0"/>
              <a:t>L</a:t>
            </a:r>
            <a:r>
              <a:rPr lang="en-US" sz="100" noProof="0" dirty="0" smtClean="0"/>
              <a:t> </a:t>
            </a:r>
            <a:r>
              <a:rPr lang="en-US" noProof="0" dirty="0" smtClean="0"/>
              <a:t>A</a:t>
            </a:r>
            <a:r>
              <a:rPr lang="en-US" sz="100" noProof="0" dirty="0" smtClean="0"/>
              <a:t> </a:t>
            </a:r>
            <a:r>
              <a:rPr lang="en-US" noProof="0" dirty="0" smtClean="0"/>
              <a:t>C</a:t>
            </a:r>
            <a:r>
              <a:rPr lang="en-US" sz="100" noProof="0" dirty="0" smtClean="0"/>
              <a:t> </a:t>
            </a:r>
            <a:r>
              <a:rPr lang="en-US" noProof="0" dirty="0" smtClean="0"/>
              <a:t>P (Link Aggregation Control Protocol)</a:t>
            </a:r>
          </a:p>
          <a:p>
            <a:pPr lvl="1">
              <a:spcBef>
                <a:spcPts val="1000"/>
              </a:spcBef>
            </a:pPr>
            <a:r>
              <a:rPr lang="en-US" noProof="0" dirty="0" smtClean="0"/>
              <a:t>Dynamically coordinates communications between hosts on aggregated connections</a:t>
            </a:r>
          </a:p>
          <a:p>
            <a:pPr>
              <a:spcBef>
                <a:spcPts val="1000"/>
              </a:spcBef>
            </a:pPr>
            <a:r>
              <a:rPr lang="en-US" noProof="0" dirty="0" smtClean="0"/>
              <a:t>Most of these devices offer similar configuration options:</a:t>
            </a:r>
          </a:p>
          <a:p>
            <a:pPr lvl="1">
              <a:spcBef>
                <a:spcPts val="1000"/>
              </a:spcBef>
            </a:pPr>
            <a:r>
              <a:rPr lang="en-US" noProof="0" dirty="0" smtClean="0"/>
              <a:t>Static configuration</a:t>
            </a:r>
          </a:p>
          <a:p>
            <a:pPr lvl="1">
              <a:spcBef>
                <a:spcPts val="1000"/>
              </a:spcBef>
            </a:pPr>
            <a:r>
              <a:rPr lang="en-US" noProof="0" dirty="0" smtClean="0"/>
              <a:t>Passive mode</a:t>
            </a:r>
          </a:p>
          <a:p>
            <a:pPr lvl="1">
              <a:spcBef>
                <a:spcPts val="1000"/>
              </a:spcBef>
            </a:pPr>
            <a:r>
              <a:rPr lang="en-US" noProof="0" dirty="0" smtClean="0"/>
              <a:t>Active mode</a:t>
            </a:r>
          </a:p>
        </p:txBody>
      </p:sp>
      <p:pic>
        <p:nvPicPr>
          <p:cNvPr id="5" name="Picture 4" descr="Figure 11-16 Aggregate LAN3 and LAN4 to a network server. On this SOHO router, you can aggregate two or more of the router’s four LAN ports, depending on which ones are currently connected to another device. Source: TP-Link Technologies Co., Lt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4920" y="3869671"/>
            <a:ext cx="4509057" cy="2329163"/>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2040557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Fault Tolerance (10 of 12)</a:t>
            </a:r>
            <a:endParaRPr lang="en-US" noProof="0" dirty="0"/>
          </a:p>
        </p:txBody>
      </p:sp>
      <p:sp>
        <p:nvSpPr>
          <p:cNvPr id="3" name="Content Placeholder 2"/>
          <p:cNvSpPr>
            <a:spLocks noGrp="1"/>
          </p:cNvSpPr>
          <p:nvPr>
            <p:ph idx="1"/>
          </p:nvPr>
        </p:nvSpPr>
        <p:spPr>
          <a:xfrm>
            <a:off x="365125" y="1538818"/>
            <a:ext cx="8415338" cy="3481979"/>
          </a:xfrm>
        </p:spPr>
        <p:txBody>
          <a:bodyPr/>
          <a:lstStyle/>
          <a:p>
            <a:pPr>
              <a:spcBef>
                <a:spcPts val="1000"/>
              </a:spcBef>
            </a:pPr>
            <a:r>
              <a:rPr lang="en-US" noProof="0" dirty="0" smtClean="0"/>
              <a:t>Load balancer</a:t>
            </a:r>
          </a:p>
          <a:p>
            <a:pPr lvl="1">
              <a:spcBef>
                <a:spcPts val="1000"/>
              </a:spcBef>
            </a:pPr>
            <a:r>
              <a:rPr lang="en-US" noProof="0" dirty="0" smtClean="0"/>
              <a:t>A dedicated device that distributes traffic among multiple computers</a:t>
            </a:r>
          </a:p>
          <a:p>
            <a:pPr>
              <a:spcBef>
                <a:spcPts val="1000"/>
              </a:spcBef>
            </a:pPr>
            <a:r>
              <a:rPr lang="en-US" noProof="0" dirty="0" smtClean="0"/>
              <a:t>Clustering:</a:t>
            </a:r>
          </a:p>
          <a:p>
            <a:pPr lvl="1">
              <a:spcBef>
                <a:spcPts val="1000"/>
              </a:spcBef>
            </a:pPr>
            <a:r>
              <a:rPr lang="en-US" noProof="0" dirty="0" smtClean="0"/>
              <a:t>The technique of grouping multiple devices so they appear as a single device</a:t>
            </a:r>
          </a:p>
          <a:p>
            <a:pPr lvl="1">
              <a:spcBef>
                <a:spcPts val="1000"/>
              </a:spcBef>
            </a:pPr>
            <a:r>
              <a:rPr lang="en-US" noProof="0" dirty="0" smtClean="0"/>
              <a:t>Usually accompanies load balancing</a:t>
            </a:r>
          </a:p>
          <a:p>
            <a:pPr lvl="1">
              <a:spcBef>
                <a:spcPts val="1000"/>
              </a:spcBef>
            </a:pPr>
            <a:r>
              <a:rPr lang="en-US" noProof="0" dirty="0" smtClean="0"/>
              <a:t>A V</a:t>
            </a:r>
            <a:r>
              <a:rPr lang="en-US" sz="100" noProof="0" dirty="0" smtClean="0"/>
              <a:t> </a:t>
            </a:r>
            <a:r>
              <a:rPr lang="en-US" noProof="0" dirty="0" smtClean="0"/>
              <a:t>I</a:t>
            </a:r>
            <a:r>
              <a:rPr lang="en-US" sz="100" noProof="0" dirty="0" smtClean="0"/>
              <a:t> </a:t>
            </a:r>
            <a:r>
              <a:rPr lang="en-US" noProof="0" dirty="0" smtClean="0"/>
              <a:t>P (virtual IP address) is used to represent the entire cluster</a:t>
            </a:r>
          </a:p>
          <a:p>
            <a:pPr>
              <a:spcBef>
                <a:spcPts val="1000"/>
              </a:spcBef>
            </a:pPr>
            <a:r>
              <a:rPr lang="en-US" noProof="0" dirty="0" smtClean="0"/>
              <a:t>C</a:t>
            </a:r>
            <a:r>
              <a:rPr lang="en-US" sz="100" noProof="0" dirty="0" smtClean="0"/>
              <a:t> </a:t>
            </a:r>
            <a:r>
              <a:rPr lang="en-US" noProof="0" dirty="0" smtClean="0"/>
              <a:t>A</a:t>
            </a:r>
            <a:r>
              <a:rPr lang="en-US" sz="100" noProof="0" dirty="0" smtClean="0"/>
              <a:t> </a:t>
            </a:r>
            <a:r>
              <a:rPr lang="en-US" noProof="0" dirty="0" smtClean="0"/>
              <a:t>R</a:t>
            </a:r>
            <a:r>
              <a:rPr lang="en-US" sz="100" noProof="0" dirty="0" smtClean="0"/>
              <a:t> </a:t>
            </a:r>
            <a:r>
              <a:rPr lang="en-US" noProof="0" dirty="0" smtClean="0"/>
              <a:t>P (Common Address Redundancy Protocol):</a:t>
            </a:r>
          </a:p>
          <a:p>
            <a:pPr lvl="1">
              <a:spcBef>
                <a:spcPts val="1000"/>
              </a:spcBef>
            </a:pPr>
            <a:r>
              <a:rPr lang="en-US" noProof="0" dirty="0" smtClean="0"/>
              <a:t>Allows a pool of computers or interfaces to share one or more IP addresses</a:t>
            </a:r>
          </a:p>
          <a:p>
            <a:pPr lvl="1">
              <a:spcBef>
                <a:spcPts val="1000"/>
              </a:spcBef>
            </a:pPr>
            <a:r>
              <a:rPr lang="en-US" noProof="0" dirty="0" smtClean="0"/>
              <a:t>Pool is known as a redundancy group</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7662876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Monitoring Tools (1 of 6)</a:t>
            </a:r>
            <a:endParaRPr lang="en-US" noProof="0" dirty="0"/>
          </a:p>
        </p:txBody>
      </p:sp>
      <p:sp>
        <p:nvSpPr>
          <p:cNvPr id="3" name="Content Placeholder 2"/>
          <p:cNvSpPr>
            <a:spLocks noGrp="1"/>
          </p:cNvSpPr>
          <p:nvPr>
            <p:ph idx="1"/>
          </p:nvPr>
        </p:nvSpPr>
        <p:spPr>
          <a:xfrm>
            <a:off x="365125" y="1538818"/>
            <a:ext cx="8415338" cy="2962349"/>
          </a:xfrm>
        </p:spPr>
        <p:txBody>
          <a:bodyPr/>
          <a:lstStyle/>
          <a:p>
            <a:pPr>
              <a:spcBef>
                <a:spcPts val="1000"/>
              </a:spcBef>
            </a:pPr>
            <a:r>
              <a:rPr lang="en-US" noProof="0" dirty="0"/>
              <a:t>Network monitor</a:t>
            </a:r>
          </a:p>
          <a:p>
            <a:pPr lvl="1">
              <a:spcBef>
                <a:spcPts val="1000"/>
              </a:spcBef>
            </a:pPr>
            <a:r>
              <a:rPr lang="en-US" noProof="0" dirty="0"/>
              <a:t>Tool that continually monitors network traffic</a:t>
            </a:r>
          </a:p>
          <a:p>
            <a:pPr>
              <a:spcBef>
                <a:spcPts val="1000"/>
              </a:spcBef>
            </a:pPr>
            <a:r>
              <a:rPr lang="en-US" noProof="0" dirty="0" smtClean="0"/>
              <a:t>Protocol analyzer</a:t>
            </a:r>
            <a:endParaRPr lang="en-US" noProof="0" dirty="0"/>
          </a:p>
          <a:p>
            <a:pPr lvl="1">
              <a:spcBef>
                <a:spcPts val="1000"/>
              </a:spcBef>
            </a:pPr>
            <a:r>
              <a:rPr lang="en-US" noProof="0" dirty="0"/>
              <a:t>Tool that can monitor traffic at a specific interface between a server or client and the network</a:t>
            </a:r>
          </a:p>
          <a:p>
            <a:pPr>
              <a:spcBef>
                <a:spcPts val="1000"/>
              </a:spcBef>
            </a:pPr>
            <a:r>
              <a:rPr lang="en-US" noProof="0" dirty="0" smtClean="0"/>
              <a:t>Difference:</a:t>
            </a:r>
            <a:endParaRPr lang="en-US" noProof="0" dirty="0"/>
          </a:p>
          <a:p>
            <a:pPr lvl="1">
              <a:spcBef>
                <a:spcPts val="1000"/>
              </a:spcBef>
            </a:pPr>
            <a:r>
              <a:rPr lang="en-US" noProof="0" dirty="0"/>
              <a:t>Network monitor can monitor traffic that a single device encounters</a:t>
            </a:r>
          </a:p>
          <a:p>
            <a:pPr lvl="1">
              <a:spcBef>
                <a:spcPts val="1000"/>
              </a:spcBef>
            </a:pPr>
            <a:r>
              <a:rPr lang="en-US" noProof="0" dirty="0" smtClean="0"/>
              <a:t>Protocol analyzer can </a:t>
            </a:r>
            <a:r>
              <a:rPr lang="en-US" noProof="0" dirty="0"/>
              <a:t>monitor traffic patterns throughout a particular </a:t>
            </a:r>
            <a:r>
              <a:rPr lang="en-US" noProof="0" dirty="0" smtClean="0"/>
              <a:t>network</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8719877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Fault Tolerance (11 of 12)</a:t>
            </a:r>
            <a:endParaRPr lang="en-US" noProof="0" dirty="0"/>
          </a:p>
        </p:txBody>
      </p:sp>
      <p:pic>
        <p:nvPicPr>
          <p:cNvPr id="6" name="Picture 5" descr="Figure 11-17 Two web servers work together in a cluster to host a single website. Figure illustrating two web servers that together host a single website. The web client computer is connected to internet and passes through server load balancer. The load balancer directs traffic evenly between web server 1 and web server2. To the client the cluster looks like a single serv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2057400"/>
            <a:ext cx="6650726" cy="2417064"/>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5018661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Fault Tolerance (12 of 12)</a:t>
            </a:r>
            <a:endParaRPr lang="en-US" noProof="0" dirty="0"/>
          </a:p>
        </p:txBody>
      </p:sp>
      <p:sp>
        <p:nvSpPr>
          <p:cNvPr id="3" name="Content Placeholder 2"/>
          <p:cNvSpPr>
            <a:spLocks noGrp="1"/>
          </p:cNvSpPr>
          <p:nvPr>
            <p:ph idx="1"/>
          </p:nvPr>
        </p:nvSpPr>
        <p:spPr>
          <a:xfrm>
            <a:off x="365125" y="1538818"/>
            <a:ext cx="8415338" cy="1466555"/>
          </a:xfrm>
        </p:spPr>
        <p:txBody>
          <a:bodyPr/>
          <a:lstStyle/>
          <a:p>
            <a:pPr>
              <a:spcBef>
                <a:spcPts val="1000"/>
              </a:spcBef>
            </a:pPr>
            <a:r>
              <a:rPr lang="en-US" noProof="0" dirty="0" smtClean="0"/>
              <a:t>Distributed switching:</a:t>
            </a:r>
          </a:p>
          <a:p>
            <a:pPr lvl="1">
              <a:spcBef>
                <a:spcPts val="1000"/>
              </a:spcBef>
            </a:pPr>
            <a:r>
              <a:rPr lang="en-US" noProof="0" dirty="0" smtClean="0"/>
              <a:t>Centralizes control of V</a:t>
            </a:r>
            <a:r>
              <a:rPr lang="en-US" sz="100" noProof="0" dirty="0" smtClean="0"/>
              <a:t> </a:t>
            </a:r>
            <a:r>
              <a:rPr lang="en-US" noProof="0" dirty="0" smtClean="0"/>
              <a:t>Ms</a:t>
            </a:r>
          </a:p>
          <a:p>
            <a:pPr lvl="1">
              <a:spcBef>
                <a:spcPts val="1000"/>
              </a:spcBef>
            </a:pPr>
            <a:r>
              <a:rPr lang="en-US" noProof="0" dirty="0" smtClean="0"/>
              <a:t>Simplifies network operations </a:t>
            </a:r>
          </a:p>
          <a:p>
            <a:pPr lvl="1">
              <a:spcBef>
                <a:spcPts val="1000"/>
              </a:spcBef>
            </a:pPr>
            <a:r>
              <a:rPr lang="en-US" noProof="0" dirty="0" smtClean="0"/>
              <a:t>Minimizes chances for configuration errors</a:t>
            </a:r>
          </a:p>
        </p:txBody>
      </p:sp>
      <p:pic>
        <p:nvPicPr>
          <p:cNvPr id="5" name="Picture 4" descr="Figure 11-19 Distributed switching centralizes management of VM network connections. The figure shows distributed switching across multiple hosts. Host 1 on the left has three virtual machines and Host 2 on the right has three virtual machines and they are connected to a virtual distributed switch."/>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7400" y="3276600"/>
            <a:ext cx="4435783" cy="1984529"/>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437199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Data Backup and Storage (1 of 12)</a:t>
            </a:r>
            <a:endParaRPr lang="en-US" noProof="0" dirty="0"/>
          </a:p>
        </p:txBody>
      </p:sp>
      <p:sp>
        <p:nvSpPr>
          <p:cNvPr id="3" name="Content Placeholder 2"/>
          <p:cNvSpPr>
            <a:spLocks noGrp="1"/>
          </p:cNvSpPr>
          <p:nvPr>
            <p:ph idx="1"/>
          </p:nvPr>
        </p:nvSpPr>
        <p:spPr>
          <a:xfrm>
            <a:off x="365125" y="1538818"/>
            <a:ext cx="8415338" cy="4626908"/>
          </a:xfrm>
        </p:spPr>
        <p:txBody>
          <a:bodyPr/>
          <a:lstStyle/>
          <a:p>
            <a:pPr>
              <a:spcBef>
                <a:spcPts val="1000"/>
              </a:spcBef>
            </a:pPr>
            <a:r>
              <a:rPr lang="en-US" noProof="0" dirty="0" smtClean="0"/>
              <a:t>Backup:</a:t>
            </a:r>
            <a:endParaRPr lang="en-US" noProof="0" dirty="0"/>
          </a:p>
          <a:p>
            <a:pPr lvl="1">
              <a:spcBef>
                <a:spcPts val="1000"/>
              </a:spcBef>
            </a:pPr>
            <a:r>
              <a:rPr lang="en-US" noProof="0" dirty="0"/>
              <a:t>Copies of data or program files</a:t>
            </a:r>
          </a:p>
          <a:p>
            <a:pPr lvl="1">
              <a:spcBef>
                <a:spcPts val="1000"/>
              </a:spcBef>
            </a:pPr>
            <a:r>
              <a:rPr lang="en-US" noProof="0" dirty="0"/>
              <a:t>Created for archiving, safekeeping</a:t>
            </a:r>
          </a:p>
          <a:p>
            <a:pPr>
              <a:spcBef>
                <a:spcPts val="1000"/>
              </a:spcBef>
            </a:pPr>
            <a:r>
              <a:rPr lang="en-US" noProof="0" dirty="0"/>
              <a:t>When creating a backup system, keep in mind:</a:t>
            </a:r>
          </a:p>
          <a:p>
            <a:pPr lvl="1">
              <a:spcBef>
                <a:spcPts val="1000"/>
              </a:spcBef>
            </a:pPr>
            <a:r>
              <a:rPr lang="en-US" noProof="0" dirty="0"/>
              <a:t>Decide what to back up</a:t>
            </a:r>
          </a:p>
          <a:p>
            <a:pPr lvl="1">
              <a:spcBef>
                <a:spcPts val="1000"/>
              </a:spcBef>
            </a:pPr>
            <a:r>
              <a:rPr lang="en-US" noProof="0" dirty="0"/>
              <a:t>Consider cloud backups</a:t>
            </a:r>
          </a:p>
          <a:p>
            <a:pPr lvl="1">
              <a:spcBef>
                <a:spcPts val="1000"/>
              </a:spcBef>
            </a:pPr>
            <a:r>
              <a:rPr lang="en-US" noProof="0" dirty="0" smtClean="0"/>
              <a:t>Verify </a:t>
            </a:r>
            <a:r>
              <a:rPr lang="en-US" noProof="0" dirty="0"/>
              <a:t>backup hardware and software are compatible with network</a:t>
            </a:r>
          </a:p>
          <a:p>
            <a:pPr lvl="1">
              <a:spcBef>
                <a:spcPts val="1000"/>
              </a:spcBef>
            </a:pPr>
            <a:r>
              <a:rPr lang="en-US" noProof="0" dirty="0"/>
              <a:t>Make sure backup software uses data error-checking</a:t>
            </a:r>
          </a:p>
          <a:p>
            <a:pPr lvl="1">
              <a:spcBef>
                <a:spcPts val="1000"/>
              </a:spcBef>
            </a:pPr>
            <a:r>
              <a:rPr lang="en-US" noProof="0" dirty="0"/>
              <a:t>Verify that your backup storage media provides sufficient capacity</a:t>
            </a:r>
          </a:p>
          <a:p>
            <a:pPr lvl="1">
              <a:spcBef>
                <a:spcPts val="1000"/>
              </a:spcBef>
            </a:pPr>
            <a:r>
              <a:rPr lang="en-US" noProof="0" dirty="0"/>
              <a:t>Be aware of how your backup process affects the system</a:t>
            </a:r>
          </a:p>
          <a:p>
            <a:pPr lvl="1">
              <a:spcBef>
                <a:spcPts val="1000"/>
              </a:spcBef>
            </a:pPr>
            <a:r>
              <a:rPr lang="en-US" noProof="0" dirty="0" smtClean="0"/>
              <a:t>Know how much the backup methods and media cost</a:t>
            </a:r>
          </a:p>
          <a:p>
            <a:pPr lvl="1">
              <a:spcBef>
                <a:spcPts val="1000"/>
              </a:spcBef>
            </a:pPr>
            <a:r>
              <a:rPr lang="en-US" noProof="0" dirty="0" smtClean="0"/>
              <a:t>Be </a:t>
            </a:r>
            <a:r>
              <a:rPr lang="en-US" noProof="0" dirty="0"/>
              <a:t>aware of the degree of manual intervention required to manage </a:t>
            </a:r>
            <a:r>
              <a:rPr lang="en-US" noProof="0" dirty="0" smtClean="0"/>
              <a:t>backups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6247521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Data Backup and Storage (2 of 12)</a:t>
            </a:r>
            <a:endParaRPr lang="en-US" noProof="0" dirty="0"/>
          </a:p>
        </p:txBody>
      </p:sp>
      <p:sp>
        <p:nvSpPr>
          <p:cNvPr id="3" name="Content Placeholder 2"/>
          <p:cNvSpPr>
            <a:spLocks noGrp="1"/>
          </p:cNvSpPr>
          <p:nvPr>
            <p:ph idx="1"/>
          </p:nvPr>
        </p:nvSpPr>
        <p:spPr>
          <a:xfrm>
            <a:off x="365125" y="1538818"/>
            <a:ext cx="8415338" cy="3657411"/>
          </a:xfrm>
        </p:spPr>
        <p:txBody>
          <a:bodyPr/>
          <a:lstStyle/>
          <a:p>
            <a:pPr>
              <a:spcBef>
                <a:spcPts val="1000"/>
              </a:spcBef>
            </a:pPr>
            <a:r>
              <a:rPr lang="en-US" noProof="0" dirty="0" smtClean="0"/>
              <a:t>When </a:t>
            </a:r>
            <a:r>
              <a:rPr lang="en-US" noProof="0" dirty="0"/>
              <a:t>creating a backup system, keep in </a:t>
            </a:r>
            <a:r>
              <a:rPr lang="en-US" noProof="0" dirty="0" smtClean="0"/>
              <a:t>mind (continued):</a:t>
            </a:r>
            <a:endParaRPr lang="en-US" noProof="0" dirty="0"/>
          </a:p>
          <a:p>
            <a:pPr lvl="1">
              <a:spcBef>
                <a:spcPts val="1000"/>
              </a:spcBef>
            </a:pPr>
            <a:r>
              <a:rPr lang="en-US" noProof="0" dirty="0" smtClean="0"/>
              <a:t>Make </a:t>
            </a:r>
            <a:r>
              <a:rPr lang="en-US" noProof="0" dirty="0"/>
              <a:t>wise choices for storage media</a:t>
            </a:r>
          </a:p>
          <a:p>
            <a:pPr lvl="1">
              <a:spcBef>
                <a:spcPts val="1000"/>
              </a:spcBef>
            </a:pPr>
            <a:r>
              <a:rPr lang="en-US" noProof="0" dirty="0"/>
              <a:t>When storing data to hard drives, recognize that drives can be installed on computers on the LAN</a:t>
            </a:r>
          </a:p>
          <a:p>
            <a:pPr lvl="1">
              <a:spcBef>
                <a:spcPts val="1000"/>
              </a:spcBef>
            </a:pPr>
            <a:r>
              <a:rPr lang="en-US" noProof="0" dirty="0"/>
              <a:t>Keep backups </a:t>
            </a:r>
            <a:r>
              <a:rPr lang="en-US" noProof="0" dirty="0" smtClean="0"/>
              <a:t>secure</a:t>
            </a:r>
          </a:p>
          <a:p>
            <a:pPr lvl="1">
              <a:spcBef>
                <a:spcPts val="1000"/>
              </a:spcBef>
            </a:pPr>
            <a:r>
              <a:rPr lang="en-US" noProof="0" dirty="0" smtClean="0"/>
              <a:t>Decide </a:t>
            </a:r>
            <a:r>
              <a:rPr lang="en-US" noProof="0" dirty="0"/>
              <a:t>what type of backup will be done</a:t>
            </a:r>
          </a:p>
          <a:p>
            <a:pPr lvl="2">
              <a:spcBef>
                <a:spcPts val="1000"/>
              </a:spcBef>
            </a:pPr>
            <a:r>
              <a:rPr lang="en-US" noProof="0" dirty="0"/>
              <a:t>Full, incremental, or differential backups</a:t>
            </a:r>
          </a:p>
          <a:p>
            <a:pPr lvl="1">
              <a:spcBef>
                <a:spcPts val="1000"/>
              </a:spcBef>
            </a:pPr>
            <a:r>
              <a:rPr lang="en-US" noProof="0" dirty="0" smtClean="0"/>
              <a:t>Decide how often backups </a:t>
            </a:r>
            <a:r>
              <a:rPr lang="en-US" noProof="0" dirty="0"/>
              <a:t>will be done</a:t>
            </a:r>
          </a:p>
          <a:p>
            <a:pPr lvl="1">
              <a:spcBef>
                <a:spcPts val="1000"/>
              </a:spcBef>
            </a:pPr>
            <a:r>
              <a:rPr lang="en-US" noProof="0" dirty="0"/>
              <a:t>Develop a backup schedule</a:t>
            </a:r>
          </a:p>
          <a:p>
            <a:pPr lvl="1">
              <a:spcBef>
                <a:spcPts val="1000"/>
              </a:spcBef>
            </a:pPr>
            <a:r>
              <a:rPr lang="en-US" noProof="0" dirty="0"/>
              <a:t>Establish a regular schedule of </a:t>
            </a:r>
            <a:r>
              <a:rPr lang="en-US" noProof="0" dirty="0" smtClean="0"/>
              <a:t>verification</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8805125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Data Backup and Storage (3 of 12)</a:t>
            </a:r>
            <a:endParaRPr lang="en-US" noProof="0" dirty="0"/>
          </a:p>
        </p:txBody>
      </p:sp>
      <p:sp>
        <p:nvSpPr>
          <p:cNvPr id="3" name="Content Placeholder 2"/>
          <p:cNvSpPr>
            <a:spLocks noGrp="1"/>
          </p:cNvSpPr>
          <p:nvPr>
            <p:ph idx="1"/>
          </p:nvPr>
        </p:nvSpPr>
        <p:spPr>
          <a:xfrm>
            <a:off x="365125" y="1538818"/>
            <a:ext cx="8415338" cy="683777"/>
          </a:xfrm>
        </p:spPr>
        <p:txBody>
          <a:bodyPr/>
          <a:lstStyle/>
          <a:p>
            <a:pPr>
              <a:spcBef>
                <a:spcPts val="1000"/>
              </a:spcBef>
            </a:pPr>
            <a:r>
              <a:rPr lang="en-US" noProof="0" dirty="0" smtClean="0"/>
              <a:t>Snapshot</a:t>
            </a:r>
          </a:p>
          <a:p>
            <a:pPr lvl="1">
              <a:spcBef>
                <a:spcPts val="1000"/>
              </a:spcBef>
            </a:pPr>
            <a:r>
              <a:rPr lang="en-US" noProof="0" dirty="0" smtClean="0"/>
              <a:t>A frequently saved, incremental backup of the data’s state at a specific point in time</a:t>
            </a:r>
            <a:endParaRPr lang="en-US" noProof="0" dirty="0"/>
          </a:p>
        </p:txBody>
      </p:sp>
      <p:pic>
        <p:nvPicPr>
          <p:cNvPr id="5" name="Picture 4" descr="Figure 11-20 Incremental and differential backups demand fewer resources. A figure shows incremental and differential back up. On the left is a full back up hardware which backs up everything. This hardware leads to incremental back up that backs up what changed that day. The same happens in the middle line and the bottom line. The incremental back up of the three forms differential back up, backs up what changed all week, and finally forms a full back up hard wa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54562" y="2590800"/>
            <a:ext cx="5236464" cy="2474976"/>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7123519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Data Backup and Storage (4 of 12)</a:t>
            </a:r>
            <a:endParaRPr lang="en-US" noProof="0" dirty="0"/>
          </a:p>
        </p:txBody>
      </p:sp>
      <p:sp>
        <p:nvSpPr>
          <p:cNvPr id="3" name="Content Placeholder 2"/>
          <p:cNvSpPr>
            <a:spLocks noGrp="1"/>
          </p:cNvSpPr>
          <p:nvPr>
            <p:ph idx="1"/>
          </p:nvPr>
        </p:nvSpPr>
        <p:spPr>
          <a:xfrm>
            <a:off x="365125" y="1538818"/>
            <a:ext cx="8415338" cy="2541721"/>
          </a:xfrm>
        </p:spPr>
        <p:txBody>
          <a:bodyPr/>
          <a:lstStyle/>
          <a:p>
            <a:pPr>
              <a:spcBef>
                <a:spcPts val="1000"/>
              </a:spcBef>
            </a:pPr>
            <a:r>
              <a:rPr lang="en-US" noProof="0" dirty="0" smtClean="0"/>
              <a:t>Network storage technologies</a:t>
            </a:r>
          </a:p>
          <a:p>
            <a:pPr lvl="1">
              <a:spcBef>
                <a:spcPts val="1000"/>
              </a:spcBef>
            </a:pPr>
            <a:r>
              <a:rPr lang="en-US" noProof="0" dirty="0" smtClean="0"/>
              <a:t>Provide hardware redundancy and high-speed access to large amounts of data</a:t>
            </a:r>
          </a:p>
          <a:p>
            <a:pPr>
              <a:spcBef>
                <a:spcPts val="1000"/>
              </a:spcBef>
            </a:pPr>
            <a:r>
              <a:rPr lang="en-US" noProof="0" dirty="0" smtClean="0"/>
              <a:t>Differences between data backups and network storage technologies:</a:t>
            </a:r>
          </a:p>
          <a:p>
            <a:pPr lvl="1">
              <a:spcBef>
                <a:spcPts val="1000"/>
              </a:spcBef>
            </a:pPr>
            <a:r>
              <a:rPr lang="en-US" noProof="0" dirty="0" smtClean="0"/>
              <a:t>Network storage technologies don’t necessarily save multiple copies of the same data</a:t>
            </a:r>
          </a:p>
          <a:p>
            <a:pPr lvl="1">
              <a:spcBef>
                <a:spcPts val="1000"/>
              </a:spcBef>
            </a:pPr>
            <a:r>
              <a:rPr lang="en-US" noProof="0" dirty="0" smtClean="0"/>
              <a:t>Network storage technologies don’t usually store data in different geological locations</a:t>
            </a:r>
          </a:p>
          <a:p>
            <a:pPr lvl="1">
              <a:spcBef>
                <a:spcPts val="1000"/>
              </a:spcBef>
            </a:pPr>
            <a:r>
              <a:rPr lang="en-US" noProof="0" dirty="0" smtClean="0"/>
              <a:t>If there are multiple copies of the data, network storage technologies save those copies in the same format on the same type of media</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952446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Data Backup and Storage (5 of 12)</a:t>
            </a:r>
            <a:endParaRPr lang="en-US" noProof="0" dirty="0"/>
          </a:p>
        </p:txBody>
      </p:sp>
      <p:sp>
        <p:nvSpPr>
          <p:cNvPr id="3" name="Content Placeholder 2"/>
          <p:cNvSpPr>
            <a:spLocks noGrp="1"/>
          </p:cNvSpPr>
          <p:nvPr>
            <p:ph idx="1"/>
          </p:nvPr>
        </p:nvSpPr>
        <p:spPr>
          <a:xfrm>
            <a:off x="365125" y="1538818"/>
            <a:ext cx="8415338" cy="2541721"/>
          </a:xfrm>
        </p:spPr>
        <p:txBody>
          <a:bodyPr/>
          <a:lstStyle/>
          <a:p>
            <a:pPr>
              <a:spcBef>
                <a:spcPts val="1000"/>
              </a:spcBef>
            </a:pPr>
            <a:r>
              <a:rPr lang="en-US" noProof="0" dirty="0" smtClean="0"/>
              <a:t>N</a:t>
            </a:r>
            <a:r>
              <a:rPr lang="en-US" sz="100" noProof="0" dirty="0" smtClean="0"/>
              <a:t> </a:t>
            </a:r>
            <a:r>
              <a:rPr lang="en-US" noProof="0" dirty="0" smtClean="0"/>
              <a:t>A</a:t>
            </a:r>
            <a:r>
              <a:rPr lang="en-US" sz="100" noProof="0" dirty="0" smtClean="0"/>
              <a:t> </a:t>
            </a:r>
            <a:r>
              <a:rPr lang="en-US" noProof="0" dirty="0" smtClean="0"/>
              <a:t>S (network attached storage):</a:t>
            </a:r>
          </a:p>
          <a:p>
            <a:pPr lvl="1">
              <a:spcBef>
                <a:spcPts val="1000"/>
              </a:spcBef>
            </a:pPr>
            <a:r>
              <a:rPr lang="en-US" noProof="0" dirty="0" smtClean="0"/>
              <a:t>A </a:t>
            </a:r>
            <a:r>
              <a:rPr lang="en-US" noProof="0" dirty="0"/>
              <a:t>specialized storage device or group of storage devices that provides centralized fault tolerant data storage for a network</a:t>
            </a:r>
          </a:p>
          <a:p>
            <a:pPr>
              <a:spcBef>
                <a:spcPts val="1000"/>
              </a:spcBef>
            </a:pPr>
            <a:r>
              <a:rPr lang="en-US" noProof="0" dirty="0" smtClean="0"/>
              <a:t>Advantages:</a:t>
            </a:r>
          </a:p>
          <a:p>
            <a:pPr lvl="1">
              <a:spcBef>
                <a:spcPts val="1000"/>
              </a:spcBef>
            </a:pPr>
            <a:r>
              <a:rPr lang="en-US" noProof="0" dirty="0" smtClean="0"/>
              <a:t>Optimization—Contains its </a:t>
            </a:r>
            <a:r>
              <a:rPr lang="en-US" noProof="0" dirty="0"/>
              <a:t>own file system optimized for saving and serving files</a:t>
            </a:r>
          </a:p>
          <a:p>
            <a:pPr lvl="1">
              <a:spcBef>
                <a:spcPts val="1000"/>
              </a:spcBef>
            </a:pPr>
            <a:r>
              <a:rPr lang="en-US" noProof="0" dirty="0" smtClean="0"/>
              <a:t>Adaptability—Can store and retrieve data for any type of client</a:t>
            </a:r>
            <a:endParaRPr lang="en-US" noProof="0" dirty="0"/>
          </a:p>
          <a:p>
            <a:pPr lvl="1">
              <a:spcBef>
                <a:spcPts val="1000"/>
              </a:spcBef>
            </a:pPr>
            <a:r>
              <a:rPr lang="en-US" noProof="0" dirty="0" smtClean="0"/>
              <a:t>Expansion—Can be </a:t>
            </a:r>
            <a:r>
              <a:rPr lang="en-US" noProof="0" dirty="0"/>
              <a:t>easily expanded without interrupting </a:t>
            </a:r>
            <a:r>
              <a:rPr lang="en-US" noProof="0" dirty="0" smtClean="0"/>
              <a:t>service</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0879518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Data Backup and Storage (6 of 12)</a:t>
            </a:r>
            <a:endParaRPr lang="en-US" noProof="0" dirty="0"/>
          </a:p>
        </p:txBody>
      </p:sp>
      <p:sp>
        <p:nvSpPr>
          <p:cNvPr id="3" name="Content Placeholder 2"/>
          <p:cNvSpPr>
            <a:spLocks noGrp="1"/>
          </p:cNvSpPr>
          <p:nvPr>
            <p:ph idx="1"/>
          </p:nvPr>
        </p:nvSpPr>
        <p:spPr>
          <a:xfrm>
            <a:off x="365125" y="1538818"/>
            <a:ext cx="8415338" cy="3459409"/>
          </a:xfrm>
        </p:spPr>
        <p:txBody>
          <a:bodyPr/>
          <a:lstStyle/>
          <a:p>
            <a:pPr>
              <a:spcBef>
                <a:spcPts val="1000"/>
              </a:spcBef>
            </a:pPr>
            <a:r>
              <a:rPr lang="en-US" noProof="0" dirty="0" smtClean="0"/>
              <a:t>N</a:t>
            </a:r>
            <a:r>
              <a:rPr lang="en-US" sz="100" noProof="0" dirty="0" smtClean="0"/>
              <a:t> </a:t>
            </a:r>
            <a:r>
              <a:rPr lang="en-US" noProof="0" dirty="0" smtClean="0"/>
              <a:t>A</a:t>
            </a:r>
            <a:r>
              <a:rPr lang="en-US" sz="100" noProof="0" dirty="0" smtClean="0"/>
              <a:t> </a:t>
            </a:r>
            <a:r>
              <a:rPr lang="en-US" noProof="0" dirty="0" smtClean="0"/>
              <a:t>S server’s pool of storage space is provided by multiple hard disk drives</a:t>
            </a:r>
          </a:p>
          <a:p>
            <a:pPr lvl="1">
              <a:spcBef>
                <a:spcPts val="1000"/>
              </a:spcBef>
            </a:pPr>
            <a:r>
              <a:rPr lang="en-US" noProof="0" dirty="0" smtClean="0"/>
              <a:t>Can be configured with a form of RAID (redundant array of inexpensive/independent disks)</a:t>
            </a:r>
          </a:p>
          <a:p>
            <a:pPr>
              <a:spcBef>
                <a:spcPts val="1000"/>
              </a:spcBef>
            </a:pPr>
            <a:r>
              <a:rPr lang="en-US" noProof="0" dirty="0" smtClean="0"/>
              <a:t>Four most common types of RAID:</a:t>
            </a:r>
          </a:p>
          <a:p>
            <a:pPr lvl="1">
              <a:spcBef>
                <a:spcPts val="1000"/>
              </a:spcBef>
            </a:pPr>
            <a:r>
              <a:rPr lang="en-US" noProof="0" dirty="0" smtClean="0"/>
              <a:t>RAID 0—Data is striped/written across multiple disks</a:t>
            </a:r>
          </a:p>
          <a:p>
            <a:pPr lvl="1">
              <a:spcBef>
                <a:spcPts val="1000"/>
              </a:spcBef>
            </a:pPr>
            <a:r>
              <a:rPr lang="en-US" noProof="0" dirty="0" smtClean="0"/>
              <a:t>RAID 1—Data is mirrored/duplicated on multiple disks</a:t>
            </a:r>
          </a:p>
          <a:p>
            <a:pPr lvl="1">
              <a:spcBef>
                <a:spcPts val="1000"/>
              </a:spcBef>
            </a:pPr>
            <a:r>
              <a:rPr lang="en-US" noProof="0" dirty="0" smtClean="0"/>
              <a:t>RAID 5—Data is striped across three or more drives and parity information is added to the data</a:t>
            </a:r>
          </a:p>
          <a:p>
            <a:pPr lvl="1">
              <a:spcBef>
                <a:spcPts val="1000"/>
              </a:spcBef>
            </a:pPr>
            <a:r>
              <a:rPr lang="en-US" noProof="0" dirty="0" smtClean="0"/>
              <a:t>RAID 10—Data is mirrored within each pair of disks (uses four or more disks) and then striped to multiple pairs of disks</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0571213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Data Backup and Storage (7 of 12)</a:t>
            </a:r>
            <a:endParaRPr lang="en-US" noProof="0" dirty="0"/>
          </a:p>
        </p:txBody>
      </p:sp>
      <p:pic>
        <p:nvPicPr>
          <p:cNvPr id="6" name="Picture 5" descr="Figure 11-21 Add or replace hard drives inside a N A S.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7088" y="1531620"/>
            <a:ext cx="5449824" cy="3794760"/>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41612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Data Backup and Storage (8 of 12)</a:t>
            </a:r>
            <a:endParaRPr lang="en-US" noProof="0" dirty="0"/>
          </a:p>
        </p:txBody>
      </p:sp>
      <p:pic>
        <p:nvPicPr>
          <p:cNvPr id="3" name="Picture 2" descr="Figure 11-22 RAID 0. A figure shows RAID 0, Redundant array of independent disks, with two drives in which data is striped or written acros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83304" y="1566095"/>
            <a:ext cx="1411224" cy="1075944"/>
          </a:xfrm>
          <a:prstGeom prst="rect">
            <a:avLst/>
          </a:prstGeom>
        </p:spPr>
      </p:pic>
      <p:pic>
        <p:nvPicPr>
          <p:cNvPr id="5" name="Picture 4" descr="Figure 11-23 RAID 1. A diagram shows RAID 1 with two drives in which data is mirrored or duplic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1432" y="3048000"/>
            <a:ext cx="1438656" cy="1121664"/>
          </a:xfrm>
          <a:prstGeom prst="rect">
            <a:avLst/>
          </a:prstGeom>
        </p:spPr>
      </p:pic>
      <p:pic>
        <p:nvPicPr>
          <p:cNvPr id="7" name="Picture 6" descr="Figure 11-24 RAID 5. A diagram shows three drives with parity information added to the data."/>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7836" y="4596825"/>
            <a:ext cx="2014728" cy="1106424"/>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5820771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Monitoring Tools (2 of 6)</a:t>
            </a:r>
            <a:endParaRPr lang="en-US" noProof="0" dirty="0"/>
          </a:p>
        </p:txBody>
      </p:sp>
      <p:pic>
        <p:nvPicPr>
          <p:cNvPr id="6" name="Picture 5" descr="Figure 11-1 Methods to monitor network traffic. The methods to monitor network traffic. The left figure shows the wireless monitoring. A wireless access point is connected to router and transmits traffic to the laptop below in promiscuous mode which can detect all traffic on the access point. The right figure shows inline monitoring with a device called test access point from router is installed from where all traffic is detected by monitoring software between router and switch. In port monitoring a test access point is connected to a switch where all the traffic is sent to the monitored port. With port monitoring all traffic on the switch is copied to this computer. The protocol analyzer receives traffic from switch and monitoring software detects only traffic address to this computer.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476" y="2037588"/>
            <a:ext cx="5337048" cy="2782824"/>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8795108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Data Backup and Storage (9 of 12)</a:t>
            </a:r>
            <a:endParaRPr lang="en-US" noProof="0" dirty="0"/>
          </a:p>
        </p:txBody>
      </p:sp>
      <p:pic>
        <p:nvPicPr>
          <p:cNvPr id="6" name="Picture 5" descr="Figure 11-25 RAID 1 and RAID 10. A figure at the top shows RAID 1 with two pairs of mirrored disks in which the data are duplicated. Figure at the bottom shows four disks A, A, B, B with data mirrored and striped in all four disk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44368" y="1970532"/>
            <a:ext cx="3255264" cy="2916936"/>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86445852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Data Backup and </a:t>
            </a:r>
            <a:r>
              <a:rPr lang="en-US" noProof="0" dirty="0" smtClean="0"/>
              <a:t>Storage (10 of 12)</a:t>
            </a:r>
            <a:endParaRPr lang="en-US" noProof="0" dirty="0"/>
          </a:p>
        </p:txBody>
      </p:sp>
      <p:sp>
        <p:nvSpPr>
          <p:cNvPr id="3" name="Content Placeholder 2"/>
          <p:cNvSpPr>
            <a:spLocks noGrp="1"/>
          </p:cNvSpPr>
          <p:nvPr>
            <p:ph idx="1"/>
          </p:nvPr>
        </p:nvSpPr>
        <p:spPr>
          <a:xfrm>
            <a:off x="365125" y="1538818"/>
            <a:ext cx="8415338" cy="3587649"/>
          </a:xfrm>
        </p:spPr>
        <p:txBody>
          <a:bodyPr/>
          <a:lstStyle/>
          <a:p>
            <a:pPr>
              <a:spcBef>
                <a:spcPts val="1000"/>
              </a:spcBef>
            </a:pPr>
            <a:r>
              <a:rPr lang="en-US" noProof="0" dirty="0"/>
              <a:t>SAN </a:t>
            </a:r>
            <a:r>
              <a:rPr lang="en-US" noProof="0" dirty="0" smtClean="0"/>
              <a:t>(storage area network):</a:t>
            </a:r>
          </a:p>
          <a:p>
            <a:pPr lvl="1">
              <a:spcBef>
                <a:spcPts val="1000"/>
              </a:spcBef>
            </a:pPr>
            <a:r>
              <a:rPr lang="en-US" noProof="0" dirty="0" smtClean="0"/>
              <a:t>A </a:t>
            </a:r>
            <a:r>
              <a:rPr lang="en-US" noProof="0" dirty="0"/>
              <a:t>network of storage devices that communicate directly with each other and with other networks</a:t>
            </a:r>
          </a:p>
          <a:p>
            <a:pPr lvl="1">
              <a:spcBef>
                <a:spcPts val="1000"/>
              </a:spcBef>
            </a:pPr>
            <a:r>
              <a:rPr lang="en-US" noProof="0" dirty="0"/>
              <a:t>Uses a type of architecture that is similar to mesh topology, which is </a:t>
            </a:r>
            <a:r>
              <a:rPr lang="en-US" noProof="0" dirty="0" smtClean="0"/>
              <a:t>the most </a:t>
            </a:r>
            <a:r>
              <a:rPr lang="en-US" noProof="0" dirty="0"/>
              <a:t>fault-tolerant</a:t>
            </a:r>
          </a:p>
          <a:p>
            <a:pPr>
              <a:spcBef>
                <a:spcPts val="1000"/>
              </a:spcBef>
            </a:pPr>
            <a:r>
              <a:rPr lang="en-US" noProof="0" dirty="0"/>
              <a:t>SANS use one of </a:t>
            </a:r>
            <a:r>
              <a:rPr lang="en-US" noProof="0" dirty="0" smtClean="0"/>
              <a:t>these technologies:</a:t>
            </a:r>
            <a:endParaRPr lang="en-US" noProof="0" dirty="0"/>
          </a:p>
          <a:p>
            <a:pPr lvl="1">
              <a:spcBef>
                <a:spcPts val="1000"/>
              </a:spcBef>
            </a:pPr>
            <a:r>
              <a:rPr lang="en-US" noProof="0" dirty="0"/>
              <a:t>FC </a:t>
            </a:r>
            <a:r>
              <a:rPr lang="en-US" noProof="0" dirty="0" smtClean="0"/>
              <a:t>(</a:t>
            </a:r>
            <a:r>
              <a:rPr lang="en-US" noProof="0" dirty="0"/>
              <a:t>Fibre </a:t>
            </a:r>
            <a:r>
              <a:rPr lang="en-US" noProof="0" dirty="0" smtClean="0"/>
              <a:t>Channel)</a:t>
            </a:r>
          </a:p>
          <a:p>
            <a:pPr lvl="1">
              <a:spcBef>
                <a:spcPts val="1000"/>
              </a:spcBef>
            </a:pPr>
            <a:r>
              <a:rPr lang="en-US" noProof="0" dirty="0" smtClean="0"/>
              <a:t>FC</a:t>
            </a:r>
            <a:r>
              <a:rPr lang="en-US" sz="100" noProof="0" dirty="0" smtClean="0"/>
              <a:t> </a:t>
            </a:r>
            <a:r>
              <a:rPr lang="en-US" noProof="0" dirty="0" smtClean="0"/>
              <a:t>o</a:t>
            </a:r>
            <a:r>
              <a:rPr lang="en-US" sz="100" noProof="0" dirty="0" smtClean="0"/>
              <a:t> </a:t>
            </a:r>
            <a:r>
              <a:rPr lang="en-US" noProof="0" dirty="0" smtClean="0"/>
              <a:t>E (Fibre Channel over Ethernet)</a:t>
            </a:r>
            <a:endParaRPr lang="en-US" noProof="0" dirty="0"/>
          </a:p>
          <a:p>
            <a:pPr lvl="1">
              <a:spcBef>
                <a:spcPts val="1000"/>
              </a:spcBef>
            </a:pPr>
            <a:r>
              <a:rPr lang="en-US" noProof="0" dirty="0" smtClean="0"/>
              <a:t>i</a:t>
            </a:r>
            <a:r>
              <a:rPr lang="en-US" sz="100" noProof="0" dirty="0" smtClean="0"/>
              <a:t> </a:t>
            </a:r>
            <a:r>
              <a:rPr lang="en-US" noProof="0" dirty="0" smtClean="0"/>
              <a:t>S</a:t>
            </a:r>
            <a:r>
              <a:rPr lang="en-US" sz="100" noProof="0" dirty="0" smtClean="0"/>
              <a:t> </a:t>
            </a:r>
            <a:r>
              <a:rPr lang="en-US" noProof="0" dirty="0" smtClean="0"/>
              <a:t>C</a:t>
            </a:r>
            <a:r>
              <a:rPr lang="en-US" sz="100" noProof="0" dirty="0" smtClean="0"/>
              <a:t> </a:t>
            </a:r>
            <a:r>
              <a:rPr lang="en-US" noProof="0" dirty="0" smtClean="0"/>
              <a:t>S</a:t>
            </a:r>
            <a:r>
              <a:rPr lang="en-US" sz="100" noProof="0" dirty="0" smtClean="0"/>
              <a:t> </a:t>
            </a:r>
            <a:r>
              <a:rPr lang="en-US" noProof="0" dirty="0" smtClean="0"/>
              <a:t>I (Internet S</a:t>
            </a:r>
            <a:r>
              <a:rPr lang="en-US" sz="100" noProof="0" dirty="0" smtClean="0"/>
              <a:t> </a:t>
            </a:r>
            <a:r>
              <a:rPr lang="en-US" noProof="0" dirty="0" smtClean="0"/>
              <a:t>C</a:t>
            </a:r>
            <a:r>
              <a:rPr lang="en-US" sz="100" noProof="0" dirty="0" smtClean="0"/>
              <a:t> </a:t>
            </a:r>
            <a:r>
              <a:rPr lang="en-US" noProof="0" dirty="0" smtClean="0"/>
              <a:t>S</a:t>
            </a:r>
            <a:r>
              <a:rPr lang="en-US" sz="100" noProof="0" dirty="0" smtClean="0"/>
              <a:t> </a:t>
            </a:r>
            <a:r>
              <a:rPr lang="en-US" noProof="0" dirty="0" smtClean="0"/>
              <a:t>I)</a:t>
            </a:r>
          </a:p>
          <a:p>
            <a:pPr lvl="1">
              <a:spcBef>
                <a:spcPts val="1000"/>
              </a:spcBef>
            </a:pPr>
            <a:r>
              <a:rPr lang="en-US" noProof="0" dirty="0" smtClean="0"/>
              <a:t>I</a:t>
            </a:r>
            <a:r>
              <a:rPr lang="en-US" sz="100" noProof="0" dirty="0" smtClean="0"/>
              <a:t> </a:t>
            </a:r>
            <a:r>
              <a:rPr lang="en-US" noProof="0" dirty="0" smtClean="0"/>
              <a:t>B (InfiniBand)</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2195796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Data Backup and </a:t>
            </a:r>
            <a:r>
              <a:rPr lang="en-US" noProof="0" dirty="0" smtClean="0"/>
              <a:t>Storage (11 of 12)</a:t>
            </a:r>
            <a:endParaRPr lang="en-US" noProof="0" dirty="0"/>
          </a:p>
        </p:txBody>
      </p:sp>
      <p:pic>
        <p:nvPicPr>
          <p:cNvPr id="6" name="Picture 5" descr="Figure 11-27 F C o E encapsulation. A fiber channel frame encapsulated inside fiber channel over Ethernet frame. The outermost frame is the Ethernet frame with inner encapsulated fiber channel over in Ethernet and inner to it is fiber channel frame and the innermost is fiber channel payloa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6568" y="1464001"/>
            <a:ext cx="4017264" cy="841248"/>
          </a:xfrm>
          <a:prstGeom prst="rect">
            <a:avLst/>
          </a:prstGeom>
        </p:spPr>
      </p:pic>
      <p:pic>
        <p:nvPicPr>
          <p:cNvPr id="7" name="Picture 6" descr="Figure 11-28 A SAN using F C o E to connect to a LAN. A network diagram with converged network adaptors installed and connected to fiber channel over Ethernet. The F C o E switches connect to network servers and switches for both Ethernet local area network and fiber channel storage area network. Fiber disk arrays are at the top."/>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0800" y="2667000"/>
            <a:ext cx="4078224" cy="3334512"/>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2947893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Data Backup and </a:t>
            </a:r>
            <a:r>
              <a:rPr lang="en-US" noProof="0" dirty="0" smtClean="0"/>
              <a:t>Storage (12 of 12)</a:t>
            </a:r>
            <a:endParaRPr lang="en-US" noProof="0" dirty="0"/>
          </a:p>
        </p:txBody>
      </p:sp>
      <p:sp>
        <p:nvSpPr>
          <p:cNvPr id="3" name="Content Placeholder 2"/>
          <p:cNvSpPr>
            <a:spLocks noGrp="1"/>
          </p:cNvSpPr>
          <p:nvPr>
            <p:ph idx="1"/>
          </p:nvPr>
        </p:nvSpPr>
        <p:spPr>
          <a:xfrm>
            <a:off x="365125" y="1538818"/>
            <a:ext cx="8415338" cy="2600199"/>
          </a:xfrm>
        </p:spPr>
        <p:txBody>
          <a:bodyPr/>
          <a:lstStyle/>
          <a:p>
            <a:pPr>
              <a:spcBef>
                <a:spcPts val="1000"/>
              </a:spcBef>
            </a:pPr>
            <a:r>
              <a:rPr lang="en-US" noProof="0" dirty="0"/>
              <a:t>A </a:t>
            </a:r>
            <a:r>
              <a:rPr lang="en-US" noProof="0" dirty="0" smtClean="0"/>
              <a:t>S</a:t>
            </a:r>
            <a:r>
              <a:rPr lang="en-US" sz="100" noProof="0" dirty="0" smtClean="0"/>
              <a:t> </a:t>
            </a:r>
            <a:r>
              <a:rPr lang="en-US" noProof="0" dirty="0" smtClean="0"/>
              <a:t>A</a:t>
            </a:r>
            <a:r>
              <a:rPr lang="en-US" sz="100" noProof="0" dirty="0" smtClean="0"/>
              <a:t> </a:t>
            </a:r>
            <a:r>
              <a:rPr lang="en-US" noProof="0" dirty="0" smtClean="0"/>
              <a:t>N </a:t>
            </a:r>
            <a:r>
              <a:rPr lang="en-US" noProof="0" dirty="0"/>
              <a:t>can be installed in a location separate from the LAN it serves</a:t>
            </a:r>
          </a:p>
          <a:p>
            <a:pPr>
              <a:spcBef>
                <a:spcPts val="1000"/>
              </a:spcBef>
            </a:pPr>
            <a:r>
              <a:rPr lang="en-US" dirty="0"/>
              <a:t>S</a:t>
            </a:r>
            <a:r>
              <a:rPr lang="en-US" sz="100" dirty="0"/>
              <a:t> </a:t>
            </a:r>
            <a:r>
              <a:rPr lang="en-US" dirty="0"/>
              <a:t>A</a:t>
            </a:r>
            <a:r>
              <a:rPr lang="en-US" sz="100" dirty="0"/>
              <a:t> </a:t>
            </a:r>
            <a:r>
              <a:rPr lang="en-US" dirty="0" smtClean="0"/>
              <a:t>Ns </a:t>
            </a:r>
            <a:r>
              <a:rPr lang="en-US" noProof="0" dirty="0"/>
              <a:t>are highly scalable and have:</a:t>
            </a:r>
          </a:p>
          <a:p>
            <a:pPr lvl="1">
              <a:spcBef>
                <a:spcPts val="1000"/>
              </a:spcBef>
            </a:pPr>
            <a:r>
              <a:rPr lang="en-US" noProof="0" dirty="0"/>
              <a:t>A very high fault tolerance</a:t>
            </a:r>
          </a:p>
          <a:p>
            <a:pPr lvl="1">
              <a:spcBef>
                <a:spcPts val="1000"/>
              </a:spcBef>
            </a:pPr>
            <a:r>
              <a:rPr lang="en-US" noProof="0" dirty="0"/>
              <a:t>Massive storage capabilities</a:t>
            </a:r>
          </a:p>
          <a:p>
            <a:pPr lvl="1">
              <a:spcBef>
                <a:spcPts val="1000"/>
              </a:spcBef>
            </a:pPr>
            <a:r>
              <a:rPr lang="en-US" noProof="0" dirty="0"/>
              <a:t>Fast data access</a:t>
            </a:r>
          </a:p>
          <a:p>
            <a:pPr>
              <a:spcBef>
                <a:spcPts val="1000"/>
              </a:spcBef>
            </a:pPr>
            <a:r>
              <a:rPr lang="en-US" dirty="0"/>
              <a:t>S</a:t>
            </a:r>
            <a:r>
              <a:rPr lang="en-US" sz="100" dirty="0"/>
              <a:t> </a:t>
            </a:r>
            <a:r>
              <a:rPr lang="en-US" dirty="0"/>
              <a:t>A</a:t>
            </a:r>
            <a:r>
              <a:rPr lang="en-US" sz="100" dirty="0"/>
              <a:t> </a:t>
            </a:r>
            <a:r>
              <a:rPr lang="en-US" dirty="0" smtClean="0"/>
              <a:t>Ns </a:t>
            </a:r>
            <a:r>
              <a:rPr lang="en-US" noProof="0" dirty="0"/>
              <a:t>are best suited to environments with huge quantities of data that must always be quickly available</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07375781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Power Management (1 of 5)</a:t>
            </a:r>
            <a:endParaRPr lang="en-US" noProof="0" dirty="0"/>
          </a:p>
        </p:txBody>
      </p:sp>
      <p:sp>
        <p:nvSpPr>
          <p:cNvPr id="3" name="Content Placeholder 2"/>
          <p:cNvSpPr>
            <a:spLocks noGrp="1"/>
          </p:cNvSpPr>
          <p:nvPr>
            <p:ph idx="1"/>
          </p:nvPr>
        </p:nvSpPr>
        <p:spPr>
          <a:xfrm>
            <a:off x="365125" y="1538818"/>
            <a:ext cx="8415338" cy="4458144"/>
          </a:xfrm>
        </p:spPr>
        <p:txBody>
          <a:bodyPr/>
          <a:lstStyle/>
          <a:p>
            <a:pPr>
              <a:spcBef>
                <a:spcPts val="1000"/>
              </a:spcBef>
            </a:pPr>
            <a:r>
              <a:rPr lang="en-US" noProof="0" dirty="0"/>
              <a:t>Part of managing a network is managing power sources to account for outages and fluctuations</a:t>
            </a:r>
          </a:p>
          <a:p>
            <a:pPr>
              <a:spcBef>
                <a:spcPts val="1000"/>
              </a:spcBef>
            </a:pPr>
            <a:r>
              <a:rPr lang="en-US" noProof="0" dirty="0"/>
              <a:t>Power surges can cause serious damage to sensitive computer equipment</a:t>
            </a:r>
          </a:p>
          <a:p>
            <a:pPr>
              <a:spcBef>
                <a:spcPts val="1000"/>
              </a:spcBef>
            </a:pPr>
            <a:r>
              <a:rPr lang="en-US" noProof="0" dirty="0" smtClean="0"/>
              <a:t>Arm </a:t>
            </a:r>
            <a:r>
              <a:rPr lang="en-US" noProof="0" dirty="0"/>
              <a:t>yourself with an understanding of:</a:t>
            </a:r>
          </a:p>
          <a:p>
            <a:pPr lvl="1">
              <a:spcBef>
                <a:spcPts val="1000"/>
              </a:spcBef>
            </a:pPr>
            <a:r>
              <a:rPr lang="en-US" noProof="0" dirty="0"/>
              <a:t>The nature of an electric circuit</a:t>
            </a:r>
          </a:p>
          <a:p>
            <a:pPr lvl="1">
              <a:spcBef>
                <a:spcPts val="1000"/>
              </a:spcBef>
            </a:pPr>
            <a:r>
              <a:rPr lang="en-US" noProof="0" dirty="0"/>
              <a:t>Electrical components that manage electricity</a:t>
            </a:r>
          </a:p>
          <a:p>
            <a:pPr>
              <a:spcBef>
                <a:spcPts val="1000"/>
              </a:spcBef>
            </a:pPr>
            <a:r>
              <a:rPr lang="en-US" noProof="0" dirty="0" smtClean="0"/>
              <a:t>Power </a:t>
            </a:r>
            <a:r>
              <a:rPr lang="en-US" noProof="0" dirty="0"/>
              <a:t>flaws that can damage your equipment:</a:t>
            </a:r>
          </a:p>
          <a:p>
            <a:pPr lvl="1">
              <a:spcBef>
                <a:spcPts val="1000"/>
              </a:spcBef>
            </a:pPr>
            <a:r>
              <a:rPr lang="en-US" noProof="0" dirty="0" smtClean="0"/>
              <a:t>Surge—Momentary </a:t>
            </a:r>
            <a:r>
              <a:rPr lang="en-US" noProof="0" dirty="0"/>
              <a:t>increase in voltage due to lightning strikes, solar flares, or electrical problems</a:t>
            </a:r>
          </a:p>
          <a:p>
            <a:pPr lvl="1">
              <a:spcBef>
                <a:spcPts val="1000"/>
              </a:spcBef>
            </a:pPr>
            <a:r>
              <a:rPr lang="en-US" noProof="0" dirty="0" smtClean="0"/>
              <a:t>Noise—Fluctuation </a:t>
            </a:r>
            <a:r>
              <a:rPr lang="en-US" noProof="0" dirty="0"/>
              <a:t>in voltage levels caused by other devices on the network or </a:t>
            </a:r>
            <a:r>
              <a:rPr lang="en-US" noProof="0" dirty="0" smtClean="0"/>
              <a:t>E</a:t>
            </a:r>
            <a:r>
              <a:rPr lang="en-US" sz="100" noProof="0" dirty="0" smtClean="0"/>
              <a:t> </a:t>
            </a:r>
            <a:r>
              <a:rPr lang="en-US" noProof="0" dirty="0" smtClean="0"/>
              <a:t>M</a:t>
            </a:r>
            <a:r>
              <a:rPr lang="en-US" sz="100" noProof="0" dirty="0" smtClean="0"/>
              <a:t> </a:t>
            </a:r>
            <a:r>
              <a:rPr lang="en-US" noProof="0" dirty="0" smtClean="0"/>
              <a:t>I</a:t>
            </a:r>
            <a:endParaRPr lang="en-US" noProof="0" dirty="0"/>
          </a:p>
          <a:p>
            <a:pPr lvl="1">
              <a:spcBef>
                <a:spcPts val="1000"/>
              </a:spcBef>
            </a:pPr>
            <a:r>
              <a:rPr lang="en-US" noProof="0" dirty="0" smtClean="0"/>
              <a:t>Brownout—Momentary </a:t>
            </a:r>
            <a:r>
              <a:rPr lang="en-US" noProof="0" dirty="0"/>
              <a:t>decrease in voltage; also known as a sag</a:t>
            </a:r>
          </a:p>
          <a:p>
            <a:pPr lvl="1">
              <a:spcBef>
                <a:spcPts val="1000"/>
              </a:spcBef>
            </a:pPr>
            <a:r>
              <a:rPr lang="en-US" noProof="0" dirty="0" smtClean="0"/>
              <a:t>Blackout—Complete </a:t>
            </a:r>
            <a:r>
              <a:rPr lang="en-US" noProof="0" dirty="0"/>
              <a:t>power </a:t>
            </a:r>
            <a:r>
              <a:rPr lang="en-US" noProof="0" dirty="0" smtClean="0"/>
              <a:t>loss</a:t>
            </a:r>
            <a:endParaRPr lang="en-US" b="1"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8826900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Power Management (2 of 5)</a:t>
            </a:r>
            <a:endParaRPr lang="en-US" noProof="0" dirty="0"/>
          </a:p>
        </p:txBody>
      </p:sp>
      <p:sp>
        <p:nvSpPr>
          <p:cNvPr id="3" name="Content Placeholder 2"/>
          <p:cNvSpPr>
            <a:spLocks noGrp="1"/>
          </p:cNvSpPr>
          <p:nvPr>
            <p:ph idx="1"/>
          </p:nvPr>
        </p:nvSpPr>
        <p:spPr>
          <a:xfrm>
            <a:off x="365125" y="1538818"/>
            <a:ext cx="8415338" cy="3068019"/>
          </a:xfrm>
        </p:spPr>
        <p:txBody>
          <a:bodyPr/>
          <a:lstStyle/>
          <a:p>
            <a:pPr>
              <a:spcBef>
                <a:spcPts val="1000"/>
              </a:spcBef>
            </a:pPr>
            <a:r>
              <a:rPr lang="en-US" noProof="0" dirty="0" smtClean="0"/>
              <a:t>U</a:t>
            </a:r>
            <a:r>
              <a:rPr lang="en-US" sz="100" noProof="0" dirty="0" smtClean="0"/>
              <a:t> </a:t>
            </a:r>
            <a:r>
              <a:rPr lang="en-US" noProof="0" dirty="0" smtClean="0"/>
              <a:t>P</a:t>
            </a:r>
            <a:r>
              <a:rPr lang="en-US" sz="100" noProof="0" dirty="0" smtClean="0"/>
              <a:t> </a:t>
            </a:r>
            <a:r>
              <a:rPr lang="en-US" noProof="0" dirty="0" smtClean="0"/>
              <a:t>S (uninterruptible power supply)</a:t>
            </a:r>
          </a:p>
          <a:p>
            <a:pPr lvl="1">
              <a:spcBef>
                <a:spcPts val="1000"/>
              </a:spcBef>
            </a:pPr>
            <a:r>
              <a:rPr lang="en-US" noProof="0" dirty="0" smtClean="0"/>
              <a:t>A </a:t>
            </a:r>
            <a:r>
              <a:rPr lang="en-US" noProof="0" dirty="0"/>
              <a:t>battery-operated power source directly attached to devices and to a power supply</a:t>
            </a:r>
          </a:p>
          <a:p>
            <a:pPr lvl="1">
              <a:spcBef>
                <a:spcPts val="1000"/>
              </a:spcBef>
            </a:pPr>
            <a:r>
              <a:rPr lang="en-US" noProof="0" dirty="0"/>
              <a:t>Prevents undesired fluctuations of power from harming the device or interrupting its services</a:t>
            </a:r>
          </a:p>
          <a:p>
            <a:pPr>
              <a:spcBef>
                <a:spcPts val="1000"/>
              </a:spcBef>
            </a:pPr>
            <a:r>
              <a:rPr lang="en-US" noProof="0" dirty="0"/>
              <a:t>Two </a:t>
            </a:r>
            <a:r>
              <a:rPr lang="en-US" noProof="0" dirty="0" smtClean="0"/>
              <a:t>U</a:t>
            </a:r>
            <a:r>
              <a:rPr lang="en-US" sz="100" noProof="0" dirty="0" smtClean="0"/>
              <a:t> </a:t>
            </a:r>
            <a:r>
              <a:rPr lang="en-US" noProof="0" dirty="0" smtClean="0"/>
              <a:t>P</a:t>
            </a:r>
            <a:r>
              <a:rPr lang="en-US" sz="100" noProof="0" dirty="0" smtClean="0"/>
              <a:t> </a:t>
            </a:r>
            <a:r>
              <a:rPr lang="en-US" noProof="0" dirty="0" smtClean="0"/>
              <a:t>S </a:t>
            </a:r>
            <a:r>
              <a:rPr lang="en-US" noProof="0" dirty="0"/>
              <a:t>categories:</a:t>
            </a:r>
          </a:p>
          <a:p>
            <a:pPr lvl="1">
              <a:spcBef>
                <a:spcPts val="1000"/>
              </a:spcBef>
            </a:pPr>
            <a:r>
              <a:rPr lang="en-US" noProof="0" dirty="0"/>
              <a:t>Standby </a:t>
            </a:r>
            <a:r>
              <a:rPr lang="en-US" noProof="0" dirty="0" smtClean="0"/>
              <a:t>U</a:t>
            </a:r>
            <a:r>
              <a:rPr lang="en-US" sz="100" noProof="0" dirty="0" smtClean="0"/>
              <a:t> </a:t>
            </a:r>
            <a:r>
              <a:rPr lang="en-US" noProof="0" dirty="0" smtClean="0"/>
              <a:t>P</a:t>
            </a:r>
            <a:r>
              <a:rPr lang="en-US" sz="100" noProof="0" dirty="0" smtClean="0"/>
              <a:t> </a:t>
            </a:r>
            <a:r>
              <a:rPr lang="en-US" noProof="0" dirty="0" smtClean="0"/>
              <a:t>S—Provides </a:t>
            </a:r>
            <a:r>
              <a:rPr lang="en-US" noProof="0" dirty="0"/>
              <a:t>continuous voltage to a device by switching to the battery when it detects a loss of power from the wall outlet</a:t>
            </a:r>
          </a:p>
          <a:p>
            <a:pPr lvl="1">
              <a:spcBef>
                <a:spcPts val="1000"/>
              </a:spcBef>
            </a:pPr>
            <a:r>
              <a:rPr lang="en-US" noProof="0" dirty="0"/>
              <a:t>Online </a:t>
            </a:r>
            <a:r>
              <a:rPr lang="en-US" noProof="0" dirty="0" smtClean="0"/>
              <a:t>U</a:t>
            </a:r>
            <a:r>
              <a:rPr lang="en-US" sz="100" noProof="0" dirty="0" smtClean="0"/>
              <a:t> </a:t>
            </a:r>
            <a:r>
              <a:rPr lang="en-US" noProof="0" dirty="0" smtClean="0"/>
              <a:t>P</a:t>
            </a:r>
            <a:r>
              <a:rPr lang="en-US" sz="100" noProof="0" dirty="0" smtClean="0"/>
              <a:t> </a:t>
            </a:r>
            <a:r>
              <a:rPr lang="en-US" noProof="0" dirty="0" smtClean="0"/>
              <a:t>S—Uses </a:t>
            </a:r>
            <a:r>
              <a:rPr lang="en-US" noProof="0" dirty="0"/>
              <a:t>the AC power from the wall outlet to continuously charge its battery, while providing power to the device through its </a:t>
            </a:r>
            <a:r>
              <a:rPr lang="en-US" noProof="0" dirty="0" smtClean="0"/>
              <a:t>battery</a:t>
            </a:r>
            <a:endParaRPr lang="en-US" b="1"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4267078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Power Management (3 of 5)</a:t>
            </a:r>
            <a:endParaRPr lang="en-US" noProof="0" dirty="0"/>
          </a:p>
        </p:txBody>
      </p:sp>
      <p:sp>
        <p:nvSpPr>
          <p:cNvPr id="3" name="Content Placeholder 2"/>
          <p:cNvSpPr>
            <a:spLocks noGrp="1"/>
          </p:cNvSpPr>
          <p:nvPr>
            <p:ph idx="1"/>
          </p:nvPr>
        </p:nvSpPr>
        <p:spPr>
          <a:xfrm>
            <a:off x="365125" y="1538818"/>
            <a:ext cx="8415338" cy="4165756"/>
          </a:xfrm>
        </p:spPr>
        <p:txBody>
          <a:bodyPr/>
          <a:lstStyle/>
          <a:p>
            <a:pPr>
              <a:spcBef>
                <a:spcPts val="1000"/>
              </a:spcBef>
            </a:pPr>
            <a:r>
              <a:rPr lang="en-US" noProof="0" dirty="0"/>
              <a:t>To decide which </a:t>
            </a:r>
            <a:r>
              <a:rPr lang="en-US" noProof="0" dirty="0" smtClean="0"/>
              <a:t>U</a:t>
            </a:r>
            <a:r>
              <a:rPr lang="en-US" sz="100" noProof="0" dirty="0" smtClean="0"/>
              <a:t> </a:t>
            </a:r>
            <a:r>
              <a:rPr lang="en-US" noProof="0" dirty="0" smtClean="0"/>
              <a:t>P</a:t>
            </a:r>
            <a:r>
              <a:rPr lang="en-US" sz="100" noProof="0" dirty="0" smtClean="0"/>
              <a:t> </a:t>
            </a:r>
            <a:r>
              <a:rPr lang="en-US" noProof="0" dirty="0" smtClean="0"/>
              <a:t>S </a:t>
            </a:r>
            <a:r>
              <a:rPr lang="en-US" noProof="0" dirty="0"/>
              <a:t>is right for your network, consider the following:</a:t>
            </a:r>
          </a:p>
          <a:p>
            <a:pPr lvl="1">
              <a:spcBef>
                <a:spcPts val="1000"/>
              </a:spcBef>
            </a:pPr>
            <a:r>
              <a:rPr lang="en-US" noProof="0" dirty="0"/>
              <a:t>Amount of power needed</a:t>
            </a:r>
          </a:p>
          <a:p>
            <a:pPr lvl="1">
              <a:spcBef>
                <a:spcPts val="1000"/>
              </a:spcBef>
            </a:pPr>
            <a:r>
              <a:rPr lang="en-US" noProof="0" dirty="0"/>
              <a:t>Period of time to keep a device running</a:t>
            </a:r>
          </a:p>
          <a:p>
            <a:pPr lvl="1">
              <a:spcBef>
                <a:spcPts val="1000"/>
              </a:spcBef>
            </a:pPr>
            <a:r>
              <a:rPr lang="en-US" noProof="0" dirty="0"/>
              <a:t>Line conditioning</a:t>
            </a:r>
          </a:p>
          <a:p>
            <a:pPr lvl="1">
              <a:spcBef>
                <a:spcPts val="1000"/>
              </a:spcBef>
            </a:pPr>
            <a:r>
              <a:rPr lang="en-US" noProof="0" dirty="0"/>
              <a:t>Cost</a:t>
            </a:r>
          </a:p>
          <a:p>
            <a:pPr>
              <a:spcBef>
                <a:spcPts val="1000"/>
              </a:spcBef>
            </a:pPr>
            <a:r>
              <a:rPr lang="en-US" noProof="0" dirty="0"/>
              <a:t>Testing </a:t>
            </a:r>
            <a:r>
              <a:rPr lang="en-US" noProof="0" dirty="0" smtClean="0"/>
              <a:t>U</a:t>
            </a:r>
            <a:r>
              <a:rPr lang="en-US" sz="100" noProof="0" dirty="0" smtClean="0"/>
              <a:t> </a:t>
            </a:r>
            <a:r>
              <a:rPr lang="en-US" noProof="0" dirty="0" smtClean="0"/>
              <a:t>P</a:t>
            </a:r>
            <a:r>
              <a:rPr lang="en-US" sz="100" noProof="0" dirty="0" smtClean="0"/>
              <a:t> </a:t>
            </a:r>
            <a:r>
              <a:rPr lang="en-US" noProof="0" dirty="0" smtClean="0"/>
              <a:t>Ss </a:t>
            </a:r>
            <a:r>
              <a:rPr lang="en-US" noProof="0" dirty="0"/>
              <a:t>with your equipment is an important part of the decision-making process</a:t>
            </a:r>
          </a:p>
          <a:p>
            <a:pPr lvl="1">
              <a:spcBef>
                <a:spcPts val="1000"/>
              </a:spcBef>
            </a:pPr>
            <a:r>
              <a:rPr lang="en-US" noProof="0" dirty="0"/>
              <a:t>Some manufacturers will </a:t>
            </a:r>
            <a:r>
              <a:rPr lang="en-US" noProof="0" dirty="0" smtClean="0"/>
              <a:t>provide a warranty and let </a:t>
            </a:r>
            <a:r>
              <a:rPr lang="en-US" noProof="0" dirty="0"/>
              <a:t>you test the </a:t>
            </a:r>
            <a:r>
              <a:rPr lang="en-US" noProof="0" dirty="0" smtClean="0"/>
              <a:t>U</a:t>
            </a:r>
            <a:r>
              <a:rPr lang="en-US" sz="100" noProof="0" dirty="0" smtClean="0"/>
              <a:t> </a:t>
            </a:r>
            <a:r>
              <a:rPr lang="en-US" noProof="0" dirty="0" smtClean="0"/>
              <a:t>P</a:t>
            </a:r>
            <a:r>
              <a:rPr lang="en-US" sz="100" noProof="0" dirty="0" smtClean="0"/>
              <a:t> </a:t>
            </a:r>
            <a:r>
              <a:rPr lang="en-US" noProof="0" dirty="0" smtClean="0"/>
              <a:t>S</a:t>
            </a:r>
            <a:endParaRPr lang="en-US" noProof="0" dirty="0"/>
          </a:p>
          <a:p>
            <a:pPr>
              <a:spcBef>
                <a:spcPts val="1000"/>
              </a:spcBef>
            </a:pPr>
            <a:r>
              <a:rPr lang="en-US" noProof="0" dirty="0" smtClean="0"/>
              <a:t>Power redundancy:</a:t>
            </a:r>
          </a:p>
          <a:p>
            <a:pPr lvl="1">
              <a:spcBef>
                <a:spcPts val="1000"/>
              </a:spcBef>
            </a:pPr>
            <a:r>
              <a:rPr lang="en-US" noProof="0" dirty="0" smtClean="0"/>
              <a:t>Dual power supplies</a:t>
            </a:r>
          </a:p>
          <a:p>
            <a:pPr lvl="1">
              <a:spcBef>
                <a:spcPts val="1000"/>
              </a:spcBef>
            </a:pPr>
            <a:r>
              <a:rPr lang="en-US" noProof="0" dirty="0" smtClean="0"/>
              <a:t>Redundant power circuits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6731720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Power Management (4 of 5)</a:t>
            </a:r>
            <a:endParaRPr lang="en-US" noProof="0" dirty="0"/>
          </a:p>
        </p:txBody>
      </p:sp>
      <p:sp>
        <p:nvSpPr>
          <p:cNvPr id="3" name="Content Placeholder 2"/>
          <p:cNvSpPr>
            <a:spLocks noGrp="1"/>
          </p:cNvSpPr>
          <p:nvPr>
            <p:ph idx="1"/>
          </p:nvPr>
        </p:nvSpPr>
        <p:spPr>
          <a:xfrm>
            <a:off x="365125" y="1538818"/>
            <a:ext cx="8415338" cy="2501198"/>
          </a:xfrm>
        </p:spPr>
        <p:txBody>
          <a:bodyPr/>
          <a:lstStyle/>
          <a:p>
            <a:pPr>
              <a:spcBef>
                <a:spcPts val="1000"/>
              </a:spcBef>
            </a:pPr>
            <a:r>
              <a:rPr lang="en-US" noProof="0" dirty="0" smtClean="0"/>
              <a:t>Generators:</a:t>
            </a:r>
          </a:p>
          <a:p>
            <a:pPr lvl="1">
              <a:spcBef>
                <a:spcPts val="1000"/>
              </a:spcBef>
            </a:pPr>
            <a:r>
              <a:rPr lang="en-US" noProof="0" dirty="0" smtClean="0"/>
              <a:t>A </a:t>
            </a:r>
            <a:r>
              <a:rPr lang="en-US" noProof="0" dirty="0"/>
              <a:t>backup power source, providing power redundancy in the event of a total blackout</a:t>
            </a:r>
          </a:p>
          <a:p>
            <a:pPr lvl="1">
              <a:spcBef>
                <a:spcPts val="1000"/>
              </a:spcBef>
            </a:pPr>
            <a:r>
              <a:rPr lang="en-US" noProof="0" dirty="0"/>
              <a:t>Can be powered by diesel, liquid propane gas, natural gas, or steam</a:t>
            </a:r>
          </a:p>
          <a:p>
            <a:pPr>
              <a:spcBef>
                <a:spcPts val="1000"/>
              </a:spcBef>
            </a:pPr>
            <a:r>
              <a:rPr lang="en-US" noProof="0" dirty="0"/>
              <a:t>Generators can be combined with large </a:t>
            </a:r>
            <a:r>
              <a:rPr lang="en-US" noProof="0" dirty="0" smtClean="0"/>
              <a:t>U</a:t>
            </a:r>
            <a:r>
              <a:rPr lang="en-US" sz="100" noProof="0" dirty="0" smtClean="0"/>
              <a:t> </a:t>
            </a:r>
            <a:r>
              <a:rPr lang="en-US" noProof="0" dirty="0" smtClean="0"/>
              <a:t>P</a:t>
            </a:r>
            <a:r>
              <a:rPr lang="en-US" sz="100" noProof="0" dirty="0" smtClean="0"/>
              <a:t> </a:t>
            </a:r>
            <a:r>
              <a:rPr lang="en-US" noProof="0" dirty="0" smtClean="0"/>
              <a:t>Ss </a:t>
            </a:r>
            <a:r>
              <a:rPr lang="en-US" noProof="0" dirty="0"/>
              <a:t>to ensure that clean power is always available</a:t>
            </a:r>
          </a:p>
          <a:p>
            <a:pPr>
              <a:spcBef>
                <a:spcPts val="1000"/>
              </a:spcBef>
            </a:pPr>
            <a:r>
              <a:rPr lang="en-US" noProof="0" dirty="0"/>
              <a:t>If an organization relies on a generator, fuel levels and quality should be checked </a:t>
            </a:r>
            <a:r>
              <a:rPr lang="en-US" noProof="0" dirty="0" smtClean="0"/>
              <a:t>regularly</a:t>
            </a:r>
            <a:endParaRPr lang="en-US" b="1"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13969849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Power Management (5 of 5)</a:t>
            </a:r>
            <a:endParaRPr lang="en-US" noProof="0" dirty="0"/>
          </a:p>
        </p:txBody>
      </p:sp>
      <p:pic>
        <p:nvPicPr>
          <p:cNvPr id="6" name="Picture 5" descr="Figure 11-31 U P S es and a generator in a network design. A network diagram shows U P Ses (uninterruptible power supply) and a generator. At the top is a power plant connected to transformers on both the sides. The transformers are connected to main power distribution for building. The main power is connected to two U P Ses. These U P Ses are joined to a generator in the right and with power management panels below. These panels are connected to the respective networking equipmen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9400" y="1295400"/>
            <a:ext cx="4102471" cy="4648200"/>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57842172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Response and Recovery</a:t>
            </a:r>
            <a:endParaRPr lang="en-US" noProof="0" dirty="0"/>
          </a:p>
        </p:txBody>
      </p:sp>
      <p:sp>
        <p:nvSpPr>
          <p:cNvPr id="3" name="Content Placeholder 2"/>
          <p:cNvSpPr>
            <a:spLocks noGrp="1"/>
          </p:cNvSpPr>
          <p:nvPr>
            <p:ph idx="1"/>
          </p:nvPr>
        </p:nvSpPr>
        <p:spPr>
          <a:xfrm>
            <a:off x="365125" y="1538818"/>
            <a:ext cx="8415338" cy="3283976"/>
          </a:xfrm>
        </p:spPr>
        <p:txBody>
          <a:bodyPr/>
          <a:lstStyle/>
          <a:p>
            <a:pPr>
              <a:spcBef>
                <a:spcPts val="1000"/>
              </a:spcBef>
            </a:pPr>
            <a:r>
              <a:rPr lang="en-US" noProof="0" dirty="0"/>
              <a:t>Disasters and security breaches to happen</a:t>
            </a:r>
          </a:p>
          <a:p>
            <a:pPr>
              <a:spcBef>
                <a:spcPts val="1000"/>
              </a:spcBef>
            </a:pPr>
            <a:r>
              <a:rPr lang="en-US" noProof="0" dirty="0"/>
              <a:t>Training and preparation can make all the difference in your company’s ability to respond and adapt to these </a:t>
            </a:r>
            <a:r>
              <a:rPr lang="en-US" noProof="0" dirty="0" smtClean="0"/>
              <a:t>situations</a:t>
            </a:r>
          </a:p>
          <a:p>
            <a:pPr>
              <a:spcBef>
                <a:spcPts val="1000"/>
              </a:spcBef>
            </a:pPr>
            <a:r>
              <a:rPr lang="en-US" noProof="0" dirty="0" smtClean="0"/>
              <a:t>Incident:</a:t>
            </a:r>
          </a:p>
          <a:p>
            <a:pPr lvl="1">
              <a:spcBef>
                <a:spcPts val="1000"/>
              </a:spcBef>
            </a:pPr>
            <a:r>
              <a:rPr lang="en-US" noProof="0" dirty="0" smtClean="0"/>
              <a:t>Any event that has adverse effects on a network’s availability or resources</a:t>
            </a:r>
          </a:p>
          <a:p>
            <a:pPr lvl="1">
              <a:spcBef>
                <a:spcPts val="1000"/>
              </a:spcBef>
            </a:pPr>
            <a:r>
              <a:rPr lang="en-US" noProof="0" dirty="0" smtClean="0"/>
              <a:t>Could be a security breach, infection, or an environmental issue</a:t>
            </a:r>
          </a:p>
          <a:p>
            <a:pPr>
              <a:spcBef>
                <a:spcPts val="1000"/>
              </a:spcBef>
            </a:pPr>
            <a:r>
              <a:rPr lang="en-US" noProof="0" dirty="0" smtClean="0"/>
              <a:t>Disaster</a:t>
            </a:r>
          </a:p>
          <a:p>
            <a:pPr lvl="1">
              <a:spcBef>
                <a:spcPts val="1000"/>
              </a:spcBef>
            </a:pPr>
            <a:r>
              <a:rPr lang="en-US" noProof="0" dirty="0" smtClean="0"/>
              <a:t>An extreme type of incident involving a network outage that affects more than a single system</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8528806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Monitoring Tools (3 of 6)</a:t>
            </a:r>
            <a:endParaRPr lang="en-US" noProof="0" dirty="0"/>
          </a:p>
        </p:txBody>
      </p:sp>
      <p:sp>
        <p:nvSpPr>
          <p:cNvPr id="3" name="Content Placeholder 2"/>
          <p:cNvSpPr>
            <a:spLocks noGrp="1"/>
          </p:cNvSpPr>
          <p:nvPr>
            <p:ph idx="1"/>
          </p:nvPr>
        </p:nvSpPr>
        <p:spPr>
          <a:xfrm>
            <a:off x="365125" y="1538818"/>
            <a:ext cx="8415338" cy="2402196"/>
          </a:xfrm>
        </p:spPr>
        <p:txBody>
          <a:bodyPr/>
          <a:lstStyle/>
          <a:p>
            <a:pPr>
              <a:spcBef>
                <a:spcPts val="1000"/>
              </a:spcBef>
            </a:pPr>
            <a:r>
              <a:rPr lang="en-US" noProof="0" dirty="0" smtClean="0"/>
              <a:t>Wireless monitoring—Run monitoring software on a computer connected wirelessly to the network</a:t>
            </a:r>
          </a:p>
          <a:p>
            <a:pPr>
              <a:spcBef>
                <a:spcPts val="1000"/>
              </a:spcBef>
            </a:pPr>
            <a:r>
              <a:rPr lang="en-US" noProof="0" dirty="0" smtClean="0"/>
              <a:t>Port mirroring—All traffic sent to any port on a switch can be sent to a mirrored port</a:t>
            </a:r>
          </a:p>
          <a:p>
            <a:pPr lvl="1">
              <a:spcBef>
                <a:spcPts val="1000"/>
              </a:spcBef>
            </a:pPr>
            <a:r>
              <a:rPr lang="en-US" noProof="0" dirty="0" smtClean="0"/>
              <a:t>Connect that port to a computer running monitoring software</a:t>
            </a:r>
          </a:p>
          <a:p>
            <a:pPr>
              <a:spcBef>
                <a:spcPts val="1000"/>
              </a:spcBef>
            </a:pPr>
            <a:r>
              <a:rPr lang="en-US" noProof="0" dirty="0" smtClean="0"/>
              <a:t>In-line monitoring—Install a device, called a network T</a:t>
            </a:r>
            <a:r>
              <a:rPr lang="en-US" sz="100" noProof="0" dirty="0" smtClean="0"/>
              <a:t> </a:t>
            </a:r>
            <a:r>
              <a:rPr lang="en-US" noProof="0" dirty="0" smtClean="0"/>
              <a:t>A</a:t>
            </a:r>
            <a:r>
              <a:rPr lang="en-US" sz="100" noProof="0" dirty="0" smtClean="0"/>
              <a:t> </a:t>
            </a:r>
            <a:r>
              <a:rPr lang="en-US" noProof="0" dirty="0" smtClean="0"/>
              <a:t>P (test access point) or packet sniffer, in line with network traffic</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45676102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Incident Response Policies (1 of 2)</a:t>
            </a:r>
            <a:endParaRPr lang="en-US" noProof="0" dirty="0"/>
          </a:p>
        </p:txBody>
      </p:sp>
      <p:sp>
        <p:nvSpPr>
          <p:cNvPr id="3" name="Content Placeholder 2"/>
          <p:cNvSpPr>
            <a:spLocks noGrp="1"/>
          </p:cNvSpPr>
          <p:nvPr>
            <p:ph idx="1"/>
          </p:nvPr>
        </p:nvSpPr>
        <p:spPr>
          <a:xfrm>
            <a:off x="365125" y="1538818"/>
            <a:ext cx="8415338" cy="3844129"/>
          </a:xfrm>
        </p:spPr>
        <p:txBody>
          <a:bodyPr/>
          <a:lstStyle/>
          <a:p>
            <a:pPr>
              <a:spcBef>
                <a:spcPts val="1000"/>
              </a:spcBef>
            </a:pPr>
            <a:r>
              <a:rPr lang="en-US" noProof="0" dirty="0" smtClean="0"/>
              <a:t>Incident response policies:</a:t>
            </a:r>
          </a:p>
          <a:p>
            <a:pPr lvl="1">
              <a:spcBef>
                <a:spcPts val="1000"/>
              </a:spcBef>
            </a:pPr>
            <a:r>
              <a:rPr lang="en-US" noProof="0" dirty="0" smtClean="0"/>
              <a:t>Specifically define the characteristics of an event that qualifies as a formal incident</a:t>
            </a:r>
          </a:p>
          <a:p>
            <a:pPr lvl="1">
              <a:spcBef>
                <a:spcPts val="1000"/>
              </a:spcBef>
            </a:pPr>
            <a:r>
              <a:rPr lang="en-US" noProof="0" dirty="0" smtClean="0"/>
              <a:t>Defines the steps that should be followed</a:t>
            </a:r>
          </a:p>
          <a:p>
            <a:pPr>
              <a:spcBef>
                <a:spcPts val="1000"/>
              </a:spcBef>
            </a:pPr>
            <a:r>
              <a:rPr lang="en-US" noProof="0" dirty="0" smtClean="0"/>
              <a:t>A six-stage process (actually begins before the incident occurs):</a:t>
            </a:r>
          </a:p>
          <a:p>
            <a:pPr lvl="1">
              <a:spcBef>
                <a:spcPts val="1000"/>
              </a:spcBef>
            </a:pPr>
            <a:r>
              <a:rPr lang="en-US" noProof="0" dirty="0" smtClean="0"/>
              <a:t>Preparation</a:t>
            </a:r>
          </a:p>
          <a:p>
            <a:pPr lvl="1">
              <a:spcBef>
                <a:spcPts val="1000"/>
              </a:spcBef>
            </a:pPr>
            <a:r>
              <a:rPr lang="en-US" noProof="0" dirty="0" smtClean="0"/>
              <a:t>Detection and identification</a:t>
            </a:r>
          </a:p>
          <a:p>
            <a:pPr lvl="1">
              <a:spcBef>
                <a:spcPts val="1000"/>
              </a:spcBef>
            </a:pPr>
            <a:r>
              <a:rPr lang="en-US" noProof="0" dirty="0" smtClean="0"/>
              <a:t>Containment</a:t>
            </a:r>
          </a:p>
          <a:p>
            <a:pPr lvl="1">
              <a:spcBef>
                <a:spcPts val="1000"/>
              </a:spcBef>
            </a:pPr>
            <a:r>
              <a:rPr lang="en-US" noProof="0" dirty="0" smtClean="0"/>
              <a:t>Remediation</a:t>
            </a:r>
          </a:p>
          <a:p>
            <a:pPr lvl="1">
              <a:spcBef>
                <a:spcPts val="1000"/>
              </a:spcBef>
            </a:pPr>
            <a:r>
              <a:rPr lang="en-US" noProof="0" dirty="0" smtClean="0"/>
              <a:t>Recovery</a:t>
            </a:r>
          </a:p>
          <a:p>
            <a:pPr lvl="1">
              <a:spcBef>
                <a:spcPts val="1000"/>
              </a:spcBef>
            </a:pPr>
            <a:r>
              <a:rPr lang="en-US" noProof="0" dirty="0" smtClean="0"/>
              <a:t>Review</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5173968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Incident Response Policies (2 of 2)</a:t>
            </a:r>
            <a:endParaRPr lang="en-US" noProof="0" dirty="0"/>
          </a:p>
        </p:txBody>
      </p:sp>
      <p:sp>
        <p:nvSpPr>
          <p:cNvPr id="3" name="Content Placeholder 2"/>
          <p:cNvSpPr>
            <a:spLocks noGrp="1"/>
          </p:cNvSpPr>
          <p:nvPr>
            <p:ph idx="1"/>
          </p:nvPr>
        </p:nvSpPr>
        <p:spPr>
          <a:xfrm>
            <a:off x="365125" y="1538818"/>
            <a:ext cx="8415338" cy="2669962"/>
          </a:xfrm>
        </p:spPr>
        <p:txBody>
          <a:bodyPr/>
          <a:lstStyle/>
          <a:p>
            <a:pPr>
              <a:spcBef>
                <a:spcPts val="1000"/>
              </a:spcBef>
            </a:pPr>
            <a:r>
              <a:rPr lang="en-US" noProof="0" dirty="0" smtClean="0"/>
              <a:t>Response policy should identify members of a response team</a:t>
            </a:r>
          </a:p>
          <a:p>
            <a:pPr lvl="1">
              <a:spcBef>
                <a:spcPts val="1000"/>
              </a:spcBef>
            </a:pPr>
            <a:r>
              <a:rPr lang="en-US" noProof="0" dirty="0" smtClean="0"/>
              <a:t>Responsibilities assigned to each member should be clearly spelled out in the policy</a:t>
            </a:r>
          </a:p>
          <a:p>
            <a:pPr>
              <a:spcBef>
                <a:spcPts val="1000"/>
              </a:spcBef>
            </a:pPr>
            <a:r>
              <a:rPr lang="en-US" noProof="0" dirty="0" smtClean="0"/>
              <a:t>Suggested team roles include:</a:t>
            </a:r>
          </a:p>
          <a:p>
            <a:pPr lvl="1">
              <a:spcBef>
                <a:spcPts val="1000"/>
              </a:spcBef>
            </a:pPr>
            <a:r>
              <a:rPr lang="en-US" noProof="0" dirty="0" smtClean="0"/>
              <a:t>Dispatcher</a:t>
            </a:r>
          </a:p>
          <a:p>
            <a:pPr lvl="1">
              <a:spcBef>
                <a:spcPts val="1000"/>
              </a:spcBef>
            </a:pPr>
            <a:r>
              <a:rPr lang="en-US" noProof="0" dirty="0" smtClean="0"/>
              <a:t>Technical support specialist</a:t>
            </a:r>
          </a:p>
          <a:p>
            <a:pPr lvl="1">
              <a:spcBef>
                <a:spcPts val="1000"/>
              </a:spcBef>
            </a:pPr>
            <a:r>
              <a:rPr lang="en-US" noProof="0" dirty="0" smtClean="0"/>
              <a:t>Manager</a:t>
            </a:r>
          </a:p>
          <a:p>
            <a:pPr lvl="1">
              <a:spcBef>
                <a:spcPts val="1000"/>
              </a:spcBef>
            </a:pPr>
            <a:r>
              <a:rPr lang="en-US" noProof="0" dirty="0" smtClean="0"/>
              <a:t>Public relations specialist</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9565612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10490"/>
            <a:ext cx="8026400" cy="287771"/>
          </a:xfrm>
        </p:spPr>
        <p:txBody>
          <a:bodyPr/>
          <a:lstStyle/>
          <a:p>
            <a:r>
              <a:rPr lang="en-US" noProof="0" dirty="0" smtClean="0"/>
              <a:t>Disaster Recovery Planning (1 of 2)</a:t>
            </a:r>
            <a:endParaRPr lang="en-US" noProof="0" dirty="0"/>
          </a:p>
        </p:txBody>
      </p:sp>
      <p:sp>
        <p:nvSpPr>
          <p:cNvPr id="3" name="Content Placeholder 2"/>
          <p:cNvSpPr>
            <a:spLocks noGrp="1"/>
          </p:cNvSpPr>
          <p:nvPr>
            <p:ph idx="1"/>
          </p:nvPr>
        </p:nvSpPr>
        <p:spPr>
          <a:xfrm>
            <a:off x="365125" y="1538818"/>
            <a:ext cx="8415338" cy="2413481"/>
          </a:xfrm>
        </p:spPr>
        <p:txBody>
          <a:bodyPr/>
          <a:lstStyle/>
          <a:p>
            <a:pPr>
              <a:spcBef>
                <a:spcPts val="1000"/>
              </a:spcBef>
            </a:pPr>
            <a:r>
              <a:rPr lang="en-US" noProof="0" dirty="0"/>
              <a:t>Disaster recovery</a:t>
            </a:r>
          </a:p>
          <a:p>
            <a:pPr lvl="1">
              <a:spcBef>
                <a:spcPts val="1000"/>
              </a:spcBef>
            </a:pPr>
            <a:r>
              <a:rPr lang="en-US" noProof="0" dirty="0" smtClean="0"/>
              <a:t>Process of restoring </a:t>
            </a:r>
            <a:r>
              <a:rPr lang="en-US" noProof="0" dirty="0"/>
              <a:t>critical functionality, </a:t>
            </a:r>
            <a:r>
              <a:rPr lang="en-US" noProof="0" dirty="0" smtClean="0"/>
              <a:t>data affecting </a:t>
            </a:r>
            <a:r>
              <a:rPr lang="en-US" noProof="0" dirty="0"/>
              <a:t>more than single </a:t>
            </a:r>
            <a:r>
              <a:rPr lang="en-US" noProof="0" dirty="0" smtClean="0"/>
              <a:t>system or a limited group of users</a:t>
            </a:r>
          </a:p>
          <a:p>
            <a:pPr>
              <a:spcBef>
                <a:spcPts val="1000"/>
              </a:spcBef>
            </a:pPr>
            <a:r>
              <a:rPr lang="en-US" noProof="0" dirty="0" smtClean="0"/>
              <a:t>Disaster recovery plan:</a:t>
            </a:r>
          </a:p>
          <a:p>
            <a:pPr lvl="1">
              <a:spcBef>
                <a:spcPts val="1000"/>
              </a:spcBef>
            </a:pPr>
            <a:r>
              <a:rPr lang="en-US" noProof="0" dirty="0" smtClean="0"/>
              <a:t>Accounts for the worst-case scenarios</a:t>
            </a:r>
          </a:p>
          <a:p>
            <a:pPr lvl="1">
              <a:spcBef>
                <a:spcPts val="1000"/>
              </a:spcBef>
            </a:pPr>
            <a:r>
              <a:rPr lang="en-US" noProof="0" dirty="0" smtClean="0"/>
              <a:t>Goal is to ensure business continuity (ability to continue doing business with least amount of interruption)</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49509262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10490"/>
            <a:ext cx="8026400" cy="287771"/>
          </a:xfrm>
        </p:spPr>
        <p:txBody>
          <a:bodyPr/>
          <a:lstStyle/>
          <a:p>
            <a:r>
              <a:rPr lang="en-US" noProof="0" dirty="0" smtClean="0"/>
              <a:t>Disaster Recovery Planning (2 of 2)</a:t>
            </a:r>
            <a:endParaRPr lang="en-US" noProof="0" dirty="0"/>
          </a:p>
        </p:txBody>
      </p:sp>
      <p:sp>
        <p:nvSpPr>
          <p:cNvPr id="3" name="Content Placeholder 2"/>
          <p:cNvSpPr>
            <a:spLocks noGrp="1"/>
          </p:cNvSpPr>
          <p:nvPr>
            <p:ph idx="1"/>
          </p:nvPr>
        </p:nvSpPr>
        <p:spPr>
          <a:xfrm>
            <a:off x="365125" y="1538818"/>
            <a:ext cx="8415338" cy="4242187"/>
          </a:xfrm>
        </p:spPr>
        <p:txBody>
          <a:bodyPr/>
          <a:lstStyle/>
          <a:p>
            <a:pPr>
              <a:spcBef>
                <a:spcPts val="1000"/>
              </a:spcBef>
            </a:pPr>
            <a:r>
              <a:rPr lang="en-US" noProof="0" dirty="0" smtClean="0"/>
              <a:t>Disaster recovery plan should include:</a:t>
            </a:r>
          </a:p>
          <a:p>
            <a:pPr lvl="1">
              <a:spcBef>
                <a:spcPts val="1000"/>
              </a:spcBef>
            </a:pPr>
            <a:r>
              <a:rPr lang="en-US" noProof="0" dirty="0" smtClean="0"/>
              <a:t>Contact names and phone numbers for emergency coordinators </a:t>
            </a:r>
          </a:p>
          <a:p>
            <a:pPr lvl="1">
              <a:spcBef>
                <a:spcPts val="1000"/>
              </a:spcBef>
            </a:pPr>
            <a:r>
              <a:rPr lang="en-US" noProof="0" dirty="0" smtClean="0"/>
              <a:t>Details on which data and servers are being backed up, how frequently backups occur, where backups are kept, and how backed-up data can be recovered in full</a:t>
            </a:r>
          </a:p>
          <a:p>
            <a:pPr lvl="1">
              <a:spcBef>
                <a:spcPts val="1000"/>
              </a:spcBef>
            </a:pPr>
            <a:r>
              <a:rPr lang="en-US" noProof="0" dirty="0" smtClean="0"/>
              <a:t>Details on network topology, redundancy, and agreements with national service carriers</a:t>
            </a:r>
          </a:p>
          <a:p>
            <a:pPr lvl="1">
              <a:spcBef>
                <a:spcPts val="1000"/>
              </a:spcBef>
            </a:pPr>
            <a:r>
              <a:rPr lang="en-US" noProof="0" dirty="0" smtClean="0"/>
              <a:t>Regular strategies for testing the disaster recovery plan</a:t>
            </a:r>
          </a:p>
          <a:p>
            <a:pPr lvl="1">
              <a:spcBef>
                <a:spcPts val="1000"/>
              </a:spcBef>
            </a:pPr>
            <a:r>
              <a:rPr lang="en-US" noProof="0" dirty="0" smtClean="0"/>
              <a:t>A plan for managing the crisis</a:t>
            </a:r>
          </a:p>
          <a:p>
            <a:pPr>
              <a:spcBef>
                <a:spcPts val="1000"/>
              </a:spcBef>
            </a:pPr>
            <a:r>
              <a:rPr lang="en-US" noProof="0" dirty="0"/>
              <a:t>Having a comprehensive disaster recovery plan</a:t>
            </a:r>
          </a:p>
          <a:p>
            <a:pPr lvl="1">
              <a:spcBef>
                <a:spcPts val="1000"/>
              </a:spcBef>
            </a:pPr>
            <a:r>
              <a:rPr lang="en-US" noProof="0" dirty="0"/>
              <a:t>Lessens the risk of losing critical data</a:t>
            </a:r>
          </a:p>
          <a:p>
            <a:pPr lvl="1">
              <a:spcBef>
                <a:spcPts val="1000"/>
              </a:spcBef>
            </a:pPr>
            <a:r>
              <a:rPr lang="en-US" noProof="0" dirty="0"/>
              <a:t>Makes potential customers and insurance providers look more favorably on your </a:t>
            </a:r>
            <a:r>
              <a:rPr lang="en-US" noProof="0" dirty="0" smtClean="0"/>
              <a:t>organization</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81914875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Disaster Recovery Contingencies (1 of 2)</a:t>
            </a:r>
            <a:endParaRPr lang="en-US" noProof="0" dirty="0"/>
          </a:p>
        </p:txBody>
      </p:sp>
      <p:sp>
        <p:nvSpPr>
          <p:cNvPr id="3" name="Content Placeholder 2"/>
          <p:cNvSpPr>
            <a:spLocks noGrp="1"/>
          </p:cNvSpPr>
          <p:nvPr>
            <p:ph idx="1"/>
          </p:nvPr>
        </p:nvSpPr>
        <p:spPr>
          <a:xfrm>
            <a:off x="365125" y="1538818"/>
            <a:ext cx="8415338" cy="3481979"/>
          </a:xfrm>
        </p:spPr>
        <p:txBody>
          <a:bodyPr/>
          <a:lstStyle/>
          <a:p>
            <a:pPr>
              <a:spcBef>
                <a:spcPts val="1000"/>
              </a:spcBef>
            </a:pPr>
            <a:r>
              <a:rPr lang="en-US" noProof="0" dirty="0"/>
              <a:t>Cold </a:t>
            </a:r>
            <a:r>
              <a:rPr lang="en-US" noProof="0" dirty="0" smtClean="0"/>
              <a:t>site:</a:t>
            </a:r>
            <a:endParaRPr lang="en-US" noProof="0" dirty="0"/>
          </a:p>
          <a:p>
            <a:pPr lvl="1">
              <a:spcBef>
                <a:spcPts val="1000"/>
              </a:spcBef>
            </a:pPr>
            <a:r>
              <a:rPr lang="en-US" noProof="0" dirty="0"/>
              <a:t>Components necessary to rebuild network exist</a:t>
            </a:r>
          </a:p>
          <a:p>
            <a:pPr lvl="1">
              <a:spcBef>
                <a:spcPts val="1000"/>
              </a:spcBef>
            </a:pPr>
            <a:r>
              <a:rPr lang="en-US" noProof="0" dirty="0"/>
              <a:t>Not appropriately configured, updated, or connected</a:t>
            </a:r>
          </a:p>
          <a:p>
            <a:pPr>
              <a:spcBef>
                <a:spcPts val="1000"/>
              </a:spcBef>
            </a:pPr>
            <a:r>
              <a:rPr lang="en-US" noProof="0" dirty="0"/>
              <a:t>Warm </a:t>
            </a:r>
            <a:r>
              <a:rPr lang="en-US" noProof="0" dirty="0" smtClean="0"/>
              <a:t>site:</a:t>
            </a:r>
            <a:endParaRPr lang="en-US" noProof="0" dirty="0"/>
          </a:p>
          <a:p>
            <a:pPr lvl="1">
              <a:spcBef>
                <a:spcPts val="1000"/>
              </a:spcBef>
            </a:pPr>
            <a:r>
              <a:rPr lang="en-US" noProof="0" dirty="0"/>
              <a:t>Components necessary to rebuild network exist</a:t>
            </a:r>
          </a:p>
          <a:p>
            <a:pPr lvl="1">
              <a:spcBef>
                <a:spcPts val="1000"/>
              </a:spcBef>
            </a:pPr>
            <a:r>
              <a:rPr lang="en-US" noProof="0" dirty="0"/>
              <a:t>Some appropriately configured, updated, and connected</a:t>
            </a:r>
          </a:p>
          <a:p>
            <a:pPr>
              <a:spcBef>
                <a:spcPts val="1000"/>
              </a:spcBef>
            </a:pPr>
            <a:r>
              <a:rPr lang="en-US" noProof="0" dirty="0"/>
              <a:t>Hot </a:t>
            </a:r>
            <a:r>
              <a:rPr lang="en-US" noProof="0" dirty="0" smtClean="0"/>
              <a:t>site:</a:t>
            </a:r>
            <a:endParaRPr lang="en-US" noProof="0" dirty="0"/>
          </a:p>
          <a:p>
            <a:pPr lvl="1">
              <a:spcBef>
                <a:spcPts val="1000"/>
              </a:spcBef>
            </a:pPr>
            <a:r>
              <a:rPr lang="en-US" noProof="0" dirty="0"/>
              <a:t>Components exist and match network’s current state</a:t>
            </a:r>
          </a:p>
          <a:p>
            <a:pPr lvl="1">
              <a:spcBef>
                <a:spcPts val="1000"/>
              </a:spcBef>
            </a:pPr>
            <a:r>
              <a:rPr lang="en-US" noProof="0" dirty="0"/>
              <a:t>All appropriately configured, updated, and </a:t>
            </a:r>
            <a:r>
              <a:rPr lang="en-US" noProof="0" dirty="0" smtClean="0"/>
              <a:t>connected</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87309559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Disaster Recovery Contingencies (2 of 2)</a:t>
            </a:r>
            <a:endParaRPr lang="en-US" noProof="0" dirty="0"/>
          </a:p>
        </p:txBody>
      </p:sp>
      <p:pic>
        <p:nvPicPr>
          <p:cNvPr id="6" name="Picture 5" descr="Figure 11-32 The most expensive option also provides the fastest recovery. A graph is plotted for time to recovery versus cost. Disaster recovery contingencies are commonly divided into three categories. On the left is a hot site with more expense and less time which provides best disaster recovery option. Next is the warm site which costs more than maintaining cold sites but not as much as hot sites and time of recovery is more than hot sites. Then come the cold site with less expense and it takes weeks for rebuildi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2200" y="2133600"/>
            <a:ext cx="4002024" cy="3214741"/>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8340021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Data Preservation</a:t>
            </a:r>
            <a:endParaRPr lang="en-US" noProof="0" dirty="0"/>
          </a:p>
        </p:txBody>
      </p:sp>
      <p:sp>
        <p:nvSpPr>
          <p:cNvPr id="3" name="Content Placeholder 2"/>
          <p:cNvSpPr>
            <a:spLocks noGrp="1"/>
          </p:cNvSpPr>
          <p:nvPr>
            <p:ph idx="1"/>
          </p:nvPr>
        </p:nvSpPr>
        <p:spPr>
          <a:xfrm>
            <a:off x="365125" y="1538818"/>
            <a:ext cx="8415338" cy="3774367"/>
          </a:xfrm>
        </p:spPr>
        <p:txBody>
          <a:bodyPr/>
          <a:lstStyle/>
          <a:p>
            <a:pPr>
              <a:spcBef>
                <a:spcPts val="1000"/>
              </a:spcBef>
            </a:pPr>
            <a:r>
              <a:rPr lang="en-US" noProof="0" dirty="0" smtClean="0"/>
              <a:t>Some incidents may require data to be collected in such a way that it can be presented in a court of law</a:t>
            </a:r>
          </a:p>
          <a:p>
            <a:pPr>
              <a:spcBef>
                <a:spcPts val="1000"/>
              </a:spcBef>
            </a:pPr>
            <a:r>
              <a:rPr lang="en-US" noProof="0" dirty="0" smtClean="0"/>
              <a:t>One or more first responders may take charge in these cases</a:t>
            </a:r>
          </a:p>
          <a:p>
            <a:pPr>
              <a:spcBef>
                <a:spcPts val="1000"/>
              </a:spcBef>
            </a:pPr>
            <a:r>
              <a:rPr lang="en-US" noProof="0" dirty="0" smtClean="0"/>
              <a:t>Every I</a:t>
            </a:r>
            <a:r>
              <a:rPr lang="en-US" sz="100" noProof="0" dirty="0" smtClean="0"/>
              <a:t> </a:t>
            </a:r>
            <a:r>
              <a:rPr lang="en-US" noProof="0" dirty="0" smtClean="0"/>
              <a:t>T technician should be familiar with the following procedures:</a:t>
            </a:r>
          </a:p>
          <a:p>
            <a:pPr lvl="1">
              <a:spcBef>
                <a:spcPts val="1000"/>
              </a:spcBef>
            </a:pPr>
            <a:r>
              <a:rPr lang="en-US" noProof="0" dirty="0" smtClean="0"/>
              <a:t>Secure the area</a:t>
            </a:r>
          </a:p>
          <a:p>
            <a:pPr lvl="1">
              <a:spcBef>
                <a:spcPts val="1000"/>
              </a:spcBef>
            </a:pPr>
            <a:r>
              <a:rPr lang="en-US" noProof="0" dirty="0" smtClean="0"/>
              <a:t>Document the scene</a:t>
            </a:r>
          </a:p>
          <a:p>
            <a:pPr lvl="1">
              <a:spcBef>
                <a:spcPts val="1000"/>
              </a:spcBef>
            </a:pPr>
            <a:r>
              <a:rPr lang="en-US" noProof="0" dirty="0" smtClean="0"/>
              <a:t>Monitor evidence and data collection</a:t>
            </a:r>
          </a:p>
          <a:p>
            <a:pPr lvl="1">
              <a:spcBef>
                <a:spcPts val="1000"/>
              </a:spcBef>
            </a:pPr>
            <a:r>
              <a:rPr lang="en-US" noProof="0" dirty="0" smtClean="0"/>
              <a:t>Protect the chain of custody</a:t>
            </a:r>
          </a:p>
          <a:p>
            <a:pPr lvl="1">
              <a:spcBef>
                <a:spcPts val="1000"/>
              </a:spcBef>
            </a:pPr>
            <a:r>
              <a:rPr lang="en-US" noProof="0" dirty="0" smtClean="0"/>
              <a:t>Monitor transport of data and equipment</a:t>
            </a:r>
          </a:p>
          <a:p>
            <a:pPr lvl="1">
              <a:spcBef>
                <a:spcPts val="1000"/>
              </a:spcBef>
            </a:pPr>
            <a:r>
              <a:rPr lang="en-US" noProof="0" dirty="0" smtClean="0"/>
              <a:t>Create a report</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99103699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smtClean="0"/>
              <a:t>Chapter Summary (1 of 3)</a:t>
            </a:r>
            <a:endParaRPr lang="en-US" noProof="0" dirty="0"/>
          </a:p>
        </p:txBody>
      </p:sp>
      <p:sp>
        <p:nvSpPr>
          <p:cNvPr id="2" name="Content Placeholder 1"/>
          <p:cNvSpPr>
            <a:spLocks noGrp="1"/>
          </p:cNvSpPr>
          <p:nvPr>
            <p:ph idx="1"/>
          </p:nvPr>
        </p:nvSpPr>
        <p:spPr>
          <a:xfrm>
            <a:off x="365125" y="1538818"/>
            <a:ext cx="8415338" cy="3400931"/>
          </a:xfrm>
        </p:spPr>
        <p:txBody>
          <a:bodyPr/>
          <a:lstStyle/>
          <a:p>
            <a:pPr>
              <a:spcBef>
                <a:spcPts val="1000"/>
              </a:spcBef>
            </a:pPr>
            <a:r>
              <a:rPr lang="en-US" noProof="0" dirty="0" smtClean="0"/>
              <a:t>Network management refers to the assessment, monitoring, and maintenance of all aspects of a network</a:t>
            </a:r>
          </a:p>
          <a:p>
            <a:pPr>
              <a:spcBef>
                <a:spcPts val="1000"/>
              </a:spcBef>
            </a:pPr>
            <a:r>
              <a:rPr lang="en-US" noProof="0" dirty="0" smtClean="0"/>
              <a:t>A network monitor is a tool that continually monitors network traffic</a:t>
            </a:r>
          </a:p>
          <a:p>
            <a:pPr>
              <a:spcBef>
                <a:spcPts val="1000"/>
              </a:spcBef>
            </a:pPr>
            <a:r>
              <a:rPr lang="en-US" noProof="0" dirty="0" smtClean="0"/>
              <a:t>Virtually every condition recognized by an O</a:t>
            </a:r>
            <a:r>
              <a:rPr lang="en-US" sz="100" noProof="0" dirty="0" smtClean="0"/>
              <a:t> </a:t>
            </a:r>
            <a:r>
              <a:rPr lang="en-US" noProof="0" dirty="0" smtClean="0"/>
              <a:t>S can be recorded</a:t>
            </a:r>
          </a:p>
          <a:p>
            <a:pPr>
              <a:spcBef>
                <a:spcPts val="1000"/>
              </a:spcBef>
            </a:pPr>
            <a:r>
              <a:rPr lang="en-US" noProof="0" dirty="0" smtClean="0"/>
              <a:t>A list of managed objects and their descriptions is kept in the M</a:t>
            </a:r>
            <a:r>
              <a:rPr lang="en-US" sz="100" noProof="0" dirty="0" smtClean="0"/>
              <a:t> </a:t>
            </a:r>
            <a:r>
              <a:rPr lang="en-US" noProof="0" dirty="0" smtClean="0"/>
              <a:t>I</a:t>
            </a:r>
            <a:r>
              <a:rPr lang="en-US" sz="100" noProof="0" dirty="0" smtClean="0"/>
              <a:t> </a:t>
            </a:r>
            <a:r>
              <a:rPr lang="en-US" noProof="0" dirty="0" smtClean="0"/>
              <a:t>B</a:t>
            </a:r>
          </a:p>
          <a:p>
            <a:pPr>
              <a:spcBef>
                <a:spcPts val="1000"/>
              </a:spcBef>
            </a:pPr>
            <a:r>
              <a:rPr lang="en-US" noProof="0" dirty="0" smtClean="0"/>
              <a:t>A baseline is a report of the network’s normal state of operation and might include a range of acceptable measurements</a:t>
            </a:r>
          </a:p>
          <a:p>
            <a:pPr>
              <a:spcBef>
                <a:spcPts val="1000"/>
              </a:spcBef>
            </a:pPr>
            <a:r>
              <a:rPr lang="en-US" noProof="0" dirty="0"/>
              <a:t>Traffic shaping involves manipulating characteristics of packets, data streams, or connections to manage the type and amount of traffic traversing a </a:t>
            </a:r>
            <a:r>
              <a:rPr lang="en-US" noProof="0" dirty="0" smtClean="0"/>
              <a:t>network</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6940593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smtClean="0"/>
              <a:t>Chapter Summary (2 of 3)</a:t>
            </a:r>
            <a:endParaRPr lang="en-US" noProof="0" dirty="0"/>
          </a:p>
        </p:txBody>
      </p:sp>
      <p:sp>
        <p:nvSpPr>
          <p:cNvPr id="2" name="Content Placeholder 1"/>
          <p:cNvSpPr>
            <a:spLocks noGrp="1"/>
          </p:cNvSpPr>
          <p:nvPr>
            <p:ph idx="1"/>
          </p:nvPr>
        </p:nvSpPr>
        <p:spPr>
          <a:xfrm>
            <a:off x="365125" y="1538818"/>
            <a:ext cx="8415338" cy="3985706"/>
          </a:xfrm>
        </p:spPr>
        <p:txBody>
          <a:bodyPr/>
          <a:lstStyle/>
          <a:p>
            <a:pPr>
              <a:spcBef>
                <a:spcPts val="1000"/>
              </a:spcBef>
            </a:pPr>
            <a:r>
              <a:rPr lang="en-US" noProof="0" dirty="0" smtClean="0"/>
              <a:t>Q</a:t>
            </a:r>
            <a:r>
              <a:rPr lang="en-US" sz="100" noProof="0" dirty="0" smtClean="0"/>
              <a:t> </a:t>
            </a:r>
            <a:r>
              <a:rPr lang="en-US" noProof="0" dirty="0" smtClean="0"/>
              <a:t>o</a:t>
            </a:r>
            <a:r>
              <a:rPr lang="en-US" sz="100" noProof="0" dirty="0" smtClean="0"/>
              <a:t> </a:t>
            </a:r>
            <a:r>
              <a:rPr lang="en-US" noProof="0" dirty="0" smtClean="0"/>
              <a:t>S is a group of techniques for adjusting the priority a network assigns to various types of transmissions</a:t>
            </a:r>
          </a:p>
          <a:p>
            <a:pPr>
              <a:spcBef>
                <a:spcPts val="1000"/>
              </a:spcBef>
            </a:pPr>
            <a:r>
              <a:rPr lang="en-US" noProof="0" dirty="0" smtClean="0"/>
              <a:t>The term availability refers to how consistently and reliably a file, system, or other network resource can be accessed by authorized personnel</a:t>
            </a:r>
          </a:p>
          <a:p>
            <a:pPr>
              <a:spcBef>
                <a:spcPts val="1000"/>
              </a:spcBef>
            </a:pPr>
            <a:r>
              <a:rPr lang="en-US" noProof="0" dirty="0" smtClean="0"/>
              <a:t>A key factor in maintaining the availability of network resources is fault tolerance</a:t>
            </a:r>
          </a:p>
          <a:p>
            <a:pPr>
              <a:spcBef>
                <a:spcPts val="1000"/>
              </a:spcBef>
            </a:pPr>
            <a:r>
              <a:rPr lang="en-US" noProof="0" dirty="0" smtClean="0"/>
              <a:t>A full backup backs up everything</a:t>
            </a:r>
          </a:p>
          <a:p>
            <a:pPr>
              <a:spcBef>
                <a:spcPts val="1000"/>
              </a:spcBef>
            </a:pPr>
            <a:r>
              <a:rPr lang="en-US" noProof="0" dirty="0" smtClean="0"/>
              <a:t>A U</a:t>
            </a:r>
            <a:r>
              <a:rPr lang="en-US" sz="100" noProof="0" dirty="0" smtClean="0"/>
              <a:t> </a:t>
            </a:r>
            <a:r>
              <a:rPr lang="en-US" noProof="0" dirty="0" smtClean="0"/>
              <a:t>P</a:t>
            </a:r>
            <a:r>
              <a:rPr lang="en-US" sz="100" noProof="0" dirty="0" smtClean="0"/>
              <a:t> </a:t>
            </a:r>
            <a:r>
              <a:rPr lang="en-US" noProof="0" dirty="0" smtClean="0"/>
              <a:t>S is a battery-operated power source directly attached to one or more devices and to a power supply</a:t>
            </a:r>
          </a:p>
          <a:p>
            <a:pPr>
              <a:spcBef>
                <a:spcPts val="1000"/>
              </a:spcBef>
            </a:pPr>
            <a:r>
              <a:rPr lang="en-US" noProof="0" dirty="0" smtClean="0"/>
              <a:t>Incident response policies specifically define the characteristics of an event that qualifies as a formal incident and the steps that should be followed</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00144218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smtClean="0"/>
              <a:t>Chapter Summary (3 of 3)</a:t>
            </a:r>
            <a:endParaRPr lang="en-US" noProof="0" dirty="0"/>
          </a:p>
        </p:txBody>
      </p:sp>
      <p:sp>
        <p:nvSpPr>
          <p:cNvPr id="2" name="Content Placeholder 1"/>
          <p:cNvSpPr>
            <a:spLocks noGrp="1"/>
          </p:cNvSpPr>
          <p:nvPr>
            <p:ph idx="1"/>
          </p:nvPr>
        </p:nvSpPr>
        <p:spPr>
          <a:xfrm>
            <a:off x="365125" y="1538818"/>
            <a:ext cx="8415338" cy="2354491"/>
          </a:xfrm>
        </p:spPr>
        <p:txBody>
          <a:bodyPr/>
          <a:lstStyle/>
          <a:p>
            <a:pPr>
              <a:spcBef>
                <a:spcPts val="1000"/>
              </a:spcBef>
            </a:pPr>
            <a:r>
              <a:rPr lang="en-US" noProof="0" dirty="0" smtClean="0"/>
              <a:t>Disaster recovery is the process of restoring critical functionality and data after an outage that affects more than a single system or a limited group of users</a:t>
            </a:r>
          </a:p>
          <a:p>
            <a:pPr>
              <a:spcBef>
                <a:spcPts val="1000"/>
              </a:spcBef>
            </a:pPr>
            <a:r>
              <a:rPr lang="en-US" noProof="0" dirty="0" smtClean="0"/>
              <a:t>At a cold site, computers, devices, and connectivity necessary to rebuild a network exist</a:t>
            </a:r>
          </a:p>
          <a:p>
            <a:pPr>
              <a:spcBef>
                <a:spcPts val="1000"/>
              </a:spcBef>
            </a:pPr>
            <a:r>
              <a:rPr lang="en-US" noProof="0" dirty="0" smtClean="0"/>
              <a:t>During some incidents, data will need to be collected in such a way that it can be presented in a court of law for the purpose of prosecuting an instigator of illegal activity</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250031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Monitoring Tools (4 of 6)</a:t>
            </a:r>
            <a:endParaRPr lang="en-US" noProof="0" dirty="0"/>
          </a:p>
        </p:txBody>
      </p:sp>
      <p:sp>
        <p:nvSpPr>
          <p:cNvPr id="3" name="Content Placeholder 2"/>
          <p:cNvSpPr>
            <a:spLocks noGrp="1"/>
          </p:cNvSpPr>
          <p:nvPr>
            <p:ph idx="1"/>
          </p:nvPr>
        </p:nvSpPr>
        <p:spPr>
          <a:xfrm>
            <a:off x="365125" y="1538818"/>
            <a:ext cx="8415338" cy="2640723"/>
          </a:xfrm>
        </p:spPr>
        <p:txBody>
          <a:bodyPr/>
          <a:lstStyle/>
          <a:p>
            <a:pPr>
              <a:spcBef>
                <a:spcPts val="1000"/>
              </a:spcBef>
            </a:pPr>
            <a:r>
              <a:rPr lang="en-US" noProof="0" dirty="0"/>
              <a:t>All network monitoring tools can perform the following functions:</a:t>
            </a:r>
          </a:p>
          <a:p>
            <a:pPr lvl="1">
              <a:spcBef>
                <a:spcPts val="1000"/>
              </a:spcBef>
            </a:pPr>
            <a:r>
              <a:rPr lang="en-US" noProof="0" dirty="0"/>
              <a:t>Set the </a:t>
            </a:r>
            <a:r>
              <a:rPr lang="en-US" noProof="0" dirty="0" smtClean="0"/>
              <a:t>N</a:t>
            </a:r>
            <a:r>
              <a:rPr lang="en-US" sz="100" noProof="0" dirty="0" smtClean="0"/>
              <a:t> </a:t>
            </a:r>
            <a:r>
              <a:rPr lang="en-US" noProof="0" dirty="0" smtClean="0"/>
              <a:t>I</a:t>
            </a:r>
            <a:r>
              <a:rPr lang="en-US" sz="100" noProof="0" dirty="0" smtClean="0"/>
              <a:t> </a:t>
            </a:r>
            <a:r>
              <a:rPr lang="en-US" noProof="0" dirty="0" smtClean="0"/>
              <a:t>C </a:t>
            </a:r>
            <a:r>
              <a:rPr lang="en-US" noProof="0" dirty="0"/>
              <a:t>to run in promiscuous mode to pass all traffic to the monitoring software</a:t>
            </a:r>
          </a:p>
          <a:p>
            <a:pPr lvl="1">
              <a:spcBef>
                <a:spcPts val="1000"/>
              </a:spcBef>
            </a:pPr>
            <a:r>
              <a:rPr lang="en-US" noProof="0" dirty="0"/>
              <a:t>Continuously monitor network traffic on a segment</a:t>
            </a:r>
          </a:p>
          <a:p>
            <a:pPr lvl="1">
              <a:spcBef>
                <a:spcPts val="1000"/>
              </a:spcBef>
            </a:pPr>
            <a:r>
              <a:rPr lang="en-US" noProof="0" dirty="0"/>
              <a:t>Capture network data transmitted on a segment</a:t>
            </a:r>
          </a:p>
          <a:p>
            <a:pPr lvl="1">
              <a:spcBef>
                <a:spcPts val="1000"/>
              </a:spcBef>
            </a:pPr>
            <a:r>
              <a:rPr lang="en-US" noProof="0" dirty="0"/>
              <a:t>Capture frames sent to or from a specific node</a:t>
            </a:r>
          </a:p>
          <a:p>
            <a:pPr lvl="1">
              <a:spcBef>
                <a:spcPts val="1000"/>
              </a:spcBef>
            </a:pPr>
            <a:r>
              <a:rPr lang="en-US" noProof="0" dirty="0"/>
              <a:t>Reproduce network conditions by transmitting a selected amount and type of data</a:t>
            </a:r>
          </a:p>
          <a:p>
            <a:pPr lvl="1">
              <a:spcBef>
                <a:spcPts val="1000"/>
              </a:spcBef>
            </a:pPr>
            <a:r>
              <a:rPr lang="en-US" noProof="0" dirty="0"/>
              <a:t>Generate statistics about network activity</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528672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Monitoring Tools (5 of 6)</a:t>
            </a:r>
            <a:endParaRPr lang="en-US" noProof="0" dirty="0"/>
          </a:p>
        </p:txBody>
      </p:sp>
      <p:sp>
        <p:nvSpPr>
          <p:cNvPr id="3" name="Content Placeholder 2"/>
          <p:cNvSpPr>
            <a:spLocks noGrp="1"/>
          </p:cNvSpPr>
          <p:nvPr>
            <p:ph idx="1"/>
          </p:nvPr>
        </p:nvSpPr>
        <p:spPr>
          <a:xfrm>
            <a:off x="365125" y="1538818"/>
            <a:ext cx="8415338" cy="2903872"/>
          </a:xfrm>
        </p:spPr>
        <p:txBody>
          <a:bodyPr/>
          <a:lstStyle/>
          <a:p>
            <a:pPr>
              <a:spcBef>
                <a:spcPts val="1000"/>
              </a:spcBef>
            </a:pPr>
            <a:r>
              <a:rPr lang="en-US" noProof="0" dirty="0"/>
              <a:t>Some network monitoring tools can also perform the following functions:</a:t>
            </a:r>
          </a:p>
          <a:p>
            <a:pPr lvl="1">
              <a:spcBef>
                <a:spcPts val="1000"/>
              </a:spcBef>
            </a:pPr>
            <a:r>
              <a:rPr lang="en-US" noProof="0" dirty="0"/>
              <a:t>Discover all network nodes on a segment</a:t>
            </a:r>
          </a:p>
          <a:p>
            <a:pPr lvl="1">
              <a:spcBef>
                <a:spcPts val="1000"/>
              </a:spcBef>
            </a:pPr>
            <a:r>
              <a:rPr lang="en-US" noProof="0" dirty="0"/>
              <a:t>Establish a baseline, including performance, utilization rate, and so on</a:t>
            </a:r>
          </a:p>
          <a:p>
            <a:pPr lvl="1">
              <a:spcBef>
                <a:spcPts val="1000"/>
              </a:spcBef>
            </a:pPr>
            <a:r>
              <a:rPr lang="en-US" noProof="0" dirty="0"/>
              <a:t>Track utilization of network resources and device resources and report it in graphs or charts</a:t>
            </a:r>
          </a:p>
          <a:p>
            <a:pPr lvl="1">
              <a:spcBef>
                <a:spcPts val="1000"/>
              </a:spcBef>
            </a:pPr>
            <a:r>
              <a:rPr lang="en-US" noProof="0" dirty="0"/>
              <a:t>Store traffic data and generate reports</a:t>
            </a:r>
          </a:p>
          <a:p>
            <a:pPr lvl="1">
              <a:spcBef>
                <a:spcPts val="1000"/>
              </a:spcBef>
            </a:pPr>
            <a:r>
              <a:rPr lang="en-US" noProof="0" dirty="0"/>
              <a:t>Trigger alarms for certain preconfigured conditions</a:t>
            </a:r>
          </a:p>
          <a:p>
            <a:pPr lvl="1">
              <a:spcBef>
                <a:spcPts val="1000"/>
              </a:spcBef>
            </a:pPr>
            <a:r>
              <a:rPr lang="en-US" noProof="0" dirty="0"/>
              <a:t>Identify usage anomalies, such as top talkers or top listeners</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907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Monitoring Tools (6 of 6)</a:t>
            </a:r>
            <a:endParaRPr lang="en-US" noProof="0" dirty="0"/>
          </a:p>
        </p:txBody>
      </p:sp>
      <p:sp>
        <p:nvSpPr>
          <p:cNvPr id="3" name="Content Placeholder 2"/>
          <p:cNvSpPr>
            <a:spLocks noGrp="1"/>
          </p:cNvSpPr>
          <p:nvPr>
            <p:ph idx="1"/>
          </p:nvPr>
        </p:nvSpPr>
        <p:spPr>
          <a:xfrm>
            <a:off x="365125" y="1538818"/>
            <a:ext cx="8415338" cy="3844129"/>
          </a:xfrm>
        </p:spPr>
        <p:txBody>
          <a:bodyPr/>
          <a:lstStyle/>
          <a:p>
            <a:pPr>
              <a:spcBef>
                <a:spcPts val="1000"/>
              </a:spcBef>
            </a:pPr>
            <a:r>
              <a:rPr lang="en-US" noProof="0" dirty="0"/>
              <a:t>Monitoring tools can help identify the following:</a:t>
            </a:r>
          </a:p>
          <a:p>
            <a:pPr lvl="1">
              <a:spcBef>
                <a:spcPts val="1000"/>
              </a:spcBef>
            </a:pPr>
            <a:r>
              <a:rPr lang="en-US" noProof="0" dirty="0"/>
              <a:t>Runts</a:t>
            </a:r>
          </a:p>
          <a:p>
            <a:pPr lvl="1">
              <a:spcBef>
                <a:spcPts val="1000"/>
              </a:spcBef>
            </a:pPr>
            <a:r>
              <a:rPr lang="en-US" noProof="0" dirty="0"/>
              <a:t>Giants</a:t>
            </a:r>
          </a:p>
          <a:p>
            <a:pPr lvl="1">
              <a:spcBef>
                <a:spcPts val="1000"/>
              </a:spcBef>
            </a:pPr>
            <a:r>
              <a:rPr lang="en-US" noProof="0" dirty="0"/>
              <a:t>Jabber</a:t>
            </a:r>
          </a:p>
          <a:p>
            <a:pPr lvl="1">
              <a:spcBef>
                <a:spcPts val="1000"/>
              </a:spcBef>
            </a:pPr>
            <a:r>
              <a:rPr lang="en-US" noProof="0" dirty="0"/>
              <a:t>Ghosts</a:t>
            </a:r>
          </a:p>
          <a:p>
            <a:pPr lvl="1">
              <a:spcBef>
                <a:spcPts val="1000"/>
              </a:spcBef>
            </a:pPr>
            <a:r>
              <a:rPr lang="en-US" noProof="0" dirty="0"/>
              <a:t>Packet loss</a:t>
            </a:r>
          </a:p>
          <a:p>
            <a:pPr lvl="1">
              <a:spcBef>
                <a:spcPts val="1000"/>
              </a:spcBef>
            </a:pPr>
            <a:r>
              <a:rPr lang="en-US" noProof="0" dirty="0"/>
              <a:t>Discarded packets</a:t>
            </a:r>
          </a:p>
          <a:p>
            <a:pPr lvl="1">
              <a:spcBef>
                <a:spcPts val="1000"/>
              </a:spcBef>
            </a:pPr>
            <a:r>
              <a:rPr lang="en-US" noProof="0" dirty="0"/>
              <a:t>Interface resets</a:t>
            </a:r>
          </a:p>
          <a:p>
            <a:pPr>
              <a:spcBef>
                <a:spcPts val="1000"/>
              </a:spcBef>
            </a:pPr>
            <a:r>
              <a:rPr lang="en-US" noProof="0" dirty="0"/>
              <a:t>Alerts might be transmitted by email or text</a:t>
            </a:r>
          </a:p>
          <a:p>
            <a:pPr lvl="1">
              <a:spcBef>
                <a:spcPts val="1000"/>
              </a:spcBef>
            </a:pPr>
            <a:r>
              <a:rPr lang="en-US" noProof="0" dirty="0"/>
              <a:t>Called </a:t>
            </a:r>
            <a:r>
              <a:rPr lang="en-US" noProof="0" dirty="0" smtClean="0"/>
              <a:t>S</a:t>
            </a:r>
            <a:r>
              <a:rPr lang="en-US" sz="100" noProof="0" dirty="0" smtClean="0"/>
              <a:t> </a:t>
            </a:r>
            <a:r>
              <a:rPr lang="en-US" noProof="0" dirty="0" smtClean="0"/>
              <a:t>M</a:t>
            </a:r>
            <a:r>
              <a:rPr lang="en-US" sz="100" noProof="0" dirty="0" smtClean="0"/>
              <a:t> </a:t>
            </a:r>
            <a:r>
              <a:rPr lang="en-US" noProof="0" dirty="0" smtClean="0"/>
              <a:t>S </a:t>
            </a:r>
            <a:r>
              <a:rPr lang="en-US" noProof="0" dirty="0"/>
              <a:t>(Short Message Service</a:t>
            </a:r>
            <a:r>
              <a:rPr lang="en-US" noProof="0" dirty="0" smtClean="0"/>
              <a:t>)</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2180549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41051</TotalTime>
  <Words>7137</Words>
  <Application>Microsoft Office PowerPoint</Application>
  <PresentationFormat>On-screen Show (4:3)</PresentationFormat>
  <Paragraphs>543</Paragraphs>
  <Slides>69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69</vt:i4>
      </vt:variant>
    </vt:vector>
  </HeadingPairs>
  <TitlesOfParts>
    <vt:vector size="74" baseType="lpstr">
      <vt:lpstr>Arial</vt:lpstr>
      <vt:lpstr>Calibri</vt:lpstr>
      <vt:lpstr>Calibri Light</vt:lpstr>
      <vt:lpstr>Courier New</vt:lpstr>
      <vt:lpstr>Office Theme</vt:lpstr>
      <vt:lpstr>Network+ Guide to Networks Eighth Edition</vt:lpstr>
      <vt:lpstr>Objectives</vt:lpstr>
      <vt:lpstr>Collecting Network Data</vt:lpstr>
      <vt:lpstr>Monitoring Tools (1 of 6)</vt:lpstr>
      <vt:lpstr>Monitoring Tools (2 of 6)</vt:lpstr>
      <vt:lpstr>Monitoring Tools (3 of 6)</vt:lpstr>
      <vt:lpstr>Monitoring Tools (4 of 6)</vt:lpstr>
      <vt:lpstr>Monitoring Tools (5 of 6)</vt:lpstr>
      <vt:lpstr>Monitoring Tools (6 of 6)</vt:lpstr>
      <vt:lpstr>System and Event Logs (1 of 4)</vt:lpstr>
      <vt:lpstr>System and Event Logs (2 of 4)</vt:lpstr>
      <vt:lpstr>System and Event Logs (3 of 4)</vt:lpstr>
      <vt:lpstr>System and Event Logs (4 of 4)</vt:lpstr>
      <vt:lpstr>S N M P Logs (1 of 4)</vt:lpstr>
      <vt:lpstr>S N M P Logs (2 of 4)</vt:lpstr>
      <vt:lpstr>S N M P Logs (3 of 4)</vt:lpstr>
      <vt:lpstr>S N M P Logs (4 of 4)</vt:lpstr>
      <vt:lpstr>Performance Baselines (1 of 3)</vt:lpstr>
      <vt:lpstr>Performance Baselines (2 of 3)</vt:lpstr>
      <vt:lpstr>Performance Baselines (3 of 3)</vt:lpstr>
      <vt:lpstr>Managing Network Traffic</vt:lpstr>
      <vt:lpstr>Traffic Management (1 of 3)</vt:lpstr>
      <vt:lpstr>Traffic Management (2 of 3)</vt:lpstr>
      <vt:lpstr>Traffic Management (3 of 3)</vt:lpstr>
      <vt:lpstr>Q o S (Quality of Service) Assurance</vt:lpstr>
      <vt:lpstr>DiffServ (Differentiated Service) (1 of 2)</vt:lpstr>
      <vt:lpstr>DiffServ (Differentiated Service) (2 of 2) </vt:lpstr>
      <vt:lpstr>C o S (Class of Service)</vt:lpstr>
      <vt:lpstr>Network Availability</vt:lpstr>
      <vt:lpstr>Fault Tolerance (1 of 12)</vt:lpstr>
      <vt:lpstr>Fault Tolerance (2 of 12)</vt:lpstr>
      <vt:lpstr>Fault Tolerance (3 of 12)</vt:lpstr>
      <vt:lpstr>Fault Tolerance (4 of 12)</vt:lpstr>
      <vt:lpstr>Fault Tolerance (5 of 12)</vt:lpstr>
      <vt:lpstr>Fault Tolerance (6 of 12)</vt:lpstr>
      <vt:lpstr>Fault Tolerance (7 of 12)</vt:lpstr>
      <vt:lpstr>Fault Tolerance (8 of 12)</vt:lpstr>
      <vt:lpstr>Fault Tolerance (9 of 12)</vt:lpstr>
      <vt:lpstr>Fault Tolerance (10 of 12)</vt:lpstr>
      <vt:lpstr>Fault Tolerance (11 of 12)</vt:lpstr>
      <vt:lpstr>Fault Tolerance (12 of 12)</vt:lpstr>
      <vt:lpstr>Data Backup and Storage (1 of 12)</vt:lpstr>
      <vt:lpstr>Data Backup and Storage (2 of 12)</vt:lpstr>
      <vt:lpstr>Data Backup and Storage (3 of 12)</vt:lpstr>
      <vt:lpstr>Data Backup and Storage (4 of 12)</vt:lpstr>
      <vt:lpstr>Data Backup and Storage (5 of 12)</vt:lpstr>
      <vt:lpstr>Data Backup and Storage (6 of 12)</vt:lpstr>
      <vt:lpstr>Data Backup and Storage (7 of 12)</vt:lpstr>
      <vt:lpstr>Data Backup and Storage (8 of 12)</vt:lpstr>
      <vt:lpstr>Data Backup and Storage (9 of 12)</vt:lpstr>
      <vt:lpstr>Data Backup and Storage (10 of 12)</vt:lpstr>
      <vt:lpstr>Data Backup and Storage (11 of 12)</vt:lpstr>
      <vt:lpstr>Data Backup and Storage (12 of 12)</vt:lpstr>
      <vt:lpstr>Power Management (1 of 5)</vt:lpstr>
      <vt:lpstr>Power Management (2 of 5)</vt:lpstr>
      <vt:lpstr>Power Management (3 of 5)</vt:lpstr>
      <vt:lpstr>Power Management (4 of 5)</vt:lpstr>
      <vt:lpstr>Power Management (5 of 5)</vt:lpstr>
      <vt:lpstr>Response and Recovery</vt:lpstr>
      <vt:lpstr>Incident Response Policies (1 of 2)</vt:lpstr>
      <vt:lpstr>Incident Response Policies (2 of 2)</vt:lpstr>
      <vt:lpstr>Disaster Recovery Planning (1 of 2)</vt:lpstr>
      <vt:lpstr>Disaster Recovery Planning (2 of 2)</vt:lpstr>
      <vt:lpstr>Disaster Recovery Contingencies (1 of 2)</vt:lpstr>
      <vt:lpstr>Disaster Recovery Contingencies (2 of 2)</vt:lpstr>
      <vt:lpstr>Data Preservation</vt:lpstr>
      <vt:lpstr>Chapter Summary (1 of 3)</vt:lpstr>
      <vt:lpstr>Chapter Summary (2 of 3)</vt:lpstr>
      <vt:lpstr>Chapter Summary (3 of 3)</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Guide to Networks, Eight Edition</dc:title>
  <dc:subject>Networking</dc:subject>
  <dc:creator>Andrews</dc:creator>
  <cp:lastModifiedBy>D, Mohanapriya</cp:lastModifiedBy>
  <cp:revision>1210</cp:revision>
  <cp:lastPrinted>2010-11-12T17:54:40Z</cp:lastPrinted>
  <dcterms:created xsi:type="dcterms:W3CDTF">2007-02-15T20:50:52Z</dcterms:created>
  <dcterms:modified xsi:type="dcterms:W3CDTF">2018-03-22T09:20:55Z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