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7"/>
  </p:notesMasterIdLst>
  <p:handoutMasterIdLst>
    <p:handoutMasterId r:id="rId58"/>
  </p:handoutMasterIdLst>
  <p:sldIdLst>
    <p:sldId id="443" r:id="rId2"/>
    <p:sldId id="257" r:id="rId3"/>
    <p:sldId id="394" r:id="rId4"/>
    <p:sldId id="395"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10" r:id="rId19"/>
    <p:sldId id="409" r:id="rId20"/>
    <p:sldId id="411" r:id="rId21"/>
    <p:sldId id="412" r:id="rId22"/>
    <p:sldId id="413" r:id="rId23"/>
    <p:sldId id="414" r:id="rId24"/>
    <p:sldId id="415" r:id="rId25"/>
    <p:sldId id="416" r:id="rId26"/>
    <p:sldId id="417" r:id="rId27"/>
    <p:sldId id="418" r:id="rId28"/>
    <p:sldId id="419" r:id="rId29"/>
    <p:sldId id="421" r:id="rId30"/>
    <p:sldId id="420" r:id="rId31"/>
    <p:sldId id="422" r:id="rId32"/>
    <p:sldId id="423" r:id="rId33"/>
    <p:sldId id="424" r:id="rId34"/>
    <p:sldId id="425" r:id="rId35"/>
    <p:sldId id="426" r:id="rId36"/>
    <p:sldId id="427" r:id="rId37"/>
    <p:sldId id="428" r:id="rId38"/>
    <p:sldId id="429" r:id="rId39"/>
    <p:sldId id="430" r:id="rId40"/>
    <p:sldId id="431" r:id="rId41"/>
    <p:sldId id="432" r:id="rId42"/>
    <p:sldId id="433" r:id="rId43"/>
    <p:sldId id="434" r:id="rId44"/>
    <p:sldId id="435" r:id="rId45"/>
    <p:sldId id="436" r:id="rId46"/>
    <p:sldId id="437" r:id="rId47"/>
    <p:sldId id="438" r:id="rId48"/>
    <p:sldId id="439" r:id="rId49"/>
    <p:sldId id="440" r:id="rId50"/>
    <p:sldId id="441" r:id="rId51"/>
    <p:sldId id="442" r:id="rId52"/>
    <p:sldId id="307" r:id="rId53"/>
    <p:sldId id="308" r:id="rId54"/>
    <p:sldId id="346" r:id="rId55"/>
    <p:sldId id="393" r:id="rId56"/>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0" autoAdjust="0"/>
    <p:restoredTop sz="96408" autoAdjust="0"/>
  </p:normalViewPr>
  <p:slideViewPr>
    <p:cSldViewPr>
      <p:cViewPr varScale="1">
        <p:scale>
          <a:sx n="104" d="100"/>
          <a:sy n="104" d="100"/>
        </p:scale>
        <p:origin x="126" y="186"/>
      </p:cViewPr>
      <p:guideLst>
        <p:guide orient="horz" pos="2160"/>
        <p:guide pos="2880"/>
      </p:guideLst>
    </p:cSldViewPr>
  </p:slideViewPr>
  <p:outlineViewPr>
    <p:cViewPr>
      <p:scale>
        <a:sx n="33" d="100"/>
        <a:sy n="33" d="100"/>
      </p:scale>
      <p:origin x="0" y="-519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3/22/2018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3/22/2018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561348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8</a:t>
            </a:fld>
            <a:endParaRPr lang="en-US" dirty="0"/>
          </a:p>
        </p:txBody>
      </p:sp>
    </p:spTree>
    <p:extLst>
      <p:ext uri="{BB962C8B-B14F-4D97-AF65-F5344CB8AC3E}">
        <p14:creationId xmlns:p14="http://schemas.microsoft.com/office/powerpoint/2010/main" val="3345405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22</a:t>
            </a:fld>
            <a:endParaRPr lang="en-US" dirty="0"/>
          </a:p>
        </p:txBody>
      </p:sp>
    </p:spTree>
    <p:extLst>
      <p:ext uri="{BB962C8B-B14F-4D97-AF65-F5344CB8AC3E}">
        <p14:creationId xmlns:p14="http://schemas.microsoft.com/office/powerpoint/2010/main" val="378846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1944215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52</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53</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54</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55</a:t>
            </a:fld>
            <a:endParaRPr lang="en-US" dirty="0"/>
          </a:p>
        </p:txBody>
      </p:sp>
    </p:spTree>
    <p:extLst>
      <p:ext uri="{BB962C8B-B14F-4D97-AF65-F5344CB8AC3E}">
        <p14:creationId xmlns:p14="http://schemas.microsoft.com/office/powerpoint/2010/main" val="227628285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7" name="Picture 16"/>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13"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9" name="Picture 18"/>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8720" y="6248400"/>
            <a:ext cx="1400289" cy="430858"/>
          </a:xfrm>
          <a:prstGeom prst="rect">
            <a:avLst/>
          </a:prstGeom>
        </p:spPr>
      </p:pic>
      <p:sp>
        <p:nvSpPr>
          <p:cNvPr id="12" name="Content Placeholder 2"/>
          <p:cNvSpPr>
            <a:spLocks noGrp="1"/>
          </p:cNvSpPr>
          <p:nvPr>
            <p:ph idx="11"/>
          </p:nvPr>
        </p:nvSpPr>
        <p:spPr>
          <a:xfrm>
            <a:off x="373592" y="3435354"/>
            <a:ext cx="8415338" cy="1412951"/>
          </a:xfrm>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0"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2" name="Picture 11"/>
          <p:cNvPicPr>
            <a:picLocks noChangeAspect="1"/>
          </p:cNvPicPr>
          <p:nvPr userDrawn="1"/>
        </p:nvPicPr>
        <p:blipFill>
          <a:blip r:embed="rId5"/>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20" name="Picture 19"/>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9317838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12</a:t>
            </a:r>
          </a:p>
          <a:p>
            <a:r>
              <a:rPr lang="en-US" sz="2400" b="1" dirty="0">
                <a:solidFill>
                  <a:schemeClr val="tx1"/>
                </a:solidFill>
              </a:rPr>
              <a:t>Wide Area Networks</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9336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an Internet Connection (2 of 2)</a:t>
            </a:r>
            <a:endParaRPr lang="en-US" noProof="0" dirty="0"/>
          </a:p>
        </p:txBody>
      </p:sp>
      <p:sp>
        <p:nvSpPr>
          <p:cNvPr id="3" name="Content Placeholder 2"/>
          <p:cNvSpPr>
            <a:spLocks noGrp="1"/>
          </p:cNvSpPr>
          <p:nvPr>
            <p:ph idx="1"/>
          </p:nvPr>
        </p:nvSpPr>
        <p:spPr>
          <a:xfrm>
            <a:off x="365125" y="1538818"/>
            <a:ext cx="8415338" cy="3814890"/>
          </a:xfrm>
        </p:spPr>
        <p:txBody>
          <a:bodyPr/>
          <a:lstStyle/>
          <a:p>
            <a:pPr>
              <a:spcBef>
                <a:spcPts val="1000"/>
              </a:spcBef>
            </a:pPr>
            <a:r>
              <a:rPr lang="en-US" noProof="0" dirty="0"/>
              <a:t>Devices commonly found at or near the demarc:</a:t>
            </a:r>
          </a:p>
          <a:p>
            <a:pPr lvl="1">
              <a:spcBef>
                <a:spcPts val="1000"/>
              </a:spcBef>
            </a:pPr>
            <a:r>
              <a:rPr lang="en-US" noProof="0" dirty="0" smtClean="0"/>
              <a:t>N</a:t>
            </a:r>
            <a:r>
              <a:rPr lang="en-US" sz="100" noProof="0" dirty="0" smtClean="0"/>
              <a:t> </a:t>
            </a:r>
            <a:r>
              <a:rPr lang="en-US" noProof="0" dirty="0" smtClean="0"/>
              <a:t>I</a:t>
            </a:r>
            <a:r>
              <a:rPr lang="en-US" sz="100" noProof="0" dirty="0" smtClean="0"/>
              <a:t> </a:t>
            </a:r>
            <a:r>
              <a:rPr lang="en-US" noProof="0" dirty="0" smtClean="0"/>
              <a:t>U (network interface unit)</a:t>
            </a:r>
          </a:p>
          <a:p>
            <a:pPr lvl="2">
              <a:spcBef>
                <a:spcPts val="1000"/>
              </a:spcBef>
            </a:pPr>
            <a:r>
              <a:rPr lang="en-US" noProof="0" dirty="0" smtClean="0"/>
              <a:t>Smart jack—A more intelligent version of an N</a:t>
            </a:r>
            <a:r>
              <a:rPr lang="en-US" sz="100" noProof="0" dirty="0" smtClean="0"/>
              <a:t> </a:t>
            </a:r>
            <a:r>
              <a:rPr lang="en-US" noProof="0" dirty="0" smtClean="0"/>
              <a:t>I</a:t>
            </a:r>
            <a:r>
              <a:rPr lang="en-US" sz="100" noProof="0" dirty="0" smtClean="0"/>
              <a:t> </a:t>
            </a:r>
            <a:r>
              <a:rPr lang="en-US" noProof="0" dirty="0" smtClean="0"/>
              <a:t>U and can provide diagnostic information</a:t>
            </a:r>
            <a:endParaRPr lang="en-US" noProof="0" dirty="0"/>
          </a:p>
          <a:p>
            <a:pPr lvl="1">
              <a:spcBef>
                <a:spcPts val="1000"/>
              </a:spcBef>
            </a:pPr>
            <a:r>
              <a:rPr lang="en-US" noProof="0" dirty="0"/>
              <a:t>Line </a:t>
            </a:r>
            <a:r>
              <a:rPr lang="en-US" noProof="0" dirty="0" smtClean="0"/>
              <a:t>driver</a:t>
            </a:r>
            <a:endParaRPr lang="en-US" noProof="0" dirty="0"/>
          </a:p>
          <a:p>
            <a:pPr lvl="1">
              <a:spcBef>
                <a:spcPts val="1000"/>
              </a:spcBef>
            </a:pPr>
            <a:r>
              <a:rPr lang="en-US" noProof="0" dirty="0" smtClean="0"/>
              <a:t>C</a:t>
            </a:r>
            <a:r>
              <a:rPr lang="en-US" sz="100" noProof="0" dirty="0" smtClean="0"/>
              <a:t> </a:t>
            </a:r>
            <a:r>
              <a:rPr lang="en-US" noProof="0" dirty="0" smtClean="0"/>
              <a:t>S</a:t>
            </a:r>
            <a:r>
              <a:rPr lang="en-US" sz="100" noProof="0" dirty="0" smtClean="0"/>
              <a:t> </a:t>
            </a:r>
            <a:r>
              <a:rPr lang="en-US" noProof="0" dirty="0" smtClean="0"/>
              <a:t>U/D</a:t>
            </a:r>
            <a:r>
              <a:rPr lang="en-US" sz="100" noProof="0" dirty="0" smtClean="0"/>
              <a:t> </a:t>
            </a:r>
            <a:r>
              <a:rPr lang="en-US" noProof="0" dirty="0" smtClean="0"/>
              <a:t>S</a:t>
            </a:r>
            <a:r>
              <a:rPr lang="en-US" sz="100" noProof="0" dirty="0" smtClean="0"/>
              <a:t> </a:t>
            </a:r>
            <a:r>
              <a:rPr lang="en-US" noProof="0" dirty="0" smtClean="0"/>
              <a:t>U</a:t>
            </a:r>
            <a:endParaRPr lang="en-US" noProof="0" dirty="0"/>
          </a:p>
          <a:p>
            <a:pPr>
              <a:spcBef>
                <a:spcPts val="1000"/>
              </a:spcBef>
            </a:pPr>
            <a:r>
              <a:rPr lang="en-US" noProof="0" dirty="0"/>
              <a:t>Common issues to look for:</a:t>
            </a:r>
          </a:p>
          <a:p>
            <a:pPr lvl="1">
              <a:spcBef>
                <a:spcPts val="1000"/>
              </a:spcBef>
            </a:pPr>
            <a:r>
              <a:rPr lang="en-US" noProof="0" dirty="0"/>
              <a:t>Interface error</a:t>
            </a:r>
          </a:p>
          <a:p>
            <a:pPr lvl="1">
              <a:spcBef>
                <a:spcPts val="1000"/>
              </a:spcBef>
            </a:pPr>
            <a:r>
              <a:rPr lang="en-US" noProof="0" dirty="0" smtClean="0"/>
              <a:t>D</a:t>
            </a:r>
            <a:r>
              <a:rPr lang="en-US" sz="100" noProof="0" dirty="0" smtClean="0"/>
              <a:t> </a:t>
            </a:r>
            <a:r>
              <a:rPr lang="en-US" noProof="0" dirty="0" smtClean="0"/>
              <a:t>N</a:t>
            </a:r>
            <a:r>
              <a:rPr lang="en-US" sz="100" noProof="0" dirty="0" smtClean="0"/>
              <a:t> </a:t>
            </a:r>
            <a:r>
              <a:rPr lang="en-US" noProof="0" dirty="0" smtClean="0"/>
              <a:t>S issues</a:t>
            </a:r>
            <a:endParaRPr lang="en-US" noProof="0" dirty="0"/>
          </a:p>
          <a:p>
            <a:pPr lvl="1">
              <a:spcBef>
                <a:spcPts val="1000"/>
              </a:spcBef>
            </a:pPr>
            <a:r>
              <a:rPr lang="en-US" noProof="0" dirty="0"/>
              <a:t>Router misconfiguration</a:t>
            </a:r>
          </a:p>
          <a:p>
            <a:pPr lvl="1">
              <a:spcBef>
                <a:spcPts val="1000"/>
              </a:spcBef>
            </a:pPr>
            <a:r>
              <a:rPr lang="en-US" noProof="0" dirty="0" smtClean="0"/>
              <a:t>Interference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69312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1 WAN Technologies</a:t>
            </a:r>
            <a:endParaRPr lang="en-US" noProof="0" dirty="0"/>
          </a:p>
        </p:txBody>
      </p:sp>
      <p:sp>
        <p:nvSpPr>
          <p:cNvPr id="3" name="Content Placeholder 2"/>
          <p:cNvSpPr>
            <a:spLocks noGrp="1"/>
          </p:cNvSpPr>
          <p:nvPr>
            <p:ph idx="1"/>
          </p:nvPr>
        </p:nvSpPr>
        <p:spPr>
          <a:xfrm>
            <a:off x="365125" y="1538818"/>
            <a:ext cx="8415338" cy="4568430"/>
          </a:xfrm>
        </p:spPr>
        <p:txBody>
          <a:bodyPr/>
          <a:lstStyle/>
          <a:p>
            <a:pPr>
              <a:spcBef>
                <a:spcPts val="1000"/>
              </a:spcBef>
            </a:pPr>
            <a:r>
              <a:rPr lang="en-US" noProof="0" dirty="0" smtClean="0"/>
              <a:t>Physical layer services are generally performed by Layer 1 standards such as:</a:t>
            </a:r>
          </a:p>
          <a:p>
            <a:pPr lvl="1">
              <a:spcBef>
                <a:spcPts val="1000"/>
              </a:spcBef>
            </a:pPr>
            <a:r>
              <a:rPr lang="en-US" noProof="0" dirty="0" smtClean="0"/>
              <a:t>D</a:t>
            </a:r>
            <a:r>
              <a:rPr lang="en-US" sz="100" noProof="0" dirty="0" smtClean="0"/>
              <a:t> </a:t>
            </a:r>
            <a:r>
              <a:rPr lang="en-US" noProof="0" dirty="0" smtClean="0"/>
              <a:t>S</a:t>
            </a:r>
            <a:r>
              <a:rPr lang="en-US" sz="100" noProof="0" dirty="0" smtClean="0"/>
              <a:t> </a:t>
            </a:r>
            <a:r>
              <a:rPr lang="en-US" noProof="0" dirty="0" smtClean="0"/>
              <a:t>L, I</a:t>
            </a:r>
            <a:r>
              <a:rPr lang="en-US" sz="100" noProof="0" dirty="0" smtClean="0"/>
              <a:t> </a:t>
            </a:r>
            <a:r>
              <a:rPr lang="en-US" noProof="0" dirty="0" smtClean="0"/>
              <a:t>S</a:t>
            </a:r>
            <a:r>
              <a:rPr lang="en-US" sz="100" noProof="0" dirty="0" smtClean="0"/>
              <a:t> </a:t>
            </a:r>
            <a:r>
              <a:rPr lang="en-US" noProof="0" dirty="0" smtClean="0"/>
              <a:t>D</a:t>
            </a:r>
            <a:r>
              <a:rPr lang="en-US" sz="100" noProof="0" dirty="0" smtClean="0"/>
              <a:t> </a:t>
            </a:r>
            <a:r>
              <a:rPr lang="en-US" noProof="0" dirty="0" smtClean="0"/>
              <a:t>N, SONET, and T-carrier links</a:t>
            </a:r>
          </a:p>
          <a:p>
            <a:pPr>
              <a:spcBef>
                <a:spcPts val="1000"/>
              </a:spcBef>
            </a:pPr>
            <a:r>
              <a:rPr lang="en-US" noProof="0" dirty="0" smtClean="0"/>
              <a:t>Broadband:</a:t>
            </a:r>
          </a:p>
          <a:p>
            <a:pPr lvl="1">
              <a:spcBef>
                <a:spcPts val="1000"/>
              </a:spcBef>
            </a:pPr>
            <a:r>
              <a:rPr lang="en-US" noProof="0" dirty="0" smtClean="0"/>
              <a:t>Cables and bandwidth are shared between multiple customers</a:t>
            </a:r>
          </a:p>
          <a:p>
            <a:pPr lvl="1">
              <a:spcBef>
                <a:spcPts val="1000"/>
              </a:spcBef>
            </a:pPr>
            <a:r>
              <a:rPr lang="en-US" noProof="0" dirty="0" smtClean="0"/>
              <a:t>I</a:t>
            </a:r>
            <a:r>
              <a:rPr lang="en-US" sz="100" noProof="0" dirty="0" smtClean="0"/>
              <a:t> </a:t>
            </a:r>
            <a:r>
              <a:rPr lang="en-US" noProof="0" dirty="0" smtClean="0"/>
              <a:t>S</a:t>
            </a:r>
            <a:r>
              <a:rPr lang="en-US" sz="100" noProof="0" dirty="0" smtClean="0"/>
              <a:t> </a:t>
            </a:r>
            <a:r>
              <a:rPr lang="en-US" noProof="0" dirty="0" smtClean="0"/>
              <a:t>P makes a “best effort” attempt to provide up to advertised bandwidth</a:t>
            </a:r>
          </a:p>
          <a:p>
            <a:pPr lvl="1">
              <a:spcBef>
                <a:spcPts val="1000"/>
              </a:spcBef>
            </a:pPr>
            <a:r>
              <a:rPr lang="en-US" noProof="0" dirty="0" smtClean="0"/>
              <a:t>Bandwidth is asymmetrical (asynchronous)</a:t>
            </a:r>
          </a:p>
          <a:p>
            <a:pPr lvl="2">
              <a:spcBef>
                <a:spcPts val="1000"/>
              </a:spcBef>
            </a:pPr>
            <a:r>
              <a:rPr lang="en-US" noProof="0" dirty="0" smtClean="0"/>
              <a:t>Download speeds are faster than upload speeds</a:t>
            </a:r>
          </a:p>
          <a:p>
            <a:pPr>
              <a:spcBef>
                <a:spcPts val="1000"/>
              </a:spcBef>
            </a:pPr>
            <a:r>
              <a:rPr lang="en-US" noProof="0" dirty="0" smtClean="0"/>
              <a:t>D</a:t>
            </a:r>
            <a:r>
              <a:rPr lang="en-US" sz="100" noProof="0" dirty="0" smtClean="0"/>
              <a:t> </a:t>
            </a:r>
            <a:r>
              <a:rPr lang="en-US" noProof="0" dirty="0" smtClean="0"/>
              <a:t>I</a:t>
            </a:r>
            <a:r>
              <a:rPr lang="en-US" sz="100" noProof="0" dirty="0" smtClean="0"/>
              <a:t> </a:t>
            </a:r>
            <a:r>
              <a:rPr lang="en-US" noProof="0" dirty="0" smtClean="0"/>
              <a:t>A (dedicated internet access):</a:t>
            </a:r>
          </a:p>
          <a:p>
            <a:pPr lvl="1">
              <a:spcBef>
                <a:spcPts val="1000"/>
              </a:spcBef>
            </a:pPr>
            <a:r>
              <a:rPr lang="en-US" noProof="0" dirty="0" smtClean="0"/>
              <a:t>Dedicated to a single customer</a:t>
            </a:r>
          </a:p>
          <a:p>
            <a:pPr lvl="1">
              <a:spcBef>
                <a:spcPts val="1000"/>
              </a:spcBef>
            </a:pPr>
            <a:r>
              <a:rPr lang="en-US" noProof="0" dirty="0" smtClean="0"/>
              <a:t>Bandwidth is symmetrical (synchronous)</a:t>
            </a:r>
          </a:p>
          <a:p>
            <a:pPr lvl="2">
              <a:spcBef>
                <a:spcPts val="1000"/>
              </a:spcBef>
            </a:pPr>
            <a:r>
              <a:rPr lang="en-US" noProof="0" dirty="0" smtClean="0"/>
              <a:t>Download and upload speeds are the same</a:t>
            </a:r>
          </a:p>
          <a:p>
            <a:pPr lvl="2">
              <a:spcBef>
                <a:spcPts val="1000"/>
              </a:spcBef>
            </a:pPr>
            <a:r>
              <a:rPr lang="en-US" noProof="0" dirty="0" smtClean="0"/>
              <a:t>Important for businesses that back up large amounts of data online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7416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a:t>
            </a:r>
            <a:r>
              <a:rPr lang="en-US" sz="100" noProof="0" dirty="0" smtClean="0"/>
              <a:t> </a:t>
            </a:r>
            <a:r>
              <a:rPr lang="en-US" noProof="0" dirty="0" smtClean="0"/>
              <a:t>S</a:t>
            </a:r>
            <a:r>
              <a:rPr lang="en-US" sz="100" noProof="0" dirty="0" smtClean="0"/>
              <a:t> </a:t>
            </a:r>
            <a:r>
              <a:rPr lang="en-US" noProof="0" dirty="0" smtClean="0"/>
              <a:t>T</a:t>
            </a:r>
            <a:r>
              <a:rPr lang="en-US" sz="100" noProof="0" dirty="0" smtClean="0"/>
              <a:t> </a:t>
            </a:r>
            <a:r>
              <a:rPr lang="en-US" noProof="0" dirty="0" smtClean="0"/>
              <a:t>N (Public Switched Telephone Network) (1 of 3)</a:t>
            </a:r>
            <a:endParaRPr lang="en-US" noProof="0" dirty="0"/>
          </a:p>
        </p:txBody>
      </p:sp>
      <p:sp>
        <p:nvSpPr>
          <p:cNvPr id="3" name="Content Placeholder 2"/>
          <p:cNvSpPr>
            <a:spLocks noGrp="1"/>
          </p:cNvSpPr>
          <p:nvPr>
            <p:ph idx="1"/>
          </p:nvPr>
        </p:nvSpPr>
        <p:spPr>
          <a:xfrm>
            <a:off x="365125" y="1538818"/>
            <a:ext cx="8415338" cy="3061351"/>
          </a:xfrm>
        </p:spPr>
        <p:txBody>
          <a:bodyPr/>
          <a:lstStyle/>
          <a:p>
            <a:pPr>
              <a:spcBef>
                <a:spcPts val="1000"/>
              </a:spcBef>
            </a:pPr>
            <a:r>
              <a:rPr lang="en-US" noProof="0" dirty="0" smtClean="0"/>
              <a:t>P</a:t>
            </a:r>
            <a:r>
              <a:rPr lang="en-US" sz="100" noProof="0" dirty="0" smtClean="0"/>
              <a:t> </a:t>
            </a:r>
            <a:r>
              <a:rPr lang="en-US" noProof="0" dirty="0" smtClean="0"/>
              <a:t>S</a:t>
            </a:r>
            <a:r>
              <a:rPr lang="en-US" sz="100" noProof="0" dirty="0" smtClean="0"/>
              <a:t> </a:t>
            </a:r>
            <a:r>
              <a:rPr lang="en-US" noProof="0" dirty="0" smtClean="0"/>
              <a:t>T</a:t>
            </a:r>
            <a:r>
              <a:rPr lang="en-US" sz="100" noProof="0" dirty="0" smtClean="0"/>
              <a:t> </a:t>
            </a:r>
            <a:r>
              <a:rPr lang="en-US" noProof="0" dirty="0" smtClean="0"/>
              <a:t>N (public switched telephone network):</a:t>
            </a:r>
            <a:endParaRPr lang="en-US" noProof="0" dirty="0"/>
          </a:p>
          <a:p>
            <a:pPr lvl="1">
              <a:spcBef>
                <a:spcPts val="1000"/>
              </a:spcBef>
            </a:pPr>
            <a:r>
              <a:rPr lang="en-US" noProof="0" dirty="0" smtClean="0"/>
              <a:t>Circuit-switching network </a:t>
            </a:r>
            <a:r>
              <a:rPr lang="en-US" noProof="0" dirty="0"/>
              <a:t>of lines, carrier equipment providing telephone service</a:t>
            </a:r>
          </a:p>
          <a:p>
            <a:pPr lvl="1">
              <a:spcBef>
                <a:spcPts val="1000"/>
              </a:spcBef>
            </a:pPr>
            <a:r>
              <a:rPr lang="en-US" noProof="0" dirty="0"/>
              <a:t>Also called </a:t>
            </a:r>
            <a:r>
              <a:rPr lang="en-US" noProof="0" dirty="0" smtClean="0"/>
              <a:t>P</a:t>
            </a:r>
            <a:r>
              <a:rPr lang="en-US" sz="100" noProof="0" dirty="0" smtClean="0"/>
              <a:t> </a:t>
            </a:r>
            <a:r>
              <a:rPr lang="en-US" noProof="0" dirty="0" smtClean="0"/>
              <a:t>O</a:t>
            </a:r>
            <a:r>
              <a:rPr lang="en-US" sz="100" noProof="0" dirty="0" smtClean="0"/>
              <a:t> </a:t>
            </a:r>
            <a:r>
              <a:rPr lang="en-US" noProof="0" dirty="0" smtClean="0"/>
              <a:t>T</a:t>
            </a:r>
            <a:r>
              <a:rPr lang="en-US" sz="100" noProof="0" dirty="0" smtClean="0"/>
              <a:t> </a:t>
            </a:r>
            <a:r>
              <a:rPr lang="en-US" noProof="0" dirty="0" smtClean="0"/>
              <a:t>S </a:t>
            </a:r>
            <a:r>
              <a:rPr lang="en-US" noProof="0" dirty="0"/>
              <a:t>(plain old telephone service)</a:t>
            </a:r>
          </a:p>
          <a:p>
            <a:pPr lvl="1">
              <a:spcBef>
                <a:spcPts val="1000"/>
              </a:spcBef>
            </a:pPr>
            <a:r>
              <a:rPr lang="en-US" noProof="0" dirty="0" smtClean="0"/>
              <a:t>Originally</a:t>
            </a:r>
            <a:r>
              <a:rPr lang="en-US" noProof="0" dirty="0"/>
              <a:t>: </a:t>
            </a:r>
            <a:r>
              <a:rPr lang="en-US" noProof="0" dirty="0" smtClean="0"/>
              <a:t>Analog </a:t>
            </a:r>
            <a:r>
              <a:rPr lang="en-US" noProof="0" dirty="0"/>
              <a:t>traffic</a:t>
            </a:r>
          </a:p>
          <a:p>
            <a:pPr lvl="1">
              <a:spcBef>
                <a:spcPts val="1000"/>
              </a:spcBef>
            </a:pPr>
            <a:r>
              <a:rPr lang="en-US" noProof="0" dirty="0"/>
              <a:t>Today: </a:t>
            </a:r>
            <a:r>
              <a:rPr lang="en-US" noProof="0" dirty="0" smtClean="0"/>
              <a:t>Digital </a:t>
            </a:r>
            <a:r>
              <a:rPr lang="en-US" noProof="0" dirty="0"/>
              <a:t>data, computer controlled switching</a:t>
            </a:r>
          </a:p>
          <a:p>
            <a:pPr>
              <a:spcBef>
                <a:spcPts val="1000"/>
              </a:spcBef>
            </a:pPr>
            <a:r>
              <a:rPr lang="en-US" noProof="0" dirty="0" smtClean="0"/>
              <a:t>C</a:t>
            </a:r>
            <a:r>
              <a:rPr lang="en-US" sz="100" noProof="0" dirty="0" smtClean="0"/>
              <a:t> </a:t>
            </a:r>
            <a:r>
              <a:rPr lang="en-US" noProof="0" dirty="0" smtClean="0"/>
              <a:t>O </a:t>
            </a:r>
            <a:r>
              <a:rPr lang="en-US" noProof="0" dirty="0"/>
              <a:t>(central office</a:t>
            </a:r>
            <a:r>
              <a:rPr lang="en-US" noProof="0" dirty="0" smtClean="0"/>
              <a:t>):</a:t>
            </a:r>
            <a:endParaRPr lang="en-US" noProof="0" dirty="0"/>
          </a:p>
          <a:p>
            <a:pPr lvl="1">
              <a:spcBef>
                <a:spcPts val="1000"/>
              </a:spcBef>
            </a:pPr>
            <a:r>
              <a:rPr lang="en-US" noProof="0" dirty="0"/>
              <a:t>Where telephone company terminates lines</a:t>
            </a:r>
          </a:p>
          <a:p>
            <a:pPr lvl="1">
              <a:spcBef>
                <a:spcPts val="1000"/>
              </a:spcBef>
            </a:pPr>
            <a:r>
              <a:rPr lang="en-US" noProof="0" dirty="0"/>
              <a:t>Switches calls between different </a:t>
            </a:r>
            <a:r>
              <a:rPr lang="en-US" noProof="0" dirty="0" smtClean="0"/>
              <a:t>locations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8985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a:t>
            </a:r>
            <a:r>
              <a:rPr lang="en-US" sz="100" noProof="0" dirty="0" smtClean="0"/>
              <a:t> </a:t>
            </a:r>
            <a:r>
              <a:rPr lang="en-US" noProof="0" dirty="0" smtClean="0"/>
              <a:t>S</a:t>
            </a:r>
            <a:r>
              <a:rPr lang="en-US" sz="100" noProof="0" dirty="0" smtClean="0"/>
              <a:t> </a:t>
            </a:r>
            <a:r>
              <a:rPr lang="en-US" noProof="0" dirty="0" smtClean="0"/>
              <a:t>T</a:t>
            </a:r>
            <a:r>
              <a:rPr lang="en-US" sz="100" noProof="0" dirty="0" smtClean="0"/>
              <a:t> </a:t>
            </a:r>
            <a:r>
              <a:rPr lang="en-US" noProof="0" dirty="0" smtClean="0"/>
              <a:t>N (Public Switched Telephone Network) (2 of 3)</a:t>
            </a:r>
            <a:endParaRPr lang="en-US" noProof="0" dirty="0"/>
          </a:p>
        </p:txBody>
      </p:sp>
      <p:sp>
        <p:nvSpPr>
          <p:cNvPr id="3" name="Content Placeholder 2"/>
          <p:cNvSpPr>
            <a:spLocks noGrp="1"/>
          </p:cNvSpPr>
          <p:nvPr>
            <p:ph idx="1"/>
          </p:nvPr>
        </p:nvSpPr>
        <p:spPr>
          <a:xfrm>
            <a:off x="365125" y="1538818"/>
            <a:ext cx="8415338" cy="3902607"/>
          </a:xfrm>
        </p:spPr>
        <p:txBody>
          <a:bodyPr/>
          <a:lstStyle/>
          <a:p>
            <a:pPr>
              <a:spcBef>
                <a:spcPts val="1000"/>
              </a:spcBef>
            </a:pPr>
            <a:r>
              <a:rPr lang="en-US" noProof="0" dirty="0"/>
              <a:t>Local loop (last mile)</a:t>
            </a:r>
          </a:p>
          <a:p>
            <a:pPr lvl="1">
              <a:spcBef>
                <a:spcPts val="1000"/>
              </a:spcBef>
            </a:pPr>
            <a:r>
              <a:rPr lang="en-US" noProof="0" dirty="0"/>
              <a:t>Portion </a:t>
            </a:r>
            <a:r>
              <a:rPr lang="en-US" noProof="0" dirty="0" smtClean="0"/>
              <a:t>of the P</a:t>
            </a:r>
            <a:r>
              <a:rPr lang="en-US" sz="100" noProof="0" dirty="0" smtClean="0"/>
              <a:t> </a:t>
            </a:r>
            <a:r>
              <a:rPr lang="en-US" noProof="0" dirty="0" smtClean="0"/>
              <a:t>S</a:t>
            </a:r>
            <a:r>
              <a:rPr lang="en-US" sz="100" noProof="0" dirty="0" smtClean="0"/>
              <a:t> </a:t>
            </a:r>
            <a:r>
              <a:rPr lang="en-US" noProof="0" dirty="0" smtClean="0"/>
              <a:t>T</a:t>
            </a:r>
            <a:r>
              <a:rPr lang="en-US" sz="100" noProof="0" dirty="0" smtClean="0"/>
              <a:t> </a:t>
            </a:r>
            <a:r>
              <a:rPr lang="en-US" noProof="0" dirty="0" smtClean="0"/>
              <a:t>N connecting residence or </a:t>
            </a:r>
            <a:r>
              <a:rPr lang="en-US" noProof="0" dirty="0"/>
              <a:t>business to nearest CO</a:t>
            </a:r>
          </a:p>
          <a:p>
            <a:pPr>
              <a:spcBef>
                <a:spcPts val="1000"/>
              </a:spcBef>
            </a:pPr>
            <a:r>
              <a:rPr lang="en-US" noProof="0" dirty="0" smtClean="0"/>
              <a:t>N</a:t>
            </a:r>
            <a:r>
              <a:rPr lang="en-US" sz="100" noProof="0" dirty="0" smtClean="0"/>
              <a:t> </a:t>
            </a:r>
            <a:r>
              <a:rPr lang="en-US" noProof="0" dirty="0" smtClean="0"/>
              <a:t>I</a:t>
            </a:r>
            <a:r>
              <a:rPr lang="en-US" sz="100" noProof="0" dirty="0" smtClean="0"/>
              <a:t> </a:t>
            </a:r>
            <a:r>
              <a:rPr lang="en-US" noProof="0" dirty="0" smtClean="0"/>
              <a:t>U </a:t>
            </a:r>
            <a:r>
              <a:rPr lang="en-US" noProof="0" dirty="0"/>
              <a:t>(network interface unit)</a:t>
            </a:r>
          </a:p>
          <a:p>
            <a:pPr lvl="1">
              <a:spcBef>
                <a:spcPts val="1000"/>
              </a:spcBef>
            </a:pPr>
            <a:r>
              <a:rPr lang="en-US" noProof="0" dirty="0"/>
              <a:t>Termination point at customer’s demarcation point</a:t>
            </a:r>
          </a:p>
          <a:p>
            <a:pPr>
              <a:spcBef>
                <a:spcPts val="1000"/>
              </a:spcBef>
            </a:pPr>
            <a:r>
              <a:rPr lang="en-US" noProof="0" dirty="0" smtClean="0"/>
              <a:t>Three examples of P</a:t>
            </a:r>
            <a:r>
              <a:rPr lang="en-US" sz="100" noProof="0" dirty="0" smtClean="0"/>
              <a:t> </a:t>
            </a:r>
            <a:r>
              <a:rPr lang="en-US" noProof="0" dirty="0" smtClean="0"/>
              <a:t>S</a:t>
            </a:r>
            <a:r>
              <a:rPr lang="en-US" sz="100" noProof="0" dirty="0" smtClean="0"/>
              <a:t> </a:t>
            </a:r>
            <a:r>
              <a:rPr lang="en-US" noProof="0" dirty="0" smtClean="0"/>
              <a:t>T</a:t>
            </a:r>
            <a:r>
              <a:rPr lang="en-US" sz="100" noProof="0" dirty="0" smtClean="0"/>
              <a:t> </a:t>
            </a:r>
            <a:r>
              <a:rPr lang="en-US" noProof="0" dirty="0" smtClean="0"/>
              <a:t>N-based network technologies:</a:t>
            </a:r>
          </a:p>
          <a:p>
            <a:pPr lvl="1">
              <a:spcBef>
                <a:spcPts val="1000"/>
              </a:spcBef>
            </a:pPr>
            <a:r>
              <a:rPr lang="en-US" noProof="0" dirty="0" smtClean="0"/>
              <a:t>Dial-up</a:t>
            </a:r>
          </a:p>
          <a:p>
            <a:pPr lvl="1">
              <a:spcBef>
                <a:spcPts val="1000"/>
              </a:spcBef>
            </a:pPr>
            <a:r>
              <a:rPr lang="en-US" noProof="0" dirty="0" smtClean="0"/>
              <a:t>I</a:t>
            </a:r>
            <a:r>
              <a:rPr lang="en-US" sz="100" noProof="0" dirty="0" smtClean="0"/>
              <a:t> </a:t>
            </a:r>
            <a:r>
              <a:rPr lang="en-US" noProof="0" dirty="0" smtClean="0"/>
              <a:t>S</a:t>
            </a:r>
            <a:r>
              <a:rPr lang="en-US" sz="100" noProof="0" dirty="0" smtClean="0"/>
              <a:t> </a:t>
            </a:r>
            <a:r>
              <a:rPr lang="en-US" noProof="0" dirty="0" smtClean="0"/>
              <a:t>D</a:t>
            </a:r>
            <a:r>
              <a:rPr lang="en-US" sz="100" noProof="0" dirty="0" smtClean="0"/>
              <a:t> </a:t>
            </a:r>
            <a:r>
              <a:rPr lang="en-US" noProof="0" dirty="0" smtClean="0"/>
              <a:t>N</a:t>
            </a:r>
          </a:p>
          <a:p>
            <a:pPr lvl="1">
              <a:spcBef>
                <a:spcPts val="1000"/>
              </a:spcBef>
            </a:pPr>
            <a:r>
              <a:rPr lang="en-US" noProof="0" dirty="0" smtClean="0"/>
              <a:t>D</a:t>
            </a:r>
            <a:r>
              <a:rPr lang="en-US" sz="100" noProof="0" dirty="0" smtClean="0"/>
              <a:t> </a:t>
            </a:r>
            <a:r>
              <a:rPr lang="en-US" noProof="0" dirty="0" smtClean="0"/>
              <a:t>S</a:t>
            </a:r>
            <a:r>
              <a:rPr lang="en-US" sz="100" noProof="0" dirty="0" smtClean="0"/>
              <a:t> </a:t>
            </a:r>
            <a:r>
              <a:rPr lang="en-US" noProof="0" dirty="0" smtClean="0"/>
              <a:t>L</a:t>
            </a:r>
          </a:p>
          <a:p>
            <a:pPr>
              <a:spcBef>
                <a:spcPts val="1000"/>
              </a:spcBef>
            </a:pPr>
            <a:r>
              <a:rPr lang="en-US" noProof="0" dirty="0" smtClean="0"/>
              <a:t>Dial-up and I</a:t>
            </a:r>
            <a:r>
              <a:rPr lang="en-US" sz="100" noProof="0" dirty="0" smtClean="0"/>
              <a:t> </a:t>
            </a:r>
            <a:r>
              <a:rPr lang="en-US" noProof="0" dirty="0" smtClean="0"/>
              <a:t>S</a:t>
            </a:r>
            <a:r>
              <a:rPr lang="en-US" sz="100" noProof="0" dirty="0" smtClean="0"/>
              <a:t> </a:t>
            </a:r>
            <a:r>
              <a:rPr lang="en-US" noProof="0" dirty="0" smtClean="0"/>
              <a:t>D</a:t>
            </a:r>
            <a:r>
              <a:rPr lang="en-US" sz="100" noProof="0" dirty="0" smtClean="0"/>
              <a:t> </a:t>
            </a:r>
            <a:r>
              <a:rPr lang="en-US" noProof="0" dirty="0" smtClean="0"/>
              <a:t>N are mostly obsolete</a:t>
            </a:r>
          </a:p>
          <a:p>
            <a:pPr lvl="1">
              <a:spcBef>
                <a:spcPts val="1000"/>
              </a:spcBef>
            </a:pPr>
            <a:r>
              <a:rPr lang="en-US" noProof="0" dirty="0" smtClean="0"/>
              <a:t>Important building-blocks for understanding later technologies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3842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P</a:t>
            </a:r>
            <a:r>
              <a:rPr lang="en-US" sz="100" noProof="0" dirty="0" smtClean="0"/>
              <a:t> </a:t>
            </a:r>
            <a:r>
              <a:rPr lang="en-US" noProof="0" dirty="0" smtClean="0"/>
              <a:t>S</a:t>
            </a:r>
            <a:r>
              <a:rPr lang="en-US" sz="100" noProof="0" dirty="0" smtClean="0"/>
              <a:t> </a:t>
            </a:r>
            <a:r>
              <a:rPr lang="en-US" noProof="0" dirty="0" smtClean="0"/>
              <a:t>T</a:t>
            </a:r>
            <a:r>
              <a:rPr lang="en-US" sz="100" noProof="0" dirty="0" smtClean="0"/>
              <a:t> </a:t>
            </a:r>
            <a:r>
              <a:rPr lang="en-US" noProof="0" dirty="0" smtClean="0"/>
              <a:t>N (Public Switched Telephone Network) (3 of 3)</a:t>
            </a:r>
            <a:endParaRPr lang="en-US" noProof="0" dirty="0"/>
          </a:p>
        </p:txBody>
      </p:sp>
      <p:pic>
        <p:nvPicPr>
          <p:cNvPr id="6" name="Picture 5" descr="Figure 12-6 Local loop portion of the P S T N. A diagram shows a local loop portion of the public switched telephone network. On the right of the road is the central office from where connection through fiber optic cable or digital is carried by copper wires to remote switching facility. From there the wires are carried through vertical posts and it reaches the customer’s house and they are connected to network interface unit. The connection between central office and customer home is the local loo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97608" y="1691640"/>
            <a:ext cx="4748784" cy="347472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44278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
            </a:r>
            <a:r>
              <a:rPr lang="en-US" sz="100" noProof="0" dirty="0" smtClean="0"/>
              <a:t> </a:t>
            </a:r>
            <a:r>
              <a:rPr lang="en-US" noProof="0" dirty="0" smtClean="0"/>
              <a:t>S</a:t>
            </a:r>
            <a:r>
              <a:rPr lang="en-US" sz="100" noProof="0" dirty="0" smtClean="0"/>
              <a:t> </a:t>
            </a:r>
            <a:r>
              <a:rPr lang="en-US" noProof="0" dirty="0" smtClean="0"/>
              <a:t>L (Digital Subscriber Line) (1 of 4)</a:t>
            </a:r>
            <a:endParaRPr lang="en-US" noProof="0" dirty="0"/>
          </a:p>
        </p:txBody>
      </p:sp>
      <p:sp>
        <p:nvSpPr>
          <p:cNvPr id="3" name="Content Placeholder 2"/>
          <p:cNvSpPr>
            <a:spLocks noGrp="1"/>
          </p:cNvSpPr>
          <p:nvPr>
            <p:ph idx="1"/>
          </p:nvPr>
        </p:nvSpPr>
        <p:spPr>
          <a:xfrm>
            <a:off x="365125" y="1538818"/>
            <a:ext cx="8415338" cy="3544047"/>
          </a:xfrm>
        </p:spPr>
        <p:txBody>
          <a:bodyPr/>
          <a:lstStyle/>
          <a:p>
            <a:pPr>
              <a:spcBef>
                <a:spcPts val="1000"/>
              </a:spcBef>
            </a:pPr>
            <a:r>
              <a:rPr lang="en-US" noProof="0" dirty="0"/>
              <a:t>Operates over </a:t>
            </a:r>
            <a:r>
              <a:rPr lang="en-US" noProof="0" dirty="0" smtClean="0"/>
              <a:t>P</a:t>
            </a:r>
            <a:r>
              <a:rPr lang="en-US" sz="100" noProof="0" dirty="0" smtClean="0"/>
              <a:t> </a:t>
            </a:r>
            <a:r>
              <a:rPr lang="en-US" noProof="0" dirty="0" smtClean="0"/>
              <a:t>S</a:t>
            </a:r>
            <a:r>
              <a:rPr lang="en-US" sz="100" noProof="0" dirty="0" smtClean="0"/>
              <a:t> </a:t>
            </a:r>
            <a:r>
              <a:rPr lang="en-US" noProof="0" dirty="0" smtClean="0"/>
              <a:t>T</a:t>
            </a:r>
            <a:r>
              <a:rPr lang="en-US" sz="100" noProof="0" dirty="0" smtClean="0"/>
              <a:t> </a:t>
            </a:r>
            <a:r>
              <a:rPr lang="en-US" noProof="0" dirty="0" smtClean="0"/>
              <a:t>N</a:t>
            </a:r>
            <a:endParaRPr lang="en-US" noProof="0" dirty="0"/>
          </a:p>
          <a:p>
            <a:pPr>
              <a:spcBef>
                <a:spcPts val="1000"/>
              </a:spcBef>
            </a:pPr>
            <a:r>
              <a:rPr lang="en-US" noProof="0" dirty="0"/>
              <a:t>Directly competes with </a:t>
            </a:r>
            <a:r>
              <a:rPr lang="en-US" noProof="0" dirty="0" smtClean="0"/>
              <a:t>cable broadband and T1 services</a:t>
            </a:r>
            <a:endParaRPr lang="en-US" noProof="0" dirty="0"/>
          </a:p>
          <a:p>
            <a:pPr>
              <a:spcBef>
                <a:spcPts val="1000"/>
              </a:spcBef>
            </a:pPr>
            <a:r>
              <a:rPr lang="en-US" noProof="0" dirty="0"/>
              <a:t>Requires repeaters for longer distances</a:t>
            </a:r>
          </a:p>
          <a:p>
            <a:pPr>
              <a:spcBef>
                <a:spcPts val="1000"/>
              </a:spcBef>
            </a:pPr>
            <a:r>
              <a:rPr lang="en-US" noProof="0" dirty="0" smtClean="0"/>
              <a:t>Distance between the customer and C</a:t>
            </a:r>
            <a:r>
              <a:rPr lang="en-US" sz="100" noProof="0" dirty="0" smtClean="0"/>
              <a:t> </a:t>
            </a:r>
            <a:r>
              <a:rPr lang="en-US" noProof="0" dirty="0" smtClean="0"/>
              <a:t>O affect actual throughput</a:t>
            </a:r>
          </a:p>
          <a:p>
            <a:pPr>
              <a:spcBef>
                <a:spcPts val="1000"/>
              </a:spcBef>
            </a:pPr>
            <a:r>
              <a:rPr lang="en-US" noProof="0" dirty="0" smtClean="0"/>
              <a:t>Supports </a:t>
            </a:r>
            <a:r>
              <a:rPr lang="en-US" noProof="0" dirty="0"/>
              <a:t>multiple data, voice channels</a:t>
            </a:r>
          </a:p>
          <a:p>
            <a:pPr lvl="1">
              <a:spcBef>
                <a:spcPts val="1000"/>
              </a:spcBef>
            </a:pPr>
            <a:r>
              <a:rPr lang="en-US" noProof="0" dirty="0"/>
              <a:t>Over a single line</a:t>
            </a:r>
          </a:p>
          <a:p>
            <a:pPr>
              <a:spcBef>
                <a:spcPts val="1000"/>
              </a:spcBef>
            </a:pPr>
            <a:r>
              <a:rPr lang="en-US" noProof="0" dirty="0"/>
              <a:t>Uses advanced data modulation </a:t>
            </a:r>
            <a:r>
              <a:rPr lang="en-US" noProof="0" dirty="0" smtClean="0"/>
              <a:t>techniques:</a:t>
            </a:r>
            <a:endParaRPr lang="en-US" noProof="0" dirty="0"/>
          </a:p>
          <a:p>
            <a:pPr lvl="1">
              <a:spcBef>
                <a:spcPts val="1000"/>
              </a:spcBef>
            </a:pPr>
            <a:r>
              <a:rPr lang="en-US" noProof="0" dirty="0"/>
              <a:t>Data signal alters carrier signal properties</a:t>
            </a:r>
          </a:p>
          <a:p>
            <a:pPr lvl="1">
              <a:spcBef>
                <a:spcPts val="1000"/>
              </a:spcBef>
            </a:pPr>
            <a:r>
              <a:rPr lang="en-US" noProof="0" dirty="0"/>
              <a:t>Amplitude or phase </a:t>
            </a:r>
            <a:r>
              <a:rPr lang="en-US" noProof="0" dirty="0" smtClean="0"/>
              <a:t>modulation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22236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
            </a:r>
            <a:r>
              <a:rPr lang="en-US" sz="100" noProof="0" dirty="0" smtClean="0"/>
              <a:t> </a:t>
            </a:r>
            <a:r>
              <a:rPr lang="en-US" noProof="0" dirty="0" smtClean="0"/>
              <a:t>S</a:t>
            </a:r>
            <a:r>
              <a:rPr lang="en-US" sz="100" noProof="0" dirty="0" smtClean="0"/>
              <a:t> </a:t>
            </a:r>
            <a:r>
              <a:rPr lang="en-US" noProof="0" dirty="0" smtClean="0"/>
              <a:t>L (Digital Subscriber Line) (2 of 4)</a:t>
            </a:r>
            <a:endParaRPr lang="en-US" noProof="0" dirty="0"/>
          </a:p>
        </p:txBody>
      </p:sp>
      <p:sp>
        <p:nvSpPr>
          <p:cNvPr id="3" name="Content Placeholder 2"/>
          <p:cNvSpPr>
            <a:spLocks noGrp="1"/>
          </p:cNvSpPr>
          <p:nvPr>
            <p:ph idx="1"/>
          </p:nvPr>
        </p:nvSpPr>
        <p:spPr>
          <a:xfrm>
            <a:off x="365125" y="1538818"/>
            <a:ext cx="8415338" cy="3990323"/>
          </a:xfrm>
        </p:spPr>
        <p:txBody>
          <a:bodyPr/>
          <a:lstStyle/>
          <a:p>
            <a:pPr>
              <a:spcBef>
                <a:spcPts val="1000"/>
              </a:spcBef>
            </a:pPr>
            <a:r>
              <a:rPr lang="en-US" noProof="0" dirty="0" smtClean="0"/>
              <a:t>Types of D</a:t>
            </a:r>
            <a:r>
              <a:rPr lang="en-US" sz="100" noProof="0" dirty="0" smtClean="0"/>
              <a:t> </a:t>
            </a:r>
            <a:r>
              <a:rPr lang="en-US" noProof="0" dirty="0" smtClean="0"/>
              <a:t>S</a:t>
            </a:r>
            <a:r>
              <a:rPr lang="en-US" sz="100" noProof="0" dirty="0" smtClean="0"/>
              <a:t> </a:t>
            </a:r>
            <a:r>
              <a:rPr lang="en-US" noProof="0" dirty="0" smtClean="0"/>
              <a:t>L</a:t>
            </a:r>
          </a:p>
          <a:p>
            <a:pPr lvl="1">
              <a:spcBef>
                <a:spcPts val="1000"/>
              </a:spcBef>
            </a:pPr>
            <a:r>
              <a:rPr lang="en-US" noProof="0" dirty="0" smtClean="0"/>
              <a:t>X</a:t>
            </a:r>
            <a:r>
              <a:rPr lang="en-US" sz="100" noProof="0" dirty="0" smtClean="0"/>
              <a:t> </a:t>
            </a:r>
            <a:r>
              <a:rPr lang="en-US" noProof="0" dirty="0" smtClean="0"/>
              <a:t>D</a:t>
            </a:r>
            <a:r>
              <a:rPr lang="en-US" sz="100" noProof="0" dirty="0" smtClean="0"/>
              <a:t> </a:t>
            </a:r>
            <a:r>
              <a:rPr lang="en-US" noProof="0" dirty="0" smtClean="0"/>
              <a:t>S</a:t>
            </a:r>
            <a:r>
              <a:rPr lang="en-US" sz="100" noProof="0" dirty="0" smtClean="0"/>
              <a:t> </a:t>
            </a:r>
            <a:r>
              <a:rPr lang="en-US" noProof="0" dirty="0" smtClean="0"/>
              <a:t>L </a:t>
            </a:r>
            <a:r>
              <a:rPr lang="en-US" noProof="0" dirty="0"/>
              <a:t>refers to all </a:t>
            </a:r>
            <a:r>
              <a:rPr lang="en-US" noProof="0" dirty="0" smtClean="0"/>
              <a:t>D</a:t>
            </a:r>
            <a:r>
              <a:rPr lang="en-US" sz="100" noProof="0" dirty="0" smtClean="0"/>
              <a:t> </a:t>
            </a:r>
            <a:r>
              <a:rPr lang="en-US" noProof="0" dirty="0" smtClean="0"/>
              <a:t>S</a:t>
            </a:r>
            <a:r>
              <a:rPr lang="en-US" sz="100" noProof="0" dirty="0" smtClean="0"/>
              <a:t> </a:t>
            </a:r>
            <a:r>
              <a:rPr lang="en-US" noProof="0" dirty="0" smtClean="0"/>
              <a:t>L </a:t>
            </a:r>
            <a:r>
              <a:rPr lang="en-US" noProof="0" dirty="0"/>
              <a:t>varieties</a:t>
            </a:r>
          </a:p>
          <a:p>
            <a:pPr>
              <a:spcBef>
                <a:spcPts val="1000"/>
              </a:spcBef>
            </a:pPr>
            <a:r>
              <a:rPr lang="en-US" noProof="0" dirty="0" smtClean="0"/>
              <a:t>Better-known D</a:t>
            </a:r>
            <a:r>
              <a:rPr lang="en-US" sz="100" noProof="0" dirty="0" smtClean="0"/>
              <a:t> </a:t>
            </a:r>
            <a:r>
              <a:rPr lang="en-US" noProof="0" dirty="0" smtClean="0"/>
              <a:t>S</a:t>
            </a:r>
            <a:r>
              <a:rPr lang="en-US" sz="100" noProof="0" dirty="0" smtClean="0"/>
              <a:t> </a:t>
            </a:r>
            <a:r>
              <a:rPr lang="en-US" noProof="0" dirty="0" smtClean="0"/>
              <a:t>L varieties:</a:t>
            </a:r>
          </a:p>
          <a:p>
            <a:pPr lvl="1">
              <a:spcBef>
                <a:spcPts val="1000"/>
              </a:spcBef>
            </a:pPr>
            <a:r>
              <a:rPr lang="en-US" noProof="0" dirty="0" smtClean="0"/>
              <a:t>A</a:t>
            </a:r>
            <a:r>
              <a:rPr lang="en-US" sz="100" noProof="0" dirty="0" smtClean="0"/>
              <a:t> </a:t>
            </a:r>
            <a:r>
              <a:rPr lang="en-US" noProof="0" dirty="0" smtClean="0"/>
              <a:t>D</a:t>
            </a:r>
            <a:r>
              <a:rPr lang="en-US" sz="100" noProof="0" dirty="0" smtClean="0"/>
              <a:t> </a:t>
            </a:r>
            <a:r>
              <a:rPr lang="en-US" noProof="0" dirty="0" smtClean="0"/>
              <a:t>S</a:t>
            </a:r>
            <a:r>
              <a:rPr lang="en-US" sz="100" noProof="0" dirty="0" smtClean="0"/>
              <a:t> </a:t>
            </a:r>
            <a:r>
              <a:rPr lang="en-US" noProof="0" dirty="0" smtClean="0"/>
              <a:t>L (asymmetric D</a:t>
            </a:r>
            <a:r>
              <a:rPr lang="en-US" sz="100" noProof="0" dirty="0" smtClean="0"/>
              <a:t> </a:t>
            </a:r>
            <a:r>
              <a:rPr lang="en-US" noProof="0" dirty="0" smtClean="0"/>
              <a:t>S</a:t>
            </a:r>
            <a:r>
              <a:rPr lang="en-US" sz="100" noProof="0" dirty="0" smtClean="0"/>
              <a:t> </a:t>
            </a:r>
            <a:r>
              <a:rPr lang="en-US" noProof="0" dirty="0" smtClean="0"/>
              <a:t>L)—Faster download speeds than upload speeds </a:t>
            </a:r>
          </a:p>
          <a:p>
            <a:pPr lvl="2">
              <a:spcBef>
                <a:spcPts val="1000"/>
              </a:spcBef>
            </a:pPr>
            <a:r>
              <a:rPr lang="en-US" noProof="0" dirty="0" smtClean="0"/>
              <a:t>Most common form of D</a:t>
            </a:r>
            <a:r>
              <a:rPr lang="en-US" sz="100" noProof="0" dirty="0" smtClean="0"/>
              <a:t> </a:t>
            </a:r>
            <a:r>
              <a:rPr lang="en-US" noProof="0" dirty="0" smtClean="0"/>
              <a:t>S</a:t>
            </a:r>
            <a:r>
              <a:rPr lang="en-US" sz="100" noProof="0" dirty="0" smtClean="0"/>
              <a:t> </a:t>
            </a:r>
            <a:r>
              <a:rPr lang="en-US" noProof="0" dirty="0" smtClean="0"/>
              <a:t>L</a:t>
            </a:r>
          </a:p>
          <a:p>
            <a:pPr lvl="2">
              <a:spcBef>
                <a:spcPts val="1000"/>
              </a:spcBef>
            </a:pPr>
            <a:r>
              <a:rPr lang="en-US" noProof="0" dirty="0"/>
              <a:t>Best use: video conferencing, web surfing</a:t>
            </a:r>
          </a:p>
          <a:p>
            <a:pPr lvl="1">
              <a:spcBef>
                <a:spcPts val="1000"/>
              </a:spcBef>
            </a:pPr>
            <a:r>
              <a:rPr lang="en-US" noProof="0" dirty="0" smtClean="0"/>
              <a:t>V</a:t>
            </a:r>
            <a:r>
              <a:rPr lang="en-US" sz="100" noProof="0" dirty="0" smtClean="0"/>
              <a:t> </a:t>
            </a:r>
            <a:r>
              <a:rPr lang="en-US" noProof="0" dirty="0" smtClean="0"/>
              <a:t>D</a:t>
            </a:r>
            <a:r>
              <a:rPr lang="en-US" sz="100" noProof="0" dirty="0" smtClean="0"/>
              <a:t> </a:t>
            </a:r>
            <a:r>
              <a:rPr lang="en-US" noProof="0" dirty="0" smtClean="0"/>
              <a:t>S</a:t>
            </a:r>
            <a:r>
              <a:rPr lang="en-US" sz="100" noProof="0" dirty="0" smtClean="0"/>
              <a:t> </a:t>
            </a:r>
            <a:r>
              <a:rPr lang="en-US" noProof="0" dirty="0" smtClean="0"/>
              <a:t>L (very high bit rate D</a:t>
            </a:r>
            <a:r>
              <a:rPr lang="en-US" sz="100" noProof="0" dirty="0" smtClean="0"/>
              <a:t> </a:t>
            </a:r>
            <a:r>
              <a:rPr lang="en-US" noProof="0" dirty="0" smtClean="0"/>
              <a:t>S</a:t>
            </a:r>
            <a:r>
              <a:rPr lang="en-US" sz="100" noProof="0" dirty="0" smtClean="0"/>
              <a:t> </a:t>
            </a:r>
            <a:r>
              <a:rPr lang="en-US" noProof="0" dirty="0" smtClean="0"/>
              <a:t>L or variable D</a:t>
            </a:r>
            <a:r>
              <a:rPr lang="en-US" sz="100" noProof="0" dirty="0" smtClean="0"/>
              <a:t> </a:t>
            </a:r>
            <a:r>
              <a:rPr lang="en-US" noProof="0" dirty="0" smtClean="0"/>
              <a:t>S</a:t>
            </a:r>
            <a:r>
              <a:rPr lang="en-US" sz="100" noProof="0" dirty="0" smtClean="0"/>
              <a:t> </a:t>
            </a:r>
            <a:r>
              <a:rPr lang="en-US" noProof="0" dirty="0" smtClean="0"/>
              <a:t>L)</a:t>
            </a:r>
          </a:p>
          <a:p>
            <a:pPr lvl="2">
              <a:spcBef>
                <a:spcPts val="1000"/>
              </a:spcBef>
            </a:pPr>
            <a:r>
              <a:rPr lang="en-US" noProof="0" dirty="0" smtClean="0"/>
              <a:t>Faster than ADSL and also asymmetric</a:t>
            </a:r>
          </a:p>
          <a:p>
            <a:pPr lvl="1">
              <a:spcBef>
                <a:spcPts val="1000"/>
              </a:spcBef>
            </a:pPr>
            <a:r>
              <a:rPr lang="en-US" noProof="0" dirty="0" smtClean="0"/>
              <a:t>S</a:t>
            </a:r>
            <a:r>
              <a:rPr lang="en-US" sz="100" noProof="0" dirty="0" smtClean="0"/>
              <a:t> </a:t>
            </a:r>
            <a:r>
              <a:rPr lang="en-US" noProof="0" dirty="0" smtClean="0"/>
              <a:t>D</a:t>
            </a:r>
            <a:r>
              <a:rPr lang="en-US" sz="100" noProof="0" dirty="0" smtClean="0"/>
              <a:t> </a:t>
            </a:r>
            <a:r>
              <a:rPr lang="en-US" noProof="0" dirty="0" smtClean="0"/>
              <a:t>S</a:t>
            </a:r>
            <a:r>
              <a:rPr lang="en-US" sz="100" noProof="0" dirty="0" smtClean="0"/>
              <a:t> </a:t>
            </a:r>
            <a:r>
              <a:rPr lang="en-US" noProof="0" dirty="0" smtClean="0"/>
              <a:t>L (symmetric D</a:t>
            </a:r>
            <a:r>
              <a:rPr lang="en-US" sz="100" noProof="0" dirty="0" smtClean="0"/>
              <a:t> </a:t>
            </a:r>
            <a:r>
              <a:rPr lang="en-US" noProof="0" dirty="0" smtClean="0"/>
              <a:t>S</a:t>
            </a:r>
            <a:r>
              <a:rPr lang="en-US" sz="100" noProof="0" dirty="0" smtClean="0"/>
              <a:t> </a:t>
            </a:r>
            <a:r>
              <a:rPr lang="en-US" noProof="0" dirty="0" smtClean="0"/>
              <a:t>L)—Has equal download and upload speeds maxing out around 2 Mbps</a:t>
            </a:r>
          </a:p>
          <a:p>
            <a:pPr lvl="2">
              <a:spcBef>
                <a:spcPts val="1000"/>
              </a:spcBef>
            </a:pPr>
            <a:r>
              <a:rPr lang="en-US" noProof="0" dirty="0"/>
              <a:t>Best use: uploading, downloading significant data </a:t>
            </a:r>
            <a:r>
              <a:rPr lang="en-US" noProof="0" dirty="0" smtClean="0"/>
              <a:t>amounts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76635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
            </a:r>
            <a:r>
              <a:rPr lang="en-US" sz="100" noProof="0" dirty="0" smtClean="0"/>
              <a:t> </a:t>
            </a:r>
            <a:r>
              <a:rPr lang="en-US" noProof="0" dirty="0" smtClean="0"/>
              <a:t>S</a:t>
            </a:r>
            <a:r>
              <a:rPr lang="en-US" sz="100" noProof="0" dirty="0" smtClean="0"/>
              <a:t> </a:t>
            </a:r>
            <a:r>
              <a:rPr lang="en-US" noProof="0" dirty="0" smtClean="0"/>
              <a:t>L (Digital Subscriber Line) (3 of 4)</a:t>
            </a:r>
            <a:endParaRPr lang="en-US" noProof="0" dirty="0"/>
          </a:p>
        </p:txBody>
      </p:sp>
      <p:sp>
        <p:nvSpPr>
          <p:cNvPr id="3" name="Content Placeholder 2"/>
          <p:cNvSpPr>
            <a:spLocks noGrp="1"/>
          </p:cNvSpPr>
          <p:nvPr>
            <p:ph idx="1"/>
          </p:nvPr>
        </p:nvSpPr>
        <p:spPr>
          <a:xfrm>
            <a:off x="365125" y="1538818"/>
            <a:ext cx="2225675" cy="292388"/>
          </a:xfrm>
        </p:spPr>
        <p:txBody>
          <a:bodyPr/>
          <a:lstStyle/>
          <a:p>
            <a:r>
              <a:rPr lang="en-US" noProof="0" dirty="0" smtClean="0"/>
              <a:t>D</a:t>
            </a:r>
            <a:r>
              <a:rPr lang="en-US" sz="100" noProof="0" dirty="0" smtClean="0"/>
              <a:t> </a:t>
            </a:r>
            <a:r>
              <a:rPr lang="en-US" noProof="0" dirty="0" smtClean="0"/>
              <a:t>S</a:t>
            </a:r>
            <a:r>
              <a:rPr lang="en-US" sz="100" noProof="0" dirty="0" smtClean="0"/>
              <a:t> </a:t>
            </a:r>
            <a:r>
              <a:rPr lang="en-US" noProof="0" dirty="0" smtClean="0"/>
              <a:t>L equipment</a:t>
            </a:r>
            <a:endParaRPr lang="en-US" noProof="0" dirty="0"/>
          </a:p>
        </p:txBody>
      </p:sp>
      <p:pic>
        <p:nvPicPr>
          <p:cNvPr id="5" name="Picture 4" descr="Figure 12-11 A D S L connection. A network diagram illustrates a Digital subscriber line connection. From the bottom messages from home network travels to a digital subscriber line modem with ports. DSL modem is linked with a splitter to separate incoming voice and data signals. This happens in customer’s premises. In carrier’s switching facility the signals are passed to another splitter. Then the messages are sent to a device called digital subscriber line access multiplexer. From there it travels over the intern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2806" y="2057400"/>
            <a:ext cx="4379976" cy="394716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165555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
            </a:r>
            <a:r>
              <a:rPr lang="en-US" sz="100" noProof="0" dirty="0" smtClean="0"/>
              <a:t> </a:t>
            </a:r>
            <a:r>
              <a:rPr lang="en-US" noProof="0" dirty="0" smtClean="0"/>
              <a:t>S</a:t>
            </a:r>
            <a:r>
              <a:rPr lang="en-US" sz="100" noProof="0" dirty="0" smtClean="0"/>
              <a:t> </a:t>
            </a:r>
            <a:r>
              <a:rPr lang="en-US" noProof="0" dirty="0" smtClean="0"/>
              <a:t>L (Digital Subscriber Line) (4 of 4)</a:t>
            </a:r>
            <a:endParaRPr lang="en-US" noProof="0" dirty="0"/>
          </a:p>
        </p:txBody>
      </p:sp>
      <p:sp>
        <p:nvSpPr>
          <p:cNvPr id="3" name="Content Placeholder 2"/>
          <p:cNvSpPr>
            <a:spLocks noGrp="1"/>
          </p:cNvSpPr>
          <p:nvPr>
            <p:ph idx="1"/>
          </p:nvPr>
        </p:nvSpPr>
        <p:spPr>
          <a:xfrm>
            <a:off x="365125" y="1538818"/>
            <a:ext cx="8415338" cy="4681282"/>
          </a:xfrm>
        </p:spPr>
        <p:txBody>
          <a:bodyPr/>
          <a:lstStyle/>
          <a:p>
            <a:pPr>
              <a:spcBef>
                <a:spcPts val="800"/>
              </a:spcBef>
            </a:pPr>
            <a:r>
              <a:rPr lang="en-US" noProof="0" dirty="0"/>
              <a:t>Path of an </a:t>
            </a:r>
            <a:r>
              <a:rPr lang="en-US" noProof="0" dirty="0" smtClean="0"/>
              <a:t>A</a:t>
            </a:r>
            <a:r>
              <a:rPr lang="en-US" sz="100" noProof="0" dirty="0" smtClean="0"/>
              <a:t> </a:t>
            </a:r>
            <a:r>
              <a:rPr lang="en-US" noProof="0" dirty="0" smtClean="0"/>
              <a:t>D</a:t>
            </a:r>
            <a:r>
              <a:rPr lang="en-US" sz="100" noProof="0" dirty="0" smtClean="0"/>
              <a:t> </a:t>
            </a:r>
            <a:r>
              <a:rPr lang="en-US" noProof="0" dirty="0" smtClean="0"/>
              <a:t>S</a:t>
            </a:r>
            <a:r>
              <a:rPr lang="en-US" sz="100" noProof="0" dirty="0" smtClean="0"/>
              <a:t> </a:t>
            </a:r>
            <a:r>
              <a:rPr lang="en-US" noProof="0" dirty="0" smtClean="0"/>
              <a:t>L </a:t>
            </a:r>
            <a:r>
              <a:rPr lang="en-US" noProof="0" dirty="0"/>
              <a:t>connection:</a:t>
            </a:r>
          </a:p>
          <a:p>
            <a:pPr lvl="1">
              <a:spcBef>
                <a:spcPts val="800"/>
              </a:spcBef>
            </a:pPr>
            <a:r>
              <a:rPr lang="en-US" noProof="0" dirty="0"/>
              <a:t>Establish </a:t>
            </a:r>
            <a:r>
              <a:rPr lang="en-US" noProof="0" dirty="0" smtClean="0"/>
              <a:t>T</a:t>
            </a:r>
            <a:r>
              <a:rPr lang="en-US" sz="100" noProof="0" dirty="0" smtClean="0"/>
              <a:t> </a:t>
            </a:r>
            <a:r>
              <a:rPr lang="en-US" noProof="0" dirty="0" smtClean="0"/>
              <a:t>C</a:t>
            </a:r>
            <a:r>
              <a:rPr lang="en-US" sz="100" noProof="0" dirty="0" smtClean="0"/>
              <a:t> </a:t>
            </a:r>
            <a:r>
              <a:rPr lang="en-US" noProof="0" dirty="0" smtClean="0"/>
              <a:t>P </a:t>
            </a:r>
            <a:r>
              <a:rPr lang="en-US" noProof="0" dirty="0"/>
              <a:t>connection</a:t>
            </a:r>
          </a:p>
          <a:p>
            <a:pPr lvl="1">
              <a:spcBef>
                <a:spcPts val="800"/>
              </a:spcBef>
            </a:pPr>
            <a:r>
              <a:rPr lang="en-US" noProof="0" dirty="0"/>
              <a:t>Transmit through </a:t>
            </a:r>
            <a:r>
              <a:rPr lang="en-US" noProof="0" dirty="0" smtClean="0"/>
              <a:t>D</a:t>
            </a:r>
            <a:r>
              <a:rPr lang="en-US" sz="100" noProof="0" dirty="0" smtClean="0"/>
              <a:t> </a:t>
            </a:r>
            <a:r>
              <a:rPr lang="en-US" noProof="0" dirty="0" smtClean="0"/>
              <a:t>S</a:t>
            </a:r>
            <a:r>
              <a:rPr lang="en-US" sz="100" noProof="0" dirty="0" smtClean="0"/>
              <a:t> </a:t>
            </a:r>
            <a:r>
              <a:rPr lang="en-US" noProof="0" dirty="0" smtClean="0"/>
              <a:t>L modem:</a:t>
            </a:r>
            <a:endParaRPr lang="en-US" noProof="0" dirty="0"/>
          </a:p>
          <a:p>
            <a:pPr lvl="2">
              <a:spcBef>
                <a:spcPts val="800"/>
              </a:spcBef>
            </a:pPr>
            <a:r>
              <a:rPr lang="en-US" noProof="0" dirty="0"/>
              <a:t>Internal or external</a:t>
            </a:r>
          </a:p>
          <a:p>
            <a:pPr lvl="2">
              <a:spcBef>
                <a:spcPts val="800"/>
              </a:spcBef>
            </a:pPr>
            <a:r>
              <a:rPr lang="en-US" noProof="0" dirty="0"/>
              <a:t>Splitter separates incoming voice, data signals</a:t>
            </a:r>
          </a:p>
          <a:p>
            <a:pPr lvl="2">
              <a:spcBef>
                <a:spcPts val="800"/>
              </a:spcBef>
            </a:pPr>
            <a:r>
              <a:rPr lang="en-US" noProof="0" dirty="0"/>
              <a:t>May connect to switch or router</a:t>
            </a:r>
          </a:p>
          <a:p>
            <a:pPr lvl="1">
              <a:spcBef>
                <a:spcPts val="800"/>
              </a:spcBef>
            </a:pPr>
            <a:r>
              <a:rPr lang="en-US" noProof="0" dirty="0" smtClean="0"/>
              <a:t>D</a:t>
            </a:r>
            <a:r>
              <a:rPr lang="en-US" sz="100" noProof="0" dirty="0" smtClean="0"/>
              <a:t> </a:t>
            </a:r>
            <a:r>
              <a:rPr lang="en-US" noProof="0" dirty="0" smtClean="0"/>
              <a:t>S</a:t>
            </a:r>
            <a:r>
              <a:rPr lang="en-US" sz="100" noProof="0" dirty="0" smtClean="0"/>
              <a:t> </a:t>
            </a:r>
            <a:r>
              <a:rPr lang="en-US" noProof="0" dirty="0" smtClean="0"/>
              <a:t>L </a:t>
            </a:r>
            <a:r>
              <a:rPr lang="en-US" noProof="0" dirty="0"/>
              <a:t>modem forwards modulated signal to local </a:t>
            </a:r>
            <a:r>
              <a:rPr lang="en-US" noProof="0" dirty="0" smtClean="0"/>
              <a:t>loop:</a:t>
            </a:r>
            <a:endParaRPr lang="en-US" noProof="0" dirty="0"/>
          </a:p>
          <a:p>
            <a:pPr lvl="2">
              <a:spcBef>
                <a:spcPts val="800"/>
              </a:spcBef>
            </a:pPr>
            <a:r>
              <a:rPr lang="en-US" noProof="0" dirty="0"/>
              <a:t>Signal continues over four-pair </a:t>
            </a:r>
            <a:r>
              <a:rPr lang="en-US" noProof="0" dirty="0" smtClean="0"/>
              <a:t>U</a:t>
            </a:r>
            <a:r>
              <a:rPr lang="en-US" sz="100" noProof="0" dirty="0" smtClean="0"/>
              <a:t> </a:t>
            </a:r>
            <a:r>
              <a:rPr lang="en-US" noProof="0" dirty="0" smtClean="0"/>
              <a:t>T</a:t>
            </a:r>
            <a:r>
              <a:rPr lang="en-US" sz="100" noProof="0" dirty="0" smtClean="0"/>
              <a:t> </a:t>
            </a:r>
            <a:r>
              <a:rPr lang="en-US" noProof="0" dirty="0" smtClean="0"/>
              <a:t>P </a:t>
            </a:r>
            <a:r>
              <a:rPr lang="en-US" noProof="0" dirty="0"/>
              <a:t>wire</a:t>
            </a:r>
          </a:p>
          <a:p>
            <a:pPr lvl="2">
              <a:spcBef>
                <a:spcPts val="800"/>
              </a:spcBef>
            </a:pPr>
            <a:r>
              <a:rPr lang="en-US" noProof="0" dirty="0"/>
              <a:t>Distance less than 18,000 feet: signal combined with other modulated signals in telephone switch</a:t>
            </a:r>
          </a:p>
          <a:p>
            <a:pPr lvl="1">
              <a:spcBef>
                <a:spcPts val="800"/>
              </a:spcBef>
            </a:pPr>
            <a:r>
              <a:rPr lang="en-US" noProof="0" dirty="0"/>
              <a:t>Carrier’s remote switching </a:t>
            </a:r>
            <a:r>
              <a:rPr lang="en-US" noProof="0" dirty="0" smtClean="0"/>
              <a:t>facility:</a:t>
            </a:r>
            <a:endParaRPr lang="en-US" noProof="0" dirty="0"/>
          </a:p>
          <a:p>
            <a:pPr lvl="2">
              <a:spcBef>
                <a:spcPts val="800"/>
              </a:spcBef>
            </a:pPr>
            <a:r>
              <a:rPr lang="en-US" noProof="0" dirty="0"/>
              <a:t>Splitter separates data signal from voice signals</a:t>
            </a:r>
          </a:p>
          <a:p>
            <a:pPr lvl="2">
              <a:spcBef>
                <a:spcPts val="800"/>
              </a:spcBef>
            </a:pPr>
            <a:r>
              <a:rPr lang="en-US" noProof="0" dirty="0"/>
              <a:t>Request sent to </a:t>
            </a:r>
            <a:r>
              <a:rPr lang="en-US" noProof="0" dirty="0" smtClean="0"/>
              <a:t>D</a:t>
            </a:r>
            <a:r>
              <a:rPr lang="en-US" sz="100" noProof="0" dirty="0" smtClean="0"/>
              <a:t> </a:t>
            </a:r>
            <a:r>
              <a:rPr lang="en-US" noProof="0" dirty="0" smtClean="0"/>
              <a:t>S</a:t>
            </a:r>
            <a:r>
              <a:rPr lang="en-US" sz="100" noProof="0" dirty="0" smtClean="0"/>
              <a:t> </a:t>
            </a:r>
            <a:r>
              <a:rPr lang="en-US" noProof="0" dirty="0" smtClean="0"/>
              <a:t>L</a:t>
            </a:r>
            <a:r>
              <a:rPr lang="en-US" sz="100" noProof="0" dirty="0" smtClean="0"/>
              <a:t> </a:t>
            </a:r>
            <a:r>
              <a:rPr lang="en-US" noProof="0" dirty="0" smtClean="0"/>
              <a:t>A</a:t>
            </a:r>
            <a:r>
              <a:rPr lang="en-US" sz="100" noProof="0" dirty="0" smtClean="0"/>
              <a:t> </a:t>
            </a:r>
            <a:r>
              <a:rPr lang="en-US" noProof="0" dirty="0" smtClean="0"/>
              <a:t>M </a:t>
            </a:r>
            <a:r>
              <a:rPr lang="en-US" noProof="0" dirty="0"/>
              <a:t>(</a:t>
            </a:r>
            <a:r>
              <a:rPr lang="en-US" noProof="0" dirty="0" smtClean="0"/>
              <a:t>D</a:t>
            </a:r>
            <a:r>
              <a:rPr lang="en-US" sz="100" noProof="0" dirty="0" smtClean="0"/>
              <a:t> </a:t>
            </a:r>
            <a:r>
              <a:rPr lang="en-US" noProof="0" dirty="0" smtClean="0"/>
              <a:t>S</a:t>
            </a:r>
            <a:r>
              <a:rPr lang="en-US" sz="100" noProof="0" dirty="0" smtClean="0"/>
              <a:t> </a:t>
            </a:r>
            <a:r>
              <a:rPr lang="en-US" noProof="0" dirty="0" smtClean="0"/>
              <a:t>L </a:t>
            </a:r>
            <a:r>
              <a:rPr lang="en-US" noProof="0" dirty="0"/>
              <a:t>access multiplexer)</a:t>
            </a:r>
          </a:p>
          <a:p>
            <a:pPr lvl="2">
              <a:spcBef>
                <a:spcPts val="800"/>
              </a:spcBef>
            </a:pPr>
            <a:r>
              <a:rPr lang="en-US" noProof="0" dirty="0"/>
              <a:t>Request issued from carrier’s network to Internet backbone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9556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Broadband (1 of 3)</a:t>
            </a:r>
            <a:endParaRPr lang="en-US" noProof="0" dirty="0"/>
          </a:p>
        </p:txBody>
      </p:sp>
      <p:sp>
        <p:nvSpPr>
          <p:cNvPr id="3" name="Content Placeholder 2"/>
          <p:cNvSpPr>
            <a:spLocks noGrp="1"/>
          </p:cNvSpPr>
          <p:nvPr>
            <p:ph idx="1"/>
          </p:nvPr>
        </p:nvSpPr>
        <p:spPr>
          <a:xfrm>
            <a:off x="365125" y="1538818"/>
            <a:ext cx="8415338" cy="3961084"/>
          </a:xfrm>
        </p:spPr>
        <p:txBody>
          <a:bodyPr/>
          <a:lstStyle/>
          <a:p>
            <a:pPr>
              <a:spcBef>
                <a:spcPts val="1000"/>
              </a:spcBef>
            </a:pPr>
            <a:r>
              <a:rPr lang="en-US" noProof="0" dirty="0"/>
              <a:t>Cable companies connectivity option</a:t>
            </a:r>
          </a:p>
          <a:p>
            <a:pPr>
              <a:spcBef>
                <a:spcPts val="1000"/>
              </a:spcBef>
            </a:pPr>
            <a:r>
              <a:rPr lang="en-US" noProof="0" dirty="0"/>
              <a:t>Based on coaxial cable wiring used for TV </a:t>
            </a:r>
            <a:r>
              <a:rPr lang="en-US" noProof="0" dirty="0" smtClean="0"/>
              <a:t>signals</a:t>
            </a:r>
          </a:p>
          <a:p>
            <a:pPr>
              <a:spcBef>
                <a:spcPts val="1000"/>
              </a:spcBef>
            </a:pPr>
            <a:r>
              <a:rPr lang="en-US" noProof="0" dirty="0" smtClean="0"/>
              <a:t>Standardized by an international cooperative effort</a:t>
            </a:r>
          </a:p>
          <a:p>
            <a:pPr lvl="1">
              <a:spcBef>
                <a:spcPts val="1000"/>
              </a:spcBef>
            </a:pPr>
            <a:r>
              <a:rPr lang="en-US" noProof="0" dirty="0" smtClean="0"/>
              <a:t>Suite of specifications called D</a:t>
            </a:r>
            <a:r>
              <a:rPr lang="en-US" sz="100" noProof="0" dirty="0" smtClean="0"/>
              <a:t> </a:t>
            </a:r>
            <a:r>
              <a:rPr lang="en-US" noProof="0" dirty="0" smtClean="0"/>
              <a:t>O</a:t>
            </a:r>
            <a:r>
              <a:rPr lang="en-US" sz="100" noProof="0" dirty="0" smtClean="0"/>
              <a:t> </a:t>
            </a:r>
            <a:r>
              <a:rPr lang="en-US" noProof="0" dirty="0" smtClean="0"/>
              <a:t>C</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S (Data Over Cable Service Interface Specifications)</a:t>
            </a:r>
            <a:endParaRPr lang="en-US" noProof="0" dirty="0"/>
          </a:p>
          <a:p>
            <a:pPr>
              <a:spcBef>
                <a:spcPts val="1000"/>
              </a:spcBef>
            </a:pPr>
            <a:r>
              <a:rPr lang="en-US" noProof="0" dirty="0" smtClean="0"/>
              <a:t>Typically offered at asymmetric speeds</a:t>
            </a:r>
          </a:p>
          <a:p>
            <a:pPr lvl="1">
              <a:spcBef>
                <a:spcPts val="1000"/>
              </a:spcBef>
            </a:pPr>
            <a:r>
              <a:rPr lang="en-US" noProof="0" dirty="0" smtClean="0"/>
              <a:t>Up to 70 Mbps download and 7 Mbps upload</a:t>
            </a:r>
          </a:p>
          <a:p>
            <a:pPr>
              <a:spcBef>
                <a:spcPts val="1000"/>
              </a:spcBef>
            </a:pPr>
            <a:r>
              <a:rPr lang="en-US" noProof="0" dirty="0" smtClean="0"/>
              <a:t>Newest D</a:t>
            </a:r>
            <a:r>
              <a:rPr lang="en-US" sz="100" noProof="0" dirty="0" smtClean="0"/>
              <a:t> </a:t>
            </a:r>
            <a:r>
              <a:rPr lang="en-US" noProof="0" dirty="0" smtClean="0"/>
              <a:t>O</a:t>
            </a:r>
            <a:r>
              <a:rPr lang="en-US" sz="100" noProof="0" dirty="0" smtClean="0"/>
              <a:t> </a:t>
            </a:r>
            <a:r>
              <a:rPr lang="en-US" noProof="0" dirty="0" smtClean="0"/>
              <a:t>C</a:t>
            </a:r>
            <a:r>
              <a:rPr lang="en-US" sz="100" noProof="0" dirty="0" smtClean="0"/>
              <a:t> </a:t>
            </a:r>
            <a:r>
              <a:rPr lang="en-US" noProof="0" dirty="0" smtClean="0"/>
              <a:t>I</a:t>
            </a:r>
            <a:r>
              <a:rPr lang="en-US" sz="100" noProof="0" dirty="0" smtClean="0"/>
              <a:t> </a:t>
            </a:r>
            <a:r>
              <a:rPr lang="en-US" noProof="0" dirty="0" smtClean="0"/>
              <a:t>S standard 3.1 allows for full duplex or symmetric speeds</a:t>
            </a:r>
          </a:p>
          <a:p>
            <a:pPr lvl="1">
              <a:spcBef>
                <a:spcPts val="1000"/>
              </a:spcBef>
            </a:pPr>
            <a:r>
              <a:rPr lang="en-US" noProof="0" dirty="0" smtClean="0"/>
              <a:t>Up to 10 Gbps in both directions</a:t>
            </a:r>
          </a:p>
          <a:p>
            <a:pPr>
              <a:spcBef>
                <a:spcPts val="1000"/>
              </a:spcBef>
            </a:pPr>
            <a:r>
              <a:rPr lang="en-US" noProof="0" dirty="0" smtClean="0"/>
              <a:t>Best </a:t>
            </a:r>
            <a:r>
              <a:rPr lang="en-US" noProof="0" dirty="0"/>
              <a:t>uses</a:t>
            </a:r>
          </a:p>
          <a:p>
            <a:pPr lvl="1">
              <a:spcBef>
                <a:spcPts val="1000"/>
              </a:spcBef>
            </a:pPr>
            <a:r>
              <a:rPr lang="en-US" noProof="0" dirty="0"/>
              <a:t>Web surfing or network data </a:t>
            </a:r>
            <a:r>
              <a:rPr lang="en-US" noProof="0" dirty="0" smtClean="0"/>
              <a:t>download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93520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Objectives</a:t>
            </a:r>
            <a:endParaRPr lang="en-US" noProof="0" dirty="0"/>
          </a:p>
        </p:txBody>
      </p:sp>
      <p:sp>
        <p:nvSpPr>
          <p:cNvPr id="3" name="Text Placeholder 2"/>
          <p:cNvSpPr>
            <a:spLocks noGrp="1"/>
          </p:cNvSpPr>
          <p:nvPr>
            <p:ph type="body" idx="1"/>
          </p:nvPr>
        </p:nvSpPr>
        <p:spPr>
          <a:xfrm>
            <a:off x="2641600" y="2942670"/>
            <a:ext cx="6172200" cy="1514261"/>
          </a:xfrm>
        </p:spPr>
        <p:txBody>
          <a:bodyPr/>
          <a:lstStyle/>
          <a:p>
            <a:r>
              <a:rPr lang="en-US" b="1" noProof="0" dirty="0" smtClean="0">
                <a:solidFill>
                  <a:srgbClr val="1B70A5"/>
                </a:solidFill>
              </a:rPr>
              <a:t>12.1</a:t>
            </a:r>
            <a:r>
              <a:rPr lang="en-US" noProof="0" dirty="0" smtClean="0"/>
              <a:t> Identify the fundamental elements of WAN service options</a:t>
            </a:r>
          </a:p>
          <a:p>
            <a:r>
              <a:rPr lang="en-US" b="1" noProof="0" dirty="0" smtClean="0">
                <a:solidFill>
                  <a:srgbClr val="1B70A5"/>
                </a:solidFill>
              </a:rPr>
              <a:t>12.2</a:t>
            </a:r>
            <a:r>
              <a:rPr lang="en-US" noProof="0" dirty="0" smtClean="0"/>
              <a:t> Compare and contrast Layer 1 WAN technologies</a:t>
            </a:r>
          </a:p>
          <a:p>
            <a:r>
              <a:rPr lang="en-US" b="1" noProof="0" dirty="0" smtClean="0">
                <a:solidFill>
                  <a:srgbClr val="1B70A5"/>
                </a:solidFill>
              </a:rPr>
              <a:t>12.3</a:t>
            </a:r>
            <a:r>
              <a:rPr lang="en-US" noProof="0" dirty="0" smtClean="0"/>
              <a:t> Compare and contrast Layer 2 WAN technologies</a:t>
            </a:r>
          </a:p>
          <a:p>
            <a:r>
              <a:rPr lang="en-US" b="1" noProof="0" dirty="0" smtClean="0">
                <a:solidFill>
                  <a:srgbClr val="1B70A5"/>
                </a:solidFill>
              </a:rPr>
              <a:t>12.4</a:t>
            </a:r>
            <a:r>
              <a:rPr lang="en-US" noProof="0" dirty="0" smtClean="0"/>
              <a:t> Explain the most common wireless WAN technologies</a:t>
            </a:r>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Broadband (2 of 3)</a:t>
            </a:r>
            <a:endParaRPr lang="en-US" noProof="0" dirty="0"/>
          </a:p>
        </p:txBody>
      </p:sp>
      <p:sp>
        <p:nvSpPr>
          <p:cNvPr id="3" name="Content Placeholder 2"/>
          <p:cNvSpPr>
            <a:spLocks noGrp="1"/>
          </p:cNvSpPr>
          <p:nvPr>
            <p:ph idx="1"/>
          </p:nvPr>
        </p:nvSpPr>
        <p:spPr>
          <a:xfrm>
            <a:off x="365125" y="1538818"/>
            <a:ext cx="8415338" cy="1615827"/>
          </a:xfrm>
        </p:spPr>
        <p:txBody>
          <a:bodyPr/>
          <a:lstStyle/>
          <a:p>
            <a:pPr>
              <a:spcBef>
                <a:spcPts val="1000"/>
              </a:spcBef>
            </a:pPr>
            <a:r>
              <a:rPr lang="en-US" noProof="0" dirty="0" smtClean="0"/>
              <a:t>Many cable companies employ fiber cabling for a significant portion of their physical infrastructure</a:t>
            </a:r>
          </a:p>
          <a:p>
            <a:pPr>
              <a:spcBef>
                <a:spcPts val="1000"/>
              </a:spcBef>
            </a:pPr>
            <a:r>
              <a:rPr lang="en-US" noProof="0" dirty="0" smtClean="0"/>
              <a:t>H</a:t>
            </a:r>
            <a:r>
              <a:rPr lang="en-US" sz="100" noProof="0" dirty="0" smtClean="0"/>
              <a:t> </a:t>
            </a:r>
            <a:r>
              <a:rPr lang="en-US" noProof="0" dirty="0" smtClean="0"/>
              <a:t>F</a:t>
            </a:r>
            <a:r>
              <a:rPr lang="en-US" sz="100" noProof="0" dirty="0" smtClean="0"/>
              <a:t> </a:t>
            </a:r>
            <a:r>
              <a:rPr lang="en-US" noProof="0" dirty="0" smtClean="0"/>
              <a:t>C (hybrid fiber coaxial) network use fiber-optic cabling to connect the cable company’s distribution center, to distribution hubs and then to optical nodes near customers</a:t>
            </a:r>
          </a:p>
        </p:txBody>
      </p:sp>
      <p:pic>
        <p:nvPicPr>
          <p:cNvPr id="5" name="Picture 4" descr="Figure 12-13 H F C infrastructure. A figure illustrates how hybrid fiber coaxial network use fiber optic cabling. On the left the head end is joined with three distribution hubs with the use of fiber optic cables in the form of ring. The hub is connected to three nodes. From the middle node three cable drops of hybrid fiber coaxial network is connected to three cable modems with router for individual house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1410" y="3352800"/>
            <a:ext cx="5382768" cy="238658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50414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Cable Broadband (3 of 3)</a:t>
            </a:r>
            <a:endParaRPr lang="en-US" noProof="0" dirty="0"/>
          </a:p>
        </p:txBody>
      </p:sp>
      <p:sp>
        <p:nvSpPr>
          <p:cNvPr id="3" name="Content Placeholder 2"/>
          <p:cNvSpPr>
            <a:spLocks noGrp="1"/>
          </p:cNvSpPr>
          <p:nvPr>
            <p:ph idx="1"/>
          </p:nvPr>
        </p:nvSpPr>
        <p:spPr>
          <a:xfrm>
            <a:off x="365125" y="1538818"/>
            <a:ext cx="8415338" cy="2307811"/>
          </a:xfrm>
        </p:spPr>
        <p:txBody>
          <a:bodyPr/>
          <a:lstStyle/>
          <a:p>
            <a:pPr>
              <a:spcBef>
                <a:spcPts val="1000"/>
              </a:spcBef>
            </a:pPr>
            <a:r>
              <a:rPr lang="en-US" noProof="0" dirty="0"/>
              <a:t>Cable </a:t>
            </a:r>
            <a:r>
              <a:rPr lang="en-US" noProof="0" dirty="0" smtClean="0"/>
              <a:t>modem:</a:t>
            </a:r>
            <a:endParaRPr lang="en-US" noProof="0" dirty="0"/>
          </a:p>
          <a:p>
            <a:pPr lvl="1">
              <a:spcBef>
                <a:spcPts val="1000"/>
              </a:spcBef>
            </a:pPr>
            <a:r>
              <a:rPr lang="en-US" noProof="0" dirty="0"/>
              <a:t>Modulates, demodulates transmission, reception signals via cable wiring</a:t>
            </a:r>
          </a:p>
          <a:p>
            <a:pPr lvl="1">
              <a:spcBef>
                <a:spcPts val="1000"/>
              </a:spcBef>
            </a:pPr>
            <a:r>
              <a:rPr lang="en-US" noProof="0" dirty="0"/>
              <a:t>Operates at Physical and Data Link </a:t>
            </a:r>
            <a:r>
              <a:rPr lang="en-US" noProof="0" dirty="0" smtClean="0"/>
              <a:t>layers</a:t>
            </a:r>
            <a:endParaRPr lang="en-US" noProof="0" dirty="0"/>
          </a:p>
          <a:p>
            <a:pPr lvl="1">
              <a:spcBef>
                <a:spcPts val="1000"/>
              </a:spcBef>
            </a:pPr>
            <a:r>
              <a:rPr lang="en-US" noProof="0" dirty="0"/>
              <a:t>May connect to connectivity device</a:t>
            </a:r>
          </a:p>
          <a:p>
            <a:pPr>
              <a:spcBef>
                <a:spcPts val="1000"/>
              </a:spcBef>
            </a:pPr>
            <a:r>
              <a:rPr lang="en-US" noProof="0" dirty="0"/>
              <a:t>Provides dedicated connection</a:t>
            </a:r>
          </a:p>
          <a:p>
            <a:pPr>
              <a:spcBef>
                <a:spcPts val="1000"/>
              </a:spcBef>
            </a:pPr>
            <a:r>
              <a:rPr lang="en-US" noProof="0" dirty="0"/>
              <a:t>Many subscribers share same local line, </a:t>
            </a:r>
            <a:r>
              <a:rPr lang="en-US" noProof="0" dirty="0" smtClean="0"/>
              <a:t>throughput</a:t>
            </a:r>
            <a:endParaRPr lang="en-US" noProof="0" dirty="0"/>
          </a:p>
        </p:txBody>
      </p:sp>
      <p:pic>
        <p:nvPicPr>
          <p:cNvPr id="5" name="Picture 4" descr="Figure 12-14 A cable modem. Source: Zoom Telephonics, In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4028243"/>
            <a:ext cx="3521725" cy="21336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88637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Metro (Metropolitan) Ethernet (1 of 3)</a:t>
            </a:r>
            <a:endParaRPr lang="en-US" noProof="0" dirty="0"/>
          </a:p>
        </p:txBody>
      </p:sp>
      <p:sp>
        <p:nvSpPr>
          <p:cNvPr id="3" name="Content Placeholder 2"/>
          <p:cNvSpPr>
            <a:spLocks noGrp="1"/>
          </p:cNvSpPr>
          <p:nvPr>
            <p:ph idx="1"/>
          </p:nvPr>
        </p:nvSpPr>
        <p:spPr>
          <a:xfrm>
            <a:off x="365125" y="1538818"/>
            <a:ext cx="8415338" cy="2150332"/>
          </a:xfrm>
        </p:spPr>
        <p:txBody>
          <a:bodyPr/>
          <a:lstStyle/>
          <a:p>
            <a:pPr>
              <a:spcBef>
                <a:spcPts val="1000"/>
              </a:spcBef>
            </a:pPr>
            <a:r>
              <a:rPr lang="en-US" noProof="0" dirty="0"/>
              <a:t>Metro Ethernet Forum (</a:t>
            </a:r>
            <a:r>
              <a:rPr lang="en-US" noProof="0" dirty="0" smtClean="0"/>
              <a:t>M</a:t>
            </a:r>
            <a:r>
              <a:rPr lang="en-US" sz="100" noProof="0" dirty="0" smtClean="0"/>
              <a:t> </a:t>
            </a:r>
            <a:r>
              <a:rPr lang="en-US" noProof="0" dirty="0" smtClean="0"/>
              <a:t>E</a:t>
            </a:r>
            <a:r>
              <a:rPr lang="en-US" sz="100" noProof="0" dirty="0" smtClean="0"/>
              <a:t> </a:t>
            </a:r>
            <a:r>
              <a:rPr lang="en-US" noProof="0" dirty="0" smtClean="0"/>
              <a:t>F):</a:t>
            </a:r>
            <a:endParaRPr lang="en-US" noProof="0" dirty="0"/>
          </a:p>
          <a:p>
            <a:pPr lvl="1">
              <a:spcBef>
                <a:spcPts val="1000"/>
              </a:spcBef>
            </a:pPr>
            <a:r>
              <a:rPr lang="en-US" noProof="0" dirty="0"/>
              <a:t>An alliance of over 220 industry organizations worldwide</a:t>
            </a:r>
          </a:p>
          <a:p>
            <a:pPr lvl="1">
              <a:spcBef>
                <a:spcPts val="1000"/>
              </a:spcBef>
            </a:pPr>
            <a:r>
              <a:rPr lang="en-US" noProof="0" dirty="0"/>
              <a:t>Developing ways to send Ethernet traffic across MAN and WAN connections</a:t>
            </a:r>
          </a:p>
          <a:p>
            <a:pPr>
              <a:spcBef>
                <a:spcPts val="1000"/>
              </a:spcBef>
            </a:pPr>
            <a:r>
              <a:rPr lang="en-US" noProof="0" dirty="0"/>
              <a:t>Carrier-Ethernet Transport (</a:t>
            </a:r>
            <a:r>
              <a:rPr lang="en-US" noProof="0" dirty="0" smtClean="0"/>
              <a:t>C</a:t>
            </a:r>
            <a:r>
              <a:rPr lang="en-US" sz="100" noProof="0" dirty="0" smtClean="0"/>
              <a:t> </a:t>
            </a:r>
            <a:r>
              <a:rPr lang="en-US" noProof="0" dirty="0" smtClean="0"/>
              <a:t>E</a:t>
            </a:r>
            <a:r>
              <a:rPr lang="en-US" sz="100" noProof="0" dirty="0" smtClean="0"/>
              <a:t> </a:t>
            </a:r>
            <a:r>
              <a:rPr lang="en-US" noProof="0" dirty="0" smtClean="0"/>
              <a:t>T</a:t>
            </a:r>
            <a:r>
              <a:rPr lang="en-US" noProof="0" dirty="0"/>
              <a:t>)</a:t>
            </a:r>
          </a:p>
          <a:p>
            <a:pPr lvl="1">
              <a:spcBef>
                <a:spcPts val="1000"/>
              </a:spcBef>
            </a:pPr>
            <a:r>
              <a:rPr lang="en-US" noProof="0" dirty="0"/>
              <a:t>An Ethernet-based transport solution designed to overcome weaknesses of implementing Ethernet outside the LAN </a:t>
            </a:r>
            <a:r>
              <a:rPr lang="en-US" noProof="0" dirty="0" smtClean="0"/>
              <a:t>environment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55614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Metro (Metropolitan) Ethernet (2 of 3)</a:t>
            </a:r>
            <a:endParaRPr lang="en-US" noProof="0" dirty="0"/>
          </a:p>
        </p:txBody>
      </p:sp>
      <p:pic>
        <p:nvPicPr>
          <p:cNvPr id="6" name="Picture 5" descr="Figure 12-16 C E T determines a pathway. A network shows carrier Ethernet transport. In the center four switches A, B, C, D, are connected with one another. Switch E is on the left between switch A and C. Switch F is on the right between switch B and D. They are in hexagon shape. The switch E is connected to two systems and a CPU. The switch F is connected to three systems. The carrier Ethernet transport, C E T, pathway is from C P U to switch E and passes through switch C and D and reaches the system on the right sid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209800"/>
            <a:ext cx="6408162" cy="227076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74451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Metro (Metropolitan) Ethernet (3 of 3)</a:t>
            </a:r>
            <a:endParaRPr lang="en-US" noProof="0" dirty="0"/>
          </a:p>
        </p:txBody>
      </p:sp>
      <p:sp>
        <p:nvSpPr>
          <p:cNvPr id="3" name="Content Placeholder 2"/>
          <p:cNvSpPr>
            <a:spLocks noGrp="1"/>
          </p:cNvSpPr>
          <p:nvPr>
            <p:ph idx="1"/>
          </p:nvPr>
        </p:nvSpPr>
        <p:spPr>
          <a:xfrm>
            <a:off x="365125" y="1538818"/>
            <a:ext cx="8415338" cy="2249334"/>
          </a:xfrm>
        </p:spPr>
        <p:txBody>
          <a:bodyPr/>
          <a:lstStyle/>
          <a:p>
            <a:pPr>
              <a:spcBef>
                <a:spcPts val="1000"/>
              </a:spcBef>
            </a:pPr>
            <a:r>
              <a:rPr lang="en-US" noProof="0" dirty="0"/>
              <a:t>Metro Ethernet advantages:</a:t>
            </a:r>
          </a:p>
          <a:p>
            <a:pPr lvl="1">
              <a:spcBef>
                <a:spcPts val="1000"/>
              </a:spcBef>
            </a:pPr>
            <a:r>
              <a:rPr lang="en-US" noProof="0" dirty="0"/>
              <a:t>Streamlined connections</a:t>
            </a:r>
          </a:p>
          <a:p>
            <a:pPr lvl="1">
              <a:spcBef>
                <a:spcPts val="1000"/>
              </a:spcBef>
            </a:pPr>
            <a:r>
              <a:rPr lang="en-US" noProof="0" dirty="0"/>
              <a:t>Cost efficiency</a:t>
            </a:r>
          </a:p>
          <a:p>
            <a:pPr lvl="1">
              <a:spcBef>
                <a:spcPts val="1000"/>
              </a:spcBef>
            </a:pPr>
            <a:r>
              <a:rPr lang="en-US" noProof="0" dirty="0"/>
              <a:t>Scalability</a:t>
            </a:r>
          </a:p>
          <a:p>
            <a:pPr lvl="1">
              <a:spcBef>
                <a:spcPts val="1000"/>
              </a:spcBef>
            </a:pPr>
            <a:r>
              <a:rPr lang="en-US" noProof="0" dirty="0"/>
              <a:t>Familiarity</a:t>
            </a:r>
          </a:p>
          <a:p>
            <a:pPr lvl="1">
              <a:spcBef>
                <a:spcPts val="1000"/>
              </a:spcBef>
            </a:pPr>
            <a:r>
              <a:rPr lang="en-US" noProof="0" dirty="0" smtClean="0"/>
              <a:t>Hardware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881054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T-Carriers (1 of 5)</a:t>
            </a:r>
            <a:endParaRPr lang="en-US" noProof="0" dirty="0"/>
          </a:p>
        </p:txBody>
      </p:sp>
      <p:sp>
        <p:nvSpPr>
          <p:cNvPr id="3" name="Content Placeholder 2"/>
          <p:cNvSpPr>
            <a:spLocks noGrp="1"/>
          </p:cNvSpPr>
          <p:nvPr>
            <p:ph idx="1"/>
          </p:nvPr>
        </p:nvSpPr>
        <p:spPr>
          <a:xfrm>
            <a:off x="365125" y="1538818"/>
            <a:ext cx="8415338" cy="1916422"/>
          </a:xfrm>
        </p:spPr>
        <p:txBody>
          <a:bodyPr/>
          <a:lstStyle/>
          <a:p>
            <a:pPr>
              <a:spcBef>
                <a:spcPts val="1000"/>
              </a:spcBef>
            </a:pPr>
            <a:r>
              <a:rPr lang="en-US" noProof="0" dirty="0"/>
              <a:t>T-carrier technology includes:</a:t>
            </a:r>
          </a:p>
          <a:p>
            <a:pPr lvl="1">
              <a:spcBef>
                <a:spcPts val="1000"/>
              </a:spcBef>
            </a:pPr>
            <a:r>
              <a:rPr lang="en-US" noProof="0" dirty="0"/>
              <a:t>T1s, fractional T1s, and T3s</a:t>
            </a:r>
          </a:p>
          <a:p>
            <a:pPr>
              <a:spcBef>
                <a:spcPts val="1000"/>
              </a:spcBef>
            </a:pPr>
            <a:r>
              <a:rPr lang="en-US" noProof="0" dirty="0" smtClean="0"/>
              <a:t>AT&amp;T developed T-carrier technology in 19</a:t>
            </a:r>
            <a:r>
              <a:rPr lang="en-US" sz="100" noProof="0" dirty="0" smtClean="0"/>
              <a:t> </a:t>
            </a:r>
            <a:r>
              <a:rPr lang="en-US" noProof="0" dirty="0" smtClean="0"/>
              <a:t>57</a:t>
            </a:r>
            <a:endParaRPr lang="en-US" noProof="0" dirty="0"/>
          </a:p>
          <a:p>
            <a:pPr>
              <a:spcBef>
                <a:spcPts val="1000"/>
              </a:spcBef>
            </a:pPr>
            <a:r>
              <a:rPr lang="en-US" noProof="0" dirty="0"/>
              <a:t>Medium</a:t>
            </a:r>
          </a:p>
          <a:p>
            <a:pPr lvl="1">
              <a:spcBef>
                <a:spcPts val="1000"/>
              </a:spcBef>
            </a:pPr>
            <a:r>
              <a:rPr lang="en-US" noProof="0" dirty="0" smtClean="0"/>
              <a:t>Specially conditioned copper wire</a:t>
            </a:r>
            <a:r>
              <a:rPr lang="en-US" noProof="0" dirty="0"/>
              <a:t>, fiber-optic cable, </a:t>
            </a:r>
            <a:r>
              <a:rPr lang="en-US" noProof="0" dirty="0" smtClean="0"/>
              <a:t>and wireless links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552548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T-Carriers (2 of 5)</a:t>
            </a:r>
            <a:endParaRPr lang="en-US" noProof="0" dirty="0"/>
          </a:p>
        </p:txBody>
      </p:sp>
      <p:sp>
        <p:nvSpPr>
          <p:cNvPr id="3" name="Content Placeholder 2"/>
          <p:cNvSpPr>
            <a:spLocks noGrp="1"/>
          </p:cNvSpPr>
          <p:nvPr>
            <p:ph idx="1"/>
          </p:nvPr>
        </p:nvSpPr>
        <p:spPr>
          <a:xfrm>
            <a:off x="365125" y="1538818"/>
            <a:ext cx="8415338" cy="3149067"/>
          </a:xfrm>
        </p:spPr>
        <p:txBody>
          <a:bodyPr/>
          <a:lstStyle/>
          <a:p>
            <a:pPr>
              <a:spcBef>
                <a:spcPts val="1000"/>
              </a:spcBef>
            </a:pPr>
            <a:r>
              <a:rPr lang="en-US" noProof="0" dirty="0" smtClean="0"/>
              <a:t>Types of T-carrier lines</a:t>
            </a:r>
          </a:p>
          <a:p>
            <a:pPr lvl="1">
              <a:spcBef>
                <a:spcPts val="1000"/>
              </a:spcBef>
            </a:pPr>
            <a:r>
              <a:rPr lang="en-US" noProof="0" dirty="0" smtClean="0"/>
              <a:t>T1—Connects </a:t>
            </a:r>
            <a:r>
              <a:rPr lang="en-US" noProof="0" dirty="0"/>
              <a:t>branch offices, connects to carrier</a:t>
            </a:r>
          </a:p>
          <a:p>
            <a:pPr lvl="2">
              <a:spcBef>
                <a:spcPts val="1000"/>
              </a:spcBef>
            </a:pPr>
            <a:r>
              <a:rPr lang="en-US" noProof="0" dirty="0"/>
              <a:t>T-carrier standards (</a:t>
            </a:r>
            <a:r>
              <a:rPr lang="en-US" noProof="0" dirty="0" smtClean="0"/>
              <a:t>T-C</a:t>
            </a:r>
            <a:r>
              <a:rPr lang="en-US" sz="100" noProof="0" dirty="0" smtClean="0"/>
              <a:t> </a:t>
            </a:r>
            <a:r>
              <a:rPr lang="en-US" noProof="0" dirty="0" smtClean="0"/>
              <a:t>X</a:t>
            </a:r>
            <a:r>
              <a:rPr lang="en-US" sz="100" noProof="0" dirty="0" smtClean="0"/>
              <a:t> </a:t>
            </a:r>
            <a:r>
              <a:rPr lang="en-US" noProof="0" dirty="0" smtClean="0"/>
              <a:t>R </a:t>
            </a:r>
            <a:r>
              <a:rPr lang="en-US" noProof="0" dirty="0"/>
              <a:t>standards</a:t>
            </a:r>
            <a:r>
              <a:rPr lang="en-US" noProof="0" dirty="0" smtClean="0"/>
              <a:t>) uses T</a:t>
            </a:r>
            <a:r>
              <a:rPr lang="en-US" sz="100" noProof="0" dirty="0" smtClean="0"/>
              <a:t> </a:t>
            </a:r>
            <a:r>
              <a:rPr lang="en-US" noProof="0" dirty="0" smtClean="0"/>
              <a:t>D</a:t>
            </a:r>
            <a:r>
              <a:rPr lang="en-US" sz="100" noProof="0" dirty="0" smtClean="0"/>
              <a:t> </a:t>
            </a:r>
            <a:r>
              <a:rPr lang="en-US" noProof="0" dirty="0" smtClean="0"/>
              <a:t>M </a:t>
            </a:r>
            <a:r>
              <a:rPr lang="en-US" noProof="0" dirty="0"/>
              <a:t>(time division multiplexing) over two wire </a:t>
            </a:r>
            <a:r>
              <a:rPr lang="en-US" noProof="0" dirty="0" smtClean="0"/>
              <a:t>pairs to divide a single channel into multiple channels</a:t>
            </a:r>
          </a:p>
          <a:p>
            <a:pPr lvl="1">
              <a:spcBef>
                <a:spcPts val="1000"/>
              </a:spcBef>
            </a:pPr>
            <a:r>
              <a:rPr lang="en-US" noProof="0" dirty="0" smtClean="0"/>
              <a:t>T3—Provides 28 times more throughput than a T1</a:t>
            </a:r>
          </a:p>
          <a:p>
            <a:pPr lvl="2">
              <a:spcBef>
                <a:spcPts val="1000"/>
              </a:spcBef>
            </a:pPr>
            <a:r>
              <a:rPr lang="en-US" noProof="0" dirty="0" smtClean="0"/>
              <a:t>More expensive than T1s</a:t>
            </a:r>
          </a:p>
          <a:p>
            <a:pPr lvl="2">
              <a:spcBef>
                <a:spcPts val="1000"/>
              </a:spcBef>
            </a:pPr>
            <a:r>
              <a:rPr lang="en-US" noProof="0" dirty="0" smtClean="0"/>
              <a:t>Used by more data-intensive businesses </a:t>
            </a:r>
          </a:p>
          <a:p>
            <a:pPr lvl="1">
              <a:spcBef>
                <a:spcPts val="1000"/>
              </a:spcBef>
            </a:pPr>
            <a:r>
              <a:rPr lang="en-US" noProof="0" dirty="0" smtClean="0"/>
              <a:t>Fractional T1—Allows organizations to use only some of the channels on a T1 line</a:t>
            </a:r>
          </a:p>
          <a:p>
            <a:pPr lvl="2">
              <a:spcBef>
                <a:spcPts val="1000"/>
              </a:spcBef>
            </a:pPr>
            <a:r>
              <a:rPr lang="en-US" noProof="0" dirty="0" smtClean="0"/>
              <a:t>Charged according to the number of channels they use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19976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T-Carriers (3 of 5)</a:t>
            </a:r>
            <a:endParaRPr lang="en-US" noProof="0" dirty="0"/>
          </a:p>
        </p:txBody>
      </p:sp>
      <p:sp>
        <p:nvSpPr>
          <p:cNvPr id="3" name="Content Placeholder 2"/>
          <p:cNvSpPr>
            <a:spLocks noGrp="1"/>
          </p:cNvSpPr>
          <p:nvPr>
            <p:ph idx="1"/>
          </p:nvPr>
        </p:nvSpPr>
        <p:spPr>
          <a:xfrm>
            <a:off x="365125" y="1538818"/>
            <a:ext cx="8415338" cy="1857945"/>
          </a:xfrm>
        </p:spPr>
        <p:txBody>
          <a:bodyPr/>
          <a:lstStyle/>
          <a:p>
            <a:pPr>
              <a:spcBef>
                <a:spcPts val="1000"/>
              </a:spcBef>
            </a:pPr>
            <a:r>
              <a:rPr lang="en-US" noProof="0" dirty="0" smtClean="0"/>
              <a:t>Voice services optimization—T1s support voice services in two ways:</a:t>
            </a:r>
          </a:p>
          <a:p>
            <a:pPr lvl="1">
              <a:spcBef>
                <a:spcPts val="1000"/>
              </a:spcBef>
            </a:pPr>
            <a:r>
              <a:rPr lang="en-US" noProof="0" dirty="0" smtClean="0"/>
              <a:t>I</a:t>
            </a:r>
            <a:r>
              <a:rPr lang="en-US" sz="100" noProof="0" dirty="0" smtClean="0"/>
              <a:t> </a:t>
            </a:r>
            <a:r>
              <a:rPr lang="en-US" noProof="0" dirty="0" smtClean="0"/>
              <a:t>S</a:t>
            </a:r>
            <a:r>
              <a:rPr lang="en-US" sz="100" noProof="0" dirty="0" smtClean="0"/>
              <a:t> </a:t>
            </a:r>
            <a:r>
              <a:rPr lang="en-US" noProof="0" dirty="0" smtClean="0"/>
              <a:t>D</a:t>
            </a:r>
            <a:r>
              <a:rPr lang="en-US" sz="100" noProof="0" dirty="0" smtClean="0"/>
              <a:t> </a:t>
            </a:r>
            <a:r>
              <a:rPr lang="en-US" noProof="0" dirty="0" smtClean="0"/>
              <a:t>N P</a:t>
            </a:r>
            <a:r>
              <a:rPr lang="en-US" sz="100" noProof="0" dirty="0" smtClean="0"/>
              <a:t> </a:t>
            </a:r>
            <a:r>
              <a:rPr lang="en-US" noProof="0" dirty="0" smtClean="0"/>
              <a:t>R</a:t>
            </a:r>
            <a:r>
              <a:rPr lang="en-US" sz="100" noProof="0" dirty="0" smtClean="0"/>
              <a:t> </a:t>
            </a:r>
            <a:r>
              <a:rPr lang="en-US" noProof="0" dirty="0" smtClean="0"/>
              <a:t>I—T1 line with channels slightly reorganized</a:t>
            </a:r>
          </a:p>
          <a:p>
            <a:pPr lvl="1">
              <a:spcBef>
                <a:spcPts val="1000"/>
              </a:spcBef>
            </a:pPr>
            <a:r>
              <a:rPr lang="en-US" noProof="0" dirty="0" smtClean="0"/>
              <a:t>S</a:t>
            </a:r>
            <a:r>
              <a:rPr lang="en-US" sz="100" noProof="0" dirty="0" smtClean="0"/>
              <a:t> </a:t>
            </a:r>
            <a:r>
              <a:rPr lang="en-US" noProof="0" dirty="0" smtClean="0"/>
              <a:t>I</a:t>
            </a:r>
            <a:r>
              <a:rPr lang="en-US" sz="100" noProof="0" dirty="0" smtClean="0"/>
              <a:t> </a:t>
            </a:r>
            <a:r>
              <a:rPr lang="en-US" noProof="0" dirty="0" smtClean="0"/>
              <a:t>P (Session Initial Protocol) trunk</a:t>
            </a:r>
          </a:p>
          <a:p>
            <a:pPr lvl="2">
              <a:spcBef>
                <a:spcPts val="1000"/>
              </a:spcBef>
            </a:pPr>
            <a:r>
              <a:rPr lang="en-US" noProof="0" dirty="0" smtClean="0"/>
              <a:t>S</a:t>
            </a:r>
            <a:r>
              <a:rPr lang="en-US" sz="100" noProof="0" dirty="0" smtClean="0"/>
              <a:t> </a:t>
            </a:r>
            <a:r>
              <a:rPr lang="en-US" noProof="0" dirty="0" smtClean="0"/>
              <a:t>I</a:t>
            </a:r>
            <a:r>
              <a:rPr lang="en-US" sz="100" noProof="0" dirty="0" smtClean="0"/>
              <a:t> </a:t>
            </a:r>
            <a:r>
              <a:rPr lang="en-US" noProof="0" dirty="0" smtClean="0"/>
              <a:t>P trunking employs VoIP to create virtual connections over an existing data service</a:t>
            </a:r>
            <a:endParaRPr lang="en-US" noProof="0" dirty="0"/>
          </a:p>
          <a:p>
            <a:pPr>
              <a:spcBef>
                <a:spcPts val="1000"/>
              </a:spcBef>
            </a:pPr>
            <a:r>
              <a:rPr lang="en-US" noProof="0" dirty="0" smtClean="0"/>
              <a:t>T-carrier equipment</a:t>
            </a:r>
            <a:endParaRPr lang="en-US" noProof="0" dirty="0"/>
          </a:p>
        </p:txBody>
      </p:sp>
      <p:pic>
        <p:nvPicPr>
          <p:cNvPr id="5" name="Picture 4" descr="Figure 12-17 A point-to-point T-carrier connection. Figure shows point to point T carrier connection. On the left is the main office router through which signals are connected to channel service unit or data service unit with multiplexer. The multiplexer is joined with a smart jack that terminates T carrier line at customers demark. This is customer’s responsibility. From one smart jack the line is passed to another smart jack and again through channel service unit or data service unit with multiplexer and joint to the router in the branch office on the right. This is also customer’s responsibility. The line between one smart jack to another smart jack is Telco responsibility document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2525" y="3746377"/>
            <a:ext cx="6860537" cy="195623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245645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T-Carriers (4 of 5)</a:t>
            </a:r>
            <a:endParaRPr lang="en-US" noProof="0" dirty="0"/>
          </a:p>
        </p:txBody>
      </p:sp>
      <p:sp>
        <p:nvSpPr>
          <p:cNvPr id="3" name="Content Placeholder 2"/>
          <p:cNvSpPr>
            <a:spLocks noGrp="1"/>
          </p:cNvSpPr>
          <p:nvPr>
            <p:ph idx="1"/>
          </p:nvPr>
        </p:nvSpPr>
        <p:spPr>
          <a:xfrm>
            <a:off x="365125" y="1538818"/>
            <a:ext cx="8415338" cy="3576364"/>
          </a:xfrm>
        </p:spPr>
        <p:txBody>
          <a:bodyPr/>
          <a:lstStyle/>
          <a:p>
            <a:pPr>
              <a:spcBef>
                <a:spcPts val="1000"/>
              </a:spcBef>
            </a:pPr>
            <a:r>
              <a:rPr lang="en-US" noProof="0" dirty="0" smtClean="0"/>
              <a:t>T-carrier equipment (continued)</a:t>
            </a:r>
          </a:p>
          <a:p>
            <a:pPr lvl="1">
              <a:spcBef>
                <a:spcPts val="1000"/>
              </a:spcBef>
            </a:pPr>
            <a:r>
              <a:rPr lang="en-US" noProof="0" dirty="0" smtClean="0"/>
              <a:t>Smart jack—Terminates a T-carrier line at the customer’s demark and functions as a monitoring point for the connection</a:t>
            </a:r>
          </a:p>
          <a:p>
            <a:pPr lvl="1">
              <a:spcBef>
                <a:spcPts val="1000"/>
              </a:spcBef>
            </a:pPr>
            <a:r>
              <a:rPr lang="en-US" noProof="0" dirty="0" smtClean="0"/>
              <a:t>C</a:t>
            </a:r>
            <a:r>
              <a:rPr lang="en-US" sz="100" noProof="0" dirty="0" smtClean="0"/>
              <a:t> </a:t>
            </a:r>
            <a:r>
              <a:rPr lang="en-US" noProof="0" dirty="0" smtClean="0"/>
              <a:t>S</a:t>
            </a:r>
            <a:r>
              <a:rPr lang="en-US" sz="100" noProof="0" dirty="0" smtClean="0"/>
              <a:t> </a:t>
            </a:r>
            <a:r>
              <a:rPr lang="en-US" noProof="0" dirty="0" smtClean="0"/>
              <a:t>U/D</a:t>
            </a:r>
            <a:r>
              <a:rPr lang="en-US" sz="100" noProof="0" dirty="0" smtClean="0"/>
              <a:t> </a:t>
            </a:r>
            <a:r>
              <a:rPr lang="en-US" noProof="0" dirty="0" smtClean="0"/>
              <a:t>S</a:t>
            </a:r>
            <a:r>
              <a:rPr lang="en-US" sz="100" noProof="0" dirty="0" smtClean="0"/>
              <a:t> </a:t>
            </a:r>
            <a:r>
              <a:rPr lang="en-US" noProof="0" dirty="0" smtClean="0"/>
              <a:t>U—Serves as the D</a:t>
            </a:r>
            <a:r>
              <a:rPr lang="en-US" sz="100" noProof="0" dirty="0" smtClean="0"/>
              <a:t> </a:t>
            </a:r>
            <a:r>
              <a:rPr lang="en-US" noProof="0" dirty="0" smtClean="0"/>
              <a:t>T</a:t>
            </a:r>
            <a:r>
              <a:rPr lang="en-US" sz="100" noProof="0" dirty="0" smtClean="0"/>
              <a:t> </a:t>
            </a:r>
            <a:r>
              <a:rPr lang="en-US" noProof="0" dirty="0" smtClean="0"/>
              <a:t>E (data terminal equipment) or endpoint device for a leased line</a:t>
            </a:r>
          </a:p>
          <a:p>
            <a:pPr lvl="2">
              <a:spcBef>
                <a:spcPts val="1000"/>
              </a:spcBef>
            </a:pPr>
            <a:r>
              <a:rPr lang="en-US" noProof="0" dirty="0" smtClean="0"/>
              <a:t>C</a:t>
            </a:r>
            <a:r>
              <a:rPr lang="en-US" sz="100" noProof="0" dirty="0" smtClean="0"/>
              <a:t> </a:t>
            </a:r>
            <a:r>
              <a:rPr lang="en-US" noProof="0" dirty="0" smtClean="0"/>
              <a:t>S</a:t>
            </a:r>
            <a:r>
              <a:rPr lang="en-US" sz="100" noProof="0" dirty="0" smtClean="0"/>
              <a:t> </a:t>
            </a:r>
            <a:r>
              <a:rPr lang="en-US" noProof="0" dirty="0" smtClean="0"/>
              <a:t>U provides termination for the digital signal</a:t>
            </a:r>
          </a:p>
          <a:p>
            <a:pPr lvl="2">
              <a:spcBef>
                <a:spcPts val="1000"/>
              </a:spcBef>
            </a:pPr>
            <a:r>
              <a:rPr lang="en-US" noProof="0" dirty="0" smtClean="0"/>
              <a:t>D</a:t>
            </a:r>
            <a:r>
              <a:rPr lang="en-US" sz="100" noProof="0" dirty="0" smtClean="0"/>
              <a:t> </a:t>
            </a:r>
            <a:r>
              <a:rPr lang="en-US" noProof="0" dirty="0" smtClean="0"/>
              <a:t>S</a:t>
            </a:r>
            <a:r>
              <a:rPr lang="en-US" sz="100" noProof="0" dirty="0" smtClean="0"/>
              <a:t> </a:t>
            </a:r>
            <a:r>
              <a:rPr lang="en-US" noProof="0" dirty="0" smtClean="0"/>
              <a:t>U converts T-carrier frames into frames the LAN can interpret (and vice versa)</a:t>
            </a:r>
          </a:p>
          <a:p>
            <a:pPr lvl="1">
              <a:spcBef>
                <a:spcPts val="1000"/>
              </a:spcBef>
            </a:pPr>
            <a:r>
              <a:rPr lang="en-US" noProof="0" dirty="0" smtClean="0"/>
              <a:t>Multiplexer—Combines multiple signals from a LAN for transport over the T-carrier line</a:t>
            </a:r>
          </a:p>
          <a:p>
            <a:pPr lvl="2">
              <a:spcBef>
                <a:spcPts val="1000"/>
              </a:spcBef>
            </a:pPr>
            <a:r>
              <a:rPr lang="en-US" noProof="0" dirty="0" smtClean="0"/>
              <a:t>Separates an incoming T-carrier line’s combined channels into individual signals that can be interpreted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440208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T-Carriers (5 of 5)</a:t>
            </a:r>
            <a:endParaRPr lang="en-US" noProof="0" dirty="0"/>
          </a:p>
        </p:txBody>
      </p:sp>
      <p:pic>
        <p:nvPicPr>
          <p:cNvPr id="6" name="Picture 5" descr="Figure 12-20 A T1 connecting to a LAN through a router. A network diagram shows a T 1 connecting to a local area network through router. In the center is the terminal equipment consisting of router with internal channel service unit or data service unit, telephone switch and a data switch. The router on the left side is connected with smart jack and the smart jack is joined to the internet. The router is connected in the center with a telephone switch and the switch is connected to three telephones. The router is connected on the right side with a data switch and this is connected to three system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4248" y="2127504"/>
            <a:ext cx="5175504" cy="260299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25993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WAN Essentials (1 of 2) </a:t>
            </a:r>
            <a:endParaRPr lang="en-US" noProof="0" dirty="0"/>
          </a:p>
        </p:txBody>
      </p:sp>
      <p:sp>
        <p:nvSpPr>
          <p:cNvPr id="3" name="Content Placeholder 2"/>
          <p:cNvSpPr>
            <a:spLocks noGrp="1"/>
          </p:cNvSpPr>
          <p:nvPr>
            <p:ph idx="1"/>
          </p:nvPr>
        </p:nvSpPr>
        <p:spPr>
          <a:xfrm>
            <a:off x="365125" y="1538818"/>
            <a:ext cx="8415338" cy="2669962"/>
          </a:xfrm>
        </p:spPr>
        <p:txBody>
          <a:bodyPr/>
          <a:lstStyle/>
          <a:p>
            <a:pPr>
              <a:spcBef>
                <a:spcPts val="1000"/>
              </a:spcBef>
            </a:pPr>
            <a:r>
              <a:rPr lang="en-US" noProof="0" dirty="0"/>
              <a:t>WAN</a:t>
            </a:r>
          </a:p>
          <a:p>
            <a:pPr lvl="1">
              <a:spcBef>
                <a:spcPts val="1000"/>
              </a:spcBef>
            </a:pPr>
            <a:r>
              <a:rPr lang="en-US" noProof="0" dirty="0"/>
              <a:t>Network traversing </a:t>
            </a:r>
            <a:r>
              <a:rPr lang="en-US" noProof="0" dirty="0" smtClean="0"/>
              <a:t>significant </a:t>
            </a:r>
            <a:r>
              <a:rPr lang="en-US" noProof="0" dirty="0"/>
              <a:t>distance, connecting LANs</a:t>
            </a:r>
          </a:p>
          <a:p>
            <a:pPr>
              <a:spcBef>
                <a:spcPts val="1000"/>
              </a:spcBef>
            </a:pPr>
            <a:r>
              <a:rPr lang="en-US" noProof="0" dirty="0" smtClean="0"/>
              <a:t>Type of WAN needed depends upon:</a:t>
            </a:r>
          </a:p>
          <a:p>
            <a:pPr lvl="1">
              <a:spcBef>
                <a:spcPts val="1000"/>
              </a:spcBef>
            </a:pPr>
            <a:r>
              <a:rPr lang="en-US" noProof="0" dirty="0" smtClean="0"/>
              <a:t>Traffic load</a:t>
            </a:r>
          </a:p>
          <a:p>
            <a:pPr lvl="1">
              <a:spcBef>
                <a:spcPts val="1000"/>
              </a:spcBef>
            </a:pPr>
            <a:r>
              <a:rPr lang="en-US" noProof="0" dirty="0" smtClean="0"/>
              <a:t>Budget</a:t>
            </a:r>
          </a:p>
          <a:p>
            <a:pPr lvl="1">
              <a:spcBef>
                <a:spcPts val="1000"/>
              </a:spcBef>
            </a:pPr>
            <a:r>
              <a:rPr lang="en-US" noProof="0" dirty="0" smtClean="0"/>
              <a:t>Geographic breadth</a:t>
            </a:r>
          </a:p>
          <a:p>
            <a:pPr lvl="1">
              <a:spcBef>
                <a:spcPts val="1000"/>
              </a:spcBef>
            </a:pPr>
            <a:r>
              <a:rPr lang="en-US" noProof="0" dirty="0" smtClean="0"/>
              <a:t>Commercially available technology</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133632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SONET (Synchronous Optical Network) (1 of 4)</a:t>
            </a:r>
            <a:endParaRPr lang="en-US" noProof="0" dirty="0"/>
          </a:p>
        </p:txBody>
      </p:sp>
      <p:sp>
        <p:nvSpPr>
          <p:cNvPr id="3" name="Content Placeholder 2"/>
          <p:cNvSpPr>
            <a:spLocks noGrp="1"/>
          </p:cNvSpPr>
          <p:nvPr>
            <p:ph idx="1"/>
          </p:nvPr>
        </p:nvSpPr>
        <p:spPr>
          <a:xfrm>
            <a:off x="365125" y="1538818"/>
            <a:ext cx="8415338" cy="3412216"/>
          </a:xfrm>
        </p:spPr>
        <p:txBody>
          <a:bodyPr/>
          <a:lstStyle/>
          <a:p>
            <a:pPr>
              <a:spcBef>
                <a:spcPts val="1000"/>
              </a:spcBef>
            </a:pPr>
            <a:r>
              <a:rPr lang="en-US" noProof="0" dirty="0" smtClean="0"/>
              <a:t>SONET—A high-bandwidth WAN signaling technique</a:t>
            </a:r>
          </a:p>
          <a:p>
            <a:pPr>
              <a:spcBef>
                <a:spcPts val="1000"/>
              </a:spcBef>
            </a:pPr>
            <a:r>
              <a:rPr lang="en-US" noProof="0" dirty="0" smtClean="0"/>
              <a:t>Key strengths:</a:t>
            </a:r>
            <a:endParaRPr lang="en-US" noProof="0" dirty="0"/>
          </a:p>
          <a:p>
            <a:pPr lvl="1">
              <a:spcBef>
                <a:spcPts val="1000"/>
              </a:spcBef>
            </a:pPr>
            <a:r>
              <a:rPr lang="en-US" noProof="0" dirty="0"/>
              <a:t>WAN technology interoperability</a:t>
            </a:r>
          </a:p>
          <a:p>
            <a:pPr lvl="1">
              <a:spcBef>
                <a:spcPts val="1000"/>
              </a:spcBef>
            </a:pPr>
            <a:r>
              <a:rPr lang="en-US" noProof="0" dirty="0"/>
              <a:t>Fast data transfer rates</a:t>
            </a:r>
          </a:p>
          <a:p>
            <a:pPr lvl="1">
              <a:spcBef>
                <a:spcPts val="1000"/>
              </a:spcBef>
            </a:pPr>
            <a:r>
              <a:rPr lang="en-US" noProof="0" dirty="0"/>
              <a:t>Simple link additions, removals</a:t>
            </a:r>
          </a:p>
          <a:p>
            <a:pPr lvl="1">
              <a:spcBef>
                <a:spcPts val="1000"/>
              </a:spcBef>
            </a:pPr>
            <a:r>
              <a:rPr lang="en-US" noProof="0" dirty="0"/>
              <a:t>High degree of fault tolerance (self-healing)</a:t>
            </a:r>
          </a:p>
          <a:p>
            <a:pPr>
              <a:spcBef>
                <a:spcPts val="1000"/>
              </a:spcBef>
            </a:pPr>
            <a:r>
              <a:rPr lang="en-US" noProof="0" dirty="0" smtClean="0"/>
              <a:t>Considered the best choice for linking WANS between North America, Europe, and Asia</a:t>
            </a:r>
            <a:endParaRPr lang="en-US" noProof="0" dirty="0"/>
          </a:p>
          <a:p>
            <a:pPr>
              <a:spcBef>
                <a:spcPts val="1000"/>
              </a:spcBef>
            </a:pPr>
            <a:r>
              <a:rPr lang="en-US" noProof="0" dirty="0"/>
              <a:t>Internationally, SONET is known as </a:t>
            </a:r>
            <a:r>
              <a:rPr lang="en-US" noProof="0" dirty="0" smtClean="0"/>
              <a:t>S</a:t>
            </a:r>
            <a:r>
              <a:rPr lang="en-US" sz="100" noProof="0" dirty="0" smtClean="0"/>
              <a:t> </a:t>
            </a:r>
            <a:r>
              <a:rPr lang="en-US" noProof="0" dirty="0" smtClean="0"/>
              <a:t>D</a:t>
            </a:r>
            <a:r>
              <a:rPr lang="en-US" sz="100" noProof="0" dirty="0" smtClean="0"/>
              <a:t> </a:t>
            </a:r>
            <a:r>
              <a:rPr lang="en-US" noProof="0" dirty="0" smtClean="0"/>
              <a:t>H </a:t>
            </a:r>
            <a:r>
              <a:rPr lang="en-US" noProof="0" dirty="0"/>
              <a:t>(Synchronous Digital Hierarchy</a:t>
            </a:r>
            <a:r>
              <a:rPr lang="en-US" noProof="0" dirty="0" smtClean="0"/>
              <a: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68085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SONET (Synchronous Optical Network) (2 of 4)</a:t>
            </a:r>
            <a:endParaRPr lang="en-US" noProof="0" dirty="0"/>
          </a:p>
        </p:txBody>
      </p:sp>
      <p:sp>
        <p:nvSpPr>
          <p:cNvPr id="3" name="Content Placeholder 2"/>
          <p:cNvSpPr>
            <a:spLocks noGrp="1"/>
          </p:cNvSpPr>
          <p:nvPr>
            <p:ph idx="1"/>
          </p:nvPr>
        </p:nvSpPr>
        <p:spPr>
          <a:xfrm>
            <a:off x="373062" y="1524000"/>
            <a:ext cx="8415338" cy="2863348"/>
          </a:xfrm>
        </p:spPr>
        <p:txBody>
          <a:bodyPr/>
          <a:lstStyle/>
          <a:p>
            <a:pPr>
              <a:spcBef>
                <a:spcPts val="1000"/>
              </a:spcBef>
            </a:pPr>
            <a:r>
              <a:rPr lang="en-US" noProof="0" dirty="0" smtClean="0"/>
              <a:t>SONET often traverses multiple ISP networks</a:t>
            </a:r>
          </a:p>
          <a:p>
            <a:pPr lvl="1">
              <a:spcBef>
                <a:spcPts val="1000"/>
              </a:spcBef>
            </a:pPr>
            <a:r>
              <a:rPr lang="en-US" noProof="0" dirty="0" smtClean="0"/>
              <a:t>Connecting networks through the Internet backbone</a:t>
            </a:r>
          </a:p>
          <a:p>
            <a:pPr>
              <a:spcBef>
                <a:spcPts val="1000"/>
              </a:spcBef>
            </a:pPr>
            <a:r>
              <a:rPr lang="en-US" noProof="0" dirty="0" smtClean="0"/>
              <a:t>On the transmitting end, SONET multiplexers accept input from different network types</a:t>
            </a:r>
          </a:p>
          <a:p>
            <a:pPr lvl="1">
              <a:spcBef>
                <a:spcPts val="1000"/>
              </a:spcBef>
            </a:pPr>
            <a:r>
              <a:rPr lang="en-US" noProof="0" dirty="0" smtClean="0"/>
              <a:t>Format the data in a standard SONET frame</a:t>
            </a:r>
          </a:p>
          <a:p>
            <a:pPr>
              <a:spcBef>
                <a:spcPts val="1000"/>
              </a:spcBef>
            </a:pPr>
            <a:r>
              <a:rPr lang="en-US" noProof="0" dirty="0" smtClean="0"/>
              <a:t>Multiplexer combines individual SONET signals on the transmitting end</a:t>
            </a:r>
          </a:p>
          <a:p>
            <a:pPr lvl="1">
              <a:spcBef>
                <a:spcPts val="1000"/>
              </a:spcBef>
            </a:pPr>
            <a:r>
              <a:rPr lang="en-US" noProof="0" dirty="0" smtClean="0"/>
              <a:t>A demultiplexer on the receiving end separates combined signals and translates incoming signals back into their original form</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723700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SONET (Synchronous Optical Network) (3 of 4)</a:t>
            </a:r>
            <a:endParaRPr lang="en-US" noProof="0" dirty="0"/>
          </a:p>
        </p:txBody>
      </p:sp>
      <p:pic>
        <p:nvPicPr>
          <p:cNvPr id="6" name="Picture 5" descr="Figure 12-21 SONET tributaries and transmission. A figure shows Synchronous optical network, SONET, tributaries and transmission. On the left incoming channels of signal called tributaries enter a SONET multiplexer and merge into a single signal. This optical SONET transmission crosses a SONET multiplexer and comes out as outgoing channels called tributari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3505" y="2895600"/>
            <a:ext cx="6120976" cy="113794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086141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SONET (Synchronous Optical Network) (4 of 4)</a:t>
            </a:r>
            <a:endParaRPr lang="en-US" noProof="0" dirty="0"/>
          </a:p>
        </p:txBody>
      </p:sp>
      <p:sp>
        <p:nvSpPr>
          <p:cNvPr id="3" name="Content Placeholder 2"/>
          <p:cNvSpPr>
            <a:spLocks noGrp="1"/>
          </p:cNvSpPr>
          <p:nvPr>
            <p:ph idx="1"/>
          </p:nvPr>
        </p:nvSpPr>
        <p:spPr>
          <a:xfrm>
            <a:off x="373062" y="1524000"/>
            <a:ext cx="8415338" cy="3902607"/>
          </a:xfrm>
        </p:spPr>
        <p:txBody>
          <a:bodyPr/>
          <a:lstStyle/>
          <a:p>
            <a:pPr>
              <a:spcBef>
                <a:spcPts val="1000"/>
              </a:spcBef>
            </a:pPr>
            <a:r>
              <a:rPr lang="en-US" noProof="0" dirty="0" smtClean="0"/>
              <a:t>SONET’s transmissions rely on a timing scheme</a:t>
            </a:r>
          </a:p>
          <a:p>
            <a:pPr lvl="1">
              <a:spcBef>
                <a:spcPts val="1000"/>
              </a:spcBef>
            </a:pPr>
            <a:r>
              <a:rPr lang="en-US" noProof="0" dirty="0" smtClean="0"/>
              <a:t>Frames will travel without data rather than disrupt the schedule</a:t>
            </a:r>
          </a:p>
          <a:p>
            <a:pPr>
              <a:spcBef>
                <a:spcPts val="1000"/>
              </a:spcBef>
            </a:pPr>
            <a:r>
              <a:rPr lang="en-US" noProof="0" dirty="0" smtClean="0"/>
              <a:t>SONET frames are a consistent size</a:t>
            </a:r>
          </a:p>
          <a:p>
            <a:pPr lvl="1">
              <a:spcBef>
                <a:spcPts val="1000"/>
              </a:spcBef>
            </a:pPr>
            <a:r>
              <a:rPr lang="en-US" noProof="0" dirty="0" smtClean="0"/>
              <a:t>Include information indicating where the payload begins</a:t>
            </a:r>
          </a:p>
          <a:p>
            <a:pPr>
              <a:spcBef>
                <a:spcPts val="1000"/>
              </a:spcBef>
            </a:pPr>
            <a:r>
              <a:rPr lang="en-US" noProof="0" dirty="0" smtClean="0"/>
              <a:t>Data rate of a SONET connection is indicated by its O</a:t>
            </a:r>
            <a:r>
              <a:rPr lang="en-US" sz="100" noProof="0" dirty="0" smtClean="0"/>
              <a:t> </a:t>
            </a:r>
            <a:r>
              <a:rPr lang="en-US" noProof="0" dirty="0" smtClean="0"/>
              <a:t>C (Optical Carrier) level</a:t>
            </a:r>
          </a:p>
          <a:p>
            <a:pPr>
              <a:spcBef>
                <a:spcPts val="1000"/>
              </a:spcBef>
            </a:pPr>
            <a:r>
              <a:rPr lang="en-US" noProof="0" dirty="0" smtClean="0"/>
              <a:t>Commonly used by:</a:t>
            </a:r>
          </a:p>
          <a:p>
            <a:pPr lvl="1">
              <a:spcBef>
                <a:spcPts val="1000"/>
              </a:spcBef>
            </a:pPr>
            <a:r>
              <a:rPr lang="en-US" noProof="0" dirty="0" smtClean="0"/>
              <a:t>Large companies</a:t>
            </a:r>
          </a:p>
          <a:p>
            <a:pPr lvl="1">
              <a:spcBef>
                <a:spcPts val="1000"/>
              </a:spcBef>
            </a:pPr>
            <a:r>
              <a:rPr lang="en-US" noProof="0" dirty="0" smtClean="0"/>
              <a:t>Long-distance companies linking metropolitan areas and countries</a:t>
            </a:r>
          </a:p>
          <a:p>
            <a:pPr lvl="1">
              <a:spcBef>
                <a:spcPts val="1000"/>
              </a:spcBef>
            </a:pPr>
            <a:r>
              <a:rPr lang="en-US" noProof="0" dirty="0" smtClean="0"/>
              <a:t>I</a:t>
            </a:r>
            <a:r>
              <a:rPr lang="en-US" sz="100" noProof="0" dirty="0" smtClean="0"/>
              <a:t> </a:t>
            </a:r>
            <a:r>
              <a:rPr lang="en-US" noProof="0" dirty="0" smtClean="0"/>
              <a:t>S</a:t>
            </a:r>
            <a:r>
              <a:rPr lang="en-US" sz="100" noProof="0" dirty="0" smtClean="0"/>
              <a:t> </a:t>
            </a:r>
            <a:r>
              <a:rPr lang="en-US" noProof="0" dirty="0" smtClean="0"/>
              <a:t>Ps that want to guarantee fast, reliable access to the Internet</a:t>
            </a:r>
          </a:p>
          <a:p>
            <a:pPr lvl="1">
              <a:spcBef>
                <a:spcPts val="1000"/>
              </a:spcBef>
            </a:pPr>
            <a:r>
              <a:rPr lang="en-US" noProof="0" dirty="0" smtClean="0"/>
              <a:t>Telephone companies connecting their C</a:t>
            </a:r>
            <a:r>
              <a:rPr lang="en-US" sz="100" noProof="0" dirty="0" smtClean="0"/>
              <a:t> </a:t>
            </a:r>
            <a:r>
              <a:rPr lang="en-US" noProof="0" dirty="0" smtClean="0"/>
              <a:t>Os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89946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Layer 2 WAN Technologies</a:t>
            </a:r>
            <a:endParaRPr lang="en-US" noProof="0" dirty="0"/>
          </a:p>
        </p:txBody>
      </p:sp>
      <p:sp>
        <p:nvSpPr>
          <p:cNvPr id="3" name="Content Placeholder 2"/>
          <p:cNvSpPr>
            <a:spLocks noGrp="1"/>
          </p:cNvSpPr>
          <p:nvPr>
            <p:ph idx="1"/>
          </p:nvPr>
        </p:nvSpPr>
        <p:spPr>
          <a:xfrm>
            <a:off x="365125" y="1538818"/>
            <a:ext cx="8415338" cy="2278572"/>
          </a:xfrm>
        </p:spPr>
        <p:txBody>
          <a:bodyPr/>
          <a:lstStyle/>
          <a:p>
            <a:pPr>
              <a:spcBef>
                <a:spcPts val="1000"/>
              </a:spcBef>
            </a:pPr>
            <a:r>
              <a:rPr lang="en-US" noProof="0" dirty="0" smtClean="0"/>
              <a:t>Some Layer 2 technologies do traverse the I</a:t>
            </a:r>
            <a:r>
              <a:rPr lang="en-US" sz="100" noProof="0" dirty="0" smtClean="0"/>
              <a:t> </a:t>
            </a:r>
            <a:r>
              <a:rPr lang="en-US" noProof="0" dirty="0" smtClean="0"/>
              <a:t>S</a:t>
            </a:r>
            <a:r>
              <a:rPr lang="en-US" sz="100" noProof="0" dirty="0" smtClean="0"/>
              <a:t> </a:t>
            </a:r>
            <a:r>
              <a:rPr lang="en-US" noProof="0" dirty="0" smtClean="0"/>
              <a:t>P’s network </a:t>
            </a:r>
          </a:p>
          <a:p>
            <a:pPr lvl="1">
              <a:spcBef>
                <a:spcPts val="1000"/>
              </a:spcBef>
            </a:pPr>
            <a:r>
              <a:rPr lang="en-US" noProof="0" dirty="0" smtClean="0"/>
              <a:t>In order to connect two or more LANs across a WAN connection</a:t>
            </a:r>
          </a:p>
          <a:p>
            <a:pPr>
              <a:spcBef>
                <a:spcPts val="1000"/>
              </a:spcBef>
            </a:pPr>
            <a:r>
              <a:rPr lang="en-US" noProof="0" dirty="0" smtClean="0"/>
              <a:t>Three technologies:</a:t>
            </a:r>
          </a:p>
          <a:p>
            <a:pPr lvl="1">
              <a:spcBef>
                <a:spcPts val="1000"/>
              </a:spcBef>
            </a:pPr>
            <a:r>
              <a:rPr lang="en-US" noProof="0" dirty="0" smtClean="0"/>
              <a:t>Frame relay</a:t>
            </a:r>
          </a:p>
          <a:p>
            <a:pPr lvl="1">
              <a:spcBef>
                <a:spcPts val="1000"/>
              </a:spcBef>
            </a:pPr>
            <a:r>
              <a:rPr lang="en-US" noProof="0" dirty="0" smtClean="0"/>
              <a:t>A</a:t>
            </a:r>
            <a:r>
              <a:rPr lang="en-US" sz="100" noProof="0" dirty="0" smtClean="0"/>
              <a:t> </a:t>
            </a:r>
            <a:r>
              <a:rPr lang="en-US" noProof="0" dirty="0" smtClean="0"/>
              <a:t>T</a:t>
            </a:r>
            <a:r>
              <a:rPr lang="en-US" sz="100" noProof="0" dirty="0" smtClean="0"/>
              <a:t> </a:t>
            </a:r>
            <a:r>
              <a:rPr lang="en-US" noProof="0" dirty="0" smtClean="0"/>
              <a:t>M (Asynchronous Transfer Mode)</a:t>
            </a:r>
          </a:p>
          <a:p>
            <a:pPr lvl="1">
              <a:spcBef>
                <a:spcPts val="1000"/>
              </a:spcBef>
            </a:pPr>
            <a:r>
              <a:rPr lang="en-US" noProof="0" dirty="0" smtClean="0"/>
              <a:t>M</a:t>
            </a:r>
            <a:r>
              <a:rPr lang="en-US" sz="100" noProof="0" dirty="0" smtClean="0"/>
              <a:t> </a:t>
            </a:r>
            <a:r>
              <a:rPr lang="en-US" noProof="0" dirty="0" smtClean="0"/>
              <a:t>P</a:t>
            </a:r>
            <a:r>
              <a:rPr lang="en-US" sz="100" noProof="0" dirty="0" smtClean="0"/>
              <a:t> </a:t>
            </a:r>
            <a:r>
              <a:rPr lang="en-US" noProof="0" dirty="0" smtClean="0"/>
              <a:t>L</a:t>
            </a:r>
            <a:r>
              <a:rPr lang="en-US" sz="100" noProof="0" dirty="0" smtClean="0"/>
              <a:t> </a:t>
            </a:r>
            <a:r>
              <a:rPr lang="en-US" noProof="0" dirty="0" smtClean="0"/>
              <a:t>S (multiprotocol label switching)</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32584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Frame Relay (1 of 3)</a:t>
            </a:r>
            <a:endParaRPr lang="en-US" noProof="0" dirty="0"/>
          </a:p>
        </p:txBody>
      </p:sp>
      <p:sp>
        <p:nvSpPr>
          <p:cNvPr id="3" name="Content Placeholder 2"/>
          <p:cNvSpPr>
            <a:spLocks noGrp="1"/>
          </p:cNvSpPr>
          <p:nvPr>
            <p:ph idx="1"/>
          </p:nvPr>
        </p:nvSpPr>
        <p:spPr>
          <a:xfrm>
            <a:off x="365125" y="1538818"/>
            <a:ext cx="8415338" cy="2570960"/>
          </a:xfrm>
        </p:spPr>
        <p:txBody>
          <a:bodyPr/>
          <a:lstStyle/>
          <a:p>
            <a:pPr>
              <a:spcBef>
                <a:spcPts val="1000"/>
              </a:spcBef>
            </a:pPr>
            <a:r>
              <a:rPr lang="en-US" noProof="0" dirty="0"/>
              <a:t>Frame </a:t>
            </a:r>
            <a:r>
              <a:rPr lang="en-US" noProof="0" dirty="0" smtClean="0"/>
              <a:t>relay:</a:t>
            </a:r>
            <a:endParaRPr lang="en-US" noProof="0" dirty="0"/>
          </a:p>
          <a:p>
            <a:pPr lvl="1">
              <a:spcBef>
                <a:spcPts val="1000"/>
              </a:spcBef>
            </a:pPr>
            <a:r>
              <a:rPr lang="en-US" noProof="0" dirty="0"/>
              <a:t>Group of Layer 2 protocols originally designed as a fast packet-switched network over </a:t>
            </a:r>
            <a:r>
              <a:rPr lang="en-US" noProof="0" dirty="0" smtClean="0"/>
              <a:t>I</a:t>
            </a:r>
            <a:r>
              <a:rPr lang="en-US" sz="100" noProof="0" dirty="0" smtClean="0"/>
              <a:t> </a:t>
            </a:r>
            <a:r>
              <a:rPr lang="en-US" noProof="0" dirty="0" smtClean="0"/>
              <a:t>S</a:t>
            </a:r>
            <a:r>
              <a:rPr lang="en-US" sz="100" noProof="0" dirty="0" smtClean="0"/>
              <a:t> </a:t>
            </a:r>
            <a:r>
              <a:rPr lang="en-US" noProof="0" dirty="0" smtClean="0"/>
              <a:t>D</a:t>
            </a:r>
            <a:r>
              <a:rPr lang="en-US" sz="100" noProof="0" dirty="0" smtClean="0"/>
              <a:t> </a:t>
            </a:r>
            <a:r>
              <a:rPr lang="en-US" noProof="0" dirty="0" smtClean="0"/>
              <a:t>N</a:t>
            </a:r>
            <a:endParaRPr lang="en-US" noProof="0" dirty="0"/>
          </a:p>
          <a:p>
            <a:pPr lvl="1">
              <a:spcBef>
                <a:spcPts val="1000"/>
              </a:spcBef>
            </a:pPr>
            <a:r>
              <a:rPr lang="en-US" noProof="0" dirty="0"/>
              <a:t>Today is used as the Data Link protocol for various circuit interfaces and media</a:t>
            </a:r>
          </a:p>
          <a:p>
            <a:pPr>
              <a:spcBef>
                <a:spcPts val="1000"/>
              </a:spcBef>
            </a:pPr>
            <a:r>
              <a:rPr lang="en-US" noProof="0" dirty="0"/>
              <a:t>Data-link connection identifier (</a:t>
            </a:r>
            <a:r>
              <a:rPr lang="en-US" noProof="0" dirty="0" smtClean="0"/>
              <a:t>D</a:t>
            </a:r>
            <a:r>
              <a:rPr lang="en-US" sz="100" noProof="0" dirty="0" smtClean="0"/>
              <a:t> </a:t>
            </a:r>
            <a:r>
              <a:rPr lang="en-US" noProof="0" dirty="0" smtClean="0"/>
              <a:t>L</a:t>
            </a:r>
            <a:r>
              <a:rPr lang="en-US" sz="100" noProof="0" dirty="0" smtClean="0"/>
              <a:t> </a:t>
            </a:r>
            <a:r>
              <a:rPr lang="en-US" noProof="0" dirty="0" smtClean="0"/>
              <a:t>C</a:t>
            </a:r>
            <a:r>
              <a:rPr lang="en-US" sz="100" noProof="0" dirty="0" smtClean="0"/>
              <a:t> </a:t>
            </a:r>
            <a:r>
              <a:rPr lang="en-US" noProof="0" dirty="0" smtClean="0"/>
              <a:t>I</a:t>
            </a:r>
            <a:r>
              <a:rPr lang="en-US" noProof="0" dirty="0"/>
              <a:t>)</a:t>
            </a:r>
          </a:p>
          <a:p>
            <a:pPr lvl="1">
              <a:spcBef>
                <a:spcPts val="1000"/>
              </a:spcBef>
            </a:pPr>
            <a:r>
              <a:rPr lang="en-US" noProof="0" dirty="0"/>
              <a:t>Identifier routers read to determine which circuit to use for the frame</a:t>
            </a:r>
          </a:p>
          <a:p>
            <a:pPr>
              <a:spcBef>
                <a:spcPts val="1000"/>
              </a:spcBef>
            </a:pPr>
            <a:r>
              <a:rPr lang="en-US" noProof="0" dirty="0"/>
              <a:t>Frame relay is a connection-oriented </a:t>
            </a:r>
            <a:r>
              <a:rPr lang="en-US" noProof="0" dirty="0" smtClean="0"/>
              <a:t>protocol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015796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Frame Relay (2 of 3)</a:t>
            </a:r>
            <a:endParaRPr lang="en-US" noProof="0" dirty="0"/>
          </a:p>
        </p:txBody>
      </p:sp>
      <p:pic>
        <p:nvPicPr>
          <p:cNvPr id="6" name="Picture 5" descr="Figure 12-23 Three frame relay connections to the I S P create two different logical P V Cs,one between  the main office and each branch office. A network diagram shows three frame relay connections. In the center there are three data circuit terminating equipment switches, D T E. These three switches form the internet service provider network manages frame relay switches The D T E switch on the right is connected to branch office with D T E router. The D T E switch on the left is connected to D T E router in the main office. The center switch is connected to D T E router in branch office. Three frame relay connection to the internet service provider create two different logical permanent virtual circuits (PVC), one between the main office and each branch offi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8340" y="1682496"/>
            <a:ext cx="5227320" cy="349300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39764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Frame Relay (3 of 3)</a:t>
            </a:r>
            <a:endParaRPr lang="en-US" noProof="0" dirty="0"/>
          </a:p>
        </p:txBody>
      </p:sp>
      <p:sp>
        <p:nvSpPr>
          <p:cNvPr id="3" name="Content Placeholder 2"/>
          <p:cNvSpPr>
            <a:spLocks noGrp="1"/>
          </p:cNvSpPr>
          <p:nvPr>
            <p:ph idx="1"/>
          </p:nvPr>
        </p:nvSpPr>
        <p:spPr>
          <a:xfrm>
            <a:off x="365125" y="1538818"/>
            <a:ext cx="8415338" cy="2150332"/>
          </a:xfrm>
        </p:spPr>
        <p:txBody>
          <a:bodyPr/>
          <a:lstStyle/>
          <a:p>
            <a:pPr>
              <a:spcBef>
                <a:spcPts val="1000"/>
              </a:spcBef>
            </a:pPr>
            <a:r>
              <a:rPr lang="en-US" noProof="0" dirty="0" smtClean="0"/>
              <a:t>P</a:t>
            </a:r>
            <a:r>
              <a:rPr lang="en-US" sz="100" noProof="0" dirty="0" smtClean="0"/>
              <a:t> </a:t>
            </a:r>
            <a:r>
              <a:rPr lang="en-US" noProof="0" dirty="0" smtClean="0"/>
              <a:t>V</a:t>
            </a:r>
            <a:r>
              <a:rPr lang="en-US" sz="100" noProof="0" dirty="0" smtClean="0"/>
              <a:t> </a:t>
            </a:r>
            <a:r>
              <a:rPr lang="en-US" noProof="0" dirty="0" smtClean="0"/>
              <a:t>C </a:t>
            </a:r>
            <a:r>
              <a:rPr lang="en-US" noProof="0" dirty="0"/>
              <a:t>(permanent virtual circuit)</a:t>
            </a:r>
          </a:p>
          <a:p>
            <a:pPr lvl="1">
              <a:spcBef>
                <a:spcPts val="1000"/>
              </a:spcBef>
            </a:pPr>
            <a:r>
              <a:rPr lang="en-US" noProof="0" dirty="0"/>
              <a:t>Connections established before data needs to be transmitted and are maintained after transmission</a:t>
            </a:r>
          </a:p>
          <a:p>
            <a:pPr>
              <a:spcBef>
                <a:spcPts val="1000"/>
              </a:spcBef>
            </a:pPr>
            <a:r>
              <a:rPr lang="en-US" noProof="0" dirty="0" smtClean="0"/>
              <a:t>Advantage:</a:t>
            </a:r>
            <a:endParaRPr lang="en-US" noProof="0" dirty="0"/>
          </a:p>
          <a:p>
            <a:pPr lvl="1">
              <a:spcBef>
                <a:spcPts val="1000"/>
              </a:spcBef>
            </a:pPr>
            <a:r>
              <a:rPr lang="en-US" noProof="0" dirty="0"/>
              <a:t>Pay for only the amount of bandwidth required</a:t>
            </a:r>
          </a:p>
          <a:p>
            <a:pPr lvl="1">
              <a:spcBef>
                <a:spcPts val="1000"/>
              </a:spcBef>
            </a:pPr>
            <a:r>
              <a:rPr lang="en-US" noProof="0" dirty="0"/>
              <a:t>Less expensive than other WAN </a:t>
            </a:r>
            <a:r>
              <a:rPr lang="en-US" noProof="0" dirty="0" smtClean="0"/>
              <a:t>technologies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36063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T</a:t>
            </a:r>
            <a:r>
              <a:rPr lang="en-US" sz="100" noProof="0" dirty="0" smtClean="0"/>
              <a:t> </a:t>
            </a:r>
            <a:r>
              <a:rPr lang="en-US" noProof="0" dirty="0" smtClean="0"/>
              <a:t>M (Asynchronous Transfer Mode) (1 of 3)</a:t>
            </a:r>
            <a:endParaRPr lang="en-US" noProof="0" dirty="0"/>
          </a:p>
        </p:txBody>
      </p:sp>
      <p:sp>
        <p:nvSpPr>
          <p:cNvPr id="3" name="Content Placeholder 2"/>
          <p:cNvSpPr>
            <a:spLocks noGrp="1"/>
          </p:cNvSpPr>
          <p:nvPr>
            <p:ph idx="1"/>
          </p:nvPr>
        </p:nvSpPr>
        <p:spPr>
          <a:xfrm>
            <a:off x="365125" y="1538818"/>
            <a:ext cx="8415338" cy="3814890"/>
          </a:xfrm>
        </p:spPr>
        <p:txBody>
          <a:bodyPr/>
          <a:lstStyle/>
          <a:p>
            <a:pPr>
              <a:spcBef>
                <a:spcPts val="1000"/>
              </a:spcBef>
            </a:pPr>
            <a:r>
              <a:rPr lang="en-US" noProof="0" dirty="0"/>
              <a:t>Functions at the Data Link layer</a:t>
            </a:r>
          </a:p>
          <a:p>
            <a:pPr>
              <a:spcBef>
                <a:spcPts val="1000"/>
              </a:spcBef>
            </a:pPr>
            <a:r>
              <a:rPr lang="en-US" noProof="0" dirty="0"/>
              <a:t>Asynchronous communications </a:t>
            </a:r>
            <a:r>
              <a:rPr lang="en-US" noProof="0" dirty="0" smtClean="0"/>
              <a:t>method:</a:t>
            </a:r>
            <a:endParaRPr lang="en-US" noProof="0" dirty="0"/>
          </a:p>
          <a:p>
            <a:pPr lvl="1">
              <a:spcBef>
                <a:spcPts val="1000"/>
              </a:spcBef>
            </a:pPr>
            <a:r>
              <a:rPr lang="en-US" noProof="0" dirty="0"/>
              <a:t>Nodes do not conform to predetermined schemes</a:t>
            </a:r>
          </a:p>
          <a:p>
            <a:pPr lvl="2">
              <a:spcBef>
                <a:spcPts val="1000"/>
              </a:spcBef>
            </a:pPr>
            <a:r>
              <a:rPr lang="en-US" noProof="0" dirty="0"/>
              <a:t>Specifying data transmissions timing</a:t>
            </a:r>
          </a:p>
          <a:p>
            <a:pPr lvl="1">
              <a:spcBef>
                <a:spcPts val="1000"/>
              </a:spcBef>
            </a:pPr>
            <a:r>
              <a:rPr lang="en-US" noProof="0" dirty="0"/>
              <a:t>Each character transmitted</a:t>
            </a:r>
          </a:p>
          <a:p>
            <a:pPr lvl="2">
              <a:spcBef>
                <a:spcPts val="1000"/>
              </a:spcBef>
            </a:pPr>
            <a:r>
              <a:rPr lang="en-US" noProof="0" dirty="0"/>
              <a:t>Start and stop bits</a:t>
            </a:r>
          </a:p>
          <a:p>
            <a:pPr>
              <a:spcBef>
                <a:spcPts val="1000"/>
              </a:spcBef>
            </a:pPr>
            <a:r>
              <a:rPr lang="en-US" noProof="0" dirty="0"/>
              <a:t>Specifies Data Link layer framing techniques</a:t>
            </a:r>
          </a:p>
          <a:p>
            <a:pPr>
              <a:spcBef>
                <a:spcPts val="1000"/>
              </a:spcBef>
            </a:pPr>
            <a:r>
              <a:rPr lang="en-US" noProof="0" dirty="0"/>
              <a:t>Fixed packet size</a:t>
            </a:r>
          </a:p>
          <a:p>
            <a:pPr lvl="1">
              <a:spcBef>
                <a:spcPts val="1000"/>
              </a:spcBef>
            </a:pPr>
            <a:r>
              <a:rPr lang="en-US" noProof="0" dirty="0"/>
              <a:t>Packet (cell)</a:t>
            </a:r>
          </a:p>
          <a:p>
            <a:pPr lvl="2">
              <a:spcBef>
                <a:spcPts val="1000"/>
              </a:spcBef>
            </a:pPr>
            <a:r>
              <a:rPr lang="en-US" noProof="0" dirty="0"/>
              <a:t>48 data bytes plus 5-byte </a:t>
            </a:r>
            <a:r>
              <a:rPr lang="en-US" noProof="0" dirty="0" smtClean="0"/>
              <a:t>header</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02296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T</a:t>
            </a:r>
            <a:r>
              <a:rPr lang="en-US" sz="100" noProof="0" dirty="0" smtClean="0"/>
              <a:t> </a:t>
            </a:r>
            <a:r>
              <a:rPr lang="en-US" noProof="0" dirty="0" smtClean="0"/>
              <a:t>M (Asynchronous Transfer Mode) (2 of 3)</a:t>
            </a:r>
            <a:endParaRPr lang="en-US" noProof="0" dirty="0"/>
          </a:p>
        </p:txBody>
      </p:sp>
      <p:sp>
        <p:nvSpPr>
          <p:cNvPr id="3" name="Content Placeholder 2"/>
          <p:cNvSpPr>
            <a:spLocks noGrp="1"/>
          </p:cNvSpPr>
          <p:nvPr>
            <p:ph idx="1"/>
          </p:nvPr>
        </p:nvSpPr>
        <p:spPr>
          <a:xfrm>
            <a:off x="365125" y="1538818"/>
            <a:ext cx="8415338" cy="3481979"/>
          </a:xfrm>
        </p:spPr>
        <p:txBody>
          <a:bodyPr/>
          <a:lstStyle/>
          <a:p>
            <a:pPr>
              <a:spcBef>
                <a:spcPts val="1000"/>
              </a:spcBef>
            </a:pPr>
            <a:r>
              <a:rPr lang="en-US" noProof="0" dirty="0"/>
              <a:t>Smaller packet size requires more </a:t>
            </a:r>
            <a:r>
              <a:rPr lang="en-US" noProof="0" dirty="0" smtClean="0"/>
              <a:t>overhead:</a:t>
            </a:r>
            <a:endParaRPr lang="en-US" noProof="0" dirty="0"/>
          </a:p>
          <a:p>
            <a:pPr lvl="1">
              <a:spcBef>
                <a:spcPts val="1000"/>
              </a:spcBef>
            </a:pPr>
            <a:r>
              <a:rPr lang="en-US" noProof="0" dirty="0"/>
              <a:t>Decrease potential throughput</a:t>
            </a:r>
          </a:p>
          <a:p>
            <a:pPr lvl="1">
              <a:spcBef>
                <a:spcPts val="1000"/>
              </a:spcBef>
            </a:pPr>
            <a:r>
              <a:rPr lang="en-US" noProof="0" dirty="0"/>
              <a:t>Cell efficiency compensates for loss</a:t>
            </a:r>
          </a:p>
          <a:p>
            <a:pPr>
              <a:spcBef>
                <a:spcPts val="1000"/>
              </a:spcBef>
            </a:pPr>
            <a:r>
              <a:rPr lang="en-US" noProof="0" dirty="0" smtClean="0"/>
              <a:t>A</a:t>
            </a:r>
            <a:r>
              <a:rPr lang="en-US" sz="100" noProof="0" dirty="0" smtClean="0"/>
              <a:t> </a:t>
            </a:r>
            <a:r>
              <a:rPr lang="en-US" noProof="0" dirty="0" smtClean="0"/>
              <a:t>T</a:t>
            </a:r>
            <a:r>
              <a:rPr lang="en-US" sz="100" noProof="0" dirty="0" smtClean="0"/>
              <a:t> </a:t>
            </a:r>
            <a:r>
              <a:rPr lang="en-US" noProof="0" dirty="0" smtClean="0"/>
              <a:t>M </a:t>
            </a:r>
            <a:r>
              <a:rPr lang="en-US" noProof="0" dirty="0"/>
              <a:t>relies on virtual </a:t>
            </a:r>
            <a:r>
              <a:rPr lang="en-US" noProof="0" dirty="0" smtClean="0"/>
              <a:t>circuits:</a:t>
            </a:r>
            <a:endParaRPr lang="en-US" noProof="0" dirty="0"/>
          </a:p>
          <a:p>
            <a:pPr lvl="1">
              <a:spcBef>
                <a:spcPts val="1000"/>
              </a:spcBef>
            </a:pPr>
            <a:r>
              <a:rPr lang="en-US" noProof="0" dirty="0" smtClean="0"/>
              <a:t>A</a:t>
            </a:r>
            <a:r>
              <a:rPr lang="en-US" sz="100" noProof="0" dirty="0" smtClean="0"/>
              <a:t> </a:t>
            </a:r>
            <a:r>
              <a:rPr lang="en-US" noProof="0" dirty="0" smtClean="0"/>
              <a:t>T</a:t>
            </a:r>
            <a:r>
              <a:rPr lang="en-US" sz="100" noProof="0" dirty="0" smtClean="0"/>
              <a:t> </a:t>
            </a:r>
            <a:r>
              <a:rPr lang="en-US" noProof="0" dirty="0" smtClean="0"/>
              <a:t>M </a:t>
            </a:r>
            <a:r>
              <a:rPr lang="en-US" noProof="0" dirty="0"/>
              <a:t>considered packet-switching technology</a:t>
            </a:r>
          </a:p>
          <a:p>
            <a:pPr lvl="1">
              <a:spcBef>
                <a:spcPts val="1000"/>
              </a:spcBef>
            </a:pPr>
            <a:r>
              <a:rPr lang="en-US" noProof="0" dirty="0"/>
              <a:t>Virtual circuits provide circuit switching advantage</a:t>
            </a:r>
          </a:p>
          <a:p>
            <a:pPr lvl="1">
              <a:spcBef>
                <a:spcPts val="1000"/>
              </a:spcBef>
            </a:pPr>
            <a:r>
              <a:rPr lang="en-US" noProof="0" dirty="0"/>
              <a:t>Reliable connection</a:t>
            </a:r>
          </a:p>
          <a:p>
            <a:pPr>
              <a:spcBef>
                <a:spcPts val="1000"/>
              </a:spcBef>
            </a:pPr>
            <a:r>
              <a:rPr lang="en-US" noProof="0" dirty="0"/>
              <a:t>Allows specific </a:t>
            </a:r>
            <a:r>
              <a:rPr lang="en-US" noProof="0" dirty="0" smtClean="0"/>
              <a:t>Q</a:t>
            </a:r>
            <a:r>
              <a:rPr lang="en-US" sz="100" noProof="0" dirty="0" smtClean="0"/>
              <a:t> </a:t>
            </a:r>
            <a:r>
              <a:rPr lang="en-US" noProof="0" dirty="0" smtClean="0"/>
              <a:t>o</a:t>
            </a:r>
            <a:r>
              <a:rPr lang="en-US" sz="100" noProof="0" dirty="0" smtClean="0"/>
              <a:t> </a:t>
            </a:r>
            <a:r>
              <a:rPr lang="en-US" noProof="0" dirty="0" smtClean="0"/>
              <a:t>S </a:t>
            </a:r>
            <a:r>
              <a:rPr lang="en-US" noProof="0" dirty="0"/>
              <a:t>(quality of service) guarantee</a:t>
            </a:r>
          </a:p>
          <a:p>
            <a:pPr lvl="1">
              <a:spcBef>
                <a:spcPts val="1000"/>
              </a:spcBef>
            </a:pPr>
            <a:r>
              <a:rPr lang="en-US" noProof="0" dirty="0"/>
              <a:t>Important for time-sensitive </a:t>
            </a:r>
            <a:r>
              <a:rPr lang="en-US" noProof="0" dirty="0" smtClean="0"/>
              <a:t>applications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40662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WAN Essentials (2 of 2)</a:t>
            </a:r>
            <a:endParaRPr lang="en-US" noProof="0" dirty="0"/>
          </a:p>
        </p:txBody>
      </p:sp>
      <p:sp>
        <p:nvSpPr>
          <p:cNvPr id="3" name="Content Placeholder 2"/>
          <p:cNvSpPr>
            <a:spLocks noGrp="1"/>
          </p:cNvSpPr>
          <p:nvPr>
            <p:ph idx="1"/>
          </p:nvPr>
        </p:nvSpPr>
        <p:spPr>
          <a:xfrm>
            <a:off x="365125" y="1538818"/>
            <a:ext cx="8415338" cy="2874633"/>
          </a:xfrm>
        </p:spPr>
        <p:txBody>
          <a:bodyPr/>
          <a:lstStyle/>
          <a:p>
            <a:pPr>
              <a:spcBef>
                <a:spcPts val="1000"/>
              </a:spcBef>
            </a:pPr>
            <a:r>
              <a:rPr lang="en-US" noProof="0" dirty="0"/>
              <a:t>WAN and LAN </a:t>
            </a:r>
            <a:r>
              <a:rPr lang="en-US" noProof="0" dirty="0" smtClean="0"/>
              <a:t>differences:</a:t>
            </a:r>
            <a:endParaRPr lang="en-US" noProof="0" dirty="0"/>
          </a:p>
          <a:p>
            <a:pPr lvl="1">
              <a:spcBef>
                <a:spcPts val="1000"/>
              </a:spcBef>
            </a:pPr>
            <a:r>
              <a:rPr lang="en-US" noProof="0" dirty="0"/>
              <a:t>LANs connect nodes; WANs connect </a:t>
            </a:r>
            <a:r>
              <a:rPr lang="en-US" noProof="0" dirty="0" smtClean="0"/>
              <a:t>networks spread over wide geographic area</a:t>
            </a:r>
          </a:p>
          <a:p>
            <a:pPr lvl="1">
              <a:spcBef>
                <a:spcPts val="1000"/>
              </a:spcBef>
            </a:pPr>
            <a:r>
              <a:rPr lang="en-US" noProof="0" dirty="0" smtClean="0"/>
              <a:t>Both LANs and WANs use the same protocols from Layer 3 and higher</a:t>
            </a:r>
            <a:endParaRPr lang="en-US" noProof="0" dirty="0"/>
          </a:p>
          <a:p>
            <a:pPr lvl="1">
              <a:spcBef>
                <a:spcPts val="1000"/>
              </a:spcBef>
            </a:pPr>
            <a:r>
              <a:rPr lang="en-US" noProof="0" dirty="0" smtClean="0"/>
              <a:t>Differ at Layers </a:t>
            </a:r>
            <a:r>
              <a:rPr lang="en-US" noProof="0" dirty="0"/>
              <a:t>1 and 2 access methods, topologies, </a:t>
            </a:r>
            <a:r>
              <a:rPr lang="en-US" noProof="0" dirty="0" smtClean="0"/>
              <a:t>and media</a:t>
            </a:r>
            <a:endParaRPr lang="en-US" noProof="0" dirty="0"/>
          </a:p>
          <a:p>
            <a:pPr lvl="1">
              <a:spcBef>
                <a:spcPts val="1000"/>
              </a:spcBef>
            </a:pPr>
            <a:r>
              <a:rPr lang="en-US" noProof="0" dirty="0"/>
              <a:t>LAN wiring: privately owned</a:t>
            </a:r>
          </a:p>
          <a:p>
            <a:pPr lvl="1">
              <a:spcBef>
                <a:spcPts val="1000"/>
              </a:spcBef>
            </a:pPr>
            <a:r>
              <a:rPr lang="en-US" noProof="0" dirty="0" smtClean="0"/>
              <a:t>WANs: owned and operated by telcos (telecommunications carriers), also known as NSPs </a:t>
            </a:r>
            <a:r>
              <a:rPr lang="en-US" noProof="0" dirty="0"/>
              <a:t>(network service providers)</a:t>
            </a:r>
          </a:p>
          <a:p>
            <a:pPr lvl="2">
              <a:spcBef>
                <a:spcPts val="1000"/>
              </a:spcBef>
            </a:pPr>
            <a:r>
              <a:rPr lang="en-US" noProof="0" dirty="0"/>
              <a:t>Examples: AT&amp;T, Verizon, Charter, and Comcast</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59378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T</a:t>
            </a:r>
            <a:r>
              <a:rPr lang="en-US" sz="100" noProof="0" dirty="0" smtClean="0"/>
              <a:t> </a:t>
            </a:r>
            <a:r>
              <a:rPr lang="en-US" noProof="0" dirty="0" smtClean="0"/>
              <a:t>M (Asynchronous Transfer Mode) (3 of 3)</a:t>
            </a:r>
            <a:endParaRPr lang="en-US" noProof="0" dirty="0"/>
          </a:p>
        </p:txBody>
      </p:sp>
      <p:pic>
        <p:nvPicPr>
          <p:cNvPr id="6" name="Picture 5" descr="Figure 12-24 QoS can be defined for a point-to-point ATM connection. A network diagram shows A Synchronous transfer mode between two offices located at opposite sides of a state. To carry voice phone calls with high possible quality service networking, Q o S. The internet service provider consists of three A T M gigabit switches. The left switch is connected to A T M router. The router is connected to VoIP server through high A T M, Q o S. The router is also connected to Email server through low A T M, Q o S. The right switch is also connected to A T M router and the router is connected to VoIP server and Email server through high A T M, Q o S and low A T M, Q o S respectivel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620" y="2257044"/>
            <a:ext cx="5318760" cy="23439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8265571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t>
            </a:r>
            <a:r>
              <a:rPr lang="en-US" sz="100" noProof="0" dirty="0" smtClean="0"/>
              <a:t> </a:t>
            </a:r>
            <a:r>
              <a:rPr lang="en-US" noProof="0" dirty="0" smtClean="0"/>
              <a:t>P</a:t>
            </a:r>
            <a:r>
              <a:rPr lang="en-US" sz="100" noProof="0" dirty="0" smtClean="0"/>
              <a:t> </a:t>
            </a:r>
            <a:r>
              <a:rPr lang="en-US" noProof="0" dirty="0" smtClean="0"/>
              <a:t>L</a:t>
            </a:r>
            <a:r>
              <a:rPr lang="en-US" sz="100" noProof="0" dirty="0" smtClean="0"/>
              <a:t> </a:t>
            </a:r>
            <a:r>
              <a:rPr lang="en-US" noProof="0" dirty="0" smtClean="0"/>
              <a:t>S (Multiprotocol Label Switching) (1 of 2)</a:t>
            </a:r>
            <a:endParaRPr lang="en-US" noProof="0" dirty="0"/>
          </a:p>
        </p:txBody>
      </p:sp>
      <p:sp>
        <p:nvSpPr>
          <p:cNvPr id="3" name="Content Placeholder 2"/>
          <p:cNvSpPr>
            <a:spLocks noGrp="1"/>
          </p:cNvSpPr>
          <p:nvPr>
            <p:ph idx="1"/>
          </p:nvPr>
        </p:nvSpPr>
        <p:spPr>
          <a:xfrm>
            <a:off x="365125" y="1538818"/>
            <a:ext cx="8415338" cy="3400931"/>
          </a:xfrm>
        </p:spPr>
        <p:txBody>
          <a:bodyPr/>
          <a:lstStyle/>
          <a:p>
            <a:pPr>
              <a:spcBef>
                <a:spcPts val="1000"/>
              </a:spcBef>
            </a:pPr>
            <a:r>
              <a:rPr lang="en-US" noProof="0" dirty="0" smtClean="0"/>
              <a:t>M</a:t>
            </a:r>
            <a:r>
              <a:rPr lang="en-US" sz="100" noProof="0" dirty="0" smtClean="0"/>
              <a:t> </a:t>
            </a:r>
            <a:r>
              <a:rPr lang="en-US" noProof="0" dirty="0" smtClean="0"/>
              <a:t>P</a:t>
            </a:r>
            <a:r>
              <a:rPr lang="en-US" sz="100" noProof="0" dirty="0" smtClean="0"/>
              <a:t> </a:t>
            </a:r>
            <a:r>
              <a:rPr lang="en-US" noProof="0" dirty="0" smtClean="0"/>
              <a:t>L</a:t>
            </a:r>
            <a:r>
              <a:rPr lang="en-US" sz="100" noProof="0" dirty="0" smtClean="0"/>
              <a:t> </a:t>
            </a:r>
            <a:r>
              <a:rPr lang="en-US" noProof="0" dirty="0" smtClean="0"/>
              <a:t>S:</a:t>
            </a:r>
            <a:endParaRPr lang="en-US" noProof="0" dirty="0"/>
          </a:p>
          <a:p>
            <a:pPr lvl="1">
              <a:spcBef>
                <a:spcPts val="1000"/>
              </a:spcBef>
            </a:pPr>
            <a:r>
              <a:rPr lang="en-US" noProof="0" dirty="0" smtClean="0"/>
              <a:t>Enables multiple types of Layer 3 protocols to travel over any one of several connection-oriented Layer 2 protocols</a:t>
            </a:r>
          </a:p>
          <a:p>
            <a:pPr lvl="1">
              <a:spcBef>
                <a:spcPts val="1000"/>
              </a:spcBef>
            </a:pPr>
            <a:r>
              <a:rPr lang="en-US" noProof="0" dirty="0" smtClean="0"/>
              <a:t>Can </a:t>
            </a:r>
            <a:r>
              <a:rPr lang="en-US" noProof="0" dirty="0"/>
              <a:t>handle various types of payloads</a:t>
            </a:r>
          </a:p>
          <a:p>
            <a:pPr lvl="1">
              <a:spcBef>
                <a:spcPts val="1000"/>
              </a:spcBef>
            </a:pPr>
            <a:r>
              <a:rPr lang="en-US" noProof="0" dirty="0"/>
              <a:t>Often used by </a:t>
            </a:r>
            <a:r>
              <a:rPr lang="en-US" noProof="0" dirty="0" smtClean="0"/>
              <a:t>I</a:t>
            </a:r>
            <a:r>
              <a:rPr lang="en-US" sz="100" noProof="0" dirty="0" smtClean="0"/>
              <a:t> </a:t>
            </a:r>
            <a:r>
              <a:rPr lang="en-US" noProof="0" dirty="0" smtClean="0"/>
              <a:t>S</a:t>
            </a:r>
            <a:r>
              <a:rPr lang="en-US" sz="100" noProof="0" dirty="0" smtClean="0"/>
              <a:t> </a:t>
            </a:r>
            <a:r>
              <a:rPr lang="en-US" noProof="0" dirty="0" smtClean="0"/>
              <a:t>Ps </a:t>
            </a:r>
            <a:r>
              <a:rPr lang="en-US" noProof="0" dirty="0"/>
              <a:t>on their own networks for moving traffic from one customer site to another </a:t>
            </a:r>
          </a:p>
          <a:p>
            <a:pPr lvl="1">
              <a:spcBef>
                <a:spcPts val="1000"/>
              </a:spcBef>
            </a:pPr>
            <a:r>
              <a:rPr lang="en-US" noProof="0" dirty="0" smtClean="0"/>
              <a:t>Can use packet-switched technologies over traditionally circuit-switched networks</a:t>
            </a:r>
          </a:p>
          <a:p>
            <a:pPr lvl="1">
              <a:spcBef>
                <a:spcPts val="1000"/>
              </a:spcBef>
            </a:pPr>
            <a:r>
              <a:rPr lang="en-US" noProof="0" dirty="0" smtClean="0"/>
              <a:t>M</a:t>
            </a:r>
            <a:r>
              <a:rPr lang="en-US" sz="100" noProof="0" dirty="0" smtClean="0"/>
              <a:t> </a:t>
            </a:r>
            <a:r>
              <a:rPr lang="en-US" noProof="0" dirty="0" smtClean="0"/>
              <a:t>P</a:t>
            </a:r>
            <a:r>
              <a:rPr lang="en-US" sz="100" noProof="0" dirty="0" smtClean="0"/>
              <a:t> </a:t>
            </a:r>
            <a:r>
              <a:rPr lang="en-US" noProof="0" dirty="0" smtClean="0"/>
              <a:t>L</a:t>
            </a:r>
            <a:r>
              <a:rPr lang="en-US" sz="100" noProof="0" dirty="0" smtClean="0"/>
              <a:t> </a:t>
            </a:r>
            <a:r>
              <a:rPr lang="en-US" noProof="0" dirty="0" smtClean="0"/>
              <a:t>S labels include information about where the router should forward the message next</a:t>
            </a:r>
          </a:p>
          <a:p>
            <a:pPr lvl="2">
              <a:spcBef>
                <a:spcPts val="1000"/>
              </a:spcBef>
            </a:pPr>
            <a:r>
              <a:rPr lang="en-US" noProof="0" dirty="0" smtClean="0"/>
              <a:t>Include prioritization information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868568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t>
            </a:r>
            <a:r>
              <a:rPr lang="en-US" sz="100" noProof="0" dirty="0" smtClean="0"/>
              <a:t> </a:t>
            </a:r>
            <a:r>
              <a:rPr lang="en-US" noProof="0" dirty="0" smtClean="0"/>
              <a:t>P</a:t>
            </a:r>
            <a:r>
              <a:rPr lang="en-US" sz="100" noProof="0" dirty="0" smtClean="0"/>
              <a:t> </a:t>
            </a:r>
            <a:r>
              <a:rPr lang="en-US" noProof="0" dirty="0" smtClean="0"/>
              <a:t>L</a:t>
            </a:r>
            <a:r>
              <a:rPr lang="en-US" sz="100" noProof="0" dirty="0" smtClean="0"/>
              <a:t> </a:t>
            </a:r>
            <a:r>
              <a:rPr lang="en-US" noProof="0" dirty="0" smtClean="0"/>
              <a:t>S (Multiprotocol Label Switching) (2 of 2)</a:t>
            </a:r>
            <a:endParaRPr lang="en-US" noProof="0" dirty="0"/>
          </a:p>
        </p:txBody>
      </p:sp>
      <p:pic>
        <p:nvPicPr>
          <p:cNvPr id="6" name="Picture 5" descr="Figure 12-25 An I S P might use an M P L S WAN to move traffic from one customer site to another. A figure shows I S P’s, M P L S network moving traffic from one customer site to another. A cloud of six switches in the center in the form of a hexagon are interconnected. On the right site E and site D routers are shown. On the left, site A, site B and site C routers are shown. One switch is connected to site A router through virtual private network V P N and another switch is connected to site B router through T 1 and another switch is joined to site C router through D S L. Site E router is linked to a switch by fiber network and site D router is coupled with a switch through metro Ethern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6524" y="2072640"/>
            <a:ext cx="5330952" cy="271272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977828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WANs</a:t>
            </a:r>
            <a:endParaRPr lang="en-US" noProof="0" dirty="0"/>
          </a:p>
        </p:txBody>
      </p:sp>
      <p:sp>
        <p:nvSpPr>
          <p:cNvPr id="3" name="Content Placeholder 2"/>
          <p:cNvSpPr>
            <a:spLocks noGrp="1"/>
          </p:cNvSpPr>
          <p:nvPr>
            <p:ph idx="1"/>
          </p:nvPr>
        </p:nvSpPr>
        <p:spPr>
          <a:xfrm>
            <a:off x="365125" y="1538818"/>
            <a:ext cx="8415338" cy="683777"/>
          </a:xfrm>
        </p:spPr>
        <p:txBody>
          <a:bodyPr/>
          <a:lstStyle/>
          <a:p>
            <a:pPr>
              <a:spcBef>
                <a:spcPts val="1000"/>
              </a:spcBef>
            </a:pPr>
            <a:r>
              <a:rPr lang="en-US" noProof="0" dirty="0"/>
              <a:t>Wireless </a:t>
            </a:r>
            <a:r>
              <a:rPr lang="en-US" noProof="0" dirty="0" smtClean="0"/>
              <a:t>WANS</a:t>
            </a:r>
            <a:endParaRPr lang="en-US" noProof="0" dirty="0"/>
          </a:p>
          <a:p>
            <a:pPr lvl="1">
              <a:spcBef>
                <a:spcPts val="1000"/>
              </a:spcBef>
            </a:pPr>
            <a:r>
              <a:rPr lang="en-US" noProof="0" dirty="0"/>
              <a:t>Specifically designed </a:t>
            </a:r>
            <a:r>
              <a:rPr lang="en-US" noProof="0" dirty="0" smtClean="0"/>
              <a:t>for</a:t>
            </a:r>
            <a:r>
              <a:rPr lang="en-US" noProof="0" dirty="0"/>
              <a:t> </a:t>
            </a:r>
            <a:r>
              <a:rPr lang="en-US" noProof="0" dirty="0" smtClean="0"/>
              <a:t>high-throughput</a:t>
            </a:r>
            <a:r>
              <a:rPr lang="en-US" noProof="0" dirty="0"/>
              <a:t>; long-distance digital data </a:t>
            </a:r>
            <a:r>
              <a:rPr lang="en-US" noProof="0" dirty="0" smtClean="0"/>
              <a:t>exchange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024693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Cellular (1 of 4)</a:t>
            </a:r>
            <a:endParaRPr lang="en-US" noProof="0" dirty="0"/>
          </a:p>
        </p:txBody>
      </p:sp>
      <p:sp>
        <p:nvSpPr>
          <p:cNvPr id="3" name="Content Placeholder 2"/>
          <p:cNvSpPr>
            <a:spLocks noGrp="1"/>
          </p:cNvSpPr>
          <p:nvPr>
            <p:ph idx="1"/>
          </p:nvPr>
        </p:nvSpPr>
        <p:spPr>
          <a:xfrm>
            <a:off x="365125" y="1538818"/>
            <a:ext cx="8415338" cy="4147802"/>
          </a:xfrm>
        </p:spPr>
        <p:txBody>
          <a:bodyPr/>
          <a:lstStyle/>
          <a:p>
            <a:pPr>
              <a:spcBef>
                <a:spcPts val="1000"/>
              </a:spcBef>
            </a:pPr>
            <a:r>
              <a:rPr lang="en-US" noProof="0" dirty="0"/>
              <a:t>Initially designed for analog phone service</a:t>
            </a:r>
          </a:p>
          <a:p>
            <a:pPr lvl="1">
              <a:spcBef>
                <a:spcPts val="1000"/>
              </a:spcBef>
            </a:pPr>
            <a:r>
              <a:rPr lang="en-US" noProof="0" dirty="0"/>
              <a:t>Today it can deliver data and voice</a:t>
            </a:r>
          </a:p>
          <a:p>
            <a:pPr>
              <a:spcBef>
                <a:spcPts val="1000"/>
              </a:spcBef>
            </a:pPr>
            <a:r>
              <a:rPr lang="en-US" noProof="0" dirty="0"/>
              <a:t>Cellular technology </a:t>
            </a:r>
            <a:r>
              <a:rPr lang="en-US" noProof="0" dirty="0" smtClean="0"/>
              <a:t>generations:</a:t>
            </a:r>
            <a:endParaRPr lang="en-US" noProof="0" dirty="0"/>
          </a:p>
          <a:p>
            <a:pPr lvl="1">
              <a:spcBef>
                <a:spcPts val="1000"/>
              </a:spcBef>
            </a:pPr>
            <a:r>
              <a:rPr lang="en-US" noProof="0" dirty="0"/>
              <a:t>1G: analog</a:t>
            </a:r>
          </a:p>
          <a:p>
            <a:pPr lvl="1">
              <a:spcBef>
                <a:spcPts val="1000"/>
              </a:spcBef>
            </a:pPr>
            <a:r>
              <a:rPr lang="en-US" noProof="0" dirty="0"/>
              <a:t>2G: digital transmission up to </a:t>
            </a:r>
            <a:r>
              <a:rPr lang="en-US" noProof="0" dirty="0" smtClean="0"/>
              <a:t>240 Kbps</a:t>
            </a:r>
            <a:endParaRPr lang="en-US" noProof="0" dirty="0"/>
          </a:p>
          <a:p>
            <a:pPr lvl="1">
              <a:spcBef>
                <a:spcPts val="1000"/>
              </a:spcBef>
            </a:pPr>
            <a:r>
              <a:rPr lang="en-US" noProof="0" dirty="0"/>
              <a:t>3G: data rates up to </a:t>
            </a:r>
            <a:r>
              <a:rPr lang="en-US" noProof="0" dirty="0" smtClean="0"/>
              <a:t>384 Kbps</a:t>
            </a:r>
            <a:endParaRPr lang="en-US" noProof="0" dirty="0"/>
          </a:p>
          <a:p>
            <a:pPr lvl="2">
              <a:spcBef>
                <a:spcPts val="1000"/>
              </a:spcBef>
            </a:pPr>
            <a:r>
              <a:rPr lang="en-US" noProof="0" dirty="0"/>
              <a:t>Data communications use packet switching</a:t>
            </a:r>
          </a:p>
          <a:p>
            <a:pPr lvl="1">
              <a:spcBef>
                <a:spcPts val="1000"/>
              </a:spcBef>
            </a:pPr>
            <a:r>
              <a:rPr lang="en-US" noProof="0" dirty="0"/>
              <a:t>4G: </a:t>
            </a:r>
            <a:r>
              <a:rPr lang="en-US" noProof="0" dirty="0" smtClean="0"/>
              <a:t>all-I</a:t>
            </a:r>
            <a:r>
              <a:rPr lang="en-US" sz="100" noProof="0" dirty="0" smtClean="0"/>
              <a:t> </a:t>
            </a:r>
            <a:r>
              <a:rPr lang="en-US" noProof="0" dirty="0" smtClean="0"/>
              <a:t>P</a:t>
            </a:r>
            <a:r>
              <a:rPr lang="en-US" noProof="0" dirty="0"/>
              <a:t>, packet switched network for data and voice</a:t>
            </a:r>
          </a:p>
          <a:p>
            <a:pPr lvl="2">
              <a:spcBef>
                <a:spcPts val="1000"/>
              </a:spcBef>
            </a:pPr>
            <a:r>
              <a:rPr lang="en-US" noProof="0" dirty="0"/>
              <a:t>Specifies throughputs of 100 Mbps for fast-moving clients; 1 Gbps for slow-moving clients</a:t>
            </a:r>
          </a:p>
          <a:p>
            <a:pPr lvl="1">
              <a:spcBef>
                <a:spcPts val="1000"/>
              </a:spcBef>
            </a:pPr>
            <a:r>
              <a:rPr lang="en-US" noProof="0" dirty="0" smtClean="0"/>
              <a:t>5G: don’t exist yet</a:t>
            </a:r>
          </a:p>
          <a:p>
            <a:pPr lvl="2">
              <a:spcBef>
                <a:spcPts val="1000"/>
              </a:spcBef>
            </a:pPr>
            <a:r>
              <a:rPr lang="en-US" noProof="0" dirty="0" smtClean="0"/>
              <a:t>Expect 5G devices to offer download speeds of up to 20 Gbps and upload speeds of 10 Gbps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895072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Cellular (2 of 4)</a:t>
            </a:r>
            <a:endParaRPr lang="en-US" noProof="0" dirty="0"/>
          </a:p>
        </p:txBody>
      </p:sp>
      <p:sp>
        <p:nvSpPr>
          <p:cNvPr id="3" name="Content Placeholder 2"/>
          <p:cNvSpPr>
            <a:spLocks noGrp="1"/>
          </p:cNvSpPr>
          <p:nvPr>
            <p:ph idx="1"/>
          </p:nvPr>
        </p:nvSpPr>
        <p:spPr>
          <a:xfrm>
            <a:off x="365125" y="1538818"/>
            <a:ext cx="8415338" cy="3481979"/>
          </a:xfrm>
        </p:spPr>
        <p:txBody>
          <a:bodyPr/>
          <a:lstStyle/>
          <a:p>
            <a:pPr>
              <a:spcBef>
                <a:spcPts val="1000"/>
              </a:spcBef>
            </a:pPr>
            <a:r>
              <a:rPr lang="en-US" noProof="0" dirty="0"/>
              <a:t>Use one of two competing voice technologies:</a:t>
            </a:r>
          </a:p>
          <a:p>
            <a:pPr lvl="1">
              <a:spcBef>
                <a:spcPts val="1000"/>
              </a:spcBef>
            </a:pPr>
            <a:r>
              <a:rPr lang="en-US" noProof="0" dirty="0" smtClean="0"/>
              <a:t>G</a:t>
            </a:r>
            <a:r>
              <a:rPr lang="en-US" sz="100" noProof="0" dirty="0" smtClean="0"/>
              <a:t> </a:t>
            </a:r>
            <a:r>
              <a:rPr lang="en-US" noProof="0" dirty="0" smtClean="0"/>
              <a:t>S</a:t>
            </a:r>
            <a:r>
              <a:rPr lang="en-US" sz="100" noProof="0" dirty="0" smtClean="0"/>
              <a:t> </a:t>
            </a:r>
            <a:r>
              <a:rPr lang="en-US" noProof="0" dirty="0" smtClean="0"/>
              <a:t>M </a:t>
            </a:r>
            <a:r>
              <a:rPr lang="en-US" noProof="0" dirty="0"/>
              <a:t>(Global System for Mobile Communications)</a:t>
            </a:r>
          </a:p>
          <a:p>
            <a:pPr lvl="1">
              <a:spcBef>
                <a:spcPts val="1000"/>
              </a:spcBef>
            </a:pPr>
            <a:r>
              <a:rPr lang="en-US" noProof="0" dirty="0" smtClean="0"/>
              <a:t>C</a:t>
            </a:r>
            <a:r>
              <a:rPr lang="en-US" sz="100" noProof="0" dirty="0" smtClean="0"/>
              <a:t> </a:t>
            </a:r>
            <a:r>
              <a:rPr lang="en-US" noProof="0" dirty="0" smtClean="0"/>
              <a:t>D</a:t>
            </a:r>
            <a:r>
              <a:rPr lang="en-US" sz="100" noProof="0" dirty="0" smtClean="0"/>
              <a:t> </a:t>
            </a:r>
            <a:r>
              <a:rPr lang="en-US" noProof="0" dirty="0" smtClean="0"/>
              <a:t>M</a:t>
            </a:r>
            <a:r>
              <a:rPr lang="en-US" sz="100" noProof="0" dirty="0" smtClean="0"/>
              <a:t> </a:t>
            </a:r>
            <a:r>
              <a:rPr lang="en-US" noProof="0" dirty="0" smtClean="0"/>
              <a:t>A </a:t>
            </a:r>
            <a:r>
              <a:rPr lang="en-US" noProof="0" dirty="0"/>
              <a:t>(Code Division Multiple Access)</a:t>
            </a:r>
          </a:p>
          <a:p>
            <a:pPr>
              <a:spcBef>
                <a:spcPts val="1000"/>
              </a:spcBef>
            </a:pPr>
            <a:r>
              <a:rPr lang="en-US" noProof="0" dirty="0"/>
              <a:t>Network </a:t>
            </a:r>
            <a:r>
              <a:rPr lang="en-US" noProof="0" dirty="0" smtClean="0"/>
              <a:t>infrastructure:</a:t>
            </a:r>
            <a:endParaRPr lang="en-US" noProof="0" dirty="0"/>
          </a:p>
          <a:p>
            <a:pPr lvl="1">
              <a:spcBef>
                <a:spcPts val="1000"/>
              </a:spcBef>
            </a:pPr>
            <a:r>
              <a:rPr lang="en-US" noProof="0" dirty="0"/>
              <a:t>Cells served by antenna and base station</a:t>
            </a:r>
          </a:p>
          <a:p>
            <a:pPr lvl="1">
              <a:spcBef>
                <a:spcPts val="1000"/>
              </a:spcBef>
            </a:pPr>
            <a:r>
              <a:rPr lang="en-US" noProof="0" dirty="0"/>
              <a:t>Controller assigns mobile clients frequencies</a:t>
            </a:r>
          </a:p>
          <a:p>
            <a:pPr>
              <a:spcBef>
                <a:spcPts val="1000"/>
              </a:spcBef>
            </a:pPr>
            <a:r>
              <a:rPr lang="en-US" noProof="0" dirty="0"/>
              <a:t>Cell size depends on:</a:t>
            </a:r>
          </a:p>
          <a:p>
            <a:pPr lvl="1">
              <a:spcBef>
                <a:spcPts val="1000"/>
              </a:spcBef>
            </a:pPr>
            <a:r>
              <a:rPr lang="en-US" noProof="0" dirty="0"/>
              <a:t>Network’s access method</a:t>
            </a:r>
          </a:p>
          <a:p>
            <a:pPr lvl="1">
              <a:spcBef>
                <a:spcPts val="1000"/>
              </a:spcBef>
            </a:pPr>
            <a:r>
              <a:rPr lang="en-US" noProof="0" dirty="0"/>
              <a:t>Region’s topology, population, and amount of cellular traffic</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648102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Cellular (3 of 4)</a:t>
            </a:r>
            <a:endParaRPr lang="en-US" noProof="0" dirty="0"/>
          </a:p>
        </p:txBody>
      </p:sp>
      <p:pic>
        <p:nvPicPr>
          <p:cNvPr id="6" name="Picture 5" descr="Figure 12-27 Cellular network. A network diagram of cellular communication. On the right is the central office from which signals are transmitted to mobile switching center. From this center signals are transmitted through antennas to the base stations. The base stations are divided into cells. The cells are depicted as hexagons in a honey comb pattern. In the base stations antennas are positioned at the corners of each cell radiating and. providing coverage. In the lower cell is the mobile clie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9592" y="1659636"/>
            <a:ext cx="5004816" cy="353872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089761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Cellular (4 of 4)</a:t>
            </a:r>
            <a:endParaRPr lang="en-US" noProof="0" dirty="0"/>
          </a:p>
        </p:txBody>
      </p:sp>
      <p:sp>
        <p:nvSpPr>
          <p:cNvPr id="3" name="Content Placeholder 2"/>
          <p:cNvSpPr>
            <a:spLocks noGrp="1"/>
          </p:cNvSpPr>
          <p:nvPr>
            <p:ph idx="1"/>
          </p:nvPr>
        </p:nvSpPr>
        <p:spPr>
          <a:xfrm>
            <a:off x="365125" y="1538818"/>
            <a:ext cx="8415338" cy="3324500"/>
          </a:xfrm>
        </p:spPr>
        <p:txBody>
          <a:bodyPr/>
          <a:lstStyle/>
          <a:p>
            <a:pPr>
              <a:spcBef>
                <a:spcPts val="1000"/>
              </a:spcBef>
            </a:pPr>
            <a:r>
              <a:rPr lang="en-US" noProof="0" dirty="0" smtClean="0"/>
              <a:t>M</a:t>
            </a:r>
            <a:r>
              <a:rPr lang="en-US" sz="100" noProof="0" dirty="0" smtClean="0"/>
              <a:t> </a:t>
            </a:r>
            <a:r>
              <a:rPr lang="en-US" noProof="0" dirty="0" smtClean="0"/>
              <a:t>S</a:t>
            </a:r>
            <a:r>
              <a:rPr lang="en-US" sz="100" noProof="0" dirty="0" smtClean="0"/>
              <a:t> </a:t>
            </a:r>
            <a:r>
              <a:rPr lang="en-US" noProof="0" dirty="0" smtClean="0"/>
              <a:t>C </a:t>
            </a:r>
            <a:r>
              <a:rPr lang="en-US" noProof="0" dirty="0"/>
              <a:t>(Mobile switching center)</a:t>
            </a:r>
          </a:p>
          <a:p>
            <a:pPr lvl="1">
              <a:spcBef>
                <a:spcPts val="1000"/>
              </a:spcBef>
            </a:pPr>
            <a:r>
              <a:rPr lang="en-US" noProof="0" dirty="0"/>
              <a:t>Also called an </a:t>
            </a:r>
            <a:r>
              <a:rPr lang="en-US" noProof="0" dirty="0" smtClean="0"/>
              <a:t>M</a:t>
            </a:r>
            <a:r>
              <a:rPr lang="en-US" sz="100" noProof="0" dirty="0" smtClean="0"/>
              <a:t> </a:t>
            </a:r>
            <a:r>
              <a:rPr lang="en-US" noProof="0" dirty="0" smtClean="0"/>
              <a:t>T</a:t>
            </a:r>
            <a:r>
              <a:rPr lang="en-US" sz="100" noProof="0" dirty="0" smtClean="0"/>
              <a:t> </a:t>
            </a:r>
            <a:r>
              <a:rPr lang="en-US" noProof="0" dirty="0" smtClean="0"/>
              <a:t>S</a:t>
            </a:r>
            <a:r>
              <a:rPr lang="en-US" sz="100" noProof="0" dirty="0" smtClean="0"/>
              <a:t> </a:t>
            </a:r>
            <a:r>
              <a:rPr lang="en-US" noProof="0" dirty="0" smtClean="0"/>
              <a:t>O</a:t>
            </a:r>
            <a:endParaRPr lang="en-US" noProof="0" dirty="0"/>
          </a:p>
          <a:p>
            <a:pPr>
              <a:spcBef>
                <a:spcPts val="1000"/>
              </a:spcBef>
            </a:pPr>
            <a:r>
              <a:rPr lang="en-US" noProof="0" dirty="0"/>
              <a:t>Each base station is connected to an </a:t>
            </a:r>
            <a:r>
              <a:rPr lang="en-US" noProof="0" dirty="0" smtClean="0"/>
              <a:t>M</a:t>
            </a:r>
            <a:r>
              <a:rPr lang="en-US" sz="100" noProof="0" dirty="0" smtClean="0"/>
              <a:t> </a:t>
            </a:r>
            <a:r>
              <a:rPr lang="en-US" noProof="0" dirty="0" smtClean="0"/>
              <a:t>S</a:t>
            </a:r>
            <a:r>
              <a:rPr lang="en-US" sz="100" noProof="0" dirty="0" smtClean="0"/>
              <a:t> </a:t>
            </a:r>
            <a:r>
              <a:rPr lang="en-US" noProof="0" dirty="0" smtClean="0"/>
              <a:t>C </a:t>
            </a:r>
            <a:r>
              <a:rPr lang="en-US" noProof="0" dirty="0"/>
              <a:t>by a wireless link or fiber-optic cabling (see Figure </a:t>
            </a:r>
            <a:r>
              <a:rPr lang="en-US" noProof="0" dirty="0" smtClean="0"/>
              <a:t>12-27 on previous slide)</a:t>
            </a:r>
            <a:endParaRPr lang="en-US" noProof="0" dirty="0"/>
          </a:p>
          <a:p>
            <a:pPr>
              <a:spcBef>
                <a:spcPts val="1000"/>
              </a:spcBef>
            </a:pPr>
            <a:r>
              <a:rPr lang="en-US" noProof="0" dirty="0"/>
              <a:t>Basic </a:t>
            </a:r>
            <a:r>
              <a:rPr lang="en-US" noProof="0" dirty="0" smtClean="0"/>
              <a:t>infrastructure:</a:t>
            </a:r>
            <a:endParaRPr lang="en-US" noProof="0" dirty="0"/>
          </a:p>
          <a:p>
            <a:pPr lvl="1">
              <a:spcBef>
                <a:spcPts val="1000"/>
              </a:spcBef>
            </a:pPr>
            <a:r>
              <a:rPr lang="en-US" noProof="0" dirty="0" smtClean="0"/>
              <a:t>H</a:t>
            </a:r>
            <a:r>
              <a:rPr lang="en-US" sz="100" noProof="0" dirty="0" smtClean="0"/>
              <a:t> </a:t>
            </a:r>
            <a:r>
              <a:rPr lang="en-US" noProof="0" dirty="0" smtClean="0"/>
              <a:t>S</a:t>
            </a:r>
            <a:r>
              <a:rPr lang="en-US" sz="100" noProof="0" dirty="0" smtClean="0"/>
              <a:t> </a:t>
            </a:r>
            <a:r>
              <a:rPr lang="en-US" noProof="0" dirty="0" smtClean="0"/>
              <a:t>P</a:t>
            </a:r>
            <a:r>
              <a:rPr lang="en-US" sz="100" noProof="0" dirty="0" smtClean="0"/>
              <a:t> </a:t>
            </a:r>
            <a:r>
              <a:rPr lang="en-US" noProof="0" dirty="0" smtClean="0"/>
              <a:t>A</a:t>
            </a:r>
            <a:r>
              <a:rPr lang="en-US" noProof="0" dirty="0"/>
              <a:t>+ (High Speed Packet Access Plus)</a:t>
            </a:r>
          </a:p>
          <a:p>
            <a:pPr lvl="2">
              <a:spcBef>
                <a:spcPts val="1000"/>
              </a:spcBef>
            </a:pPr>
            <a:r>
              <a:rPr lang="en-US" noProof="0" dirty="0"/>
              <a:t>3G technology</a:t>
            </a:r>
          </a:p>
          <a:p>
            <a:pPr lvl="1">
              <a:spcBef>
                <a:spcPts val="1000"/>
              </a:spcBef>
            </a:pPr>
            <a:r>
              <a:rPr lang="en-US" noProof="0" dirty="0" smtClean="0"/>
              <a:t>L</a:t>
            </a:r>
            <a:r>
              <a:rPr lang="en-US" sz="100" noProof="0" dirty="0" smtClean="0"/>
              <a:t> </a:t>
            </a:r>
            <a:r>
              <a:rPr lang="en-US" noProof="0" dirty="0" smtClean="0"/>
              <a:t>T</a:t>
            </a:r>
            <a:r>
              <a:rPr lang="en-US" sz="100" noProof="0" dirty="0" smtClean="0"/>
              <a:t> </a:t>
            </a:r>
            <a:r>
              <a:rPr lang="en-US" noProof="0" dirty="0" smtClean="0"/>
              <a:t>E </a:t>
            </a:r>
            <a:r>
              <a:rPr lang="en-US" noProof="0" dirty="0"/>
              <a:t>(</a:t>
            </a:r>
            <a:r>
              <a:rPr lang="en-US" noProof="0" dirty="0" smtClean="0"/>
              <a:t>Long-Term </a:t>
            </a:r>
            <a:r>
              <a:rPr lang="en-US" noProof="0" dirty="0"/>
              <a:t>Evolution)</a:t>
            </a:r>
          </a:p>
          <a:p>
            <a:pPr lvl="2">
              <a:spcBef>
                <a:spcPts val="1000"/>
              </a:spcBef>
            </a:pPr>
            <a:r>
              <a:rPr lang="en-US" noProof="0" dirty="0"/>
              <a:t>4G technology</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12284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Satellite (1 of 4)</a:t>
            </a:r>
            <a:endParaRPr lang="en-US" noProof="0" dirty="0"/>
          </a:p>
        </p:txBody>
      </p:sp>
      <p:sp>
        <p:nvSpPr>
          <p:cNvPr id="3" name="Content Placeholder 2"/>
          <p:cNvSpPr>
            <a:spLocks noGrp="1"/>
          </p:cNvSpPr>
          <p:nvPr>
            <p:ph idx="1"/>
          </p:nvPr>
        </p:nvSpPr>
        <p:spPr>
          <a:xfrm>
            <a:off x="365125" y="1538818"/>
            <a:ext cx="8415338" cy="4618700"/>
          </a:xfrm>
        </p:spPr>
        <p:txBody>
          <a:bodyPr/>
          <a:lstStyle/>
          <a:p>
            <a:pPr>
              <a:lnSpc>
                <a:spcPct val="90000"/>
              </a:lnSpc>
              <a:spcBef>
                <a:spcPts val="800"/>
              </a:spcBef>
            </a:pPr>
            <a:r>
              <a:rPr lang="en-US" noProof="0" dirty="0" smtClean="0"/>
              <a:t>Originally used to transmit telephone and television signals across the Atlantic Ocean</a:t>
            </a:r>
          </a:p>
          <a:p>
            <a:pPr>
              <a:lnSpc>
                <a:spcPct val="90000"/>
              </a:lnSpc>
              <a:spcBef>
                <a:spcPts val="800"/>
              </a:spcBef>
            </a:pPr>
            <a:r>
              <a:rPr lang="en-US" noProof="0" dirty="0" smtClean="0"/>
              <a:t>Today, satellites are used for transmitting consumer voice, video, music, and data</a:t>
            </a:r>
          </a:p>
          <a:p>
            <a:pPr>
              <a:lnSpc>
                <a:spcPct val="90000"/>
              </a:lnSpc>
              <a:spcBef>
                <a:spcPts val="800"/>
              </a:spcBef>
              <a:defRPr/>
            </a:pPr>
            <a:r>
              <a:rPr lang="en-US" noProof="0" dirty="0"/>
              <a:t>Satellite </a:t>
            </a:r>
            <a:r>
              <a:rPr lang="en-US" noProof="0" dirty="0" smtClean="0"/>
              <a:t>orbits:</a:t>
            </a:r>
            <a:endParaRPr lang="en-US" noProof="0" dirty="0"/>
          </a:p>
          <a:p>
            <a:pPr lvl="1">
              <a:lnSpc>
                <a:spcPct val="90000"/>
              </a:lnSpc>
              <a:spcBef>
                <a:spcPts val="800"/>
              </a:spcBef>
              <a:defRPr/>
            </a:pPr>
            <a:r>
              <a:rPr lang="en-US" noProof="0" dirty="0"/>
              <a:t>Geosynchronous Earth orbit (</a:t>
            </a:r>
            <a:r>
              <a:rPr lang="en-US" noProof="0" dirty="0" smtClean="0"/>
              <a:t>G</a:t>
            </a:r>
            <a:r>
              <a:rPr lang="en-US" sz="100" noProof="0" dirty="0" smtClean="0"/>
              <a:t> </a:t>
            </a:r>
            <a:r>
              <a:rPr lang="en-US" noProof="0" dirty="0" smtClean="0"/>
              <a:t>E</a:t>
            </a:r>
            <a:r>
              <a:rPr lang="en-US" sz="100" noProof="0" dirty="0" smtClean="0"/>
              <a:t> </a:t>
            </a:r>
            <a:r>
              <a:rPr lang="en-US" noProof="0" dirty="0" smtClean="0"/>
              <a:t>O</a:t>
            </a:r>
            <a:r>
              <a:rPr lang="en-US" noProof="0" dirty="0"/>
              <a:t>)</a:t>
            </a:r>
          </a:p>
          <a:p>
            <a:pPr lvl="2">
              <a:lnSpc>
                <a:spcPct val="90000"/>
              </a:lnSpc>
              <a:spcBef>
                <a:spcPts val="800"/>
              </a:spcBef>
              <a:defRPr/>
            </a:pPr>
            <a:r>
              <a:rPr lang="en-US" noProof="0" dirty="0"/>
              <a:t>Satellites orbit at same rate Earth turns</a:t>
            </a:r>
          </a:p>
          <a:p>
            <a:pPr lvl="2">
              <a:lnSpc>
                <a:spcPct val="90000"/>
              </a:lnSpc>
              <a:spcBef>
                <a:spcPts val="800"/>
              </a:spcBef>
              <a:defRPr/>
            </a:pPr>
            <a:r>
              <a:rPr lang="en-US" noProof="0" dirty="0"/>
              <a:t>Most popular</a:t>
            </a:r>
          </a:p>
          <a:p>
            <a:pPr lvl="1">
              <a:lnSpc>
                <a:spcPct val="90000"/>
              </a:lnSpc>
              <a:spcBef>
                <a:spcPts val="800"/>
              </a:spcBef>
              <a:defRPr/>
            </a:pPr>
            <a:r>
              <a:rPr lang="en-US" noProof="0" dirty="0" smtClean="0"/>
              <a:t>Uplink/Downlink</a:t>
            </a:r>
            <a:endParaRPr lang="en-US" noProof="0" dirty="0"/>
          </a:p>
          <a:p>
            <a:pPr lvl="2">
              <a:lnSpc>
                <a:spcPct val="90000"/>
              </a:lnSpc>
              <a:spcBef>
                <a:spcPts val="800"/>
              </a:spcBef>
              <a:defRPr/>
            </a:pPr>
            <a:r>
              <a:rPr lang="en-US" noProof="0" dirty="0"/>
              <a:t>Satellite transponder transmits signal to Earth-based </a:t>
            </a:r>
            <a:r>
              <a:rPr lang="en-US" noProof="0" dirty="0" smtClean="0"/>
              <a:t>transmitter</a:t>
            </a:r>
            <a:endParaRPr lang="en-US" noProof="0" dirty="0"/>
          </a:p>
          <a:p>
            <a:pPr lvl="1">
              <a:lnSpc>
                <a:spcPct val="90000"/>
              </a:lnSpc>
              <a:spcBef>
                <a:spcPts val="800"/>
              </a:spcBef>
              <a:defRPr/>
            </a:pPr>
            <a:r>
              <a:rPr lang="en-US" noProof="0" dirty="0"/>
              <a:t>Typical satellite</a:t>
            </a:r>
          </a:p>
          <a:p>
            <a:pPr lvl="2">
              <a:lnSpc>
                <a:spcPct val="90000"/>
              </a:lnSpc>
              <a:spcBef>
                <a:spcPts val="800"/>
              </a:spcBef>
              <a:defRPr/>
            </a:pPr>
            <a:r>
              <a:rPr lang="en-US" noProof="0" dirty="0" smtClean="0"/>
              <a:t>24–32 </a:t>
            </a:r>
            <a:r>
              <a:rPr lang="en-US" noProof="0" dirty="0"/>
              <a:t>transponders</a:t>
            </a:r>
          </a:p>
          <a:p>
            <a:pPr lvl="2">
              <a:lnSpc>
                <a:spcPct val="90000"/>
              </a:lnSpc>
              <a:spcBef>
                <a:spcPts val="800"/>
              </a:spcBef>
              <a:defRPr/>
            </a:pPr>
            <a:r>
              <a:rPr lang="en-US" noProof="0" dirty="0"/>
              <a:t>Unique downlink frequencies</a:t>
            </a:r>
          </a:p>
          <a:p>
            <a:pPr lvl="1">
              <a:lnSpc>
                <a:spcPct val="90000"/>
              </a:lnSpc>
              <a:spcBef>
                <a:spcPts val="800"/>
              </a:spcBef>
              <a:defRPr/>
            </a:pPr>
            <a:r>
              <a:rPr lang="en-US" noProof="0" dirty="0"/>
              <a:t>Frequencies, as well as satellite’s orbit location are assigned and regulated by the </a:t>
            </a:r>
            <a:r>
              <a:rPr lang="en-US" noProof="0" dirty="0" smtClean="0"/>
              <a:t>F</a:t>
            </a:r>
            <a:r>
              <a:rPr lang="en-US" sz="100" noProof="0" dirty="0" smtClean="0"/>
              <a:t> </a:t>
            </a:r>
            <a:r>
              <a:rPr lang="en-US" noProof="0" dirty="0" smtClean="0"/>
              <a:t>C</a:t>
            </a:r>
            <a:r>
              <a:rPr lang="en-US" sz="100" noProof="0" dirty="0" smtClean="0"/>
              <a:t> </a:t>
            </a:r>
            <a:r>
              <a:rPr lang="en-US" noProof="0" dirty="0" smtClean="0"/>
              <a:t>C</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13001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Satellite (2 of 4)</a:t>
            </a:r>
            <a:endParaRPr lang="en-US" noProof="0" dirty="0"/>
          </a:p>
        </p:txBody>
      </p:sp>
      <p:pic>
        <p:nvPicPr>
          <p:cNvPr id="6" name="Picture 5" descr="Figure 12-28 Satellite communication. Figure shows a satellite communication. A part of the Earth in rotation is shown with a satellite orbiting around it. A satellite is orbiting in the satellite orbit with a transponder. Information sent from earth to the satellite is transmitted to the satellite in an uplink earth based transmitter. At the satellite the transponder receives the uplink signal and then transmits to an earth based receiver in a downlin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2133600"/>
            <a:ext cx="5336601" cy="28956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684892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Transfer Methods (1 of 4)</a:t>
            </a:r>
            <a:endParaRPr lang="en-US" noProof="0" dirty="0"/>
          </a:p>
        </p:txBody>
      </p:sp>
      <p:sp>
        <p:nvSpPr>
          <p:cNvPr id="3" name="Content Placeholder 2"/>
          <p:cNvSpPr>
            <a:spLocks noGrp="1"/>
          </p:cNvSpPr>
          <p:nvPr>
            <p:ph idx="1"/>
          </p:nvPr>
        </p:nvSpPr>
        <p:spPr>
          <a:xfrm>
            <a:off x="365125" y="1538818"/>
            <a:ext cx="8415338" cy="1338315"/>
          </a:xfrm>
        </p:spPr>
        <p:txBody>
          <a:bodyPr/>
          <a:lstStyle/>
          <a:p>
            <a:pPr>
              <a:spcBef>
                <a:spcPts val="1000"/>
              </a:spcBef>
            </a:pPr>
            <a:r>
              <a:rPr lang="en-US" noProof="0" dirty="0"/>
              <a:t>WAN link</a:t>
            </a:r>
          </a:p>
          <a:p>
            <a:pPr lvl="1">
              <a:spcBef>
                <a:spcPts val="1000"/>
              </a:spcBef>
            </a:pPr>
            <a:r>
              <a:rPr lang="en-US" noProof="0" dirty="0"/>
              <a:t>Connection between one WAN site </a:t>
            </a:r>
            <a:r>
              <a:rPr lang="en-US" noProof="0" dirty="0" smtClean="0"/>
              <a:t>(endpoint) and </a:t>
            </a:r>
            <a:r>
              <a:rPr lang="en-US" noProof="0" dirty="0"/>
              <a:t>another site</a:t>
            </a:r>
          </a:p>
          <a:p>
            <a:pPr lvl="1">
              <a:spcBef>
                <a:spcPts val="1000"/>
              </a:spcBef>
            </a:pPr>
            <a:r>
              <a:rPr lang="en-US" noProof="0" dirty="0" smtClean="0"/>
              <a:t>Can be point-to-point (one site to only one site) or multipoint (one site to two or more other sites)</a:t>
            </a:r>
          </a:p>
        </p:txBody>
      </p:sp>
      <p:pic>
        <p:nvPicPr>
          <p:cNvPr id="5" name="Picture 4" descr="Figure 12-1 Differences in scale between LAN and WAN. Two figures illustrating the differences between local area network and wide area network. Figure 1 local area network: In the network diagram from the top the internet and web server are connected to a router. The router connects to a switch. The switch is linked to various devices like laptop, computer and printer. Figure 2 wide area network: Miami is linked with New York, Detroit, San Francisco and Houston. Detroit is also linked with New York and San Francisco. Wide area network can be point to point or multipoi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1222" y="2988076"/>
            <a:ext cx="5343144" cy="314858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2626329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Satellite (3 of 4)</a:t>
            </a:r>
            <a:endParaRPr lang="en-US" noProof="0" dirty="0"/>
          </a:p>
        </p:txBody>
      </p:sp>
      <p:sp>
        <p:nvSpPr>
          <p:cNvPr id="3" name="Content Placeholder 2"/>
          <p:cNvSpPr>
            <a:spLocks noGrp="1"/>
          </p:cNvSpPr>
          <p:nvPr>
            <p:ph idx="1"/>
          </p:nvPr>
        </p:nvSpPr>
        <p:spPr>
          <a:xfrm>
            <a:off x="365125" y="1538819"/>
            <a:ext cx="8415338" cy="747182"/>
          </a:xfrm>
        </p:spPr>
        <p:txBody>
          <a:bodyPr/>
          <a:lstStyle/>
          <a:p>
            <a:pPr>
              <a:spcBef>
                <a:spcPts val="1000"/>
              </a:spcBef>
            </a:pPr>
            <a:r>
              <a:rPr lang="en-US" noProof="0" dirty="0" smtClean="0"/>
              <a:t>Satellites transmit and receive signals in any of six frequency bands</a:t>
            </a:r>
          </a:p>
          <a:p>
            <a:pPr>
              <a:spcBef>
                <a:spcPts val="1000"/>
              </a:spcBef>
            </a:pPr>
            <a:r>
              <a:rPr lang="en-US" noProof="0" dirty="0" smtClean="0"/>
              <a:t>Within each band, frequencies used for uplink and downlink differ</a:t>
            </a:r>
            <a:endParaRPr lang="en-US" noProof="0" dirty="0"/>
          </a:p>
        </p:txBody>
      </p:sp>
      <p:sp>
        <p:nvSpPr>
          <p:cNvPr id="6" name="Content Placeholder 5"/>
          <p:cNvSpPr>
            <a:spLocks noGrp="1"/>
          </p:cNvSpPr>
          <p:nvPr>
            <p:ph idx="11"/>
          </p:nvPr>
        </p:nvSpPr>
        <p:spPr>
          <a:xfrm>
            <a:off x="373592" y="2680751"/>
            <a:ext cx="4350808" cy="292388"/>
          </a:xfrm>
        </p:spPr>
        <p:txBody>
          <a:bodyPr/>
          <a:lstStyle/>
          <a:p>
            <a:r>
              <a:rPr lang="en-IN" dirty="0"/>
              <a:t>Table 12-5 Satellite frequency bands</a:t>
            </a:r>
          </a:p>
        </p:txBody>
      </p:sp>
      <p:graphicFrame>
        <p:nvGraphicFramePr>
          <p:cNvPr id="5" name="Table 4" descr="The table shows two columns and six rows. The column headings from left to right are as follows: band, frequency range. The rows are as follows. Row 1. Band, l-band. Frequency range, 1.5-2.7 g h z. Row 2. Band, s-band. Frequency range, 2.7-3.5 g h z. Row 3. Band, c-band. Frequency range, 3.4-6.7 g h z. Row 4. Band, k subscript u, k-under band. Frequency range, 12-18 g h z. Row 5. K band. Frequency range, 18-27 g h z. Row 6. K subscript a-band, k-above band: 26.5- 40 g h z.                  &#10;"/>
          <p:cNvGraphicFramePr>
            <a:graphicFrameLocks noGrp="1"/>
          </p:cNvGraphicFramePr>
          <p:nvPr>
            <p:extLst>
              <p:ext uri="{D42A27DB-BD31-4B8C-83A1-F6EECF244321}">
                <p14:modId xmlns:p14="http://schemas.microsoft.com/office/powerpoint/2010/main" val="1259461688"/>
              </p:ext>
            </p:extLst>
          </p:nvPr>
        </p:nvGraphicFramePr>
        <p:xfrm>
          <a:off x="1447800" y="3170034"/>
          <a:ext cx="3733800" cy="206699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58966">
                <a:tc>
                  <a:txBody>
                    <a:bodyPr/>
                    <a:lstStyle/>
                    <a:p>
                      <a:r>
                        <a:rPr lang="en-US" sz="1200" dirty="0" smtClean="0"/>
                        <a:t>Band</a:t>
                      </a:r>
                      <a:endParaRPr lang="en-US" sz="1200" dirty="0"/>
                    </a:p>
                  </a:txBody>
                  <a:tcPr/>
                </a:tc>
                <a:tc>
                  <a:txBody>
                    <a:bodyPr/>
                    <a:lstStyle/>
                    <a:p>
                      <a:r>
                        <a:rPr lang="en-US" sz="1200" dirty="0" smtClean="0"/>
                        <a:t>Frequency</a:t>
                      </a:r>
                      <a:r>
                        <a:rPr lang="en-US" sz="1200" baseline="0" dirty="0" smtClean="0"/>
                        <a:t> range</a:t>
                      </a:r>
                      <a:endParaRPr lang="en-US" sz="1200" dirty="0"/>
                    </a:p>
                  </a:txBody>
                  <a:tcPr/>
                </a:tc>
                <a:extLst>
                  <a:ext uri="{0D108BD9-81ED-4DB2-BD59-A6C34878D82A}">
                    <a16:rowId xmlns:a16="http://schemas.microsoft.com/office/drawing/2014/main" val="10000"/>
                  </a:ext>
                </a:extLst>
              </a:tr>
              <a:tr h="269126">
                <a:tc>
                  <a:txBody>
                    <a:bodyPr/>
                    <a:lstStyle/>
                    <a:p>
                      <a:r>
                        <a:rPr lang="en-US" sz="1200" dirty="0" smtClean="0"/>
                        <a:t>L-band</a:t>
                      </a:r>
                      <a:endParaRPr lang="en-US" sz="1200" dirty="0"/>
                    </a:p>
                  </a:txBody>
                  <a:tcPr/>
                </a:tc>
                <a:tc>
                  <a:txBody>
                    <a:bodyPr/>
                    <a:lstStyle/>
                    <a:p>
                      <a:r>
                        <a:rPr lang="en-US" sz="1200" dirty="0" smtClean="0"/>
                        <a:t>1.5-2.7</a:t>
                      </a:r>
                      <a:r>
                        <a:rPr lang="en-US" sz="1200" baseline="0" dirty="0" smtClean="0"/>
                        <a:t> GHz</a:t>
                      </a:r>
                      <a:endParaRPr lang="en-US" sz="1200" dirty="0"/>
                    </a:p>
                  </a:txBody>
                  <a:tcPr/>
                </a:tc>
                <a:extLst>
                  <a:ext uri="{0D108BD9-81ED-4DB2-BD59-A6C34878D82A}">
                    <a16:rowId xmlns:a16="http://schemas.microsoft.com/office/drawing/2014/main" val="10001"/>
                  </a:ext>
                </a:extLst>
              </a:tr>
              <a:tr h="299606">
                <a:tc>
                  <a:txBody>
                    <a:bodyPr/>
                    <a:lstStyle/>
                    <a:p>
                      <a:r>
                        <a:rPr lang="en-US" sz="1200" dirty="0" smtClean="0"/>
                        <a:t>S-band</a:t>
                      </a:r>
                      <a:endParaRPr lang="en-US" sz="1200" dirty="0"/>
                    </a:p>
                  </a:txBody>
                  <a:tcPr/>
                </a:tc>
                <a:tc>
                  <a:txBody>
                    <a:bodyPr/>
                    <a:lstStyle/>
                    <a:p>
                      <a:r>
                        <a:rPr lang="en-US" sz="1200" dirty="0" smtClean="0"/>
                        <a:t>2.7-3.5 GHz</a:t>
                      </a:r>
                      <a:endParaRPr lang="en-US" sz="1200" dirty="0"/>
                    </a:p>
                  </a:txBody>
                  <a:tcPr/>
                </a:tc>
                <a:extLst>
                  <a:ext uri="{0D108BD9-81ED-4DB2-BD59-A6C34878D82A}">
                    <a16:rowId xmlns:a16="http://schemas.microsoft.com/office/drawing/2014/main" val="10002"/>
                  </a:ext>
                </a:extLst>
              </a:tr>
              <a:tr h="289446">
                <a:tc>
                  <a:txBody>
                    <a:bodyPr/>
                    <a:lstStyle/>
                    <a:p>
                      <a:r>
                        <a:rPr lang="en-US" sz="1200" dirty="0" smtClean="0"/>
                        <a:t>C-band</a:t>
                      </a:r>
                      <a:endParaRPr lang="en-US" sz="1200" dirty="0"/>
                    </a:p>
                  </a:txBody>
                  <a:tcPr/>
                </a:tc>
                <a:tc>
                  <a:txBody>
                    <a:bodyPr/>
                    <a:lstStyle/>
                    <a:p>
                      <a:r>
                        <a:rPr lang="en-US" sz="1200" dirty="0" smtClean="0"/>
                        <a:t>3.4-6.7 GHz</a:t>
                      </a:r>
                      <a:endParaRPr lang="en-US" sz="1200" dirty="0"/>
                    </a:p>
                  </a:txBody>
                  <a:tcPr/>
                </a:tc>
                <a:extLst>
                  <a:ext uri="{0D108BD9-81ED-4DB2-BD59-A6C34878D82A}">
                    <a16:rowId xmlns:a16="http://schemas.microsoft.com/office/drawing/2014/main" val="10003"/>
                  </a:ext>
                </a:extLst>
              </a:tr>
              <a:tr h="299606">
                <a:tc>
                  <a:txBody>
                    <a:bodyPr/>
                    <a:lstStyle/>
                    <a:p>
                      <a:r>
                        <a:rPr lang="en-US" sz="1200" dirty="0" smtClean="0"/>
                        <a:t>K</a:t>
                      </a:r>
                      <a:r>
                        <a:rPr lang="en-US" sz="1200" baseline="-25000" dirty="0" smtClean="0"/>
                        <a:t>u</a:t>
                      </a:r>
                      <a:r>
                        <a:rPr lang="en-US" sz="1200" dirty="0" smtClean="0"/>
                        <a:t> (“K-under band”)</a:t>
                      </a:r>
                      <a:endParaRPr lang="en-US" sz="1200" dirty="0"/>
                    </a:p>
                  </a:txBody>
                  <a:tcPr/>
                </a:tc>
                <a:tc>
                  <a:txBody>
                    <a:bodyPr/>
                    <a:lstStyle/>
                    <a:p>
                      <a:r>
                        <a:rPr lang="en-US" sz="1200" dirty="0" smtClean="0"/>
                        <a:t>12-18 GHz</a:t>
                      </a:r>
                      <a:endParaRPr lang="en-US" sz="1200" dirty="0"/>
                    </a:p>
                  </a:txBody>
                  <a:tcPr/>
                </a:tc>
                <a:extLst>
                  <a:ext uri="{0D108BD9-81ED-4DB2-BD59-A6C34878D82A}">
                    <a16:rowId xmlns:a16="http://schemas.microsoft.com/office/drawing/2014/main" val="10004"/>
                  </a:ext>
                </a:extLst>
              </a:tr>
              <a:tr h="309766">
                <a:tc>
                  <a:txBody>
                    <a:bodyPr/>
                    <a:lstStyle/>
                    <a:p>
                      <a:r>
                        <a:rPr lang="en-US" sz="1200" dirty="0" smtClean="0"/>
                        <a:t>K-band</a:t>
                      </a:r>
                      <a:endParaRPr lang="en-US" sz="1200" dirty="0"/>
                    </a:p>
                  </a:txBody>
                  <a:tcPr/>
                </a:tc>
                <a:tc>
                  <a:txBody>
                    <a:bodyPr/>
                    <a:lstStyle/>
                    <a:p>
                      <a:r>
                        <a:rPr lang="en-US" sz="1200" dirty="0" smtClean="0"/>
                        <a:t>18-27 GHz</a:t>
                      </a:r>
                      <a:endParaRPr lang="en-US" sz="1200" dirty="0"/>
                    </a:p>
                  </a:txBody>
                  <a:tcPr/>
                </a:tc>
                <a:extLst>
                  <a:ext uri="{0D108BD9-81ED-4DB2-BD59-A6C34878D82A}">
                    <a16:rowId xmlns:a16="http://schemas.microsoft.com/office/drawing/2014/main" val="10005"/>
                  </a:ext>
                </a:extLst>
              </a:tr>
              <a:tr h="319926">
                <a:tc>
                  <a:txBody>
                    <a:bodyPr/>
                    <a:lstStyle/>
                    <a:p>
                      <a:r>
                        <a:rPr lang="en-US" sz="1200" dirty="0" smtClean="0"/>
                        <a:t>K</a:t>
                      </a:r>
                      <a:r>
                        <a:rPr lang="en-US" sz="1200" baseline="-25000" dirty="0" smtClean="0"/>
                        <a:t>a</a:t>
                      </a:r>
                      <a:r>
                        <a:rPr lang="en-US" sz="1200" dirty="0" smtClean="0"/>
                        <a:t>-band</a:t>
                      </a:r>
                      <a:r>
                        <a:rPr lang="en-US" sz="1200" baseline="0" dirty="0" smtClean="0"/>
                        <a:t> (“K-above band”)</a:t>
                      </a:r>
                      <a:endParaRPr lang="en-US" sz="1200" dirty="0"/>
                    </a:p>
                  </a:txBody>
                  <a:tcPr/>
                </a:tc>
                <a:tc>
                  <a:txBody>
                    <a:bodyPr/>
                    <a:lstStyle/>
                    <a:p>
                      <a:r>
                        <a:rPr lang="en-US" sz="1200" dirty="0" smtClean="0"/>
                        <a:t>26.5-40 GHz</a:t>
                      </a:r>
                      <a:endParaRPr lang="en-US" sz="1200" dirty="0"/>
                    </a:p>
                  </a:txBody>
                  <a:tcPr/>
                </a:tc>
                <a:extLst>
                  <a:ext uri="{0D108BD9-81ED-4DB2-BD59-A6C34878D82A}">
                    <a16:rowId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900498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Satellite (4 of 4)</a:t>
            </a:r>
            <a:endParaRPr lang="en-US" noProof="0" dirty="0"/>
          </a:p>
        </p:txBody>
      </p:sp>
      <p:sp>
        <p:nvSpPr>
          <p:cNvPr id="3" name="Content Placeholder 2"/>
          <p:cNvSpPr>
            <a:spLocks noGrp="1"/>
          </p:cNvSpPr>
          <p:nvPr>
            <p:ph idx="1"/>
          </p:nvPr>
        </p:nvSpPr>
        <p:spPr>
          <a:xfrm>
            <a:off x="365125" y="1538818"/>
            <a:ext cx="8415338" cy="3002873"/>
          </a:xfrm>
        </p:spPr>
        <p:txBody>
          <a:bodyPr/>
          <a:lstStyle/>
          <a:p>
            <a:pPr>
              <a:spcBef>
                <a:spcPts val="1000"/>
              </a:spcBef>
            </a:pPr>
            <a:r>
              <a:rPr lang="en-US" noProof="0" dirty="0"/>
              <a:t>Satellite Internet </a:t>
            </a:r>
            <a:r>
              <a:rPr lang="en-US" noProof="0" dirty="0" smtClean="0"/>
              <a:t>services:</a:t>
            </a:r>
            <a:endParaRPr lang="en-US" noProof="0" dirty="0"/>
          </a:p>
          <a:p>
            <a:pPr lvl="1">
              <a:spcBef>
                <a:spcPts val="1000"/>
              </a:spcBef>
            </a:pPr>
            <a:r>
              <a:rPr lang="en-US" noProof="0" dirty="0"/>
              <a:t>Subscriber uses small satellite dish antenna, </a:t>
            </a:r>
            <a:r>
              <a:rPr lang="en-US" noProof="0" dirty="0" smtClean="0"/>
              <a:t>receiver, or satellite modem</a:t>
            </a:r>
            <a:endParaRPr lang="en-US" noProof="0" dirty="0"/>
          </a:p>
          <a:p>
            <a:pPr lvl="1">
              <a:spcBef>
                <a:spcPts val="1000"/>
              </a:spcBef>
            </a:pPr>
            <a:r>
              <a:rPr lang="en-US" noProof="0" dirty="0"/>
              <a:t>Exchanges signals with provider’s satellite network</a:t>
            </a:r>
          </a:p>
          <a:p>
            <a:pPr lvl="1">
              <a:spcBef>
                <a:spcPts val="1000"/>
              </a:spcBef>
            </a:pPr>
            <a:r>
              <a:rPr lang="en-US" noProof="0" dirty="0"/>
              <a:t>Typically asymmetrical</a:t>
            </a:r>
          </a:p>
          <a:p>
            <a:pPr lvl="1">
              <a:spcBef>
                <a:spcPts val="1000"/>
              </a:spcBef>
            </a:pPr>
            <a:r>
              <a:rPr lang="en-US" noProof="0" dirty="0"/>
              <a:t>Bandwidth shared among many subscribers</a:t>
            </a:r>
          </a:p>
          <a:p>
            <a:pPr lvl="1">
              <a:spcBef>
                <a:spcPts val="1000"/>
              </a:spcBef>
            </a:pPr>
            <a:r>
              <a:rPr lang="en-US" noProof="0" dirty="0"/>
              <a:t>Throughput controlled by service provider</a:t>
            </a:r>
          </a:p>
          <a:p>
            <a:pPr lvl="1">
              <a:spcBef>
                <a:spcPts val="1000"/>
              </a:spcBef>
            </a:pPr>
            <a:r>
              <a:rPr lang="en-US" noProof="0" dirty="0" smtClean="0"/>
              <a:t>Typical downlink rates range from 2 to 3 Mbps</a:t>
            </a:r>
          </a:p>
          <a:p>
            <a:pPr lvl="2">
              <a:spcBef>
                <a:spcPts val="1000"/>
              </a:spcBef>
            </a:pPr>
            <a:r>
              <a:rPr lang="en-US" noProof="0" dirty="0" smtClean="0"/>
              <a:t>Uplink rates may reach 1 Mbps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310423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5" y="1538818"/>
            <a:ext cx="8415338" cy="3831818"/>
          </a:xfrm>
        </p:spPr>
        <p:txBody>
          <a:bodyPr/>
          <a:lstStyle/>
          <a:p>
            <a:pPr>
              <a:spcBef>
                <a:spcPts val="1000"/>
              </a:spcBef>
            </a:pPr>
            <a:r>
              <a:rPr lang="en-US" noProof="0" dirty="0" smtClean="0"/>
              <a:t>A proxy server acts as an intermediary between the external and internal networks</a:t>
            </a:r>
          </a:p>
          <a:p>
            <a:pPr>
              <a:spcBef>
                <a:spcPts val="1000"/>
              </a:spcBef>
            </a:pPr>
            <a:r>
              <a:rPr lang="en-US" noProof="0" dirty="0" smtClean="0"/>
              <a:t>Thanks to a router’s A</a:t>
            </a:r>
            <a:r>
              <a:rPr lang="en-US" sz="100" noProof="0" dirty="0" smtClean="0"/>
              <a:t> </a:t>
            </a:r>
            <a:r>
              <a:rPr lang="en-US" noProof="0" dirty="0" smtClean="0"/>
              <a:t>C</a:t>
            </a:r>
            <a:r>
              <a:rPr lang="en-US" sz="100" noProof="0" dirty="0" smtClean="0"/>
              <a:t> </a:t>
            </a:r>
            <a:r>
              <a:rPr lang="en-US" noProof="0" dirty="0" smtClean="0"/>
              <a:t>L or access list, routers can decline to forward certain packets depending on their content</a:t>
            </a:r>
          </a:p>
          <a:p>
            <a:pPr>
              <a:spcBef>
                <a:spcPts val="1000"/>
              </a:spcBef>
            </a:pPr>
            <a:r>
              <a:rPr lang="en-US" noProof="0" dirty="0" smtClean="0"/>
              <a:t>A firewall is a specialized device or software that selectively filters or blocks traffic between networks</a:t>
            </a:r>
          </a:p>
          <a:p>
            <a:pPr>
              <a:spcBef>
                <a:spcPts val="1000"/>
              </a:spcBef>
            </a:pPr>
            <a:r>
              <a:rPr lang="en-US" noProof="0" dirty="0" smtClean="0"/>
              <a:t>An I</a:t>
            </a:r>
            <a:r>
              <a:rPr lang="en-US" sz="100" noProof="0" dirty="0" smtClean="0"/>
              <a:t> </a:t>
            </a:r>
            <a:r>
              <a:rPr lang="en-US" noProof="0" dirty="0" smtClean="0"/>
              <a:t>D</a:t>
            </a:r>
            <a:r>
              <a:rPr lang="en-US" sz="100" noProof="0" dirty="0" smtClean="0"/>
              <a:t> </a:t>
            </a:r>
            <a:r>
              <a:rPr lang="en-US" noProof="0" dirty="0" smtClean="0"/>
              <a:t>S (intrusion detection system) is a stand-alone device, an application, or a built-in feature running on a workstation, server, switch, router, or firewall, which is used to monitor network traffic</a:t>
            </a:r>
          </a:p>
          <a:p>
            <a:pPr>
              <a:spcBef>
                <a:spcPts val="1000"/>
              </a:spcBef>
            </a:pPr>
            <a:r>
              <a:rPr lang="en-US" noProof="0" dirty="0" smtClean="0"/>
              <a:t>I</a:t>
            </a:r>
            <a:r>
              <a:rPr lang="en-US" sz="100" noProof="0" dirty="0" smtClean="0"/>
              <a:t> </a:t>
            </a:r>
            <a:r>
              <a:rPr lang="en-US" noProof="0" dirty="0" smtClean="0"/>
              <a:t>D</a:t>
            </a:r>
            <a:r>
              <a:rPr lang="en-US" sz="100" noProof="0" dirty="0" smtClean="0"/>
              <a:t> </a:t>
            </a:r>
            <a:r>
              <a:rPr lang="en-US" noProof="0" dirty="0" smtClean="0"/>
              <a:t>S, I</a:t>
            </a:r>
            <a:r>
              <a:rPr lang="en-US" sz="100" noProof="0" dirty="0" smtClean="0"/>
              <a:t> </a:t>
            </a:r>
            <a:r>
              <a:rPr lang="en-US" noProof="0" dirty="0" smtClean="0"/>
              <a:t>P</a:t>
            </a:r>
            <a:r>
              <a:rPr lang="en-US" sz="100" noProof="0" dirty="0" smtClean="0"/>
              <a:t> </a:t>
            </a:r>
            <a:r>
              <a:rPr lang="en-US" noProof="0" dirty="0" smtClean="0"/>
              <a:t>S, firewalls, and proxy servers all generate a great deal of data that is stored in logs and must be monitored and analyzed</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5" y="1538818"/>
            <a:ext cx="8415338" cy="3985706"/>
          </a:xfrm>
        </p:spPr>
        <p:txBody>
          <a:bodyPr/>
          <a:lstStyle/>
          <a:p>
            <a:pPr>
              <a:spcBef>
                <a:spcPts val="1000"/>
              </a:spcBef>
            </a:pPr>
            <a:r>
              <a:rPr lang="en-US" noProof="0" dirty="0" smtClean="0"/>
              <a:t>S</a:t>
            </a:r>
            <a:r>
              <a:rPr lang="en-US" sz="100" noProof="0" dirty="0" smtClean="0"/>
              <a:t> </a:t>
            </a:r>
            <a:r>
              <a:rPr lang="en-US" noProof="0" dirty="0" smtClean="0"/>
              <a:t>T</a:t>
            </a:r>
            <a:r>
              <a:rPr lang="en-US" sz="100" noProof="0" dirty="0" smtClean="0"/>
              <a:t> </a:t>
            </a:r>
            <a:r>
              <a:rPr lang="en-US" noProof="0" dirty="0" smtClean="0"/>
              <a:t>P (Spanning Tree Protocol) prevents traffic loops by calculating paths that avoid potential loops and blocking links that would complete a loop</a:t>
            </a:r>
          </a:p>
          <a:p>
            <a:pPr>
              <a:spcBef>
                <a:spcPts val="1000"/>
              </a:spcBef>
            </a:pPr>
            <a:r>
              <a:rPr lang="en-US" noProof="0" dirty="0" smtClean="0"/>
              <a:t>Unused physical and virtual ports on switches and other network devices should be disabled until needed</a:t>
            </a:r>
          </a:p>
          <a:p>
            <a:pPr>
              <a:spcBef>
                <a:spcPts val="1000"/>
              </a:spcBef>
            </a:pPr>
            <a:r>
              <a:rPr lang="en-US" noProof="0" dirty="0" smtClean="0"/>
              <a:t>Controlling users’ access to a network consists of three major elements: authentication, authorization, and accounting</a:t>
            </a:r>
          </a:p>
          <a:p>
            <a:pPr>
              <a:spcBef>
                <a:spcPts val="1000"/>
              </a:spcBef>
            </a:pPr>
            <a:r>
              <a:rPr lang="en-US" noProof="0" dirty="0" smtClean="0"/>
              <a:t>With geofencing, G</a:t>
            </a:r>
            <a:r>
              <a:rPr lang="en-US" sz="100" noProof="0" dirty="0" smtClean="0"/>
              <a:t> </a:t>
            </a:r>
            <a:r>
              <a:rPr lang="en-US" noProof="0" dirty="0" smtClean="0"/>
              <a:t>P</a:t>
            </a:r>
            <a:r>
              <a:rPr lang="en-US" sz="100" noProof="0" dirty="0" smtClean="0"/>
              <a:t> </a:t>
            </a:r>
            <a:r>
              <a:rPr lang="en-US" noProof="0" dirty="0" smtClean="0"/>
              <a:t>S or R</a:t>
            </a:r>
            <a:r>
              <a:rPr lang="en-US" sz="100" noProof="0" dirty="0" smtClean="0"/>
              <a:t> </a:t>
            </a:r>
            <a:r>
              <a:rPr lang="en-US" noProof="0" dirty="0" smtClean="0"/>
              <a:t>F</a:t>
            </a:r>
            <a:r>
              <a:rPr lang="en-US" sz="100" noProof="0" dirty="0" smtClean="0"/>
              <a:t> </a:t>
            </a:r>
            <a:r>
              <a:rPr lang="en-US" noProof="0" dirty="0" smtClean="0"/>
              <a:t>I</a:t>
            </a:r>
            <a:r>
              <a:rPr lang="en-US" sz="100" noProof="0" dirty="0" smtClean="0"/>
              <a:t> </a:t>
            </a:r>
            <a:r>
              <a:rPr lang="en-US" noProof="0" dirty="0" smtClean="0"/>
              <a:t>D data is sent to the authentication server to report the location of the device attempting to authenticate to the network</a:t>
            </a:r>
          </a:p>
          <a:p>
            <a:pPr>
              <a:spcBef>
                <a:spcPts val="1000"/>
              </a:spcBef>
            </a:pPr>
            <a:r>
              <a:rPr lang="en-US" noProof="0" dirty="0" smtClean="0"/>
              <a:t>Systems generate many logs that can be used for troubleshooting and auditing</a:t>
            </a:r>
          </a:p>
          <a:p>
            <a:pPr>
              <a:spcBef>
                <a:spcPts val="1000"/>
              </a:spcBef>
            </a:pPr>
            <a:r>
              <a:rPr lang="en-US" noProof="0" dirty="0" smtClean="0"/>
              <a:t>A N</a:t>
            </a:r>
            <a:r>
              <a:rPr lang="en-US" sz="100" noProof="0" dirty="0" smtClean="0"/>
              <a:t> </a:t>
            </a:r>
            <a:r>
              <a:rPr lang="en-US" noProof="0" dirty="0" smtClean="0"/>
              <a:t>A</a:t>
            </a:r>
            <a:r>
              <a:rPr lang="en-US" sz="100" noProof="0" dirty="0" smtClean="0"/>
              <a:t> </a:t>
            </a:r>
            <a:r>
              <a:rPr lang="en-US" noProof="0" dirty="0" smtClean="0"/>
              <a:t>C system employs a set of rules, called network policies, which determine the level and type of access granted to a device when it joins a network</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5" y="1538818"/>
            <a:ext cx="8415338" cy="3831818"/>
          </a:xfrm>
        </p:spPr>
        <p:txBody>
          <a:bodyPr/>
          <a:lstStyle/>
          <a:p>
            <a:pPr>
              <a:spcBef>
                <a:spcPts val="1000"/>
              </a:spcBef>
            </a:pPr>
            <a:r>
              <a:rPr lang="en-US" noProof="0" dirty="0" smtClean="0"/>
              <a:t>Kerberos is a cross-platform authentication protocol that uses key encryption to verify identity of clients and to securely exchange information after a client logs on to a system</a:t>
            </a:r>
          </a:p>
          <a:p>
            <a:pPr>
              <a:spcBef>
                <a:spcPts val="1000"/>
              </a:spcBef>
            </a:pPr>
            <a:r>
              <a:rPr lang="en-US" noProof="0" dirty="0" smtClean="0"/>
              <a:t>Kerberos is an example of S</a:t>
            </a:r>
            <a:r>
              <a:rPr lang="en-US" sz="100" noProof="0" dirty="0" smtClean="0"/>
              <a:t> </a:t>
            </a:r>
            <a:r>
              <a:rPr lang="en-US" noProof="0" dirty="0" smtClean="0"/>
              <a:t>S</a:t>
            </a:r>
            <a:r>
              <a:rPr lang="en-US" sz="100" noProof="0" dirty="0" smtClean="0"/>
              <a:t> </a:t>
            </a:r>
            <a:r>
              <a:rPr lang="en-US" noProof="0" dirty="0" smtClean="0"/>
              <a:t>O (single sign-on)</a:t>
            </a:r>
          </a:p>
          <a:p>
            <a:pPr>
              <a:spcBef>
                <a:spcPts val="1000"/>
              </a:spcBef>
            </a:pPr>
            <a:r>
              <a:rPr lang="en-US" noProof="0" dirty="0" smtClean="0"/>
              <a:t>The most popular A</a:t>
            </a:r>
            <a:r>
              <a:rPr lang="en-US" sz="100" noProof="0" dirty="0" smtClean="0"/>
              <a:t> </a:t>
            </a:r>
            <a:r>
              <a:rPr lang="en-US" noProof="0" dirty="0" smtClean="0"/>
              <a:t>A</a:t>
            </a:r>
            <a:r>
              <a:rPr lang="en-US" sz="100" noProof="0" dirty="0" smtClean="0"/>
              <a:t> </a:t>
            </a:r>
            <a:r>
              <a:rPr lang="en-US" noProof="0" dirty="0" smtClean="0"/>
              <a:t>A service is RADIUS (Remote Authentication Dial-In User Service)</a:t>
            </a:r>
          </a:p>
          <a:p>
            <a:pPr>
              <a:spcBef>
                <a:spcPts val="1000"/>
              </a:spcBef>
            </a:pPr>
            <a:r>
              <a:rPr lang="en-US" noProof="0" dirty="0" smtClean="0"/>
              <a:t>T</a:t>
            </a:r>
            <a:r>
              <a:rPr lang="en-US" sz="100" noProof="0" dirty="0" smtClean="0"/>
              <a:t> </a:t>
            </a:r>
            <a:r>
              <a:rPr lang="en-US" noProof="0" dirty="0" smtClean="0"/>
              <a:t>A</a:t>
            </a:r>
            <a:r>
              <a:rPr lang="en-US" sz="100" noProof="0" dirty="0" smtClean="0"/>
              <a:t> </a:t>
            </a:r>
            <a:r>
              <a:rPr lang="en-US" noProof="0" dirty="0" smtClean="0"/>
              <a:t>C</a:t>
            </a:r>
            <a:r>
              <a:rPr lang="en-US" sz="100" noProof="0" dirty="0" smtClean="0"/>
              <a:t> </a:t>
            </a:r>
            <a:r>
              <a:rPr lang="en-US" noProof="0" dirty="0" smtClean="0"/>
              <a:t>A</a:t>
            </a:r>
            <a:r>
              <a:rPr lang="en-US" sz="100" noProof="0" dirty="0" smtClean="0"/>
              <a:t> </a:t>
            </a:r>
            <a:r>
              <a:rPr lang="en-US" noProof="0" dirty="0" smtClean="0"/>
              <a:t>C</a:t>
            </a:r>
            <a:r>
              <a:rPr lang="en-US" sz="100" noProof="0" dirty="0" smtClean="0"/>
              <a:t> </a:t>
            </a:r>
            <a:r>
              <a:rPr lang="en-US" noProof="0" dirty="0" smtClean="0"/>
              <a:t>S+ (Terminal Access Controller Access Control System Plus) offers network administrators the option of separating the access, authentication, and auditing capabilities</a:t>
            </a:r>
          </a:p>
          <a:p>
            <a:pPr>
              <a:spcBef>
                <a:spcPts val="1000"/>
              </a:spcBef>
            </a:pPr>
            <a:r>
              <a:rPr lang="en-US" noProof="0" dirty="0" smtClean="0"/>
              <a:t>W</a:t>
            </a:r>
            <a:r>
              <a:rPr lang="en-US" sz="100" noProof="0" dirty="0" smtClean="0"/>
              <a:t> </a:t>
            </a:r>
            <a:r>
              <a:rPr lang="en-US" noProof="0" dirty="0" smtClean="0"/>
              <a:t>E</a:t>
            </a:r>
            <a:r>
              <a:rPr lang="en-US" sz="100" noProof="0" dirty="0" smtClean="0"/>
              <a:t> </a:t>
            </a:r>
            <a:r>
              <a:rPr lang="en-US" noProof="0" dirty="0" smtClean="0"/>
              <a:t>P offered two forms of authentication, neither of which is secure: O</a:t>
            </a:r>
            <a:r>
              <a:rPr lang="en-US" sz="100" noProof="0" dirty="0" smtClean="0"/>
              <a:t> </a:t>
            </a:r>
            <a:r>
              <a:rPr lang="en-US" noProof="0" dirty="0" smtClean="0"/>
              <a:t>S</a:t>
            </a:r>
            <a:r>
              <a:rPr lang="en-US" sz="100" noProof="0" dirty="0" smtClean="0"/>
              <a:t> </a:t>
            </a:r>
            <a:r>
              <a:rPr lang="en-US" noProof="0" dirty="0" smtClean="0"/>
              <a:t>A (Open System Authentication) and S</a:t>
            </a:r>
            <a:r>
              <a:rPr lang="en-US" sz="100" noProof="0" dirty="0" smtClean="0"/>
              <a:t> </a:t>
            </a:r>
            <a:r>
              <a:rPr lang="en-US" noProof="0" dirty="0" smtClean="0"/>
              <a:t>K</a:t>
            </a:r>
            <a:r>
              <a:rPr lang="en-US" sz="100" noProof="0" dirty="0" smtClean="0"/>
              <a:t> </a:t>
            </a:r>
            <a:r>
              <a:rPr lang="en-US" noProof="0" dirty="0" smtClean="0"/>
              <a:t>A (Shared Key Authentication)</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(4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4" y="1538818"/>
            <a:ext cx="8550275" cy="2215991"/>
          </a:xfrm>
        </p:spPr>
        <p:txBody>
          <a:bodyPr/>
          <a:lstStyle/>
          <a:p>
            <a:r>
              <a:rPr lang="en-US" noProof="0" dirty="0" smtClean="0"/>
              <a:t>T</a:t>
            </a:r>
            <a:r>
              <a:rPr lang="en-US" sz="100" noProof="0" dirty="0" smtClean="0"/>
              <a:t> </a:t>
            </a:r>
            <a:r>
              <a:rPr lang="en-US" noProof="0" dirty="0" smtClean="0"/>
              <a:t>K</a:t>
            </a:r>
            <a:r>
              <a:rPr lang="en-US" sz="100" noProof="0" dirty="0" smtClean="0"/>
              <a:t> </a:t>
            </a:r>
            <a:r>
              <a:rPr lang="en-US" noProof="0" dirty="0" smtClean="0"/>
              <a:t>I</a:t>
            </a:r>
            <a:r>
              <a:rPr lang="en-US" sz="100" noProof="0" dirty="0" smtClean="0"/>
              <a:t> </a:t>
            </a:r>
            <a:r>
              <a:rPr lang="en-US" noProof="0" dirty="0" smtClean="0"/>
              <a:t>P was a quick fix, designed more as an integrity check for W</a:t>
            </a:r>
            <a:r>
              <a:rPr lang="en-US" sz="100" noProof="0" dirty="0" smtClean="0"/>
              <a:t> </a:t>
            </a:r>
            <a:r>
              <a:rPr lang="en-US" noProof="0" dirty="0" smtClean="0"/>
              <a:t>E</a:t>
            </a:r>
            <a:r>
              <a:rPr lang="en-US" sz="100" noProof="0" dirty="0" smtClean="0"/>
              <a:t> </a:t>
            </a:r>
            <a:r>
              <a:rPr lang="en-US" noProof="0" dirty="0" smtClean="0"/>
              <a:t>P transmissions than as a sophisticated encryption protocol</a:t>
            </a:r>
          </a:p>
          <a:p>
            <a:r>
              <a:rPr lang="en-US" noProof="0" dirty="0" smtClean="0"/>
              <a:t>C</a:t>
            </a:r>
            <a:r>
              <a:rPr lang="en-US" sz="100" noProof="0" dirty="0" smtClean="0"/>
              <a:t> </a:t>
            </a:r>
            <a:r>
              <a:rPr lang="en-US" noProof="0" dirty="0" smtClean="0"/>
              <a:t>C</a:t>
            </a:r>
            <a:r>
              <a:rPr lang="en-US" sz="100" noProof="0" dirty="0" smtClean="0"/>
              <a:t> </a:t>
            </a:r>
            <a:r>
              <a:rPr lang="en-US" noProof="0" dirty="0" smtClean="0"/>
              <a:t>M</a:t>
            </a:r>
            <a:r>
              <a:rPr lang="en-US" sz="100" noProof="0" dirty="0" smtClean="0"/>
              <a:t> </a:t>
            </a:r>
            <a:r>
              <a:rPr lang="en-US" noProof="0" dirty="0" smtClean="0"/>
              <a:t>P improves wireless security for newer devices that can use W</a:t>
            </a:r>
            <a:r>
              <a:rPr lang="en-US" sz="100" noProof="0" dirty="0" smtClean="0"/>
              <a:t> </a:t>
            </a:r>
            <a:r>
              <a:rPr lang="en-US" noProof="0" dirty="0" smtClean="0"/>
              <a:t>P</a:t>
            </a:r>
            <a:r>
              <a:rPr lang="en-US" sz="100" noProof="0" dirty="0" smtClean="0"/>
              <a:t> </a:t>
            </a:r>
            <a:r>
              <a:rPr lang="en-US" noProof="0" dirty="0" smtClean="0"/>
              <a:t>A2</a:t>
            </a:r>
          </a:p>
          <a:p>
            <a:r>
              <a:rPr lang="en-US" noProof="0" dirty="0" smtClean="0"/>
              <a:t>The Personal versions of W</a:t>
            </a:r>
            <a:r>
              <a:rPr lang="en-US" sz="100" noProof="0" dirty="0" smtClean="0"/>
              <a:t> </a:t>
            </a:r>
            <a:r>
              <a:rPr lang="en-US" noProof="0" dirty="0" smtClean="0"/>
              <a:t>P</a:t>
            </a:r>
            <a:r>
              <a:rPr lang="en-US" sz="100" noProof="0" dirty="0" smtClean="0"/>
              <a:t> </a:t>
            </a:r>
            <a:r>
              <a:rPr lang="en-US" noProof="0" dirty="0" smtClean="0"/>
              <a:t>A and W</a:t>
            </a:r>
            <a:r>
              <a:rPr lang="en-US" sz="100" noProof="0" dirty="0" smtClean="0"/>
              <a:t> </a:t>
            </a:r>
            <a:r>
              <a:rPr lang="en-US" noProof="0" dirty="0" smtClean="0"/>
              <a:t>P</a:t>
            </a:r>
            <a:r>
              <a:rPr lang="en-US" sz="100" noProof="0" dirty="0" smtClean="0"/>
              <a:t> </a:t>
            </a:r>
            <a:r>
              <a:rPr lang="en-US" noProof="0" dirty="0" smtClean="0"/>
              <a:t>A2 are sometimes referred to as W</a:t>
            </a:r>
            <a:r>
              <a:rPr lang="en-US" sz="100" noProof="0" dirty="0" smtClean="0"/>
              <a:t> </a:t>
            </a:r>
            <a:r>
              <a:rPr lang="en-US" noProof="0" dirty="0" smtClean="0"/>
              <a:t>P</a:t>
            </a:r>
            <a:r>
              <a:rPr lang="en-US" sz="100" noProof="0" dirty="0" smtClean="0"/>
              <a:t> </a:t>
            </a:r>
            <a:r>
              <a:rPr lang="en-US" noProof="0" dirty="0" smtClean="0"/>
              <a:t>A-P</a:t>
            </a:r>
            <a:r>
              <a:rPr lang="en-US" sz="100" noProof="0" dirty="0" smtClean="0"/>
              <a:t> </a:t>
            </a:r>
            <a:r>
              <a:rPr lang="en-US" noProof="0" dirty="0" smtClean="0"/>
              <a:t>S</a:t>
            </a:r>
            <a:r>
              <a:rPr lang="en-US" sz="100" noProof="0" dirty="0" smtClean="0"/>
              <a:t> </a:t>
            </a:r>
            <a:r>
              <a:rPr lang="en-US" noProof="0" dirty="0" smtClean="0"/>
              <a:t>K</a:t>
            </a:r>
          </a:p>
          <a:p>
            <a:r>
              <a:rPr lang="en-US" noProof="0" dirty="0" smtClean="0"/>
              <a:t>The Enterprise versions of W</a:t>
            </a:r>
            <a:r>
              <a:rPr lang="en-US" sz="100" noProof="0" dirty="0" smtClean="0"/>
              <a:t> </a:t>
            </a:r>
            <a:r>
              <a:rPr lang="en-US" noProof="0" dirty="0" smtClean="0"/>
              <a:t>P</a:t>
            </a:r>
            <a:r>
              <a:rPr lang="en-US" sz="100" noProof="0" dirty="0" smtClean="0"/>
              <a:t> </a:t>
            </a:r>
            <a:r>
              <a:rPr lang="en-US" noProof="0" dirty="0" smtClean="0"/>
              <a:t>A and W</a:t>
            </a:r>
            <a:r>
              <a:rPr lang="en-US" sz="100" noProof="0" dirty="0" smtClean="0"/>
              <a:t> </a:t>
            </a:r>
            <a:r>
              <a:rPr lang="en-US" noProof="0" dirty="0" smtClean="0"/>
              <a:t>P</a:t>
            </a:r>
            <a:r>
              <a:rPr lang="en-US" sz="100" noProof="0" dirty="0" smtClean="0"/>
              <a:t> </a:t>
            </a:r>
            <a:r>
              <a:rPr lang="en-US" noProof="0" dirty="0" smtClean="0"/>
              <a:t>A2 implement additional security measures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25887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Transfer Methods (2 of 4) </a:t>
            </a:r>
            <a:endParaRPr lang="en-US" noProof="0" dirty="0"/>
          </a:p>
        </p:txBody>
      </p:sp>
      <p:sp>
        <p:nvSpPr>
          <p:cNvPr id="3" name="Content Placeholder 2"/>
          <p:cNvSpPr>
            <a:spLocks noGrp="1"/>
          </p:cNvSpPr>
          <p:nvPr>
            <p:ph idx="1"/>
          </p:nvPr>
        </p:nvSpPr>
        <p:spPr>
          <a:xfrm>
            <a:off x="365125" y="1538818"/>
            <a:ext cx="8415338" cy="2192395"/>
          </a:xfrm>
        </p:spPr>
        <p:txBody>
          <a:bodyPr/>
          <a:lstStyle/>
          <a:p>
            <a:pPr>
              <a:lnSpc>
                <a:spcPct val="90000"/>
              </a:lnSpc>
              <a:spcBef>
                <a:spcPts val="1000"/>
              </a:spcBef>
            </a:pPr>
            <a:r>
              <a:rPr lang="en-US" noProof="0" dirty="0"/>
              <a:t>Data </a:t>
            </a:r>
            <a:r>
              <a:rPr lang="en-US" noProof="0" dirty="0" smtClean="0"/>
              <a:t>terminal equipment </a:t>
            </a:r>
            <a:r>
              <a:rPr lang="en-US" noProof="0" dirty="0"/>
              <a:t>(</a:t>
            </a:r>
            <a:r>
              <a:rPr lang="en-US" noProof="0" dirty="0" smtClean="0"/>
              <a:t>D</a:t>
            </a:r>
            <a:r>
              <a:rPr lang="en-US" sz="100" noProof="0" dirty="0" smtClean="0"/>
              <a:t> </a:t>
            </a:r>
            <a:r>
              <a:rPr lang="en-US" noProof="0" dirty="0" smtClean="0"/>
              <a:t>T</a:t>
            </a:r>
            <a:r>
              <a:rPr lang="en-US" sz="100" noProof="0" dirty="0" smtClean="0"/>
              <a:t> </a:t>
            </a:r>
            <a:r>
              <a:rPr lang="en-US" noProof="0" dirty="0" smtClean="0"/>
              <a:t>E</a:t>
            </a:r>
            <a:r>
              <a:rPr lang="en-US" noProof="0" dirty="0"/>
              <a:t>)</a:t>
            </a:r>
          </a:p>
          <a:p>
            <a:pPr lvl="1">
              <a:lnSpc>
                <a:spcPct val="90000"/>
              </a:lnSpc>
              <a:spcBef>
                <a:spcPts val="1000"/>
              </a:spcBef>
            </a:pPr>
            <a:r>
              <a:rPr lang="en-US" noProof="0" dirty="0"/>
              <a:t>Customer’s endpoint device on the WAN</a:t>
            </a:r>
          </a:p>
          <a:p>
            <a:pPr lvl="1">
              <a:lnSpc>
                <a:spcPct val="90000"/>
              </a:lnSpc>
              <a:spcBef>
                <a:spcPts val="1000"/>
              </a:spcBef>
            </a:pPr>
            <a:r>
              <a:rPr lang="en-US" noProof="0" dirty="0"/>
              <a:t>Communicates on the LAN</a:t>
            </a:r>
          </a:p>
          <a:p>
            <a:pPr>
              <a:lnSpc>
                <a:spcPct val="90000"/>
              </a:lnSpc>
              <a:spcBef>
                <a:spcPts val="1000"/>
              </a:spcBef>
            </a:pPr>
            <a:r>
              <a:rPr lang="en-US" noProof="0" dirty="0"/>
              <a:t>Data </a:t>
            </a:r>
            <a:r>
              <a:rPr lang="en-US" noProof="0" dirty="0" smtClean="0"/>
              <a:t>communications equipment </a:t>
            </a:r>
            <a:r>
              <a:rPr lang="en-US" noProof="0" dirty="0"/>
              <a:t>(</a:t>
            </a:r>
            <a:r>
              <a:rPr lang="en-US" noProof="0" dirty="0" smtClean="0"/>
              <a:t>D</a:t>
            </a:r>
            <a:r>
              <a:rPr lang="en-US" sz="100" noProof="0" dirty="0" smtClean="0"/>
              <a:t> </a:t>
            </a:r>
            <a:r>
              <a:rPr lang="en-US" noProof="0" dirty="0" smtClean="0"/>
              <a:t>C</a:t>
            </a:r>
            <a:r>
              <a:rPr lang="en-US" sz="100" noProof="0" dirty="0" smtClean="0"/>
              <a:t> </a:t>
            </a:r>
            <a:r>
              <a:rPr lang="en-US" noProof="0" dirty="0" smtClean="0"/>
              <a:t>E</a:t>
            </a:r>
            <a:r>
              <a:rPr lang="en-US" noProof="0" dirty="0"/>
              <a:t>)</a:t>
            </a:r>
          </a:p>
          <a:p>
            <a:pPr lvl="1">
              <a:lnSpc>
                <a:spcPct val="90000"/>
              </a:lnSpc>
              <a:spcBef>
                <a:spcPts val="1000"/>
              </a:spcBef>
            </a:pPr>
            <a:r>
              <a:rPr lang="en-US" noProof="0" dirty="0"/>
              <a:t>Carrier’s endpoint device for the WAN</a:t>
            </a:r>
          </a:p>
          <a:p>
            <a:pPr lvl="1">
              <a:lnSpc>
                <a:spcPct val="90000"/>
              </a:lnSpc>
              <a:spcBef>
                <a:spcPts val="1000"/>
              </a:spcBef>
            </a:pPr>
            <a:r>
              <a:rPr lang="en-US" noProof="0" dirty="0"/>
              <a:t>Communicates on the </a:t>
            </a:r>
            <a:r>
              <a:rPr lang="en-US" noProof="0" dirty="0" smtClean="0"/>
              <a:t>WAN</a:t>
            </a:r>
          </a:p>
        </p:txBody>
      </p:sp>
      <p:pic>
        <p:nvPicPr>
          <p:cNvPr id="5" name="Picture 4" descr="Figure 12-2 A router and a modem define the endpoints where a LAN connects to a WAN. Figure shows a router and a modem defined the end points where a local area network connects to a wide area network. On the right is customer’s responsibility with data terminal equipment, D T E, SOHO router as customer network. The figure on the left is a data circuit terminating equipment a digital subscriber line, modem, connected to the router. Modem is connected to internet service provider, I S P. The I S P is connected to the internet. This is ISP’s responsibilit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318" y="3981384"/>
            <a:ext cx="5330952" cy="18867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32658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Transfer Methods (3 of 4)</a:t>
            </a:r>
            <a:endParaRPr lang="en-US" noProof="0" dirty="0"/>
          </a:p>
        </p:txBody>
      </p:sp>
      <p:sp>
        <p:nvSpPr>
          <p:cNvPr id="3" name="Content Placeholder 2"/>
          <p:cNvSpPr>
            <a:spLocks noGrp="1"/>
          </p:cNvSpPr>
          <p:nvPr>
            <p:ph idx="1"/>
          </p:nvPr>
        </p:nvSpPr>
        <p:spPr>
          <a:xfrm>
            <a:off x="365125" y="1538818"/>
            <a:ext cx="8415338" cy="3916970"/>
          </a:xfrm>
        </p:spPr>
        <p:txBody>
          <a:bodyPr/>
          <a:lstStyle/>
          <a:p>
            <a:pPr>
              <a:lnSpc>
                <a:spcPct val="90000"/>
              </a:lnSpc>
              <a:spcBef>
                <a:spcPts val="1000"/>
              </a:spcBef>
            </a:pPr>
            <a:r>
              <a:rPr lang="en-US" noProof="0" dirty="0" smtClean="0"/>
              <a:t>Primary categories of WAN connections:</a:t>
            </a:r>
          </a:p>
          <a:p>
            <a:pPr lvl="1">
              <a:lnSpc>
                <a:spcPct val="90000"/>
              </a:lnSpc>
              <a:spcBef>
                <a:spcPts val="1000"/>
              </a:spcBef>
            </a:pPr>
            <a:r>
              <a:rPr lang="en-US" noProof="0" dirty="0" smtClean="0"/>
              <a:t>Dedicated line—A cable or other telecommunications path has continuously available communications channels and is not shared with other users</a:t>
            </a:r>
          </a:p>
          <a:p>
            <a:pPr lvl="1">
              <a:lnSpc>
                <a:spcPct val="90000"/>
              </a:lnSpc>
              <a:spcBef>
                <a:spcPts val="1000"/>
              </a:spcBef>
            </a:pPr>
            <a:r>
              <a:rPr lang="en-US" noProof="0" dirty="0" smtClean="0"/>
              <a:t>Virtual circuit—WAN connection logically appears to the customer to be dedicated, but, physically can be any configuration through the carrier’s cloud</a:t>
            </a:r>
          </a:p>
          <a:p>
            <a:pPr lvl="2">
              <a:lnSpc>
                <a:spcPct val="90000"/>
              </a:lnSpc>
              <a:spcBef>
                <a:spcPts val="1000"/>
              </a:spcBef>
            </a:pPr>
            <a:r>
              <a:rPr lang="en-US" noProof="0" dirty="0" smtClean="0"/>
              <a:t>P</a:t>
            </a:r>
            <a:r>
              <a:rPr lang="en-US" sz="100" noProof="0" dirty="0" smtClean="0"/>
              <a:t> </a:t>
            </a:r>
            <a:r>
              <a:rPr lang="en-US" noProof="0" dirty="0" smtClean="0"/>
              <a:t>V</a:t>
            </a:r>
            <a:r>
              <a:rPr lang="en-US" sz="100" noProof="0" dirty="0" smtClean="0"/>
              <a:t> </a:t>
            </a:r>
            <a:r>
              <a:rPr lang="en-US" noProof="0" dirty="0" smtClean="0"/>
              <a:t>C (permanent virtual circuit)</a:t>
            </a:r>
          </a:p>
          <a:p>
            <a:pPr lvl="2">
              <a:lnSpc>
                <a:spcPct val="90000"/>
              </a:lnSpc>
              <a:spcBef>
                <a:spcPts val="1000"/>
              </a:spcBef>
            </a:pPr>
            <a:r>
              <a:rPr lang="en-US" noProof="0" dirty="0" smtClean="0"/>
              <a:t>S</a:t>
            </a:r>
            <a:r>
              <a:rPr lang="en-US" sz="100" noProof="0" dirty="0" smtClean="0"/>
              <a:t> </a:t>
            </a:r>
            <a:r>
              <a:rPr lang="en-US" noProof="0" dirty="0" smtClean="0"/>
              <a:t>V</a:t>
            </a:r>
            <a:r>
              <a:rPr lang="en-US" sz="100" noProof="0" dirty="0" smtClean="0"/>
              <a:t> </a:t>
            </a:r>
            <a:r>
              <a:rPr lang="en-US" noProof="0" dirty="0" smtClean="0"/>
              <a:t>C (switched virtual circuit)</a:t>
            </a:r>
          </a:p>
          <a:p>
            <a:pPr>
              <a:lnSpc>
                <a:spcPct val="90000"/>
              </a:lnSpc>
              <a:spcBef>
                <a:spcPts val="1000"/>
              </a:spcBef>
            </a:pPr>
            <a:r>
              <a:rPr lang="en-US" noProof="0" dirty="0"/>
              <a:t>Switching determines how connections are created between nodes on a network</a:t>
            </a:r>
          </a:p>
          <a:p>
            <a:pPr lvl="1">
              <a:lnSpc>
                <a:spcPct val="90000"/>
              </a:lnSpc>
              <a:spcBef>
                <a:spcPts val="1000"/>
              </a:spcBef>
            </a:pPr>
            <a:r>
              <a:rPr lang="en-US" noProof="0" dirty="0" smtClean="0"/>
              <a:t>Circuit-switched—Connection is established between two nodes before they begin transmitting data</a:t>
            </a:r>
          </a:p>
          <a:p>
            <a:pPr lvl="1">
              <a:lnSpc>
                <a:spcPct val="90000"/>
              </a:lnSpc>
              <a:spcBef>
                <a:spcPts val="1000"/>
              </a:spcBef>
            </a:pPr>
            <a:r>
              <a:rPr lang="en-US" noProof="0" dirty="0" smtClean="0"/>
              <a:t>Packet-switched—Data is broken into packets before it’s transported</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551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 Transfer Methods (4 of 4)</a:t>
            </a:r>
            <a:endParaRPr lang="en-US" noProof="0" dirty="0"/>
          </a:p>
        </p:txBody>
      </p:sp>
      <p:sp>
        <p:nvSpPr>
          <p:cNvPr id="3" name="Content Placeholder 2"/>
          <p:cNvSpPr>
            <a:spLocks noGrp="1"/>
          </p:cNvSpPr>
          <p:nvPr>
            <p:ph idx="1"/>
          </p:nvPr>
        </p:nvSpPr>
        <p:spPr>
          <a:xfrm>
            <a:off x="365125" y="1538818"/>
            <a:ext cx="6111875" cy="276999"/>
          </a:xfrm>
        </p:spPr>
        <p:txBody>
          <a:bodyPr/>
          <a:lstStyle/>
          <a:p>
            <a:pPr>
              <a:lnSpc>
                <a:spcPct val="90000"/>
              </a:lnSpc>
            </a:pPr>
            <a:r>
              <a:rPr lang="en-US" noProof="0" dirty="0" smtClean="0"/>
              <a:t>Table 12-1 Overview of wired WAN technologies</a:t>
            </a:r>
          </a:p>
        </p:txBody>
      </p:sp>
      <p:graphicFrame>
        <p:nvGraphicFramePr>
          <p:cNvPr id="5" name="Table 4" descr="The table shows three columns and seven rows. The column headings from left to right are as follows: functions at o s i layer 1, functions at o s i layer 2, primary media. The rows are as follows. Row 1. Functions at o s i layer 1, dial-up over p s t n. Functions at o s i layer 2, p p p. Primary media, copper. Row 2. Functions at o s i layer 1, i s d n over p s t n. Functions at o s i layer 2, p p p or frame relay. Primary media, copper. Row 3. Functions at o s i layer 1, d s l. Functions at o s i layer 2, p p p, Ethernet, or atm. Primary media, copper or fiber optic. Row 4. Functions at o s i layer 1, cable broadband. Functions at o s i layer 2, cable broadband, Ethernet. Primary media, copper and fiber optic. Row 5. Functions at o s i layer 1, metro Ethernet. Functions at o s i layer 2, Ethernet, m p l s. Primary media, copper, fiber optic, or wireless. Row 6. Functions at o s i layer 1, t-carriers. Functions at o s i layer 2, p p p, frame relay, or atm. Primary media, copper or fiber optic. Row 7. Functions at o s i layer 1, sonet. Functions at o s i layer 2, p p p, frame relay, a t m, m p l s. Primary media, fiber-optic.          &#10;              &#10;       &#10;"/>
          <p:cNvGraphicFramePr>
            <a:graphicFrameLocks noGrp="1"/>
          </p:cNvGraphicFramePr>
          <p:nvPr>
            <p:extLst>
              <p:ext uri="{D42A27DB-BD31-4B8C-83A1-F6EECF244321}">
                <p14:modId xmlns:p14="http://schemas.microsoft.com/office/powerpoint/2010/main" val="486224335"/>
              </p:ext>
            </p:extLst>
          </p:nvPr>
        </p:nvGraphicFramePr>
        <p:xfrm>
          <a:off x="1524000" y="2286000"/>
          <a:ext cx="6096000" cy="3053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200" dirty="0" smtClean="0"/>
                        <a:t>Functions</a:t>
                      </a:r>
                      <a:r>
                        <a:rPr lang="en-US" sz="1200" baseline="0" dirty="0" smtClean="0"/>
                        <a:t> at O</a:t>
                      </a:r>
                      <a:r>
                        <a:rPr lang="en-US" sz="100" baseline="0" dirty="0" smtClean="0"/>
                        <a:t> </a:t>
                      </a:r>
                      <a:r>
                        <a:rPr lang="en-US" sz="1200" baseline="0" dirty="0" smtClean="0"/>
                        <a:t>S</a:t>
                      </a:r>
                      <a:r>
                        <a:rPr lang="en-US" sz="100" baseline="0" dirty="0" smtClean="0"/>
                        <a:t> </a:t>
                      </a:r>
                      <a:r>
                        <a:rPr lang="en-US" sz="1200" baseline="0" dirty="0" smtClean="0"/>
                        <a:t>I Layer 1</a:t>
                      </a:r>
                      <a:endParaRPr lang="en-US" sz="1200" dirty="0"/>
                    </a:p>
                  </a:txBody>
                  <a:tcPr/>
                </a:tc>
                <a:tc>
                  <a:txBody>
                    <a:bodyPr/>
                    <a:lstStyle/>
                    <a:p>
                      <a:r>
                        <a:rPr lang="en-US" sz="1200" dirty="0" smtClean="0"/>
                        <a:t>Functions</a:t>
                      </a:r>
                      <a:r>
                        <a:rPr lang="en-US" sz="1200" baseline="0" dirty="0" smtClean="0"/>
                        <a:t> at O</a:t>
                      </a:r>
                      <a:r>
                        <a:rPr lang="en-US" sz="100" baseline="0" dirty="0" smtClean="0"/>
                        <a:t> </a:t>
                      </a:r>
                      <a:r>
                        <a:rPr lang="en-US" sz="1200" baseline="0" dirty="0" smtClean="0"/>
                        <a:t>S</a:t>
                      </a:r>
                      <a:r>
                        <a:rPr lang="en-US" sz="100" baseline="0" dirty="0" smtClean="0"/>
                        <a:t> </a:t>
                      </a:r>
                      <a:r>
                        <a:rPr lang="en-US" sz="1200" baseline="0" dirty="0" smtClean="0"/>
                        <a:t>I Layer 2</a:t>
                      </a:r>
                      <a:endParaRPr lang="en-US" sz="1200" dirty="0"/>
                    </a:p>
                  </a:txBody>
                  <a:tcPr/>
                </a:tc>
                <a:tc>
                  <a:txBody>
                    <a:bodyPr/>
                    <a:lstStyle/>
                    <a:p>
                      <a:r>
                        <a:rPr lang="en-US" sz="1200" dirty="0" smtClean="0"/>
                        <a:t>Primary media</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Dial-up over P</a:t>
                      </a:r>
                      <a:r>
                        <a:rPr lang="en-US" sz="100" dirty="0" smtClean="0"/>
                        <a:t> </a:t>
                      </a:r>
                      <a:r>
                        <a:rPr lang="en-US" sz="1200" dirty="0" smtClean="0"/>
                        <a:t>S</a:t>
                      </a:r>
                      <a:r>
                        <a:rPr lang="en-US" sz="100" dirty="0" smtClean="0"/>
                        <a:t> </a:t>
                      </a:r>
                      <a:r>
                        <a:rPr lang="en-US" sz="1200" dirty="0" smtClean="0"/>
                        <a:t>T</a:t>
                      </a:r>
                      <a:r>
                        <a:rPr lang="en-US" sz="100" dirty="0" smtClean="0"/>
                        <a:t> </a:t>
                      </a:r>
                      <a:r>
                        <a:rPr lang="en-US" sz="1200" dirty="0" smtClean="0"/>
                        <a:t>N</a:t>
                      </a:r>
                      <a:endParaRPr lang="en-US" sz="1200" dirty="0"/>
                    </a:p>
                  </a:txBody>
                  <a:tcPr/>
                </a:tc>
                <a:tc>
                  <a:txBody>
                    <a:bodyPr/>
                    <a:lstStyle/>
                    <a:p>
                      <a:r>
                        <a:rPr lang="en-US" sz="1200" dirty="0" smtClean="0"/>
                        <a:t>PPP</a:t>
                      </a:r>
                      <a:endParaRPr lang="en-US" sz="1200" dirty="0"/>
                    </a:p>
                  </a:txBody>
                  <a:tcPr/>
                </a:tc>
                <a:tc>
                  <a:txBody>
                    <a:bodyPr/>
                    <a:lstStyle/>
                    <a:p>
                      <a:r>
                        <a:rPr lang="en-US" sz="1200" dirty="0" smtClean="0"/>
                        <a:t>Copper</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I</a:t>
                      </a:r>
                      <a:r>
                        <a:rPr lang="en-US" sz="100" dirty="0" smtClean="0"/>
                        <a:t> </a:t>
                      </a:r>
                      <a:r>
                        <a:rPr lang="en-US" sz="1200" dirty="0" smtClean="0"/>
                        <a:t>S</a:t>
                      </a:r>
                      <a:r>
                        <a:rPr lang="en-US" sz="100" dirty="0" smtClean="0"/>
                        <a:t> </a:t>
                      </a:r>
                      <a:r>
                        <a:rPr lang="en-US" sz="1200" dirty="0" smtClean="0"/>
                        <a:t>D</a:t>
                      </a:r>
                      <a:r>
                        <a:rPr lang="en-US" sz="100" dirty="0" smtClean="0"/>
                        <a:t> </a:t>
                      </a:r>
                      <a:r>
                        <a:rPr lang="en-US" sz="1200" dirty="0" smtClean="0"/>
                        <a:t>N over P</a:t>
                      </a:r>
                      <a:r>
                        <a:rPr lang="en-US" sz="100" dirty="0" smtClean="0"/>
                        <a:t> </a:t>
                      </a:r>
                      <a:r>
                        <a:rPr lang="en-US" sz="1200" dirty="0" smtClean="0"/>
                        <a:t>S</a:t>
                      </a:r>
                      <a:r>
                        <a:rPr lang="en-US" sz="100" dirty="0" smtClean="0"/>
                        <a:t> </a:t>
                      </a:r>
                      <a:r>
                        <a:rPr lang="en-US" sz="1200" dirty="0" smtClean="0"/>
                        <a:t>T</a:t>
                      </a:r>
                      <a:r>
                        <a:rPr lang="en-US" sz="100" dirty="0" smtClean="0"/>
                        <a:t> </a:t>
                      </a:r>
                      <a:r>
                        <a:rPr lang="en-US" sz="1200" dirty="0" smtClean="0"/>
                        <a:t>N</a:t>
                      </a:r>
                      <a:endParaRPr lang="en-US" sz="1200" dirty="0"/>
                    </a:p>
                  </a:txBody>
                  <a:tcPr/>
                </a:tc>
                <a:tc>
                  <a:txBody>
                    <a:bodyPr/>
                    <a:lstStyle/>
                    <a:p>
                      <a:r>
                        <a:rPr lang="en-US" sz="1200" dirty="0" smtClean="0"/>
                        <a:t>PPP or frame relay</a:t>
                      </a:r>
                      <a:endParaRPr lang="en-US" sz="1200" dirty="0"/>
                    </a:p>
                  </a:txBody>
                  <a:tcPr/>
                </a:tc>
                <a:tc>
                  <a:txBody>
                    <a:bodyPr/>
                    <a:lstStyle/>
                    <a:p>
                      <a:r>
                        <a:rPr lang="en-US" sz="1200" dirty="0" smtClean="0"/>
                        <a:t>Copper</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D</a:t>
                      </a:r>
                      <a:r>
                        <a:rPr lang="en-US" sz="100" dirty="0" smtClean="0"/>
                        <a:t> </a:t>
                      </a:r>
                      <a:r>
                        <a:rPr lang="en-US" sz="1200" dirty="0" smtClean="0"/>
                        <a:t>S</a:t>
                      </a:r>
                      <a:r>
                        <a:rPr lang="en-US" sz="100" dirty="0" smtClean="0"/>
                        <a:t> </a:t>
                      </a:r>
                      <a:r>
                        <a:rPr lang="en-US" sz="1200" dirty="0" smtClean="0"/>
                        <a:t>L</a:t>
                      </a:r>
                      <a:endParaRPr lang="en-US" sz="1200" dirty="0"/>
                    </a:p>
                  </a:txBody>
                  <a:tcPr/>
                </a:tc>
                <a:tc>
                  <a:txBody>
                    <a:bodyPr/>
                    <a:lstStyle/>
                    <a:p>
                      <a:r>
                        <a:rPr lang="en-US" sz="1200" dirty="0" smtClean="0"/>
                        <a:t>PPP, Ethernet, or A</a:t>
                      </a:r>
                      <a:r>
                        <a:rPr lang="en-US" sz="100" dirty="0" smtClean="0"/>
                        <a:t> </a:t>
                      </a:r>
                      <a:r>
                        <a:rPr lang="en-US" sz="1200" dirty="0" smtClean="0"/>
                        <a:t>T</a:t>
                      </a:r>
                      <a:r>
                        <a:rPr lang="en-US" sz="100" dirty="0" smtClean="0"/>
                        <a:t> </a:t>
                      </a:r>
                      <a:r>
                        <a:rPr lang="en-US" sz="1200" dirty="0" smtClean="0"/>
                        <a:t>M</a:t>
                      </a:r>
                      <a:endParaRPr lang="en-US" sz="1200" dirty="0"/>
                    </a:p>
                  </a:txBody>
                  <a:tcPr/>
                </a:tc>
                <a:tc>
                  <a:txBody>
                    <a:bodyPr/>
                    <a:lstStyle/>
                    <a:p>
                      <a:r>
                        <a:rPr lang="en-US" sz="1200" dirty="0" smtClean="0"/>
                        <a:t>Copper or</a:t>
                      </a:r>
                      <a:r>
                        <a:rPr lang="en-US" sz="1200" baseline="0" dirty="0" smtClean="0"/>
                        <a:t> fiber optic</a:t>
                      </a:r>
                      <a:endParaRPr lang="en-US" sz="1200" dirty="0"/>
                    </a:p>
                  </a:txBody>
                  <a:tcPr/>
                </a:tc>
                <a:extLst>
                  <a:ext uri="{0D108BD9-81ED-4DB2-BD59-A6C34878D82A}">
                    <a16:rowId xmlns:a16="http://schemas.microsoft.com/office/drawing/2014/main" val="10003"/>
                  </a:ext>
                </a:extLst>
              </a:tr>
              <a:tr h="370840">
                <a:tc>
                  <a:txBody>
                    <a:bodyPr/>
                    <a:lstStyle/>
                    <a:p>
                      <a:r>
                        <a:rPr lang="en-US" sz="1200" dirty="0" smtClean="0"/>
                        <a:t>Cable broadband</a:t>
                      </a:r>
                      <a:endParaRPr lang="en-US" sz="1200" dirty="0"/>
                    </a:p>
                  </a:txBody>
                  <a:tcPr/>
                </a:tc>
                <a:tc>
                  <a:txBody>
                    <a:bodyPr/>
                    <a:lstStyle/>
                    <a:p>
                      <a:r>
                        <a:rPr lang="en-US" sz="1200" dirty="0" smtClean="0"/>
                        <a:t>Cable broadband, Ethernet</a:t>
                      </a:r>
                      <a:endParaRPr lang="en-US" sz="1200" dirty="0"/>
                    </a:p>
                  </a:txBody>
                  <a:tcPr/>
                </a:tc>
                <a:tc>
                  <a:txBody>
                    <a:bodyPr/>
                    <a:lstStyle/>
                    <a:p>
                      <a:r>
                        <a:rPr lang="en-US" sz="1200" dirty="0" smtClean="0"/>
                        <a:t>Copper and fiber optic</a:t>
                      </a:r>
                      <a:endParaRPr lang="en-US" sz="1200" dirty="0"/>
                    </a:p>
                  </a:txBody>
                  <a:tcPr/>
                </a:tc>
                <a:extLst>
                  <a:ext uri="{0D108BD9-81ED-4DB2-BD59-A6C34878D82A}">
                    <a16:rowId xmlns:a16="http://schemas.microsoft.com/office/drawing/2014/main" val="10004"/>
                  </a:ext>
                </a:extLst>
              </a:tr>
              <a:tr h="370840">
                <a:tc>
                  <a:txBody>
                    <a:bodyPr/>
                    <a:lstStyle/>
                    <a:p>
                      <a:r>
                        <a:rPr lang="en-US" sz="1200" dirty="0" smtClean="0"/>
                        <a:t>Metro Ethernet</a:t>
                      </a:r>
                      <a:endParaRPr lang="en-US" sz="1200" dirty="0"/>
                    </a:p>
                  </a:txBody>
                  <a:tcPr/>
                </a:tc>
                <a:tc>
                  <a:txBody>
                    <a:bodyPr/>
                    <a:lstStyle/>
                    <a:p>
                      <a:r>
                        <a:rPr lang="en-US" sz="1200" dirty="0" smtClean="0"/>
                        <a:t>Ethernet, M</a:t>
                      </a:r>
                      <a:r>
                        <a:rPr lang="en-US" sz="100" dirty="0" smtClean="0"/>
                        <a:t> </a:t>
                      </a:r>
                      <a:r>
                        <a:rPr lang="en-US" sz="1200" dirty="0" smtClean="0"/>
                        <a:t>P</a:t>
                      </a:r>
                      <a:r>
                        <a:rPr lang="en-US" sz="100" dirty="0" smtClean="0"/>
                        <a:t> </a:t>
                      </a:r>
                      <a:r>
                        <a:rPr lang="en-US" sz="1200" dirty="0" smtClean="0"/>
                        <a:t>L</a:t>
                      </a:r>
                      <a:r>
                        <a:rPr lang="en-US" sz="100" dirty="0" smtClean="0"/>
                        <a:t> </a:t>
                      </a:r>
                      <a:r>
                        <a:rPr lang="en-US" sz="1200" dirty="0" smtClean="0"/>
                        <a:t>S</a:t>
                      </a:r>
                      <a:endParaRPr lang="en-US" sz="1200" dirty="0"/>
                    </a:p>
                  </a:txBody>
                  <a:tcPr/>
                </a:tc>
                <a:tc>
                  <a:txBody>
                    <a:bodyPr/>
                    <a:lstStyle/>
                    <a:p>
                      <a:r>
                        <a:rPr lang="en-US" sz="1200" dirty="0" smtClean="0"/>
                        <a:t>Copper, fiber optic, or wireless</a:t>
                      </a:r>
                      <a:endParaRPr lang="en-US" sz="1200" dirty="0"/>
                    </a:p>
                  </a:txBody>
                  <a:tcPr/>
                </a:tc>
                <a:extLst>
                  <a:ext uri="{0D108BD9-81ED-4DB2-BD59-A6C34878D82A}">
                    <a16:rowId xmlns:a16="http://schemas.microsoft.com/office/drawing/2014/main" val="10005"/>
                  </a:ext>
                </a:extLst>
              </a:tr>
              <a:tr h="370840">
                <a:tc>
                  <a:txBody>
                    <a:bodyPr/>
                    <a:lstStyle/>
                    <a:p>
                      <a:r>
                        <a:rPr lang="en-US" sz="1200" dirty="0" smtClean="0"/>
                        <a:t>T-carriers</a:t>
                      </a:r>
                      <a:endParaRPr lang="en-US" sz="1200" dirty="0"/>
                    </a:p>
                  </a:txBody>
                  <a:tcPr/>
                </a:tc>
                <a:tc>
                  <a:txBody>
                    <a:bodyPr/>
                    <a:lstStyle/>
                    <a:p>
                      <a:r>
                        <a:rPr lang="en-US" sz="1200" dirty="0" smtClean="0"/>
                        <a:t>PPP, frame relay, or A</a:t>
                      </a:r>
                      <a:r>
                        <a:rPr lang="en-US" sz="100" dirty="0" smtClean="0"/>
                        <a:t> </a:t>
                      </a:r>
                      <a:r>
                        <a:rPr lang="en-US" sz="1200" dirty="0" smtClean="0"/>
                        <a:t>T</a:t>
                      </a:r>
                      <a:r>
                        <a:rPr lang="en-US" sz="100" dirty="0" smtClean="0"/>
                        <a:t> </a:t>
                      </a:r>
                      <a:r>
                        <a:rPr lang="en-US" sz="1200" dirty="0" smtClean="0"/>
                        <a:t>M</a:t>
                      </a:r>
                      <a:endParaRPr lang="en-US" sz="1200" dirty="0"/>
                    </a:p>
                  </a:txBody>
                  <a:tcPr/>
                </a:tc>
                <a:tc>
                  <a:txBody>
                    <a:bodyPr/>
                    <a:lstStyle/>
                    <a:p>
                      <a:r>
                        <a:rPr lang="en-US" sz="1200" dirty="0" smtClean="0"/>
                        <a:t>Copper or</a:t>
                      </a:r>
                      <a:r>
                        <a:rPr lang="en-US" sz="1200" baseline="0" dirty="0" smtClean="0"/>
                        <a:t> fiber optic</a:t>
                      </a:r>
                      <a:endParaRPr lang="en-US" sz="1200" dirty="0"/>
                    </a:p>
                  </a:txBody>
                  <a:tcPr/>
                </a:tc>
                <a:extLst>
                  <a:ext uri="{0D108BD9-81ED-4DB2-BD59-A6C34878D82A}">
                    <a16:rowId xmlns:a16="http://schemas.microsoft.com/office/drawing/2014/main" val="10006"/>
                  </a:ext>
                </a:extLst>
              </a:tr>
              <a:tr h="370840">
                <a:tc>
                  <a:txBody>
                    <a:bodyPr/>
                    <a:lstStyle/>
                    <a:p>
                      <a:r>
                        <a:rPr lang="en-US" sz="1200" dirty="0" smtClean="0"/>
                        <a:t>SONET</a:t>
                      </a:r>
                      <a:endParaRPr lang="en-US" sz="1200" dirty="0"/>
                    </a:p>
                  </a:txBody>
                  <a:tcPr/>
                </a:tc>
                <a:tc>
                  <a:txBody>
                    <a:bodyPr/>
                    <a:lstStyle/>
                    <a:p>
                      <a:r>
                        <a:rPr lang="en-US" sz="1200" dirty="0" smtClean="0"/>
                        <a:t>PPP, frame relay, A</a:t>
                      </a:r>
                      <a:r>
                        <a:rPr lang="en-US" sz="100" dirty="0" smtClean="0"/>
                        <a:t> </a:t>
                      </a:r>
                      <a:r>
                        <a:rPr lang="en-US" sz="1200" dirty="0" smtClean="0"/>
                        <a:t>T</a:t>
                      </a:r>
                      <a:r>
                        <a:rPr lang="en-US" sz="100" dirty="0" smtClean="0"/>
                        <a:t> </a:t>
                      </a:r>
                      <a:r>
                        <a:rPr lang="en-US" sz="1200" dirty="0" smtClean="0"/>
                        <a:t>M, M</a:t>
                      </a:r>
                      <a:r>
                        <a:rPr lang="en-US" sz="100" dirty="0" smtClean="0"/>
                        <a:t> </a:t>
                      </a:r>
                      <a:r>
                        <a:rPr lang="en-US" sz="1200" dirty="0" smtClean="0"/>
                        <a:t>P</a:t>
                      </a:r>
                      <a:r>
                        <a:rPr lang="en-US" sz="100" dirty="0" smtClean="0"/>
                        <a:t> </a:t>
                      </a:r>
                      <a:r>
                        <a:rPr lang="en-US" sz="1200" dirty="0" smtClean="0"/>
                        <a:t>L</a:t>
                      </a:r>
                      <a:r>
                        <a:rPr lang="en-US" sz="100" dirty="0" smtClean="0"/>
                        <a:t> </a:t>
                      </a:r>
                      <a:r>
                        <a:rPr lang="en-US" sz="1200" dirty="0" smtClean="0"/>
                        <a:t>S</a:t>
                      </a:r>
                      <a:endParaRPr lang="en-US" sz="1200" dirty="0"/>
                    </a:p>
                  </a:txBody>
                  <a:tcPr/>
                </a:tc>
                <a:tc>
                  <a:txBody>
                    <a:bodyPr/>
                    <a:lstStyle/>
                    <a:p>
                      <a:r>
                        <a:rPr lang="en-US" sz="1200" dirty="0" smtClean="0"/>
                        <a:t>Fiber-optic</a:t>
                      </a:r>
                      <a:endParaRPr lang="en-US" sz="1200" dirty="0"/>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69047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an Internet Connection (1 of 2)</a:t>
            </a:r>
            <a:endParaRPr lang="en-US" noProof="0" dirty="0"/>
          </a:p>
        </p:txBody>
      </p:sp>
      <p:sp>
        <p:nvSpPr>
          <p:cNvPr id="3" name="Content Placeholder 2"/>
          <p:cNvSpPr>
            <a:spLocks noGrp="1"/>
          </p:cNvSpPr>
          <p:nvPr>
            <p:ph idx="1"/>
          </p:nvPr>
        </p:nvSpPr>
        <p:spPr>
          <a:xfrm>
            <a:off x="365125" y="1538818"/>
            <a:ext cx="8415338" cy="3480953"/>
          </a:xfrm>
        </p:spPr>
        <p:txBody>
          <a:bodyPr/>
          <a:lstStyle/>
          <a:p>
            <a:pPr>
              <a:spcBef>
                <a:spcPts val="1000"/>
              </a:spcBef>
            </a:pPr>
            <a:r>
              <a:rPr lang="en-US" noProof="0" dirty="0"/>
              <a:t>There are steps to take when troubleshooting a problem with a WAN connection</a:t>
            </a:r>
          </a:p>
          <a:p>
            <a:pPr lvl="1">
              <a:spcBef>
                <a:spcPts val="1000"/>
              </a:spcBef>
            </a:pPr>
            <a:r>
              <a:rPr lang="en-US" noProof="0" dirty="0"/>
              <a:t>Before calling your </a:t>
            </a:r>
            <a:r>
              <a:rPr lang="en-US" noProof="0" dirty="0" smtClean="0"/>
              <a:t>I</a:t>
            </a:r>
            <a:r>
              <a:rPr lang="en-US" sz="100" noProof="0" dirty="0" smtClean="0"/>
              <a:t> </a:t>
            </a:r>
            <a:r>
              <a:rPr lang="en-US" noProof="0" dirty="0" smtClean="0"/>
              <a:t>S</a:t>
            </a:r>
            <a:r>
              <a:rPr lang="en-US" sz="100" noProof="0" dirty="0" smtClean="0"/>
              <a:t> </a:t>
            </a:r>
            <a:r>
              <a:rPr lang="en-US" noProof="0" dirty="0" smtClean="0"/>
              <a:t>P</a:t>
            </a:r>
            <a:endParaRPr lang="en-US" noProof="0" dirty="0"/>
          </a:p>
          <a:p>
            <a:pPr>
              <a:spcBef>
                <a:spcPts val="1000"/>
              </a:spcBef>
            </a:pPr>
            <a:r>
              <a:rPr lang="en-US" noProof="0" dirty="0"/>
              <a:t>Preventative measures can be implemented to avoid having the problem in the first place</a:t>
            </a:r>
          </a:p>
          <a:p>
            <a:pPr>
              <a:spcBef>
                <a:spcPts val="1000"/>
              </a:spcBef>
            </a:pPr>
            <a:r>
              <a:rPr lang="en-US" noProof="0" dirty="0"/>
              <a:t>Need to know </a:t>
            </a:r>
            <a:r>
              <a:rPr lang="en-US" noProof="0" dirty="0" smtClean="0"/>
              <a:t>the difference between I</a:t>
            </a:r>
            <a:r>
              <a:rPr lang="en-US" sz="100" noProof="0" dirty="0" smtClean="0"/>
              <a:t> </a:t>
            </a:r>
            <a:r>
              <a:rPr lang="en-US" noProof="0" dirty="0" smtClean="0"/>
              <a:t>S</a:t>
            </a:r>
            <a:r>
              <a:rPr lang="en-US" sz="100" noProof="0" dirty="0" smtClean="0"/>
              <a:t> </a:t>
            </a:r>
            <a:r>
              <a:rPr lang="en-US" noProof="0" dirty="0" smtClean="0"/>
              <a:t>P’s </a:t>
            </a:r>
            <a:r>
              <a:rPr lang="en-US" noProof="0" dirty="0"/>
              <a:t>equipment and </a:t>
            </a:r>
            <a:r>
              <a:rPr lang="en-US" noProof="0" dirty="0" smtClean="0"/>
              <a:t>subscriber’s equipment </a:t>
            </a:r>
            <a:r>
              <a:rPr lang="en-US" noProof="0" dirty="0"/>
              <a:t>located at the customer’s premises, regardless of who owns it and who is responsible, is called customer premise equipment (</a:t>
            </a:r>
            <a:r>
              <a:rPr lang="en-US" noProof="0" dirty="0" smtClean="0"/>
              <a:t>C</a:t>
            </a:r>
            <a:r>
              <a:rPr lang="en-US" sz="100" noProof="0" dirty="0" smtClean="0"/>
              <a:t> </a:t>
            </a:r>
            <a:r>
              <a:rPr lang="en-US" noProof="0" dirty="0" smtClean="0"/>
              <a:t>P</a:t>
            </a:r>
            <a:r>
              <a:rPr lang="en-US" sz="100" noProof="0" dirty="0" smtClean="0"/>
              <a:t> </a:t>
            </a:r>
            <a:r>
              <a:rPr lang="en-US" noProof="0" dirty="0" smtClean="0"/>
              <a:t>E</a:t>
            </a:r>
            <a:r>
              <a:rPr lang="en-US" noProof="0" dirty="0"/>
              <a:t>)</a:t>
            </a:r>
          </a:p>
          <a:p>
            <a:pPr>
              <a:spcBef>
                <a:spcPts val="1000"/>
              </a:spcBef>
            </a:pPr>
            <a:r>
              <a:rPr lang="en-US" noProof="0" dirty="0"/>
              <a:t>Equipment belonging to the ISP should only be serviced by the </a:t>
            </a:r>
            <a:r>
              <a:rPr lang="en-US" noProof="0" dirty="0" smtClean="0"/>
              <a:t>I</a:t>
            </a:r>
            <a:r>
              <a:rPr lang="en-US" sz="100" noProof="0" dirty="0" smtClean="0"/>
              <a:t> </a:t>
            </a:r>
            <a:r>
              <a:rPr lang="en-US" noProof="0" dirty="0" smtClean="0"/>
              <a:t>S</a:t>
            </a:r>
            <a:r>
              <a:rPr lang="en-US" sz="100" noProof="0" dirty="0" smtClean="0"/>
              <a:t> </a:t>
            </a:r>
            <a:r>
              <a:rPr lang="en-US" noProof="0" dirty="0" smtClean="0"/>
              <a:t>P’s </a:t>
            </a:r>
            <a:r>
              <a:rPr lang="en-US" noProof="0" dirty="0"/>
              <a:t>technicians</a:t>
            </a:r>
          </a:p>
          <a:p>
            <a:pPr lvl="1">
              <a:spcBef>
                <a:spcPts val="1000"/>
              </a:spcBef>
            </a:pPr>
            <a:r>
              <a:rPr lang="en-US" noProof="0" dirty="0"/>
              <a:t>Even if located on the customer’s side of </a:t>
            </a:r>
            <a:r>
              <a:rPr lang="en-US" noProof="0" dirty="0" smtClean="0"/>
              <a:t>demark (demarcation point)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50348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43985</TotalTime>
  <Words>6105</Words>
  <Application>Microsoft Office PowerPoint</Application>
  <PresentationFormat>On-screen Show (4:3)</PresentationFormat>
  <Paragraphs>468</Paragraphs>
  <Slides>55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Network+ Guide to Networks Eighth Edition</vt:lpstr>
      <vt:lpstr>Objectives</vt:lpstr>
      <vt:lpstr>WAN Essentials (1 of 2) </vt:lpstr>
      <vt:lpstr>WAN Essentials (2 of 2)</vt:lpstr>
      <vt:lpstr>Data Transfer Methods (1 of 4)</vt:lpstr>
      <vt:lpstr>Data Transfer Methods (2 of 4) </vt:lpstr>
      <vt:lpstr>Data Transfer Methods (3 of 4)</vt:lpstr>
      <vt:lpstr>Data Transfer Methods (4 of 4)</vt:lpstr>
      <vt:lpstr>Troubleshooting an Internet Connection (1 of 2)</vt:lpstr>
      <vt:lpstr>Troubleshooting an Internet Connection (2 of 2)</vt:lpstr>
      <vt:lpstr>Layer 1 WAN Technologies</vt:lpstr>
      <vt:lpstr>P S T N (Public Switched Telephone Network) (1 of 3)</vt:lpstr>
      <vt:lpstr>P S T N (Public Switched Telephone Network) (2 of 3)</vt:lpstr>
      <vt:lpstr>P S T N (Public Switched Telephone Network) (3 of 3)</vt:lpstr>
      <vt:lpstr>D S L (Digital Subscriber Line) (1 of 4)</vt:lpstr>
      <vt:lpstr>D S L (Digital Subscriber Line) (2 of 4)</vt:lpstr>
      <vt:lpstr>D S L (Digital Subscriber Line) (3 of 4)</vt:lpstr>
      <vt:lpstr>D S L (Digital Subscriber Line) (4 of 4)</vt:lpstr>
      <vt:lpstr>Cable Broadband (1 of 3)</vt:lpstr>
      <vt:lpstr>Cable Broadband (2 of 3)</vt:lpstr>
      <vt:lpstr>Cable Broadband (3 of 3)</vt:lpstr>
      <vt:lpstr>Metro (Metropolitan) Ethernet (1 of 3)</vt:lpstr>
      <vt:lpstr>Metro (Metropolitan) Ethernet (2 of 3)</vt:lpstr>
      <vt:lpstr>Metro (Metropolitan) Ethernet (3 of 3)</vt:lpstr>
      <vt:lpstr>T-Carriers (1 of 5)</vt:lpstr>
      <vt:lpstr>T-Carriers (2 of 5)</vt:lpstr>
      <vt:lpstr>T-Carriers (3 of 5)</vt:lpstr>
      <vt:lpstr>T-Carriers (4 of 5)</vt:lpstr>
      <vt:lpstr>T-Carriers (5 of 5)</vt:lpstr>
      <vt:lpstr>SONET (Synchronous Optical Network) (1 of 4)</vt:lpstr>
      <vt:lpstr>SONET (Synchronous Optical Network) (2 of 4)</vt:lpstr>
      <vt:lpstr>SONET (Synchronous Optical Network) (3 of 4)</vt:lpstr>
      <vt:lpstr>SONET (Synchronous Optical Network) (4 of 4)</vt:lpstr>
      <vt:lpstr>Layer 2 WAN Technologies</vt:lpstr>
      <vt:lpstr>Frame Relay (1 of 3)</vt:lpstr>
      <vt:lpstr>Frame Relay (2 of 3)</vt:lpstr>
      <vt:lpstr>Frame Relay (3 of 3)</vt:lpstr>
      <vt:lpstr>A T M (Asynchronous Transfer Mode) (1 of 3)</vt:lpstr>
      <vt:lpstr>A T M (Asynchronous Transfer Mode) (2 of 3)</vt:lpstr>
      <vt:lpstr>A T M (Asynchronous Transfer Mode) (3 of 3)</vt:lpstr>
      <vt:lpstr>M P L S (Multiprotocol Label Switching) (1 of 2)</vt:lpstr>
      <vt:lpstr>M P L S (Multiprotocol Label Switching) (2 of 2)</vt:lpstr>
      <vt:lpstr>Wireless WANs</vt:lpstr>
      <vt:lpstr>Cellular (1 of 4)</vt:lpstr>
      <vt:lpstr>Cellular (2 of 4)</vt:lpstr>
      <vt:lpstr>Cellular (3 of 4)</vt:lpstr>
      <vt:lpstr>Cellular (4 of 4)</vt:lpstr>
      <vt:lpstr>Satellite (1 of 4)</vt:lpstr>
      <vt:lpstr>Satellite (2 of 4)</vt:lpstr>
      <vt:lpstr>Satellite (3 of 4)</vt:lpstr>
      <vt:lpstr>Satellite (4 of 4)</vt:lpstr>
      <vt:lpstr>Chapter Summary (1 of 4)</vt:lpstr>
      <vt:lpstr>Chapter Summary (2 of 4)</vt:lpstr>
      <vt:lpstr>Chapter Summary (3 of 4)</vt:lpstr>
      <vt:lpstr>Chapter Summary (4 of 4)</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D, Mohanapriya</cp:lastModifiedBy>
  <cp:revision>1222</cp:revision>
  <cp:lastPrinted>2010-11-12T17:54:40Z</cp:lastPrinted>
  <dcterms:created xsi:type="dcterms:W3CDTF">2007-02-15T20:50:52Z</dcterms:created>
  <dcterms:modified xsi:type="dcterms:W3CDTF">2018-03-22T09:22:01Z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