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6"/>
  </p:notesMasterIdLst>
  <p:handoutMasterIdLst>
    <p:handoutMasterId r:id="rId57"/>
  </p:handoutMasterIdLst>
  <p:sldIdLst>
    <p:sldId id="423" r:id="rId2"/>
    <p:sldId id="257" r:id="rId3"/>
    <p:sldId id="374"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1" r:id="rId30"/>
    <p:sldId id="400" r:id="rId31"/>
    <p:sldId id="402" r:id="rId32"/>
    <p:sldId id="403" r:id="rId33"/>
    <p:sldId id="404" r:id="rId34"/>
    <p:sldId id="405" r:id="rId35"/>
    <p:sldId id="406" r:id="rId36"/>
    <p:sldId id="407" r:id="rId37"/>
    <p:sldId id="408" r:id="rId38"/>
    <p:sldId id="409" r:id="rId39"/>
    <p:sldId id="410" r:id="rId40"/>
    <p:sldId id="411" r:id="rId41"/>
    <p:sldId id="412" r:id="rId42"/>
    <p:sldId id="422" r:id="rId43"/>
    <p:sldId id="413" r:id="rId44"/>
    <p:sldId id="414" r:id="rId45"/>
    <p:sldId id="415" r:id="rId46"/>
    <p:sldId id="416" r:id="rId47"/>
    <p:sldId id="417" r:id="rId48"/>
    <p:sldId id="418" r:id="rId49"/>
    <p:sldId id="419" r:id="rId50"/>
    <p:sldId id="420" r:id="rId51"/>
    <p:sldId id="421" r:id="rId52"/>
    <p:sldId id="307" r:id="rId53"/>
    <p:sldId id="308" r:id="rId54"/>
    <p:sldId id="346" r:id="rId55"/>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 id="2" name="EBASKARAN" initials="lase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6443" autoAdjust="0"/>
  </p:normalViewPr>
  <p:slideViewPr>
    <p:cSldViewPr>
      <p:cViewPr varScale="1">
        <p:scale>
          <a:sx n="61" d="100"/>
          <a:sy n="61" d="100"/>
        </p:scale>
        <p:origin x="1676" y="44"/>
      </p:cViewPr>
      <p:guideLst>
        <p:guide orient="horz" pos="2160"/>
        <p:guide pos="2880"/>
      </p:guideLst>
    </p:cSldViewPr>
  </p:slideViewPr>
  <p:outlineViewPr>
    <p:cViewPr>
      <p:scale>
        <a:sx n="33" d="100"/>
        <a:sy n="33" d="100"/>
      </p:scale>
      <p:origin x="0" y="-3090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5/12/2020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5/12/2020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81313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305691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7</a:t>
            </a:fld>
            <a:endParaRPr lang="en-US" dirty="0"/>
          </a:p>
        </p:txBody>
      </p:sp>
    </p:spTree>
    <p:extLst>
      <p:ext uri="{BB962C8B-B14F-4D97-AF65-F5344CB8AC3E}">
        <p14:creationId xmlns:p14="http://schemas.microsoft.com/office/powerpoint/2010/main" val="3234997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52</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53</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54</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7" name="Picture 16"/>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13"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20" name="Picture 19"/>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
        <p:nvSpPr>
          <p:cNvPr id="14" name="Content Placeholder 2"/>
          <p:cNvSpPr>
            <a:spLocks noGrp="1"/>
          </p:cNvSpPr>
          <p:nvPr>
            <p:ph idx="11"/>
          </p:nvPr>
        </p:nvSpPr>
        <p:spPr>
          <a:xfrm>
            <a:off x="381000" y="3311449"/>
            <a:ext cx="8415338" cy="1412951"/>
          </a:xfrm>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207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0"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2" name="Picture 11"/>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15" name="Picture 14"/>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42759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8" r:id="rId4"/>
    <p:sldLayoutId id="2147483755" r:id="rId5"/>
    <p:sldLayoutId id="2147483756" r:id="rId6"/>
    <p:sldLayoutId id="2147483757" r:id="rId7"/>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3</a:t>
            </a:r>
          </a:p>
          <a:p>
            <a:r>
              <a:rPr lang="en-US" sz="2400" b="1" dirty="0">
                <a:solidFill>
                  <a:schemeClr val="tx1"/>
                </a:solidFill>
              </a:rPr>
              <a:t>Addressing on Networks</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1562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Addresses (3 of 7)</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3-1 I</a:t>
            </a:r>
            <a:r>
              <a:rPr lang="en-US" sz="100" noProof="0" dirty="0" smtClean="0"/>
              <a:t> </a:t>
            </a:r>
            <a:r>
              <a:rPr lang="en-US" noProof="0" dirty="0" smtClean="0"/>
              <a:t>P address classes</a:t>
            </a:r>
            <a:endParaRPr lang="en-US" noProof="0" dirty="0"/>
          </a:p>
        </p:txBody>
      </p:sp>
      <p:graphicFrame>
        <p:nvGraphicFramePr>
          <p:cNvPr id="6" name="Table 5" descr="The table consists of four columns and three rows. The column headings from left to right are as follows: class, network octets, approximate number of possible networks, and approximate number of I P addresses in each network. The rows are as follows. Row 1. Class, a. Network octets, 1.x.y.z to 126.x.y.z. Approximate number of possible networks, 126. Approximate number of I P addresses in each network, 16 million. Row 2. Class, b. Network octets, 128.0.x.y to 191.255.x.y. Approximate number of possible networks, 16,000. Approximate number of I P addresses in each network, 65,000. Row 3. Class, c. Network octets, 192.0.0.x to 223.255.255.x. Approximate number of possible networks, 2 million. Approximate number of I P addresses in each network, 254."/>
          <p:cNvGraphicFramePr>
            <a:graphicFrameLocks noGrp="1"/>
          </p:cNvGraphicFramePr>
          <p:nvPr>
            <p:extLst>
              <p:ext uri="{D42A27DB-BD31-4B8C-83A1-F6EECF244321}">
                <p14:modId xmlns:p14="http://schemas.microsoft.com/office/powerpoint/2010/main" val="2996796282"/>
              </p:ext>
            </p:extLst>
          </p:nvPr>
        </p:nvGraphicFramePr>
        <p:xfrm>
          <a:off x="1066800" y="2286000"/>
          <a:ext cx="6705600" cy="18440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xmlns="" val="20000"/>
                    </a:ext>
                  </a:extLst>
                </a:gridCol>
                <a:gridCol w="2362200">
                  <a:extLst>
                    <a:ext uri="{9D8B030D-6E8A-4147-A177-3AD203B41FA5}">
                      <a16:colId xmlns:a16="http://schemas.microsoft.com/office/drawing/2014/main" xmlns="" val="20001"/>
                    </a:ext>
                  </a:extLst>
                </a:gridCol>
                <a:gridCol w="1752600">
                  <a:extLst>
                    <a:ext uri="{9D8B030D-6E8A-4147-A177-3AD203B41FA5}">
                      <a16:colId xmlns:a16="http://schemas.microsoft.com/office/drawing/2014/main" xmlns="" val="20002"/>
                    </a:ext>
                  </a:extLst>
                </a:gridCol>
                <a:gridCol w="1905000">
                  <a:extLst>
                    <a:ext uri="{9D8B030D-6E8A-4147-A177-3AD203B41FA5}">
                      <a16:colId xmlns:a16="http://schemas.microsoft.com/office/drawing/2014/main" xmlns="" val="20003"/>
                    </a:ext>
                  </a:extLst>
                </a:gridCol>
              </a:tblGrid>
              <a:tr h="370840">
                <a:tc>
                  <a:txBody>
                    <a:bodyPr/>
                    <a:lstStyle/>
                    <a:p>
                      <a:r>
                        <a:rPr lang="en-US" sz="1400" dirty="0" smtClean="0"/>
                        <a:t>Class</a:t>
                      </a:r>
                      <a:endParaRPr lang="en-US" sz="1400" dirty="0"/>
                    </a:p>
                  </a:txBody>
                  <a:tcPr/>
                </a:tc>
                <a:tc>
                  <a:txBody>
                    <a:bodyPr/>
                    <a:lstStyle/>
                    <a:p>
                      <a:r>
                        <a:rPr lang="en-US" sz="1400" dirty="0" smtClean="0"/>
                        <a:t>Network octets*</a:t>
                      </a:r>
                      <a:endParaRPr lang="en-US" sz="1400" dirty="0"/>
                    </a:p>
                  </a:txBody>
                  <a:tcPr/>
                </a:tc>
                <a:tc>
                  <a:txBody>
                    <a:bodyPr/>
                    <a:lstStyle/>
                    <a:p>
                      <a:r>
                        <a:rPr lang="en-US" sz="1400" dirty="0" smtClean="0"/>
                        <a:t>Approximate number of possible networks</a:t>
                      </a:r>
                      <a:endParaRPr lang="en-US" sz="1400" dirty="0"/>
                    </a:p>
                  </a:txBody>
                  <a:tcPr/>
                </a:tc>
                <a:tc>
                  <a:txBody>
                    <a:bodyPr/>
                    <a:lstStyle/>
                    <a:p>
                      <a:r>
                        <a:rPr lang="en-US" sz="1400" dirty="0" smtClean="0"/>
                        <a:t>Approximate number of IP addresses in each network</a:t>
                      </a:r>
                      <a:endParaRPr lang="en-US" sz="1400" dirty="0"/>
                    </a:p>
                  </a:txBody>
                  <a:tcPr/>
                </a:tc>
                <a:extLst>
                  <a:ext uri="{0D108BD9-81ED-4DB2-BD59-A6C34878D82A}">
                    <a16:rowId xmlns:a16="http://schemas.microsoft.com/office/drawing/2014/main" xmlns="" val="10000"/>
                  </a:ext>
                </a:extLst>
              </a:tr>
              <a:tr h="370840">
                <a:tc>
                  <a:txBody>
                    <a:bodyPr/>
                    <a:lstStyle/>
                    <a:p>
                      <a:r>
                        <a:rPr lang="en-US" sz="1400" dirty="0" smtClean="0"/>
                        <a:t>A</a:t>
                      </a:r>
                      <a:endParaRPr lang="en-US" sz="1400" dirty="0"/>
                    </a:p>
                  </a:txBody>
                  <a:tcPr/>
                </a:tc>
                <a:tc>
                  <a:txBody>
                    <a:bodyPr/>
                    <a:lstStyle/>
                    <a:p>
                      <a:r>
                        <a:rPr lang="en-US" sz="1400" dirty="0" smtClean="0"/>
                        <a:t>1.x.y.z to 126.x.y.z</a:t>
                      </a:r>
                      <a:endParaRPr lang="en-US" sz="1400" dirty="0"/>
                    </a:p>
                  </a:txBody>
                  <a:tcPr/>
                </a:tc>
                <a:tc>
                  <a:txBody>
                    <a:bodyPr/>
                    <a:lstStyle/>
                    <a:p>
                      <a:r>
                        <a:rPr lang="en-US" sz="1400" dirty="0" smtClean="0"/>
                        <a:t>126</a:t>
                      </a:r>
                      <a:endParaRPr lang="en-US" sz="1400" dirty="0"/>
                    </a:p>
                  </a:txBody>
                  <a:tcPr/>
                </a:tc>
                <a:tc>
                  <a:txBody>
                    <a:bodyPr/>
                    <a:lstStyle/>
                    <a:p>
                      <a:r>
                        <a:rPr lang="en-US" sz="1400" dirty="0" smtClean="0"/>
                        <a:t>16 million</a:t>
                      </a:r>
                    </a:p>
                  </a:txBody>
                  <a:tcPr/>
                </a:tc>
                <a:extLst>
                  <a:ext uri="{0D108BD9-81ED-4DB2-BD59-A6C34878D82A}">
                    <a16:rowId xmlns:a16="http://schemas.microsoft.com/office/drawing/2014/main" xmlns="" val="10001"/>
                  </a:ext>
                </a:extLst>
              </a:tr>
              <a:tr h="370840">
                <a:tc>
                  <a:txBody>
                    <a:bodyPr/>
                    <a:lstStyle/>
                    <a:p>
                      <a:r>
                        <a:rPr lang="en-US" sz="1400" dirty="0" smtClean="0"/>
                        <a:t>B</a:t>
                      </a:r>
                      <a:endParaRPr lang="en-US" sz="1400" dirty="0"/>
                    </a:p>
                  </a:txBody>
                  <a:tcPr/>
                </a:tc>
                <a:tc>
                  <a:txBody>
                    <a:bodyPr/>
                    <a:lstStyle/>
                    <a:p>
                      <a:r>
                        <a:rPr lang="en-US" sz="1400" dirty="0" smtClean="0"/>
                        <a:t>128.0.x.y</a:t>
                      </a:r>
                      <a:r>
                        <a:rPr lang="en-US" sz="1400" baseline="0" dirty="0" smtClean="0"/>
                        <a:t> to 191.255.x.y</a:t>
                      </a:r>
                      <a:endParaRPr lang="en-US" sz="1400" dirty="0"/>
                    </a:p>
                  </a:txBody>
                  <a:tcPr/>
                </a:tc>
                <a:tc>
                  <a:txBody>
                    <a:bodyPr/>
                    <a:lstStyle/>
                    <a:p>
                      <a:r>
                        <a:rPr lang="en-US" sz="1400" dirty="0" smtClean="0"/>
                        <a:t>16,000</a:t>
                      </a:r>
                      <a:endParaRPr lang="en-US" sz="1400" dirty="0"/>
                    </a:p>
                  </a:txBody>
                  <a:tcPr/>
                </a:tc>
                <a:tc>
                  <a:txBody>
                    <a:bodyPr/>
                    <a:lstStyle/>
                    <a:p>
                      <a:r>
                        <a:rPr lang="en-US" sz="1400" dirty="0" smtClean="0"/>
                        <a:t>65,000</a:t>
                      </a:r>
                      <a:endParaRPr lang="en-US" sz="1400" dirty="0"/>
                    </a:p>
                  </a:txBody>
                  <a:tcPr/>
                </a:tc>
                <a:extLst>
                  <a:ext uri="{0D108BD9-81ED-4DB2-BD59-A6C34878D82A}">
                    <a16:rowId xmlns:a16="http://schemas.microsoft.com/office/drawing/2014/main" xmlns="" val="10002"/>
                  </a:ext>
                </a:extLst>
              </a:tr>
              <a:tr h="370840">
                <a:tc>
                  <a:txBody>
                    <a:bodyPr/>
                    <a:lstStyle/>
                    <a:p>
                      <a:r>
                        <a:rPr lang="en-US" sz="1400" dirty="0" smtClean="0"/>
                        <a:t>C</a:t>
                      </a:r>
                      <a:endParaRPr lang="en-US" sz="1400" dirty="0"/>
                    </a:p>
                  </a:txBody>
                  <a:tcPr/>
                </a:tc>
                <a:tc>
                  <a:txBody>
                    <a:bodyPr/>
                    <a:lstStyle/>
                    <a:p>
                      <a:r>
                        <a:rPr lang="en-US" sz="1400" dirty="0" smtClean="0"/>
                        <a:t>192.0.0.x to 223.255.255.x</a:t>
                      </a:r>
                      <a:endParaRPr lang="en-US" sz="1400" dirty="0"/>
                    </a:p>
                  </a:txBody>
                  <a:tcPr/>
                </a:tc>
                <a:tc>
                  <a:txBody>
                    <a:bodyPr/>
                    <a:lstStyle/>
                    <a:p>
                      <a:r>
                        <a:rPr lang="en-US" sz="1400" dirty="0" smtClean="0"/>
                        <a:t>2 million</a:t>
                      </a:r>
                      <a:endParaRPr lang="en-US" sz="1400" dirty="0"/>
                    </a:p>
                  </a:txBody>
                  <a:tcPr/>
                </a:tc>
                <a:tc>
                  <a:txBody>
                    <a:bodyPr/>
                    <a:lstStyle/>
                    <a:p>
                      <a:r>
                        <a:rPr lang="en-US" sz="1400" dirty="0" smtClean="0"/>
                        <a:t>254</a:t>
                      </a:r>
                      <a:endParaRPr lang="en-US" sz="1400" dirty="0"/>
                    </a:p>
                  </a:txBody>
                  <a:tcPr/>
                </a:tc>
                <a:extLst>
                  <a:ext uri="{0D108BD9-81ED-4DB2-BD59-A6C34878D82A}">
                    <a16:rowId xmlns:a16="http://schemas.microsoft.com/office/drawing/2014/main" xmlns="" val="10003"/>
                  </a:ext>
                </a:extLst>
              </a:tr>
            </a:tbl>
          </a:graphicData>
        </a:graphic>
      </p:graphicFrame>
      <p:sp>
        <p:nvSpPr>
          <p:cNvPr id="7"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28511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4 </a:t>
            </a:r>
            <a:r>
              <a:rPr lang="en-US" noProof="0" dirty="0" smtClean="0"/>
              <a:t>Addresses (4 of 7)</a:t>
            </a:r>
            <a:endParaRPr lang="en-US" noProof="0" dirty="0"/>
          </a:p>
        </p:txBody>
      </p:sp>
      <p:sp>
        <p:nvSpPr>
          <p:cNvPr id="3" name="Content Placeholder 2"/>
          <p:cNvSpPr>
            <a:spLocks noGrp="1"/>
          </p:cNvSpPr>
          <p:nvPr>
            <p:ph idx="1"/>
          </p:nvPr>
        </p:nvSpPr>
        <p:spPr>
          <a:xfrm>
            <a:off x="365125" y="1538818"/>
            <a:ext cx="8415338" cy="975782"/>
          </a:xfrm>
        </p:spPr>
        <p:txBody>
          <a:bodyPr/>
          <a:lstStyle/>
          <a:p>
            <a:r>
              <a:rPr lang="en-US" noProof="0" dirty="0" smtClean="0"/>
              <a:t>Classes </a:t>
            </a:r>
            <a:r>
              <a:rPr lang="en-US" noProof="0" dirty="0"/>
              <a:t>D and </a:t>
            </a:r>
            <a:r>
              <a:rPr lang="en-US" noProof="0" dirty="0" smtClean="0"/>
              <a:t>E </a:t>
            </a:r>
            <a:r>
              <a:rPr lang="en-US" noProof="0" dirty="0"/>
              <a:t>addresses were not available for general </a:t>
            </a:r>
            <a:r>
              <a:rPr lang="en-US" noProof="0" dirty="0" smtClean="0"/>
              <a:t>use:</a:t>
            </a:r>
            <a:endParaRPr lang="en-US" noProof="0" dirty="0"/>
          </a:p>
          <a:p>
            <a:pPr lvl="1"/>
            <a:r>
              <a:rPr lang="en-US" noProof="0" dirty="0"/>
              <a:t>Class D begin with octets </a:t>
            </a:r>
            <a:r>
              <a:rPr lang="en-US" noProof="0" dirty="0" smtClean="0"/>
              <a:t>224–239 </a:t>
            </a:r>
            <a:r>
              <a:rPr lang="en-US" noProof="0" dirty="0"/>
              <a:t>and are used for multicasting </a:t>
            </a:r>
            <a:endParaRPr lang="en-US" noProof="0" dirty="0" smtClean="0"/>
          </a:p>
          <a:p>
            <a:pPr lvl="1"/>
            <a:r>
              <a:rPr lang="en-US" noProof="0" dirty="0" smtClean="0"/>
              <a:t>Class </a:t>
            </a:r>
            <a:r>
              <a:rPr lang="en-US" noProof="0" dirty="0"/>
              <a:t>E begin </a:t>
            </a:r>
            <a:r>
              <a:rPr lang="en-US" noProof="0" dirty="0" smtClean="0"/>
              <a:t>with octets </a:t>
            </a:r>
            <a:r>
              <a:rPr lang="en-US" noProof="0" dirty="0"/>
              <a:t>240–254 and are used for </a:t>
            </a:r>
            <a:r>
              <a:rPr lang="en-US" noProof="0" dirty="0" smtClean="0"/>
              <a:t>research</a:t>
            </a:r>
          </a:p>
        </p:txBody>
      </p:sp>
      <p:sp>
        <p:nvSpPr>
          <p:cNvPr id="4" name="Content Placeholder 3"/>
          <p:cNvSpPr>
            <a:spLocks noGrp="1"/>
          </p:cNvSpPr>
          <p:nvPr>
            <p:ph idx="11"/>
          </p:nvPr>
        </p:nvSpPr>
        <p:spPr>
          <a:xfrm>
            <a:off x="381000" y="2715827"/>
            <a:ext cx="3886200" cy="292388"/>
          </a:xfrm>
        </p:spPr>
        <p:txBody>
          <a:bodyPr/>
          <a:lstStyle/>
          <a:p>
            <a:r>
              <a:rPr lang="en-US" dirty="0"/>
              <a:t>Table 3-2 </a:t>
            </a:r>
            <a:r>
              <a:rPr lang="en-US" dirty="0" smtClean="0"/>
              <a:t>Reserved I</a:t>
            </a:r>
            <a:r>
              <a:rPr lang="en-US" sz="100" dirty="0" smtClean="0"/>
              <a:t> </a:t>
            </a:r>
            <a:r>
              <a:rPr lang="en-US" dirty="0" smtClean="0"/>
              <a:t>P addresses</a:t>
            </a:r>
            <a:endParaRPr lang="en-US" dirty="0"/>
          </a:p>
        </p:txBody>
      </p:sp>
      <p:graphicFrame>
        <p:nvGraphicFramePr>
          <p:cNvPr id="5" name="Table 4" descr="The table consists of two columns and four rows. The column headings from left to right are as follows: I P addresses, function. The rows are as follows. Row 1. I P addresses, 255.255.255.255. Function, used for broadcast messages by t c p or I P background processes. A broadcast message is read by every node on the network. Row 2. I P addresses, 0.0.0.0. Function, currently unassigned. Row 3. I P addresses, 127.0.0.1 through 127.255.255.254. Function, used for research or can indicate your own computer, in which case it is called the loopback address. Row 4. I P addresses, 169.254.0.1 through 169.254.255.254. Function, used to create an a p I P a, automatic private I P addressing address when a computer configured for d h c p first connects to the network and is unable to lease an I P v 4 address from the d h c p server.  &#10; &#10;"/>
          <p:cNvGraphicFramePr>
            <a:graphicFrameLocks noGrp="1"/>
          </p:cNvGraphicFramePr>
          <p:nvPr>
            <p:extLst>
              <p:ext uri="{D42A27DB-BD31-4B8C-83A1-F6EECF244321}">
                <p14:modId xmlns:p14="http://schemas.microsoft.com/office/powerpoint/2010/main" val="4265745541"/>
              </p:ext>
            </p:extLst>
          </p:nvPr>
        </p:nvGraphicFramePr>
        <p:xfrm>
          <a:off x="1524000" y="3208537"/>
          <a:ext cx="6096000" cy="2479040"/>
        </p:xfrm>
        <a:graphic>
          <a:graphicData uri="http://schemas.openxmlformats.org/drawingml/2006/table">
            <a:tbl>
              <a:tblPr firstRow="1" bandRow="1">
                <a:tableStyleId>{5C22544A-7EE6-4342-B048-85BDC9FD1C3A}</a:tableStyleId>
              </a:tblPr>
              <a:tblGrid>
                <a:gridCol w="1699700">
                  <a:extLst>
                    <a:ext uri="{9D8B030D-6E8A-4147-A177-3AD203B41FA5}">
                      <a16:colId xmlns:a16="http://schemas.microsoft.com/office/drawing/2014/main" xmlns="" val="20000"/>
                    </a:ext>
                  </a:extLst>
                </a:gridCol>
                <a:gridCol w="4396300">
                  <a:extLst>
                    <a:ext uri="{9D8B030D-6E8A-4147-A177-3AD203B41FA5}">
                      <a16:colId xmlns:a16="http://schemas.microsoft.com/office/drawing/2014/main" xmlns="" val="20001"/>
                    </a:ext>
                  </a:extLst>
                </a:gridCol>
              </a:tblGrid>
              <a:tr h="370840">
                <a:tc>
                  <a:txBody>
                    <a:bodyPr/>
                    <a:lstStyle/>
                    <a:p>
                      <a:r>
                        <a:rPr lang="en-US" sz="1400" dirty="0" smtClean="0"/>
                        <a:t>IP address(es)</a:t>
                      </a:r>
                      <a:endParaRPr lang="en-US" sz="1400" dirty="0"/>
                    </a:p>
                  </a:txBody>
                  <a:tcPr/>
                </a:tc>
                <a:tc>
                  <a:txBody>
                    <a:bodyPr/>
                    <a:lstStyle/>
                    <a:p>
                      <a:r>
                        <a:rPr lang="en-US" sz="1400" dirty="0" smtClean="0"/>
                        <a:t>Function</a:t>
                      </a:r>
                      <a:endParaRPr lang="en-US" sz="1400" dirty="0"/>
                    </a:p>
                  </a:txBody>
                  <a:tcPr/>
                </a:tc>
                <a:extLst>
                  <a:ext uri="{0D108BD9-81ED-4DB2-BD59-A6C34878D82A}">
                    <a16:rowId xmlns:a16="http://schemas.microsoft.com/office/drawing/2014/main" xmlns="" val="10000"/>
                  </a:ext>
                </a:extLst>
              </a:tr>
              <a:tr h="370840">
                <a:tc>
                  <a:txBody>
                    <a:bodyPr/>
                    <a:lstStyle/>
                    <a:p>
                      <a:r>
                        <a:rPr lang="en-US" sz="1200" dirty="0" smtClean="0"/>
                        <a:t>255.255.255.255</a:t>
                      </a:r>
                      <a:endParaRPr lang="en-US" sz="1200" dirty="0"/>
                    </a:p>
                  </a:txBody>
                  <a:tcPr/>
                </a:tc>
                <a:tc>
                  <a:txBody>
                    <a:bodyPr/>
                    <a:lstStyle/>
                    <a:p>
                      <a:r>
                        <a:rPr lang="en-US" sz="1200" dirty="0" smtClean="0"/>
                        <a:t>Used for broadcast</a:t>
                      </a:r>
                      <a:r>
                        <a:rPr lang="en-US" sz="1200" baseline="0" dirty="0" smtClean="0"/>
                        <a:t> messages by TCP/IP background processes. A broadcast message is read by every node on the network.</a:t>
                      </a:r>
                      <a:endParaRPr lang="en-US" sz="1200" dirty="0"/>
                    </a:p>
                  </a:txBody>
                  <a:tcPr/>
                </a:tc>
                <a:extLst>
                  <a:ext uri="{0D108BD9-81ED-4DB2-BD59-A6C34878D82A}">
                    <a16:rowId xmlns:a16="http://schemas.microsoft.com/office/drawing/2014/main" xmlns="" val="10001"/>
                  </a:ext>
                </a:extLst>
              </a:tr>
              <a:tr h="370840">
                <a:tc>
                  <a:txBody>
                    <a:bodyPr/>
                    <a:lstStyle/>
                    <a:p>
                      <a:r>
                        <a:rPr lang="en-US" sz="1200" dirty="0" smtClean="0"/>
                        <a:t>0.0.0.0</a:t>
                      </a:r>
                      <a:endParaRPr lang="en-US" sz="1200" dirty="0"/>
                    </a:p>
                  </a:txBody>
                  <a:tcPr/>
                </a:tc>
                <a:tc>
                  <a:txBody>
                    <a:bodyPr/>
                    <a:lstStyle/>
                    <a:p>
                      <a:r>
                        <a:rPr lang="en-US" sz="1200" dirty="0" smtClean="0"/>
                        <a:t>Currently unassigned</a:t>
                      </a:r>
                      <a:endParaRPr lang="en-US" sz="1200" dirty="0"/>
                    </a:p>
                  </a:txBody>
                  <a:tcPr/>
                </a:tc>
                <a:extLst>
                  <a:ext uri="{0D108BD9-81ED-4DB2-BD59-A6C34878D82A}">
                    <a16:rowId xmlns:a16="http://schemas.microsoft.com/office/drawing/2014/main" xmlns="" val="10002"/>
                  </a:ext>
                </a:extLst>
              </a:tr>
              <a:tr h="370840">
                <a:tc>
                  <a:txBody>
                    <a:bodyPr/>
                    <a:lstStyle/>
                    <a:p>
                      <a:r>
                        <a:rPr lang="en-US" sz="1200" dirty="0" smtClean="0"/>
                        <a:t>127.0.0.1 through 127.255.255.254</a:t>
                      </a:r>
                      <a:endParaRPr lang="en-US" sz="1200" dirty="0"/>
                    </a:p>
                  </a:txBody>
                  <a:tcPr/>
                </a:tc>
                <a:tc>
                  <a:txBody>
                    <a:bodyPr/>
                    <a:lstStyle/>
                    <a:p>
                      <a:r>
                        <a:rPr lang="en-US" sz="1200" dirty="0" smtClean="0"/>
                        <a:t>Used for research</a:t>
                      </a:r>
                      <a:r>
                        <a:rPr lang="en-US" sz="1200" baseline="0" dirty="0" smtClean="0"/>
                        <a:t> or can indicate your own computer, in which case it is called the loopback address.</a:t>
                      </a:r>
                      <a:endParaRPr lang="en-US" sz="1200" dirty="0"/>
                    </a:p>
                  </a:txBody>
                  <a:tcPr/>
                </a:tc>
                <a:extLst>
                  <a:ext uri="{0D108BD9-81ED-4DB2-BD59-A6C34878D82A}">
                    <a16:rowId xmlns:a16="http://schemas.microsoft.com/office/drawing/2014/main" xmlns="" val="10003"/>
                  </a:ext>
                </a:extLst>
              </a:tr>
              <a:tr h="370840">
                <a:tc>
                  <a:txBody>
                    <a:bodyPr/>
                    <a:lstStyle/>
                    <a:p>
                      <a:r>
                        <a:rPr lang="en-US" sz="1200" dirty="0" smtClean="0"/>
                        <a:t>169.254.0.1 through 169.254.255.254</a:t>
                      </a:r>
                      <a:endParaRPr lang="en-US" sz="1200" dirty="0"/>
                    </a:p>
                  </a:txBody>
                  <a:tcPr/>
                </a:tc>
                <a:tc>
                  <a:txBody>
                    <a:bodyPr/>
                    <a:lstStyle/>
                    <a:p>
                      <a:r>
                        <a:rPr lang="en-US" sz="1200" dirty="0" smtClean="0"/>
                        <a:t>Used to create an A</a:t>
                      </a:r>
                      <a:r>
                        <a:rPr lang="en-US" sz="100" dirty="0" smtClean="0"/>
                        <a:t> </a:t>
                      </a:r>
                      <a:r>
                        <a:rPr lang="en-US" sz="1200" dirty="0" smtClean="0"/>
                        <a:t>P</a:t>
                      </a:r>
                      <a:r>
                        <a:rPr lang="en-US" sz="100" dirty="0" smtClean="0"/>
                        <a:t> </a:t>
                      </a:r>
                      <a:r>
                        <a:rPr lang="en-US" sz="1200" dirty="0" smtClean="0"/>
                        <a:t>I</a:t>
                      </a:r>
                      <a:r>
                        <a:rPr lang="en-US" sz="100" dirty="0" smtClean="0"/>
                        <a:t> </a:t>
                      </a:r>
                      <a:r>
                        <a:rPr lang="en-US" sz="1200" dirty="0" smtClean="0"/>
                        <a:t>P</a:t>
                      </a:r>
                      <a:r>
                        <a:rPr lang="en-US" sz="100" dirty="0" smtClean="0"/>
                        <a:t> </a:t>
                      </a:r>
                      <a:r>
                        <a:rPr lang="en-US" sz="1200" dirty="0" smtClean="0"/>
                        <a:t>A (Automatic</a:t>
                      </a:r>
                      <a:r>
                        <a:rPr lang="en-US" sz="1200" baseline="0" dirty="0" smtClean="0"/>
                        <a:t> Private IP Addressing) address when a computer configured for D</a:t>
                      </a:r>
                      <a:r>
                        <a:rPr lang="en-US" sz="100" baseline="0" dirty="0" smtClean="0"/>
                        <a:t> </a:t>
                      </a:r>
                      <a:r>
                        <a:rPr lang="en-US" sz="1200" baseline="0" dirty="0" smtClean="0"/>
                        <a:t>H</a:t>
                      </a:r>
                      <a:r>
                        <a:rPr lang="en-US" sz="100" baseline="0" dirty="0" smtClean="0"/>
                        <a:t> </a:t>
                      </a:r>
                      <a:r>
                        <a:rPr lang="en-US" sz="1200" baseline="0" dirty="0" smtClean="0"/>
                        <a:t>C</a:t>
                      </a:r>
                      <a:r>
                        <a:rPr lang="en-US" sz="100" baseline="0" dirty="0" smtClean="0"/>
                        <a:t> </a:t>
                      </a:r>
                      <a:r>
                        <a:rPr lang="en-US" sz="1200" baseline="0" dirty="0" smtClean="0"/>
                        <a:t>P first connects to the network and is unable to lease an IPv4 address from the D</a:t>
                      </a:r>
                      <a:r>
                        <a:rPr lang="en-US" sz="100" baseline="0" dirty="0" smtClean="0"/>
                        <a:t> </a:t>
                      </a:r>
                      <a:r>
                        <a:rPr lang="en-US" sz="1200" baseline="0" dirty="0" smtClean="0"/>
                        <a:t>H</a:t>
                      </a:r>
                      <a:r>
                        <a:rPr lang="en-US" sz="100" baseline="0" dirty="0" smtClean="0"/>
                        <a:t> </a:t>
                      </a:r>
                      <a:r>
                        <a:rPr lang="en-US" sz="1200" baseline="0" dirty="0" smtClean="0"/>
                        <a:t>C</a:t>
                      </a:r>
                      <a:r>
                        <a:rPr lang="en-US" sz="100" baseline="0" dirty="0" smtClean="0"/>
                        <a:t> </a:t>
                      </a:r>
                      <a:r>
                        <a:rPr lang="en-US" sz="1200" baseline="0" dirty="0" smtClean="0"/>
                        <a:t>P server.</a:t>
                      </a:r>
                      <a:endParaRPr lang="en-US" sz="1200" dirty="0"/>
                    </a:p>
                  </a:txBody>
                  <a:tcPr/>
                </a:tc>
                <a:extLst>
                  <a:ext uri="{0D108BD9-81ED-4DB2-BD59-A6C34878D82A}">
                    <a16:rowId xmlns:a16="http://schemas.microsoft.com/office/drawing/2014/main" xmlns="" val="10004"/>
                  </a:ext>
                </a:extLst>
              </a:tr>
            </a:tbl>
          </a:graphicData>
        </a:graphic>
      </p:graphicFrame>
      <p:sp>
        <p:nvSpPr>
          <p:cNvPr id="6" name="Footer Placeholder 3"/>
          <p:cNvSpPr>
            <a:spLocks noGrp="1"/>
          </p:cNvSpPr>
          <p:nvPr>
            <p:ph type="ftr" sz="quarter" idx="10"/>
          </p:nvPr>
        </p:nvSpPr>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301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4</a:t>
            </a:r>
            <a:r>
              <a:rPr lang="en-US" noProof="0" dirty="0" smtClean="0"/>
              <a:t> Addresses (5 of 7)</a:t>
            </a:r>
            <a:endParaRPr lang="en-US" noProof="0" dirty="0"/>
          </a:p>
        </p:txBody>
      </p:sp>
      <p:sp>
        <p:nvSpPr>
          <p:cNvPr id="3" name="Content Placeholder 2"/>
          <p:cNvSpPr>
            <a:spLocks noGrp="1"/>
          </p:cNvSpPr>
          <p:nvPr>
            <p:ph idx="1"/>
          </p:nvPr>
        </p:nvSpPr>
        <p:spPr>
          <a:xfrm>
            <a:off x="365125" y="1538818"/>
            <a:ext cx="8169275" cy="2402196"/>
          </a:xfrm>
        </p:spPr>
        <p:txBody>
          <a:bodyPr/>
          <a:lstStyle/>
          <a:p>
            <a:pPr>
              <a:spcBef>
                <a:spcPts val="1000"/>
              </a:spcBef>
            </a:pPr>
            <a:r>
              <a:rPr lang="en-US" noProof="0" dirty="0"/>
              <a:t>Network Address Translation (</a:t>
            </a:r>
            <a:r>
              <a:rPr lang="en-US" noProof="0" dirty="0" smtClean="0"/>
              <a:t>N</a:t>
            </a:r>
            <a:r>
              <a:rPr lang="en-US" sz="100" noProof="0" dirty="0" smtClean="0"/>
              <a:t> </a:t>
            </a:r>
            <a:r>
              <a:rPr lang="en-US" noProof="0" dirty="0" smtClean="0"/>
              <a:t>A</a:t>
            </a:r>
            <a:r>
              <a:rPr lang="en-US" sz="100" noProof="0" dirty="0" smtClean="0"/>
              <a:t> </a:t>
            </a:r>
            <a:r>
              <a:rPr lang="en-US" noProof="0" dirty="0" smtClean="0"/>
              <a:t>T)—A </a:t>
            </a:r>
            <a:r>
              <a:rPr lang="en-US" noProof="0" dirty="0"/>
              <a:t>technique designed to conserve public </a:t>
            </a:r>
            <a:r>
              <a:rPr lang="en-US" noProof="0" dirty="0" smtClean="0"/>
              <a:t>I</a:t>
            </a:r>
            <a:r>
              <a:rPr lang="en-US" sz="100" noProof="0" dirty="0" smtClean="0"/>
              <a:t> </a:t>
            </a:r>
            <a:r>
              <a:rPr lang="en-US" noProof="0" dirty="0" smtClean="0"/>
              <a:t>P </a:t>
            </a:r>
            <a:r>
              <a:rPr lang="en-US" noProof="0" dirty="0"/>
              <a:t>addresses needed by a network</a:t>
            </a:r>
          </a:p>
          <a:p>
            <a:pPr>
              <a:spcBef>
                <a:spcPts val="1000"/>
              </a:spcBef>
            </a:pPr>
            <a:r>
              <a:rPr lang="en-US" noProof="0" dirty="0" smtClean="0"/>
              <a:t>Address translation—Process </a:t>
            </a:r>
            <a:r>
              <a:rPr lang="en-US" noProof="0" dirty="0"/>
              <a:t>where a gateway device substitutes the private </a:t>
            </a:r>
            <a:r>
              <a:rPr lang="en-US" dirty="0"/>
              <a:t>I</a:t>
            </a:r>
            <a:r>
              <a:rPr lang="en-US" sz="100" dirty="0"/>
              <a:t> </a:t>
            </a:r>
            <a:r>
              <a:rPr lang="en-US" dirty="0"/>
              <a:t>P </a:t>
            </a:r>
            <a:r>
              <a:rPr lang="en-US" noProof="0" dirty="0"/>
              <a:t>addresses with its own public address</a:t>
            </a:r>
          </a:p>
          <a:p>
            <a:pPr lvl="1">
              <a:spcBef>
                <a:spcPts val="1000"/>
              </a:spcBef>
            </a:pPr>
            <a:r>
              <a:rPr lang="en-US" noProof="0" dirty="0"/>
              <a:t>When these computers need access to other networks or </a:t>
            </a:r>
            <a:r>
              <a:rPr lang="en-US" noProof="0" dirty="0" smtClean="0"/>
              <a:t>Internet</a:t>
            </a:r>
          </a:p>
          <a:p>
            <a:pPr>
              <a:spcBef>
                <a:spcPts val="1000"/>
              </a:spcBef>
            </a:pPr>
            <a:r>
              <a:rPr lang="en-US" noProof="0" dirty="0"/>
              <a:t>Port Address Translation (</a:t>
            </a:r>
            <a:r>
              <a:rPr lang="en-US" noProof="0" dirty="0" smtClean="0"/>
              <a:t>P</a:t>
            </a:r>
            <a:r>
              <a:rPr lang="en-US" sz="100" noProof="0" dirty="0" smtClean="0"/>
              <a:t> </a:t>
            </a:r>
            <a:r>
              <a:rPr lang="en-US" noProof="0" dirty="0" smtClean="0"/>
              <a:t>A</a:t>
            </a:r>
            <a:r>
              <a:rPr lang="en-US" sz="100" noProof="0" dirty="0" smtClean="0"/>
              <a:t> </a:t>
            </a:r>
            <a:r>
              <a:rPr lang="en-US" noProof="0" dirty="0" smtClean="0"/>
              <a:t>T)—Process </a:t>
            </a:r>
            <a:r>
              <a:rPr lang="en-US" noProof="0" dirty="0"/>
              <a:t>of assigning a TCP port number to each ongoing session between a local host and Internet </a:t>
            </a:r>
            <a:r>
              <a:rPr lang="en-US" noProof="0" dirty="0" smtClean="0"/>
              <a:t>host</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19961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4</a:t>
            </a:r>
            <a:r>
              <a:rPr lang="en-US" noProof="0" dirty="0" smtClean="0"/>
              <a:t> Addresses (6 of 7)</a:t>
            </a:r>
            <a:endParaRPr lang="en-US" noProof="0" dirty="0"/>
          </a:p>
        </p:txBody>
      </p:sp>
      <p:pic>
        <p:nvPicPr>
          <p:cNvPr id="5" name="Picture 4" descr="Figure 3-9 P A T (Port Address Translation). The image illustrates a private network with four work stations with the I P addresses 10.1.1.120, 10.1.1.121, 10.1.1.122 and 10.1.1.123 which connect to the web server through a gateway with the I P address 92.52.44.1. The PAT translation for each workstation is 10.1.1.120:80 = 92.52.44.1:8000, 10.1.1.121:80 = 92.52.44.1:8001, 10.1.1.122:80 = 92.52.44.1:8003 and 10.1.1.123:80 = 92.52.44.1:800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209800"/>
            <a:ext cx="6523805" cy="3046476"/>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89463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4</a:t>
            </a:r>
            <a:r>
              <a:rPr lang="en-US" noProof="0" dirty="0" smtClean="0"/>
              <a:t> Addresses (7 of 7)</a:t>
            </a:r>
            <a:endParaRPr lang="en-US" noProof="0" dirty="0"/>
          </a:p>
        </p:txBody>
      </p:sp>
      <p:sp>
        <p:nvSpPr>
          <p:cNvPr id="3" name="Content Placeholder 2"/>
          <p:cNvSpPr>
            <a:spLocks noGrp="1"/>
          </p:cNvSpPr>
          <p:nvPr>
            <p:ph idx="1"/>
          </p:nvPr>
        </p:nvSpPr>
        <p:spPr>
          <a:xfrm>
            <a:off x="365125" y="1538818"/>
            <a:ext cx="8415338" cy="1864613"/>
          </a:xfrm>
        </p:spPr>
        <p:txBody>
          <a:bodyPr/>
          <a:lstStyle/>
          <a:p>
            <a:pPr>
              <a:spcBef>
                <a:spcPts val="1000"/>
              </a:spcBef>
            </a:pPr>
            <a:r>
              <a:rPr lang="en-US" noProof="0" dirty="0"/>
              <a:t>Two variations of </a:t>
            </a:r>
            <a:r>
              <a:rPr lang="en-US" noProof="0" dirty="0" smtClean="0"/>
              <a:t>N</a:t>
            </a:r>
            <a:r>
              <a:rPr lang="en-US" sz="100" noProof="0" dirty="0" smtClean="0"/>
              <a:t> </a:t>
            </a:r>
            <a:r>
              <a:rPr lang="en-US" noProof="0" dirty="0" smtClean="0"/>
              <a:t>A</a:t>
            </a:r>
            <a:r>
              <a:rPr lang="en-US" sz="100" noProof="0" dirty="0" smtClean="0"/>
              <a:t> </a:t>
            </a:r>
            <a:r>
              <a:rPr lang="en-US" noProof="0" dirty="0" smtClean="0"/>
              <a:t>T </a:t>
            </a:r>
            <a:r>
              <a:rPr lang="en-US" noProof="0" dirty="0"/>
              <a:t>to be aware of:</a:t>
            </a:r>
          </a:p>
          <a:p>
            <a:pPr lvl="1">
              <a:spcBef>
                <a:spcPts val="1000"/>
              </a:spcBef>
            </a:pPr>
            <a:r>
              <a:rPr lang="en-US" noProof="0" dirty="0" smtClean="0"/>
              <a:t>S</a:t>
            </a:r>
            <a:r>
              <a:rPr lang="en-US" sz="100" noProof="0" dirty="0" smtClean="0"/>
              <a:t> </a:t>
            </a:r>
            <a:r>
              <a:rPr lang="en-US" noProof="0" dirty="0" smtClean="0"/>
              <a:t>N</a:t>
            </a:r>
            <a:r>
              <a:rPr lang="en-US" sz="100" noProof="0" dirty="0" smtClean="0"/>
              <a:t> </a:t>
            </a:r>
            <a:r>
              <a:rPr lang="en-US" noProof="0" dirty="0" smtClean="0"/>
              <a:t>A</a:t>
            </a:r>
            <a:r>
              <a:rPr lang="en-US" sz="100" noProof="0" dirty="0" smtClean="0"/>
              <a:t> </a:t>
            </a:r>
            <a:r>
              <a:rPr lang="en-US" noProof="0" dirty="0" smtClean="0"/>
              <a:t>T </a:t>
            </a:r>
            <a:r>
              <a:rPr lang="en-US" noProof="0" dirty="0"/>
              <a:t>(</a:t>
            </a:r>
            <a:r>
              <a:rPr lang="en-US" noProof="0" dirty="0" smtClean="0"/>
              <a:t>Static (or Source) </a:t>
            </a:r>
            <a:r>
              <a:rPr lang="en-US" noProof="0" dirty="0"/>
              <a:t>Network Address </a:t>
            </a:r>
            <a:r>
              <a:rPr lang="en-US" noProof="0" dirty="0" smtClean="0"/>
              <a:t>Translation)—The </a:t>
            </a:r>
            <a:r>
              <a:rPr lang="en-US" noProof="0" dirty="0"/>
              <a:t>gateway assigns the same public IP address to a host each time it makes a request to access the Internet</a:t>
            </a:r>
          </a:p>
          <a:p>
            <a:pPr lvl="1">
              <a:spcBef>
                <a:spcPts val="1000"/>
              </a:spcBef>
            </a:pPr>
            <a:r>
              <a:rPr lang="en-US" noProof="0" dirty="0" smtClean="0"/>
              <a:t>D</a:t>
            </a:r>
            <a:r>
              <a:rPr lang="en-US" sz="100" noProof="0" dirty="0" smtClean="0"/>
              <a:t> </a:t>
            </a:r>
            <a:r>
              <a:rPr lang="en-US" noProof="0" dirty="0" smtClean="0"/>
              <a:t>N</a:t>
            </a:r>
            <a:r>
              <a:rPr lang="en-US" sz="100" noProof="0" dirty="0" smtClean="0"/>
              <a:t> </a:t>
            </a:r>
            <a:r>
              <a:rPr lang="en-US" noProof="0" dirty="0" smtClean="0"/>
              <a:t>A</a:t>
            </a:r>
            <a:r>
              <a:rPr lang="en-US" sz="100" noProof="0" dirty="0" smtClean="0"/>
              <a:t> </a:t>
            </a:r>
            <a:r>
              <a:rPr lang="en-US" noProof="0" dirty="0" smtClean="0"/>
              <a:t>T </a:t>
            </a:r>
            <a:r>
              <a:rPr lang="en-US" noProof="0" dirty="0"/>
              <a:t>(Dynamic Network Address Translation</a:t>
            </a:r>
            <a:r>
              <a:rPr lang="en-US" noProof="0" dirty="0" smtClean="0"/>
              <a:t>)—The </a:t>
            </a:r>
            <a:r>
              <a:rPr lang="en-US" noProof="0" dirty="0"/>
              <a:t>gateway has a pool of public address that it is free to assign to a local host when it makes a request to access the </a:t>
            </a:r>
            <a:r>
              <a:rPr lang="en-US" noProof="0" dirty="0" smtClean="0"/>
              <a:t>Internet</a:t>
            </a:r>
          </a:p>
        </p:txBody>
      </p:sp>
      <p:pic>
        <p:nvPicPr>
          <p:cNvPr id="5" name="Picture 4" descr="Figure 3-10 S N A T for outgoing messages, and D N A T for incoming messages. The image illustrates a private network with three workstations and two web servers and a router using NAT consisting of S N A T and two D N A T settings. The work stations with I P addresses 192.168.100.2, 192.168.100 and 192.168.100.4 connect to the internet through S N A T settings with a common I P address 161.39.120.30. The internet connects to the two web servers with the I P addresses 192.168.100.25 and 192.168.100.35 by D N A T setting with the I P addresses 61.39.120.20 and 61.39.120.30 respectively.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3673876"/>
            <a:ext cx="5224272" cy="2356104"/>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026644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Addresses (1 of 7)</a:t>
            </a:r>
            <a:endParaRPr lang="en-US" noProof="0" dirty="0"/>
          </a:p>
        </p:txBody>
      </p:sp>
      <p:sp>
        <p:nvSpPr>
          <p:cNvPr id="3" name="Content Placeholder 2"/>
          <p:cNvSpPr>
            <a:spLocks noGrp="1"/>
          </p:cNvSpPr>
          <p:nvPr>
            <p:ph idx="1"/>
          </p:nvPr>
        </p:nvSpPr>
        <p:spPr>
          <a:xfrm>
            <a:off x="365125" y="1538818"/>
            <a:ext cx="8415338" cy="3529171"/>
          </a:xfrm>
        </p:spPr>
        <p:txBody>
          <a:bodyPr/>
          <a:lstStyle/>
          <a:p>
            <a:pPr>
              <a:spcBef>
                <a:spcPts val="1000"/>
              </a:spcBef>
            </a:pPr>
            <a:r>
              <a:rPr lang="en-US" noProof="0" dirty="0"/>
              <a:t>An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a:t>address has 128 bits written as eight blocks of hexadecimal numbers separated by </a:t>
            </a:r>
            <a:r>
              <a:rPr lang="en-US" noProof="0" dirty="0" smtClean="0"/>
              <a:t>colons:</a:t>
            </a:r>
            <a:endParaRPr lang="en-US" noProof="0" dirty="0"/>
          </a:p>
          <a:p>
            <a:pPr lvl="1">
              <a:spcBef>
                <a:spcPts val="1000"/>
              </a:spcBef>
            </a:pPr>
            <a:r>
              <a:rPr lang="en-US" noProof="0" dirty="0" smtClean="0"/>
              <a:t>For example, </a:t>
            </a:r>
            <a:r>
              <a:rPr lang="en-US" noProof="0" dirty="0"/>
              <a:t>2001:0000:0B80:0000:0000:00D3:9C5A:00CC</a:t>
            </a:r>
          </a:p>
          <a:p>
            <a:pPr lvl="1">
              <a:spcBef>
                <a:spcPts val="1000"/>
              </a:spcBef>
            </a:pPr>
            <a:r>
              <a:rPr lang="en-US" noProof="0" dirty="0"/>
              <a:t>Each block is 16 bits</a:t>
            </a:r>
          </a:p>
          <a:p>
            <a:pPr lvl="1">
              <a:spcBef>
                <a:spcPts val="1000"/>
              </a:spcBef>
            </a:pPr>
            <a:r>
              <a:rPr lang="en-US" noProof="0" dirty="0"/>
              <a:t>Leading zeros in a four-character hex block can be eliminated</a:t>
            </a:r>
          </a:p>
          <a:p>
            <a:pPr lvl="1">
              <a:spcBef>
                <a:spcPts val="1000"/>
              </a:spcBef>
            </a:pPr>
            <a:r>
              <a:rPr lang="en-US" noProof="0" dirty="0"/>
              <a:t>If blocks contain all zeroes, they can be written as double colons (::), only one set of double colons is used in an </a:t>
            </a:r>
            <a:r>
              <a:rPr lang="en-US" noProof="0" dirty="0" smtClean="0"/>
              <a:t>I</a:t>
            </a:r>
            <a:r>
              <a:rPr lang="en-US" sz="100" noProof="0" dirty="0" smtClean="0"/>
              <a:t> </a:t>
            </a:r>
            <a:r>
              <a:rPr lang="en-US" noProof="0" dirty="0" smtClean="0"/>
              <a:t>P </a:t>
            </a:r>
            <a:r>
              <a:rPr lang="en-US" noProof="0" dirty="0"/>
              <a:t>address</a:t>
            </a:r>
          </a:p>
          <a:p>
            <a:pPr lvl="1">
              <a:spcBef>
                <a:spcPts val="1000"/>
              </a:spcBef>
            </a:pPr>
            <a:r>
              <a:rPr lang="en-US" noProof="0" dirty="0"/>
              <a:t>Therefore, above example can be </a:t>
            </a:r>
            <a:r>
              <a:rPr lang="en-US" noProof="0" dirty="0" smtClean="0"/>
              <a:t>written two ways:</a:t>
            </a:r>
          </a:p>
          <a:p>
            <a:pPr lvl="2">
              <a:spcBef>
                <a:spcPts val="1000"/>
              </a:spcBef>
            </a:pPr>
            <a:r>
              <a:rPr lang="en-US" noProof="0" dirty="0" smtClean="0"/>
              <a:t>2001::B80:0000:0000:D3:9C5A:CC</a:t>
            </a:r>
            <a:endParaRPr lang="en-US" noProof="0" dirty="0"/>
          </a:p>
          <a:p>
            <a:pPr lvl="2">
              <a:spcBef>
                <a:spcPts val="1000"/>
              </a:spcBef>
            </a:pPr>
            <a:r>
              <a:rPr lang="en-US" noProof="0" dirty="0"/>
              <a:t>2001:0000:B80::</a:t>
            </a:r>
            <a:r>
              <a:rPr lang="en-US" noProof="0" dirty="0" smtClean="0"/>
              <a:t>D3:9C5A:CC (preferred method because it contains fewest zeroes)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42217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smtClean="0"/>
              <a:t>Addresses (2 of 7)</a:t>
            </a:r>
            <a:endParaRPr lang="en-US" noProof="0" dirty="0"/>
          </a:p>
        </p:txBody>
      </p:sp>
      <p:sp>
        <p:nvSpPr>
          <p:cNvPr id="3" name="Content Placeholder 2"/>
          <p:cNvSpPr>
            <a:spLocks noGrp="1"/>
          </p:cNvSpPr>
          <p:nvPr>
            <p:ph idx="1"/>
          </p:nvPr>
        </p:nvSpPr>
        <p:spPr>
          <a:xfrm>
            <a:off x="365125" y="1538818"/>
            <a:ext cx="8415338" cy="2874633"/>
          </a:xfrm>
        </p:spPr>
        <p:txBody>
          <a:bodyPr/>
          <a:lstStyle/>
          <a:p>
            <a:pPr>
              <a:spcBef>
                <a:spcPts val="1000"/>
              </a:spcBef>
            </a:pP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a:t>
            </a:r>
            <a:r>
              <a:rPr lang="en-US" noProof="0" dirty="0"/>
              <a:t>terminology:	</a:t>
            </a:r>
          </a:p>
          <a:p>
            <a:pPr lvl="1">
              <a:spcBef>
                <a:spcPts val="1000"/>
              </a:spcBef>
            </a:pPr>
            <a:r>
              <a:rPr lang="en-US" noProof="0" dirty="0"/>
              <a:t>Link (sometimes called local link</a:t>
            </a:r>
            <a:r>
              <a:rPr lang="en-US" noProof="0" dirty="0" smtClean="0"/>
              <a:t>)—Any </a:t>
            </a:r>
            <a:r>
              <a:rPr lang="en-US" noProof="0" dirty="0"/>
              <a:t>LAN bounded by routers</a:t>
            </a:r>
          </a:p>
          <a:p>
            <a:pPr lvl="1">
              <a:spcBef>
                <a:spcPts val="1000"/>
              </a:spcBef>
            </a:pPr>
            <a:r>
              <a:rPr lang="en-US" noProof="0" dirty="0"/>
              <a:t>An interface is a node’s attachment to a link</a:t>
            </a:r>
          </a:p>
          <a:p>
            <a:pPr lvl="1">
              <a:spcBef>
                <a:spcPts val="1000"/>
              </a:spcBef>
            </a:pPr>
            <a:r>
              <a:rPr lang="en-US" noProof="0" dirty="0" smtClean="0"/>
              <a:t>Dual stacked—When a network is configured to use both </a:t>
            </a:r>
            <a:r>
              <a:rPr lang="en-US" dirty="0"/>
              <a:t>I</a:t>
            </a:r>
            <a:r>
              <a:rPr lang="en-US" sz="100" dirty="0"/>
              <a:t> </a:t>
            </a:r>
            <a:r>
              <a:rPr lang="en-US" dirty="0"/>
              <a:t>P</a:t>
            </a:r>
            <a:r>
              <a:rPr lang="en-US" sz="100" dirty="0"/>
              <a:t> </a:t>
            </a:r>
            <a:r>
              <a:rPr lang="en-US" dirty="0"/>
              <a:t>v</a:t>
            </a:r>
            <a:r>
              <a:rPr lang="en-US" sz="100" dirty="0"/>
              <a:t> </a:t>
            </a:r>
            <a:r>
              <a:rPr lang="en-US" dirty="0" smtClean="0"/>
              <a:t>4 </a:t>
            </a:r>
            <a:r>
              <a:rPr lang="en-US" noProof="0" dirty="0" smtClean="0"/>
              <a:t>and </a:t>
            </a:r>
            <a:r>
              <a:rPr lang="en-US" dirty="0"/>
              <a:t>I</a:t>
            </a:r>
            <a:r>
              <a:rPr lang="en-US" sz="100" dirty="0"/>
              <a:t> </a:t>
            </a:r>
            <a:r>
              <a:rPr lang="en-US" dirty="0"/>
              <a:t>P</a:t>
            </a:r>
            <a:r>
              <a:rPr lang="en-US" sz="100" dirty="0"/>
              <a:t> </a:t>
            </a:r>
            <a:r>
              <a:rPr lang="en-US" dirty="0"/>
              <a:t>v</a:t>
            </a:r>
            <a:r>
              <a:rPr lang="en-US" sz="100" dirty="0"/>
              <a:t> </a:t>
            </a:r>
            <a:r>
              <a:rPr lang="en-US" dirty="0"/>
              <a:t>6</a:t>
            </a:r>
            <a:endParaRPr lang="en-US" noProof="0" dirty="0" smtClean="0"/>
          </a:p>
          <a:p>
            <a:pPr lvl="2">
              <a:spcBef>
                <a:spcPts val="1000"/>
              </a:spcBef>
            </a:pPr>
            <a:r>
              <a:rPr lang="en-US" noProof="0" dirty="0" smtClean="0"/>
              <a:t>Tunneling—A </a:t>
            </a:r>
            <a:r>
              <a:rPr lang="en-US" noProof="0" dirty="0"/>
              <a:t>method used by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a:t>to transport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a:t>packets through or over an </a:t>
            </a:r>
            <a:r>
              <a:rPr lang="en-US" dirty="0"/>
              <a:t>I</a:t>
            </a:r>
            <a:r>
              <a:rPr lang="en-US" sz="100" dirty="0"/>
              <a:t> </a:t>
            </a:r>
            <a:r>
              <a:rPr lang="en-US" dirty="0"/>
              <a:t>P</a:t>
            </a:r>
            <a:r>
              <a:rPr lang="en-US" sz="100" dirty="0"/>
              <a:t> </a:t>
            </a:r>
            <a:r>
              <a:rPr lang="en-US" dirty="0"/>
              <a:t>v</a:t>
            </a:r>
            <a:r>
              <a:rPr lang="en-US" sz="100" dirty="0"/>
              <a:t> </a:t>
            </a:r>
            <a:r>
              <a:rPr lang="en-US" dirty="0" smtClean="0"/>
              <a:t>4 </a:t>
            </a:r>
            <a:r>
              <a:rPr lang="en-US" noProof="0" dirty="0"/>
              <a:t>network</a:t>
            </a:r>
          </a:p>
          <a:p>
            <a:pPr lvl="1">
              <a:spcBef>
                <a:spcPts val="1000"/>
              </a:spcBef>
            </a:pPr>
            <a:r>
              <a:rPr lang="en-US" noProof="0" dirty="0"/>
              <a:t>Interface </a:t>
            </a:r>
            <a:r>
              <a:rPr lang="en-US" noProof="0" dirty="0" smtClean="0"/>
              <a:t>I</a:t>
            </a:r>
            <a:r>
              <a:rPr lang="en-US" sz="100" noProof="0" dirty="0" smtClean="0"/>
              <a:t> </a:t>
            </a:r>
            <a:r>
              <a:rPr lang="en-US" noProof="0" dirty="0" smtClean="0"/>
              <a:t>D—The </a:t>
            </a:r>
            <a:r>
              <a:rPr lang="en-US" noProof="0" dirty="0"/>
              <a:t>last 64 bits or four blocks of an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a:t>address that identify the interface</a:t>
            </a:r>
          </a:p>
          <a:p>
            <a:pPr lvl="1">
              <a:spcBef>
                <a:spcPts val="1000"/>
              </a:spcBef>
            </a:pPr>
            <a:r>
              <a:rPr lang="en-US" noProof="0" dirty="0" smtClean="0"/>
              <a:t>Neighbors—Two </a:t>
            </a:r>
            <a:r>
              <a:rPr lang="en-US" noProof="0" dirty="0"/>
              <a:t>or more nodes on the same link</a:t>
            </a: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9839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6</a:t>
            </a:r>
            <a:r>
              <a:rPr lang="en-US" noProof="0" dirty="0" smtClean="0"/>
              <a:t> Addresses (3 of 7)</a:t>
            </a:r>
            <a:endParaRPr lang="en-US" noProof="0" dirty="0"/>
          </a:p>
        </p:txBody>
      </p:sp>
      <p:sp>
        <p:nvSpPr>
          <p:cNvPr id="3" name="Content Placeholder 2"/>
          <p:cNvSpPr>
            <a:spLocks noGrp="1"/>
          </p:cNvSpPr>
          <p:nvPr>
            <p:ph idx="1"/>
          </p:nvPr>
        </p:nvSpPr>
        <p:spPr>
          <a:xfrm>
            <a:off x="365125" y="1538818"/>
            <a:ext cx="8415338" cy="2454005"/>
          </a:xfrm>
        </p:spPr>
        <p:txBody>
          <a:bodyPr/>
          <a:lstStyle/>
          <a:p>
            <a:pPr>
              <a:spcBef>
                <a:spcPts val="1000"/>
              </a:spcBef>
            </a:pPr>
            <a:r>
              <a:rPr lang="en-US" noProof="0" dirty="0" smtClean="0"/>
              <a:t>Types of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addresses:</a:t>
            </a:r>
          </a:p>
          <a:p>
            <a:pPr lvl="1">
              <a:spcBef>
                <a:spcPts val="1000"/>
              </a:spcBef>
            </a:pPr>
            <a:r>
              <a:rPr lang="en-US" noProof="0" dirty="0"/>
              <a:t>Unicast </a:t>
            </a:r>
            <a:r>
              <a:rPr lang="en-US" noProof="0" dirty="0" smtClean="0"/>
              <a:t>address—Specifies </a:t>
            </a:r>
            <a:r>
              <a:rPr lang="en-US" noProof="0" dirty="0"/>
              <a:t>a single node on a network</a:t>
            </a:r>
          </a:p>
          <a:p>
            <a:pPr lvl="2">
              <a:spcBef>
                <a:spcPts val="1000"/>
              </a:spcBef>
            </a:pPr>
            <a:r>
              <a:rPr lang="en-US" noProof="0" dirty="0"/>
              <a:t>Global unicast </a:t>
            </a:r>
            <a:r>
              <a:rPr lang="en-US" noProof="0" dirty="0" smtClean="0"/>
              <a:t>address—Can </a:t>
            </a:r>
            <a:r>
              <a:rPr lang="en-US" noProof="0" dirty="0"/>
              <a:t>be routed on the Internet</a:t>
            </a:r>
          </a:p>
          <a:p>
            <a:pPr lvl="2">
              <a:spcBef>
                <a:spcPts val="1000"/>
              </a:spcBef>
            </a:pPr>
            <a:r>
              <a:rPr lang="en-US" noProof="0" dirty="0"/>
              <a:t>Link local unicast </a:t>
            </a:r>
            <a:r>
              <a:rPr lang="en-US" noProof="0" dirty="0" smtClean="0"/>
              <a:t>address—Can </a:t>
            </a:r>
            <a:r>
              <a:rPr lang="en-US" noProof="0" dirty="0"/>
              <a:t>be used for communicating with nodes in the same link</a:t>
            </a:r>
          </a:p>
          <a:p>
            <a:pPr lvl="1">
              <a:spcBef>
                <a:spcPts val="1000"/>
              </a:spcBef>
            </a:pPr>
            <a:r>
              <a:rPr lang="en-US" noProof="0" dirty="0"/>
              <a:t>Multicast </a:t>
            </a:r>
            <a:r>
              <a:rPr lang="en-US" noProof="0" dirty="0" smtClean="0"/>
              <a:t>address—Packets </a:t>
            </a:r>
            <a:r>
              <a:rPr lang="en-US" noProof="0" dirty="0"/>
              <a:t>are delivered to all nodes on a network</a:t>
            </a:r>
          </a:p>
          <a:p>
            <a:pPr lvl="1">
              <a:spcBef>
                <a:spcPts val="1000"/>
              </a:spcBef>
            </a:pPr>
            <a:r>
              <a:rPr lang="en-US" noProof="0" dirty="0"/>
              <a:t>Anycast </a:t>
            </a:r>
            <a:r>
              <a:rPr lang="en-US" noProof="0" dirty="0" smtClean="0"/>
              <a:t>address—Can </a:t>
            </a:r>
            <a:r>
              <a:rPr lang="en-US" noProof="0" dirty="0"/>
              <a:t>identify multiple destinations, with packets delivered to the closest </a:t>
            </a:r>
            <a:r>
              <a:rPr lang="en-US" noProof="0" dirty="0" smtClean="0"/>
              <a:t>destination</a:t>
            </a:r>
          </a:p>
        </p:txBody>
      </p:sp>
      <p:pic>
        <p:nvPicPr>
          <p:cNvPr id="5" name="Picture 4" descr="Figure 3-13 Two types of IPv6 addresses.a global address and a link local addres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1862" y="4078846"/>
            <a:ext cx="4802210" cy="2016861"/>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79478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6</a:t>
            </a:r>
            <a:r>
              <a:rPr lang="en-US" noProof="0" dirty="0" smtClean="0"/>
              <a:t> Addresses (4 of 7)</a:t>
            </a:r>
            <a:endParaRPr lang="en-US" noProof="0" dirty="0"/>
          </a:p>
        </p:txBody>
      </p:sp>
      <p:pic>
        <p:nvPicPr>
          <p:cNvPr id="6" name="Picture 5" descr="Figure 3-14 Concepts of broadcasting, multicasting, anycasting, and unicasting. In broadcasting there is a sending node and numerous recipient nodes. In multicasting a sending node transmits a message which is received by some nodes while other nodes do not receive any message. In anycasting a sending node transmits a message which is received by some nodes while other nodes do not receive any message. In unicasting a sending node transmits a message which is received a single node while other nodes do not receive any messag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91384" y="1655064"/>
            <a:ext cx="3761232" cy="354787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41786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6</a:t>
            </a:r>
            <a:r>
              <a:rPr lang="en-US" noProof="0" dirty="0" smtClean="0"/>
              <a:t> Addresses (5 of 7)</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3-3 Address prefixes for types of </a:t>
            </a:r>
            <a:r>
              <a:rPr lang="en-US" dirty="0"/>
              <a:t>I</a:t>
            </a:r>
            <a:r>
              <a:rPr lang="en-US" sz="100" dirty="0"/>
              <a:t> </a:t>
            </a:r>
            <a:r>
              <a:rPr lang="en-US" dirty="0"/>
              <a:t>P</a:t>
            </a:r>
            <a:r>
              <a:rPr lang="en-US" sz="100" dirty="0"/>
              <a:t> </a:t>
            </a:r>
            <a:r>
              <a:rPr lang="en-US" dirty="0"/>
              <a:t>v</a:t>
            </a:r>
            <a:r>
              <a:rPr lang="en-US" sz="100" dirty="0"/>
              <a:t> </a:t>
            </a:r>
            <a:r>
              <a:rPr lang="en-US" dirty="0"/>
              <a:t>6</a:t>
            </a:r>
            <a:r>
              <a:rPr lang="en-US" noProof="0" dirty="0" smtClean="0"/>
              <a:t> addresses</a:t>
            </a:r>
            <a:endParaRPr lang="en-US" noProof="0" dirty="0"/>
          </a:p>
        </p:txBody>
      </p:sp>
      <p:graphicFrame>
        <p:nvGraphicFramePr>
          <p:cNvPr id="5" name="Table 4" descr="The table consists of two columns and five rows. The column headings from left to right are as follows: I P address type, address prefix, and notes. The rows are as follows. Row 1. I P address type, global unicast. Address prefix, 2000:: forward slash 3. Notes, first 3 bits are always 001. Row 2. I P address type, link local unicast. Address prefix, f e 8 0:: forward slash 64. Notes, first 64 bits are always 1111 1110 1000 0000 0000 0000 …. 0000. Row 3. I P address type, unique local unicast. Address prefix, f c 0 0:: forward slash 7. Notes first 7 bits are always 1111 110. Row 4. I P address type, unique local unicast. Address prefix, f c 0 0:: forward slash 8. Notes first 7 bits are always 1111 101. Row 5. I P address type, multicast. Address prefix, f f 0 0:: forward slash 8. Notes, first 8 bits are always 1111 1111."/>
          <p:cNvGraphicFramePr>
            <a:graphicFrameLocks noGrp="1"/>
          </p:cNvGraphicFramePr>
          <p:nvPr>
            <p:extLst>
              <p:ext uri="{D42A27DB-BD31-4B8C-83A1-F6EECF244321}">
                <p14:modId xmlns:p14="http://schemas.microsoft.com/office/powerpoint/2010/main" val="2300533359"/>
              </p:ext>
            </p:extLst>
          </p:nvPr>
        </p:nvGraphicFramePr>
        <p:xfrm>
          <a:off x="1219200" y="2194561"/>
          <a:ext cx="6096000" cy="20726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2895600">
                  <a:extLst>
                    <a:ext uri="{9D8B030D-6E8A-4147-A177-3AD203B41FA5}">
                      <a16:colId xmlns:a16="http://schemas.microsoft.com/office/drawing/2014/main" xmlns="" val="20002"/>
                    </a:ext>
                  </a:extLst>
                </a:gridCol>
              </a:tblGrid>
              <a:tr h="370840">
                <a:tc>
                  <a:txBody>
                    <a:bodyPr/>
                    <a:lstStyle/>
                    <a:p>
                      <a:r>
                        <a:rPr lang="en-US" sz="1400" dirty="0" smtClean="0"/>
                        <a:t>IP address type</a:t>
                      </a:r>
                      <a:endParaRPr lang="en-US" sz="1400" dirty="0"/>
                    </a:p>
                  </a:txBody>
                  <a:tcPr/>
                </a:tc>
                <a:tc>
                  <a:txBody>
                    <a:bodyPr/>
                    <a:lstStyle/>
                    <a:p>
                      <a:r>
                        <a:rPr lang="en-US" sz="1400" dirty="0" smtClean="0"/>
                        <a:t>Address prefix</a:t>
                      </a:r>
                      <a:endParaRPr lang="en-US" sz="1400" dirty="0"/>
                    </a:p>
                  </a:txBody>
                  <a:tcPr/>
                </a:tc>
                <a:tc>
                  <a:txBody>
                    <a:bodyPr/>
                    <a:lstStyle/>
                    <a:p>
                      <a:r>
                        <a:rPr lang="en-US" sz="1400" dirty="0" smtClean="0"/>
                        <a:t>Notes</a:t>
                      </a:r>
                      <a:endParaRPr lang="en-US" sz="1400" dirty="0"/>
                    </a:p>
                  </a:txBody>
                  <a:tcPr/>
                </a:tc>
                <a:extLst>
                  <a:ext uri="{0D108BD9-81ED-4DB2-BD59-A6C34878D82A}">
                    <a16:rowId xmlns:a16="http://schemas.microsoft.com/office/drawing/2014/main" xmlns="" val="10000"/>
                  </a:ext>
                </a:extLst>
              </a:tr>
              <a:tr h="370840">
                <a:tc>
                  <a:txBody>
                    <a:bodyPr/>
                    <a:lstStyle/>
                    <a:p>
                      <a:r>
                        <a:rPr lang="en-US" sz="1200" dirty="0" smtClean="0"/>
                        <a:t>Global unicast</a:t>
                      </a:r>
                      <a:endParaRPr lang="en-US" sz="1200" dirty="0"/>
                    </a:p>
                  </a:txBody>
                  <a:tcPr/>
                </a:tc>
                <a:tc>
                  <a:txBody>
                    <a:bodyPr/>
                    <a:lstStyle/>
                    <a:p>
                      <a:r>
                        <a:rPr lang="en-US" sz="1200" dirty="0" smtClean="0"/>
                        <a:t>2000::/3</a:t>
                      </a:r>
                      <a:endParaRPr lang="en-US" sz="1200" dirty="0"/>
                    </a:p>
                  </a:txBody>
                  <a:tcPr/>
                </a:tc>
                <a:tc>
                  <a:txBody>
                    <a:bodyPr/>
                    <a:lstStyle/>
                    <a:p>
                      <a:r>
                        <a:rPr lang="en-US" sz="1200" dirty="0" smtClean="0"/>
                        <a:t>First 3 bits are always</a:t>
                      </a:r>
                      <a:r>
                        <a:rPr lang="en-US" sz="1200" baseline="0" dirty="0" smtClean="0"/>
                        <a:t> 001</a:t>
                      </a:r>
                      <a:endParaRPr lang="en-US" sz="1200" dirty="0"/>
                    </a:p>
                  </a:txBody>
                  <a:tcPr/>
                </a:tc>
                <a:extLst>
                  <a:ext uri="{0D108BD9-81ED-4DB2-BD59-A6C34878D82A}">
                    <a16:rowId xmlns:a16="http://schemas.microsoft.com/office/drawing/2014/main" xmlns="" val="10001"/>
                  </a:ext>
                </a:extLst>
              </a:tr>
              <a:tr h="370840">
                <a:tc>
                  <a:txBody>
                    <a:bodyPr/>
                    <a:lstStyle/>
                    <a:p>
                      <a:r>
                        <a:rPr lang="en-US" sz="1200" dirty="0" smtClean="0"/>
                        <a:t>Link local</a:t>
                      </a:r>
                      <a:r>
                        <a:rPr lang="en-US" sz="1200" baseline="0" dirty="0" smtClean="0"/>
                        <a:t> unicast</a:t>
                      </a:r>
                      <a:endParaRPr lang="en-US" sz="1200" dirty="0"/>
                    </a:p>
                  </a:txBody>
                  <a:tcPr/>
                </a:tc>
                <a:tc>
                  <a:txBody>
                    <a:bodyPr/>
                    <a:lstStyle/>
                    <a:p>
                      <a:r>
                        <a:rPr lang="en-US" sz="1200" dirty="0" smtClean="0"/>
                        <a:t>F</a:t>
                      </a:r>
                      <a:r>
                        <a:rPr lang="en-US" sz="100" dirty="0" smtClean="0"/>
                        <a:t> </a:t>
                      </a:r>
                      <a:r>
                        <a:rPr lang="en-US" sz="1200" dirty="0" smtClean="0"/>
                        <a:t>E</a:t>
                      </a:r>
                      <a:r>
                        <a:rPr lang="en-US" sz="100" dirty="0" smtClean="0"/>
                        <a:t> </a:t>
                      </a:r>
                      <a:r>
                        <a:rPr lang="en-US" sz="1200" dirty="0" smtClean="0"/>
                        <a:t>80::/64</a:t>
                      </a:r>
                      <a:endParaRPr lang="en-US" sz="1200" dirty="0"/>
                    </a:p>
                  </a:txBody>
                  <a:tcPr/>
                </a:tc>
                <a:tc>
                  <a:txBody>
                    <a:bodyPr/>
                    <a:lstStyle/>
                    <a:p>
                      <a:r>
                        <a:rPr lang="en-US" sz="1200" dirty="0" smtClean="0"/>
                        <a:t>First 64 bits are always</a:t>
                      </a:r>
                      <a:r>
                        <a:rPr lang="en-US" sz="1200" baseline="0" dirty="0" smtClean="0"/>
                        <a:t> 1111 1110 1000 0000 0000 0000 …. 0000</a:t>
                      </a:r>
                      <a:endParaRPr lang="en-US" sz="1200" dirty="0"/>
                    </a:p>
                  </a:txBody>
                  <a:tcPr/>
                </a:tc>
                <a:extLst>
                  <a:ext uri="{0D108BD9-81ED-4DB2-BD59-A6C34878D82A}">
                    <a16:rowId xmlns:a16="http://schemas.microsoft.com/office/drawing/2014/main" xmlns="" val="10002"/>
                  </a:ext>
                </a:extLst>
              </a:tr>
              <a:tr h="325120">
                <a:tc>
                  <a:txBody>
                    <a:bodyPr/>
                    <a:lstStyle/>
                    <a:p>
                      <a:r>
                        <a:rPr lang="en-US" sz="1200" dirty="0" smtClean="0"/>
                        <a:t>Unique local unicast</a:t>
                      </a:r>
                      <a:endParaRPr lang="en-US" sz="1200" dirty="0"/>
                    </a:p>
                  </a:txBody>
                  <a:tcPr/>
                </a:tc>
                <a:tc>
                  <a:txBody>
                    <a:bodyPr/>
                    <a:lstStyle/>
                    <a:p>
                      <a:r>
                        <a:rPr lang="en-US" sz="1200" dirty="0" smtClean="0"/>
                        <a:t>FC00::/7</a:t>
                      </a:r>
                      <a:endParaRPr lang="en-US" sz="1200" dirty="0"/>
                    </a:p>
                  </a:txBody>
                  <a:tcPr/>
                </a:tc>
                <a:tc>
                  <a:txBody>
                    <a:bodyPr/>
                    <a:lstStyle/>
                    <a:p>
                      <a:r>
                        <a:rPr lang="en-US" sz="1200" dirty="0" smtClean="0"/>
                        <a:t>First 7 bits are always 1111 110</a:t>
                      </a:r>
                      <a:endParaRPr lang="en-US" sz="1200" dirty="0"/>
                    </a:p>
                  </a:txBody>
                  <a:tcPr/>
                </a:tc>
                <a:extLst>
                  <a:ext uri="{0D108BD9-81ED-4DB2-BD59-A6C34878D82A}">
                    <a16:rowId xmlns:a16="http://schemas.microsoft.com/office/drawing/2014/main" xmlns="" val="10003"/>
                  </a:ext>
                </a:extLst>
              </a:tr>
              <a:tr h="228600">
                <a:tc>
                  <a:txBody>
                    <a:bodyPr/>
                    <a:lstStyle/>
                    <a:p>
                      <a:r>
                        <a:rPr lang="en-US" sz="1200" dirty="0" smtClean="0">
                          <a:solidFill>
                            <a:schemeClr val="bg2">
                              <a:lumMod val="20000"/>
                              <a:lumOff val="80000"/>
                            </a:schemeClr>
                          </a:solidFill>
                        </a:rPr>
                        <a:t>blank</a:t>
                      </a:r>
                      <a:endParaRPr lang="en-US" sz="1200" dirty="0">
                        <a:solidFill>
                          <a:schemeClr val="bg2">
                            <a:lumMod val="20000"/>
                            <a:lumOff val="80000"/>
                          </a:schemeClr>
                        </a:solidFill>
                      </a:endParaRPr>
                    </a:p>
                  </a:txBody>
                  <a:tcPr/>
                </a:tc>
                <a:tc>
                  <a:txBody>
                    <a:bodyPr/>
                    <a:lstStyle/>
                    <a:p>
                      <a:r>
                        <a:rPr lang="en-US" sz="1200" dirty="0" smtClean="0"/>
                        <a:t>FD00::/8</a:t>
                      </a:r>
                      <a:endParaRPr lang="en-US" sz="1200" dirty="0"/>
                    </a:p>
                  </a:txBody>
                  <a:tcPr/>
                </a:tc>
                <a:tc>
                  <a:txBody>
                    <a:bodyPr/>
                    <a:lstStyle/>
                    <a:p>
                      <a:r>
                        <a:rPr lang="en-US" sz="1200" dirty="0" smtClean="0"/>
                        <a:t>First 8 bits</a:t>
                      </a:r>
                      <a:r>
                        <a:rPr lang="en-US" sz="1200" baseline="0" dirty="0" smtClean="0"/>
                        <a:t> are always 1111 1101</a:t>
                      </a:r>
                      <a:endParaRPr lang="en-US" sz="1200" dirty="0"/>
                    </a:p>
                  </a:txBody>
                  <a:tcPr/>
                </a:tc>
                <a:extLst>
                  <a:ext uri="{0D108BD9-81ED-4DB2-BD59-A6C34878D82A}">
                    <a16:rowId xmlns:a16="http://schemas.microsoft.com/office/drawing/2014/main" xmlns="" val="10004"/>
                  </a:ext>
                </a:extLst>
              </a:tr>
              <a:tr h="259080">
                <a:tc>
                  <a:txBody>
                    <a:bodyPr/>
                    <a:lstStyle/>
                    <a:p>
                      <a:r>
                        <a:rPr lang="en-US" sz="1200" dirty="0" smtClean="0"/>
                        <a:t>Multicast</a:t>
                      </a:r>
                      <a:endParaRPr lang="en-US" sz="1200" dirty="0"/>
                    </a:p>
                  </a:txBody>
                  <a:tcPr/>
                </a:tc>
                <a:tc>
                  <a:txBody>
                    <a:bodyPr/>
                    <a:lstStyle/>
                    <a:p>
                      <a:r>
                        <a:rPr lang="en-US" sz="1200" dirty="0" smtClean="0"/>
                        <a:t>FF00::/8</a:t>
                      </a:r>
                      <a:endParaRPr lang="en-US" sz="1200" dirty="0"/>
                    </a:p>
                  </a:txBody>
                  <a:tcPr/>
                </a:tc>
                <a:tc>
                  <a:txBody>
                    <a:bodyPr/>
                    <a:lstStyle/>
                    <a:p>
                      <a:r>
                        <a:rPr lang="en-US" sz="1200" dirty="0" smtClean="0"/>
                        <a:t>First 8</a:t>
                      </a:r>
                      <a:r>
                        <a:rPr lang="en-US" sz="1200" baseline="0" dirty="0" smtClean="0"/>
                        <a:t> bits are always 1111 1111</a:t>
                      </a:r>
                      <a:endParaRPr lang="en-US" sz="1200" dirty="0"/>
                    </a:p>
                  </a:txBody>
                  <a:tcPr/>
                </a:tc>
                <a:extLst>
                  <a:ext uri="{0D108BD9-81ED-4DB2-BD59-A6C34878D82A}">
                    <a16:rowId xmlns:a16="http://schemas.microsoft.com/office/drawing/2014/main" xmlns="" val="10005"/>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79713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Objectives (1 of 2)</a:t>
            </a:r>
            <a:endParaRPr lang="en-US" b="1" noProof="0" dirty="0"/>
          </a:p>
        </p:txBody>
      </p:sp>
      <p:sp>
        <p:nvSpPr>
          <p:cNvPr id="3" name="Text Placeholder 2"/>
          <p:cNvSpPr>
            <a:spLocks noGrp="1"/>
          </p:cNvSpPr>
          <p:nvPr>
            <p:ph type="body" idx="1"/>
          </p:nvPr>
        </p:nvSpPr>
        <p:spPr>
          <a:xfrm>
            <a:off x="2641600" y="2942670"/>
            <a:ext cx="6172200" cy="1886670"/>
          </a:xfrm>
        </p:spPr>
        <p:txBody>
          <a:bodyPr/>
          <a:lstStyle/>
          <a:p>
            <a:pPr marL="355600" indent="-355600"/>
            <a:r>
              <a:rPr lang="en-US" b="1" noProof="0" dirty="0" smtClean="0">
                <a:solidFill>
                  <a:srgbClr val="1B70A5"/>
                </a:solidFill>
              </a:rPr>
              <a:t>3.1</a:t>
            </a:r>
            <a:r>
              <a:rPr lang="en-US" noProof="0" dirty="0" smtClean="0">
                <a:solidFill>
                  <a:schemeClr val="tx1"/>
                </a:solidFill>
              </a:rPr>
              <a:t> Find the MAC address of a computer and explain its function in network communications</a:t>
            </a:r>
          </a:p>
          <a:p>
            <a:pPr marL="355600" indent="-355600"/>
            <a:r>
              <a:rPr lang="en-US" b="1" noProof="0" dirty="0" smtClean="0">
                <a:solidFill>
                  <a:srgbClr val="1B70A5"/>
                </a:solidFill>
              </a:rPr>
              <a:t>3.2</a:t>
            </a:r>
            <a:r>
              <a:rPr lang="en-US" noProof="0" dirty="0" smtClean="0">
                <a:solidFill>
                  <a:schemeClr val="tx1"/>
                </a:solidFill>
              </a:rPr>
              <a:t> Configure T</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P/I</a:t>
            </a:r>
            <a:r>
              <a:rPr lang="en-US" sz="100" noProof="0" dirty="0" smtClean="0">
                <a:solidFill>
                  <a:schemeClr val="tx1"/>
                </a:solidFill>
              </a:rPr>
              <a:t> </a:t>
            </a:r>
            <a:r>
              <a:rPr lang="en-US" noProof="0" dirty="0" smtClean="0">
                <a:solidFill>
                  <a:schemeClr val="tx1"/>
                </a:solidFill>
              </a:rPr>
              <a:t>P settings on a computer, including I</a:t>
            </a:r>
            <a:r>
              <a:rPr lang="en-US" sz="100" noProof="0" dirty="0" smtClean="0">
                <a:solidFill>
                  <a:schemeClr val="tx1"/>
                </a:solidFill>
              </a:rPr>
              <a:t> </a:t>
            </a:r>
            <a:r>
              <a:rPr lang="en-US" noProof="0" dirty="0" smtClean="0">
                <a:solidFill>
                  <a:schemeClr val="tx1"/>
                </a:solidFill>
              </a:rPr>
              <a:t>P address, subnet mask, default gateway, and D</a:t>
            </a:r>
            <a:r>
              <a:rPr lang="en-US" sz="100" noProof="0" dirty="0" smtClean="0">
                <a:solidFill>
                  <a:schemeClr val="tx1"/>
                </a:solidFill>
              </a:rPr>
              <a:t> </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S servers</a:t>
            </a:r>
          </a:p>
          <a:p>
            <a:pPr marL="355600" indent="-355600"/>
            <a:r>
              <a:rPr lang="en-US" b="1" noProof="0" dirty="0" smtClean="0">
                <a:solidFill>
                  <a:srgbClr val="1B70A5"/>
                </a:solidFill>
              </a:rPr>
              <a:t>3.3</a:t>
            </a:r>
            <a:r>
              <a:rPr lang="en-US" noProof="0" dirty="0" smtClean="0">
                <a:solidFill>
                  <a:schemeClr val="tx1"/>
                </a:solidFill>
              </a:rPr>
              <a:t> Explain the purpose of ports and sockets, and identify the ports of several common, network protocols</a:t>
            </a:r>
          </a:p>
        </p:txBody>
      </p:sp>
      <p:sp>
        <p:nvSpPr>
          <p:cNvPr id="4"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6</a:t>
            </a:r>
            <a:r>
              <a:rPr lang="en-US" noProof="0" dirty="0" smtClean="0"/>
              <a:t> Addresses (6 of 7)</a:t>
            </a:r>
            <a:endParaRPr lang="en-US" noProof="0" dirty="0"/>
          </a:p>
        </p:txBody>
      </p:sp>
      <p:sp>
        <p:nvSpPr>
          <p:cNvPr id="3" name="Content Placeholder 2"/>
          <p:cNvSpPr>
            <a:spLocks noGrp="1"/>
          </p:cNvSpPr>
          <p:nvPr>
            <p:ph idx="1"/>
          </p:nvPr>
        </p:nvSpPr>
        <p:spPr>
          <a:xfrm>
            <a:off x="365125" y="1538818"/>
            <a:ext cx="8415338" cy="3979038"/>
          </a:xfrm>
        </p:spPr>
        <p:txBody>
          <a:bodyPr/>
          <a:lstStyle/>
          <a:p>
            <a:pPr>
              <a:spcBef>
                <a:spcPts val="1000"/>
              </a:spcBef>
            </a:pPr>
            <a:r>
              <a:rPr lang="en-US" noProof="0" dirty="0" smtClean="0"/>
              <a:t>Auto configuration:</a:t>
            </a:r>
          </a:p>
          <a:p>
            <a:pPr lvl="1">
              <a:spcBef>
                <a:spcPts val="1000"/>
              </a:spcBef>
            </a:pPr>
            <a:r>
              <a:rPr lang="en-US" dirty="0"/>
              <a:t>I</a:t>
            </a:r>
            <a:r>
              <a:rPr lang="en-US" sz="100" dirty="0"/>
              <a:t> </a:t>
            </a:r>
            <a:r>
              <a:rPr lang="en-US" dirty="0"/>
              <a:t>P</a:t>
            </a:r>
            <a:r>
              <a:rPr lang="en-US" sz="100" dirty="0"/>
              <a:t> </a:t>
            </a:r>
            <a:r>
              <a:rPr lang="en-US" dirty="0"/>
              <a:t>v</a:t>
            </a:r>
            <a:r>
              <a:rPr lang="en-US" sz="100" dirty="0"/>
              <a:t> </a:t>
            </a:r>
            <a:r>
              <a:rPr lang="en-US" dirty="0"/>
              <a:t>6</a:t>
            </a:r>
            <a:r>
              <a:rPr lang="en-US" noProof="0" dirty="0" smtClean="0"/>
              <a:t> </a:t>
            </a:r>
            <a:r>
              <a:rPr lang="en-US" noProof="0" dirty="0"/>
              <a:t>addressing is designed so that a computer can autoconfigure its own link local </a:t>
            </a:r>
            <a:r>
              <a:rPr lang="en-US" noProof="0" dirty="0" smtClean="0"/>
              <a:t>I</a:t>
            </a:r>
            <a:r>
              <a:rPr lang="en-US" sz="100" noProof="0" dirty="0" smtClean="0"/>
              <a:t> </a:t>
            </a:r>
            <a:r>
              <a:rPr lang="en-US" noProof="0" dirty="0" smtClean="0"/>
              <a:t>P </a:t>
            </a:r>
            <a:r>
              <a:rPr lang="en-US" noProof="0" dirty="0"/>
              <a:t>address</a:t>
            </a:r>
          </a:p>
          <a:p>
            <a:pPr lvl="1">
              <a:spcBef>
                <a:spcPts val="1000"/>
              </a:spcBef>
            </a:pPr>
            <a:r>
              <a:rPr lang="en-US" noProof="0" dirty="0"/>
              <a:t>Similar to how </a:t>
            </a:r>
            <a:r>
              <a:rPr lang="en-US" dirty="0"/>
              <a:t>I</a:t>
            </a:r>
            <a:r>
              <a:rPr lang="en-US" sz="100" dirty="0"/>
              <a:t> </a:t>
            </a:r>
            <a:r>
              <a:rPr lang="en-US" dirty="0"/>
              <a:t>P</a:t>
            </a:r>
            <a:r>
              <a:rPr lang="en-US" sz="100" dirty="0"/>
              <a:t> </a:t>
            </a:r>
            <a:r>
              <a:rPr lang="en-US" dirty="0"/>
              <a:t>v</a:t>
            </a:r>
            <a:r>
              <a:rPr lang="en-US" sz="100" dirty="0"/>
              <a:t> </a:t>
            </a:r>
            <a:r>
              <a:rPr lang="en-US" dirty="0" smtClean="0"/>
              <a:t>4</a:t>
            </a:r>
            <a:r>
              <a:rPr lang="en-US" noProof="0" dirty="0" smtClean="0"/>
              <a:t> </a:t>
            </a:r>
            <a:r>
              <a:rPr lang="en-US" noProof="0" dirty="0"/>
              <a:t>uses an </a:t>
            </a:r>
            <a:r>
              <a:rPr lang="en-US" noProof="0" dirty="0" smtClean="0"/>
              <a:t>A</a:t>
            </a:r>
            <a:r>
              <a:rPr lang="en-US" sz="100" noProof="0" dirty="0" smtClean="0"/>
              <a:t> </a:t>
            </a:r>
            <a:r>
              <a:rPr lang="en-US" noProof="0" dirty="0" smtClean="0"/>
              <a:t>P</a:t>
            </a:r>
            <a:r>
              <a:rPr lang="en-US" sz="100" noProof="0" dirty="0" smtClean="0"/>
              <a:t> </a:t>
            </a:r>
            <a:r>
              <a:rPr lang="en-US" noProof="0" dirty="0" smtClean="0"/>
              <a:t>I</a:t>
            </a:r>
            <a:r>
              <a:rPr lang="en-US" sz="100" noProof="0" dirty="0" smtClean="0"/>
              <a:t> </a:t>
            </a:r>
            <a:r>
              <a:rPr lang="en-US" noProof="0" dirty="0" smtClean="0"/>
              <a:t>P</a:t>
            </a:r>
            <a:r>
              <a:rPr lang="en-US" sz="100" noProof="0" dirty="0" smtClean="0"/>
              <a:t> </a:t>
            </a:r>
            <a:r>
              <a:rPr lang="en-US" noProof="0" dirty="0" smtClean="0"/>
              <a:t>A </a:t>
            </a:r>
            <a:r>
              <a:rPr lang="en-US" noProof="0" dirty="0"/>
              <a:t>address</a:t>
            </a:r>
          </a:p>
          <a:p>
            <a:pPr>
              <a:spcBef>
                <a:spcPts val="1000"/>
              </a:spcBef>
            </a:pPr>
            <a:r>
              <a:rPr lang="en-US" noProof="0" dirty="0"/>
              <a:t>Step 1—The computer creates its </a:t>
            </a:r>
            <a:r>
              <a:rPr lang="en-US" dirty="0"/>
              <a:t>I</a:t>
            </a:r>
            <a:r>
              <a:rPr lang="en-US" sz="100" dirty="0"/>
              <a:t> </a:t>
            </a:r>
            <a:r>
              <a:rPr lang="en-US" dirty="0"/>
              <a:t>P</a:t>
            </a:r>
            <a:r>
              <a:rPr lang="en-US" sz="100" dirty="0"/>
              <a:t> </a:t>
            </a:r>
            <a:r>
              <a:rPr lang="en-US" dirty="0"/>
              <a:t>v</a:t>
            </a:r>
            <a:r>
              <a:rPr lang="en-US" sz="100" dirty="0"/>
              <a:t> </a:t>
            </a:r>
            <a:r>
              <a:rPr lang="en-US" dirty="0"/>
              <a:t>6</a:t>
            </a:r>
            <a:r>
              <a:rPr lang="en-US" noProof="0" dirty="0" smtClean="0"/>
              <a:t> address:</a:t>
            </a:r>
            <a:endParaRPr lang="en-US" noProof="0" dirty="0"/>
          </a:p>
          <a:p>
            <a:pPr lvl="1">
              <a:spcBef>
                <a:spcPts val="1000"/>
              </a:spcBef>
            </a:pPr>
            <a:r>
              <a:rPr lang="en-US" noProof="0" dirty="0"/>
              <a:t>Uses </a:t>
            </a:r>
            <a:r>
              <a:rPr lang="en-US" noProof="0" dirty="0" smtClean="0"/>
              <a:t>F</a:t>
            </a:r>
            <a:r>
              <a:rPr lang="en-US" sz="100" noProof="0" dirty="0" smtClean="0"/>
              <a:t> </a:t>
            </a:r>
            <a:r>
              <a:rPr lang="en-US" noProof="0" dirty="0" smtClean="0"/>
              <a:t>E</a:t>
            </a:r>
            <a:r>
              <a:rPr lang="en-US" sz="100" noProof="0" dirty="0" smtClean="0"/>
              <a:t> </a:t>
            </a:r>
            <a:r>
              <a:rPr lang="en-US" noProof="0" dirty="0" smtClean="0"/>
              <a:t>8</a:t>
            </a:r>
            <a:r>
              <a:rPr lang="en-US" sz="100" noProof="0" dirty="0" smtClean="0"/>
              <a:t> </a:t>
            </a:r>
            <a:r>
              <a:rPr lang="en-US" noProof="0" dirty="0" smtClean="0"/>
              <a:t>0</a:t>
            </a:r>
            <a:r>
              <a:rPr lang="en-US" noProof="0" dirty="0"/>
              <a:t>::/64 as the first 64 </a:t>
            </a:r>
            <a:r>
              <a:rPr lang="en-US" noProof="0" dirty="0" smtClean="0"/>
              <a:t>bits (called prefix)</a:t>
            </a:r>
            <a:endParaRPr lang="en-US" noProof="0" dirty="0"/>
          </a:p>
          <a:p>
            <a:pPr lvl="1">
              <a:spcBef>
                <a:spcPts val="1000"/>
              </a:spcBef>
            </a:pPr>
            <a:r>
              <a:rPr lang="en-US" noProof="0" dirty="0"/>
              <a:t>Last 64 bits can be generated in two ways:</a:t>
            </a:r>
          </a:p>
          <a:p>
            <a:pPr lvl="2">
              <a:spcBef>
                <a:spcPts val="1000"/>
              </a:spcBef>
            </a:pPr>
            <a:r>
              <a:rPr lang="en-US" noProof="0" dirty="0"/>
              <a:t>Randomly generated</a:t>
            </a:r>
          </a:p>
          <a:p>
            <a:pPr lvl="2">
              <a:spcBef>
                <a:spcPts val="1000"/>
              </a:spcBef>
            </a:pPr>
            <a:r>
              <a:rPr lang="en-US" noProof="0" dirty="0"/>
              <a:t>Generated from the network adapter’s MAC address</a:t>
            </a:r>
          </a:p>
          <a:p>
            <a:pPr>
              <a:spcBef>
                <a:spcPts val="1000"/>
              </a:spcBef>
            </a:pPr>
            <a:r>
              <a:rPr lang="en-US" noProof="0" dirty="0"/>
              <a:t>Step 2—The computer checks to make sure its </a:t>
            </a:r>
            <a:r>
              <a:rPr lang="en-US" noProof="0" dirty="0" smtClean="0"/>
              <a:t>I</a:t>
            </a:r>
            <a:r>
              <a:rPr lang="en-US" sz="100" noProof="0" dirty="0" smtClean="0"/>
              <a:t> </a:t>
            </a:r>
            <a:r>
              <a:rPr lang="en-US" noProof="0" dirty="0" smtClean="0"/>
              <a:t>P </a:t>
            </a:r>
            <a:r>
              <a:rPr lang="en-US" noProof="0" dirty="0"/>
              <a:t>address is unique on the </a:t>
            </a:r>
            <a:r>
              <a:rPr lang="en-US" noProof="0" dirty="0" smtClean="0"/>
              <a:t>network</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33324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sz="100" dirty="0"/>
              <a:t> </a:t>
            </a:r>
            <a:r>
              <a:rPr lang="en-US" dirty="0"/>
              <a:t>P</a:t>
            </a:r>
            <a:r>
              <a:rPr lang="en-US" sz="100" dirty="0"/>
              <a:t> </a:t>
            </a:r>
            <a:r>
              <a:rPr lang="en-US" dirty="0"/>
              <a:t>v</a:t>
            </a:r>
            <a:r>
              <a:rPr lang="en-US" sz="100" dirty="0"/>
              <a:t> </a:t>
            </a:r>
            <a:r>
              <a:rPr lang="en-US" dirty="0"/>
              <a:t>6</a:t>
            </a:r>
            <a:r>
              <a:rPr lang="en-US" noProof="0" dirty="0" smtClean="0"/>
              <a:t> Addresses (7 of 7)</a:t>
            </a:r>
            <a:endParaRPr lang="en-US" noProof="0" dirty="0"/>
          </a:p>
        </p:txBody>
      </p:sp>
      <p:sp>
        <p:nvSpPr>
          <p:cNvPr id="3" name="Content Placeholder 2"/>
          <p:cNvSpPr>
            <a:spLocks noGrp="1"/>
          </p:cNvSpPr>
          <p:nvPr>
            <p:ph idx="1"/>
          </p:nvPr>
        </p:nvSpPr>
        <p:spPr>
          <a:xfrm>
            <a:off x="365125" y="1538818"/>
            <a:ext cx="8415338" cy="2588914"/>
          </a:xfrm>
        </p:spPr>
        <p:txBody>
          <a:bodyPr/>
          <a:lstStyle/>
          <a:p>
            <a:pPr>
              <a:spcBef>
                <a:spcPts val="1000"/>
              </a:spcBef>
            </a:pPr>
            <a:r>
              <a:rPr lang="en-US" noProof="0" dirty="0"/>
              <a:t>Step 3—The computer asks if a router on the network can provide configuration </a:t>
            </a:r>
            <a:r>
              <a:rPr lang="en-US" noProof="0" dirty="0" smtClean="0"/>
              <a:t>information (message is called a R</a:t>
            </a:r>
            <a:r>
              <a:rPr lang="en-US" sz="100" noProof="0" dirty="0" smtClean="0"/>
              <a:t> </a:t>
            </a:r>
            <a:r>
              <a:rPr lang="en-US" noProof="0" dirty="0" smtClean="0"/>
              <a:t>S or router solicitation)</a:t>
            </a:r>
            <a:endParaRPr lang="en-US" noProof="0" dirty="0"/>
          </a:p>
          <a:p>
            <a:pPr lvl="1">
              <a:spcBef>
                <a:spcPts val="1000"/>
              </a:spcBef>
            </a:pPr>
            <a:r>
              <a:rPr lang="en-US" noProof="0" dirty="0"/>
              <a:t>If a router responds with </a:t>
            </a:r>
            <a:r>
              <a:rPr lang="en-US" noProof="0" dirty="0" smtClean="0"/>
              <a:t>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a:t>
            </a:r>
            <a:r>
              <a:rPr lang="en-US" noProof="0" dirty="0"/>
              <a:t>information, the computer uses whatever information this might </a:t>
            </a:r>
            <a:r>
              <a:rPr lang="en-US" noProof="0" dirty="0" smtClean="0"/>
              <a:t>be (called a R</a:t>
            </a:r>
            <a:r>
              <a:rPr lang="en-US" sz="100" noProof="0" dirty="0" smtClean="0"/>
              <a:t> </a:t>
            </a:r>
            <a:r>
              <a:rPr lang="en-US" noProof="0" dirty="0" smtClean="0"/>
              <a:t>A or router advertisement)</a:t>
            </a:r>
            <a:endParaRPr lang="en-US" noProof="0" dirty="0"/>
          </a:p>
          <a:p>
            <a:pPr lvl="2">
              <a:spcBef>
                <a:spcPts val="1000"/>
              </a:spcBef>
            </a:pPr>
            <a:r>
              <a:rPr lang="en-US" noProof="0" dirty="0"/>
              <a:t>Such as the </a:t>
            </a:r>
            <a:r>
              <a:rPr lang="en-US" noProof="0" dirty="0" smtClean="0"/>
              <a:t>I</a:t>
            </a:r>
            <a:r>
              <a:rPr lang="en-US" sz="100" noProof="0" dirty="0" smtClean="0"/>
              <a:t> </a:t>
            </a:r>
            <a:r>
              <a:rPr lang="en-US" noProof="0" dirty="0" smtClean="0"/>
              <a:t>P </a:t>
            </a:r>
            <a:r>
              <a:rPr lang="en-US" noProof="0" dirty="0"/>
              <a:t>addresses of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server or the network prefix</a:t>
            </a:r>
          </a:p>
          <a:p>
            <a:pPr lvl="1">
              <a:spcBef>
                <a:spcPts val="1000"/>
              </a:spcBef>
            </a:pPr>
            <a:r>
              <a:rPr lang="en-US" noProof="0" dirty="0" smtClean="0"/>
              <a:t>Process </a:t>
            </a:r>
            <a:r>
              <a:rPr lang="en-US" noProof="0" dirty="0"/>
              <a:t>is called prefix </a:t>
            </a:r>
            <a:r>
              <a:rPr lang="en-US" noProof="0" dirty="0" smtClean="0"/>
              <a:t>discovery </a:t>
            </a:r>
          </a:p>
          <a:p>
            <a:pPr lvl="2">
              <a:spcBef>
                <a:spcPts val="1000"/>
              </a:spcBef>
            </a:pPr>
            <a:r>
              <a:rPr lang="en-US" noProof="0" dirty="0" smtClean="0"/>
              <a:t>The computer uses the prefix to generate its own link local or global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address by appending its interface I</a:t>
            </a:r>
            <a:r>
              <a:rPr lang="en-US" sz="100" noProof="0" dirty="0" smtClean="0"/>
              <a:t> </a:t>
            </a:r>
            <a:r>
              <a:rPr lang="en-US" noProof="0" dirty="0" smtClean="0"/>
              <a:t>D to the prefix</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99763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Ports and Sockets (1 of 3)</a:t>
            </a:r>
            <a:endParaRPr lang="en-US" noProof="0" dirty="0"/>
          </a:p>
        </p:txBody>
      </p:sp>
      <p:sp>
        <p:nvSpPr>
          <p:cNvPr id="3" name="Content Placeholder 2"/>
          <p:cNvSpPr>
            <a:spLocks noGrp="1"/>
          </p:cNvSpPr>
          <p:nvPr>
            <p:ph idx="1"/>
          </p:nvPr>
        </p:nvSpPr>
        <p:spPr>
          <a:xfrm>
            <a:off x="365125" y="1538818"/>
            <a:ext cx="8415338" cy="3675365"/>
          </a:xfrm>
        </p:spPr>
        <p:txBody>
          <a:bodyPr/>
          <a:lstStyle/>
          <a:p>
            <a:pPr>
              <a:spcBef>
                <a:spcPts val="1000"/>
              </a:spcBef>
            </a:pPr>
            <a:r>
              <a:rPr lang="en-US" noProof="0" dirty="0"/>
              <a:t>Port </a:t>
            </a:r>
            <a:r>
              <a:rPr lang="en-US" noProof="0" dirty="0" smtClean="0"/>
              <a:t>numbers—Ensure </a:t>
            </a:r>
            <a:r>
              <a:rPr lang="en-US" noProof="0" dirty="0"/>
              <a:t>data is transmitted to the correct </a:t>
            </a:r>
            <a:r>
              <a:rPr lang="en-US" noProof="0" dirty="0" smtClean="0"/>
              <a:t>process among multiple processes running on the computer</a:t>
            </a:r>
            <a:endParaRPr lang="en-US" noProof="0" dirty="0"/>
          </a:p>
          <a:p>
            <a:pPr>
              <a:spcBef>
                <a:spcPts val="1000"/>
              </a:spcBef>
            </a:pPr>
            <a:r>
              <a:rPr lang="en-US" noProof="0" dirty="0" smtClean="0"/>
              <a:t>Socket—Consists </a:t>
            </a:r>
            <a:r>
              <a:rPr lang="en-US" noProof="0" dirty="0"/>
              <a:t>of host’s </a:t>
            </a:r>
            <a:r>
              <a:rPr lang="en-US" noProof="0" dirty="0" smtClean="0"/>
              <a:t>I</a:t>
            </a:r>
            <a:r>
              <a:rPr lang="en-US" sz="100" noProof="0" dirty="0" smtClean="0"/>
              <a:t> </a:t>
            </a:r>
            <a:r>
              <a:rPr lang="en-US" noProof="0" dirty="0" smtClean="0"/>
              <a:t>P </a:t>
            </a:r>
            <a:r>
              <a:rPr lang="en-US" noProof="0" dirty="0"/>
              <a:t>address and the port number of an application running on the </a:t>
            </a:r>
            <a:r>
              <a:rPr lang="en-US" noProof="0" dirty="0" smtClean="0"/>
              <a:t>host:</a:t>
            </a:r>
            <a:endParaRPr lang="en-US" noProof="0" dirty="0"/>
          </a:p>
          <a:p>
            <a:pPr lvl="1">
              <a:spcBef>
                <a:spcPts val="1000"/>
              </a:spcBef>
            </a:pPr>
            <a:r>
              <a:rPr lang="en-US" noProof="0" dirty="0"/>
              <a:t>Colon separates the two values</a:t>
            </a:r>
          </a:p>
          <a:p>
            <a:pPr lvl="1">
              <a:spcBef>
                <a:spcPts val="1000"/>
              </a:spcBef>
            </a:pPr>
            <a:r>
              <a:rPr lang="en-US" noProof="0" dirty="0"/>
              <a:t>Example—10.43.3.87:23</a:t>
            </a:r>
          </a:p>
          <a:p>
            <a:pPr>
              <a:spcBef>
                <a:spcPts val="1000"/>
              </a:spcBef>
            </a:pPr>
            <a:r>
              <a:rPr lang="en-US" noProof="0" dirty="0"/>
              <a:t>Port numbers are divided into three types:</a:t>
            </a:r>
          </a:p>
          <a:p>
            <a:pPr lvl="1">
              <a:spcBef>
                <a:spcPts val="1000"/>
              </a:spcBef>
            </a:pPr>
            <a:r>
              <a:rPr lang="en-US" noProof="0" dirty="0"/>
              <a:t>Well-known ports—0 to 1023</a:t>
            </a:r>
          </a:p>
          <a:p>
            <a:pPr lvl="1">
              <a:spcBef>
                <a:spcPts val="1000"/>
              </a:spcBef>
            </a:pPr>
            <a:r>
              <a:rPr lang="en-US" noProof="0" dirty="0"/>
              <a:t>Registered ports—1024 to 49151</a:t>
            </a:r>
          </a:p>
          <a:p>
            <a:pPr lvl="1">
              <a:spcBef>
                <a:spcPts val="1000"/>
              </a:spcBef>
            </a:pPr>
            <a:r>
              <a:rPr lang="en-US" noProof="0" dirty="0"/>
              <a:t>Dynamic and private ports—49152 to </a:t>
            </a:r>
            <a:r>
              <a:rPr lang="en-US" noProof="0" dirty="0" smtClean="0"/>
              <a:t>65535</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38056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Ports and Sockets (2 of 3)</a:t>
            </a:r>
            <a:endParaRPr lang="en-US" noProof="0" dirty="0"/>
          </a:p>
        </p:txBody>
      </p:sp>
      <p:pic>
        <p:nvPicPr>
          <p:cNvPr id="6" name="Picture 5" descr="Figure 3-16 A virtual connection for the Telnet service. A virtual connection for the Telnet service. Request for Telnet connection on port 23 is sent from the client to the server. Acknowledgment for connection with port 23 is sent from the server to the clien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514600"/>
            <a:ext cx="6439831" cy="233629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44598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Ports and Sockets (3 of 3) </a:t>
            </a:r>
            <a:endParaRPr lang="en-US" noProof="0" dirty="0"/>
          </a:p>
        </p:txBody>
      </p:sp>
      <p:sp>
        <p:nvSpPr>
          <p:cNvPr id="3" name="Content Placeholder 2"/>
          <p:cNvSpPr>
            <a:spLocks noGrp="1"/>
          </p:cNvSpPr>
          <p:nvPr>
            <p:ph idx="1"/>
          </p:nvPr>
        </p:nvSpPr>
        <p:spPr>
          <a:xfrm>
            <a:off x="365125" y="1538818"/>
            <a:ext cx="8415338" cy="2640723"/>
          </a:xfrm>
        </p:spPr>
        <p:txBody>
          <a:bodyPr/>
          <a:lstStyle/>
          <a:p>
            <a:pPr>
              <a:spcBef>
                <a:spcPts val="1000"/>
              </a:spcBef>
            </a:pPr>
            <a:r>
              <a:rPr lang="en-US" noProof="0" dirty="0" smtClean="0"/>
              <a:t>Protocols not yet covered:</a:t>
            </a:r>
          </a:p>
          <a:p>
            <a:pPr lvl="1">
              <a:spcBef>
                <a:spcPts val="1000"/>
              </a:spcBef>
            </a:pPr>
            <a:r>
              <a:rPr lang="en-US" noProof="0" dirty="0" smtClean="0"/>
              <a:t>T</a:t>
            </a:r>
            <a:r>
              <a:rPr lang="en-US" sz="100" noProof="0" dirty="0" smtClean="0"/>
              <a:t> </a:t>
            </a:r>
            <a:r>
              <a:rPr lang="en-US" noProof="0" dirty="0" smtClean="0"/>
              <a:t>F</a:t>
            </a:r>
            <a:r>
              <a:rPr lang="en-US" sz="100" noProof="0" dirty="0" smtClean="0"/>
              <a:t> </a:t>
            </a:r>
            <a:r>
              <a:rPr lang="en-US" noProof="0" dirty="0" smtClean="0"/>
              <a:t>T</a:t>
            </a:r>
            <a:r>
              <a:rPr lang="en-US" sz="100" noProof="0" dirty="0" smtClean="0"/>
              <a:t> </a:t>
            </a:r>
            <a:r>
              <a:rPr lang="en-US" noProof="0" dirty="0" smtClean="0"/>
              <a:t>P (Trivial File Transfer Protocol)</a:t>
            </a:r>
          </a:p>
          <a:p>
            <a:pPr lvl="1">
              <a:spcBef>
                <a:spcPts val="1000"/>
              </a:spcBef>
            </a:pPr>
            <a:r>
              <a:rPr lang="en-US" noProof="0" dirty="0" smtClean="0"/>
              <a:t>N</a:t>
            </a:r>
            <a:r>
              <a:rPr lang="en-US" sz="100" noProof="0" dirty="0" smtClean="0"/>
              <a:t> </a:t>
            </a:r>
            <a:r>
              <a:rPr lang="en-US" noProof="0" dirty="0" smtClean="0"/>
              <a:t>T</a:t>
            </a:r>
            <a:r>
              <a:rPr lang="en-US" sz="100" noProof="0" dirty="0" smtClean="0"/>
              <a:t> </a:t>
            </a:r>
            <a:r>
              <a:rPr lang="en-US" noProof="0" dirty="0" smtClean="0"/>
              <a:t>P (Network Time Protocol)</a:t>
            </a:r>
          </a:p>
          <a:p>
            <a:pPr lvl="1">
              <a:spcBef>
                <a:spcPts val="1000"/>
              </a:spcBef>
            </a:pPr>
            <a:r>
              <a:rPr lang="en-US" noProof="0" dirty="0" smtClean="0"/>
              <a:t>L</a:t>
            </a:r>
            <a:r>
              <a:rPr lang="en-US" sz="100" noProof="0" dirty="0" smtClean="0"/>
              <a:t> </a:t>
            </a:r>
            <a:r>
              <a:rPr lang="en-US" noProof="0" dirty="0" smtClean="0"/>
              <a:t>D</a:t>
            </a:r>
            <a:r>
              <a:rPr lang="en-US" sz="100" noProof="0" dirty="0" smtClean="0"/>
              <a:t> </a:t>
            </a:r>
            <a:r>
              <a:rPr lang="en-US" noProof="0" dirty="0" smtClean="0"/>
              <a:t>A</a:t>
            </a:r>
            <a:r>
              <a:rPr lang="en-US" sz="100" noProof="0" dirty="0" smtClean="0"/>
              <a:t> </a:t>
            </a:r>
            <a:r>
              <a:rPr lang="en-US" noProof="0" dirty="0" smtClean="0"/>
              <a:t>P (Lightweight Directory Access Protocol)</a:t>
            </a:r>
          </a:p>
          <a:p>
            <a:pPr lvl="1">
              <a:spcBef>
                <a:spcPts val="1000"/>
              </a:spcBef>
            </a:pPr>
            <a:r>
              <a:rPr lang="en-US" noProof="0" dirty="0" smtClean="0"/>
              <a:t>S</a:t>
            </a:r>
            <a:r>
              <a:rPr lang="en-US" sz="100" noProof="0" dirty="0" smtClean="0"/>
              <a:t> </a:t>
            </a:r>
            <a:r>
              <a:rPr lang="en-US" noProof="0" dirty="0" smtClean="0"/>
              <a:t>M</a:t>
            </a:r>
            <a:r>
              <a:rPr lang="en-US" sz="100" noProof="0" dirty="0" smtClean="0"/>
              <a:t> </a:t>
            </a:r>
            <a:r>
              <a:rPr lang="en-US" noProof="0" dirty="0" smtClean="0"/>
              <a:t>B (Server Message Block)</a:t>
            </a:r>
          </a:p>
          <a:p>
            <a:pPr lvl="1">
              <a:spcBef>
                <a:spcPts val="1000"/>
              </a:spcBef>
            </a:pPr>
            <a:r>
              <a:rPr lang="en-US" noProof="0" dirty="0" smtClean="0"/>
              <a:t>S</a:t>
            </a:r>
            <a:r>
              <a:rPr lang="en-US" sz="100" noProof="0" dirty="0" smtClean="0"/>
              <a:t> </a:t>
            </a:r>
            <a:r>
              <a:rPr lang="en-US" noProof="0" dirty="0" smtClean="0"/>
              <a:t>I</a:t>
            </a:r>
            <a:r>
              <a:rPr lang="en-US" sz="100" noProof="0" dirty="0" smtClean="0"/>
              <a:t> </a:t>
            </a:r>
            <a:r>
              <a:rPr lang="en-US" noProof="0" dirty="0" smtClean="0"/>
              <a:t>P (Session Initiation Protocol)</a:t>
            </a:r>
          </a:p>
          <a:p>
            <a:pPr lvl="1">
              <a:spcBef>
                <a:spcPts val="1000"/>
              </a:spcBef>
            </a:pPr>
            <a:r>
              <a:rPr lang="en-US" noProof="0" dirty="0" smtClean="0"/>
              <a:t>H.323</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19912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Domain Names and D</a:t>
            </a:r>
            <a:r>
              <a:rPr lang="en-US" sz="100" noProof="0" dirty="0" smtClean="0"/>
              <a:t> </a:t>
            </a:r>
            <a:r>
              <a:rPr lang="en-US" noProof="0" dirty="0" smtClean="0"/>
              <a:t>N</a:t>
            </a:r>
            <a:r>
              <a:rPr lang="en-US" sz="100" noProof="0" dirty="0" smtClean="0"/>
              <a:t> </a:t>
            </a:r>
            <a:r>
              <a:rPr lang="en-US" noProof="0" dirty="0" smtClean="0"/>
              <a:t>S (Domain Name System) (1 of 3)</a:t>
            </a:r>
            <a:endParaRPr lang="en-US" noProof="0" dirty="0"/>
          </a:p>
        </p:txBody>
      </p:sp>
      <p:sp>
        <p:nvSpPr>
          <p:cNvPr id="3" name="Content Placeholder 2"/>
          <p:cNvSpPr>
            <a:spLocks noGrp="1"/>
          </p:cNvSpPr>
          <p:nvPr>
            <p:ph idx="1"/>
          </p:nvPr>
        </p:nvSpPr>
        <p:spPr>
          <a:xfrm>
            <a:off x="365125" y="1538818"/>
            <a:ext cx="8016875" cy="2819233"/>
          </a:xfrm>
        </p:spPr>
        <p:txBody>
          <a:bodyPr/>
          <a:lstStyle/>
          <a:p>
            <a:pPr>
              <a:spcBef>
                <a:spcPts val="1000"/>
              </a:spcBef>
            </a:pPr>
            <a:r>
              <a:rPr lang="en-US" noProof="0" dirty="0"/>
              <a:t>Character-based names are easier to remember than numeric </a:t>
            </a:r>
            <a:r>
              <a:rPr lang="en-US" noProof="0" dirty="0" smtClean="0"/>
              <a:t>I</a:t>
            </a:r>
            <a:r>
              <a:rPr lang="en-US" sz="100" noProof="0" dirty="0" smtClean="0"/>
              <a:t> </a:t>
            </a:r>
            <a:r>
              <a:rPr lang="en-US" noProof="0" dirty="0" smtClean="0"/>
              <a:t>P </a:t>
            </a:r>
            <a:r>
              <a:rPr lang="en-US" noProof="0" dirty="0"/>
              <a:t>addresses</a:t>
            </a:r>
          </a:p>
          <a:p>
            <a:pPr>
              <a:spcBef>
                <a:spcPts val="1000"/>
              </a:spcBef>
            </a:pPr>
            <a:r>
              <a:rPr lang="en-US" noProof="0" dirty="0"/>
              <a:t>Last part of an </a:t>
            </a:r>
            <a:r>
              <a:rPr lang="en-US" noProof="0" dirty="0" smtClean="0"/>
              <a:t>F</a:t>
            </a:r>
            <a:r>
              <a:rPr lang="en-US" sz="100" noProof="0" dirty="0" smtClean="0"/>
              <a:t> </a:t>
            </a:r>
            <a:r>
              <a:rPr lang="en-US" noProof="0" dirty="0" smtClean="0"/>
              <a:t>Q</a:t>
            </a:r>
            <a:r>
              <a:rPr lang="en-US" sz="100" noProof="0" dirty="0" smtClean="0"/>
              <a:t> </a:t>
            </a:r>
            <a:r>
              <a:rPr lang="en-US" noProof="0" dirty="0" smtClean="0"/>
              <a:t>D</a:t>
            </a:r>
            <a:r>
              <a:rPr lang="en-US" sz="100" noProof="0" dirty="0" smtClean="0"/>
              <a:t> </a:t>
            </a:r>
            <a:r>
              <a:rPr lang="en-US" noProof="0" dirty="0" smtClean="0"/>
              <a:t>N </a:t>
            </a:r>
            <a:r>
              <a:rPr lang="en-US" noProof="0" dirty="0"/>
              <a:t>is called the top-level domain (</a:t>
            </a:r>
            <a:r>
              <a:rPr lang="en-US" noProof="0" dirty="0" smtClean="0"/>
              <a:t>T</a:t>
            </a:r>
            <a:r>
              <a:rPr lang="en-US" sz="100" noProof="0" dirty="0" smtClean="0"/>
              <a:t> </a:t>
            </a:r>
            <a:r>
              <a:rPr lang="en-US" noProof="0" dirty="0" smtClean="0"/>
              <a:t>L</a:t>
            </a:r>
            <a:r>
              <a:rPr lang="en-US" sz="100" noProof="0" dirty="0" smtClean="0"/>
              <a:t> </a:t>
            </a:r>
            <a:r>
              <a:rPr lang="en-US" noProof="0" dirty="0" smtClean="0"/>
              <a:t>D</a:t>
            </a:r>
            <a:r>
              <a:rPr lang="en-US" noProof="0" dirty="0"/>
              <a:t>)</a:t>
            </a:r>
          </a:p>
          <a:p>
            <a:pPr>
              <a:spcBef>
                <a:spcPts val="1000"/>
              </a:spcBef>
            </a:pPr>
            <a:r>
              <a:rPr lang="en-US" noProof="0" dirty="0"/>
              <a:t>Domain names must be registered with an Internet naming authority that works on behalf of </a:t>
            </a:r>
            <a:r>
              <a:rPr lang="en-US" noProof="0" dirty="0" smtClean="0"/>
              <a:t>I</a:t>
            </a:r>
            <a:r>
              <a:rPr lang="en-US" sz="100" noProof="0" dirty="0" smtClean="0"/>
              <a:t> </a:t>
            </a:r>
            <a:r>
              <a:rPr lang="en-US" noProof="0" dirty="0" smtClean="0"/>
              <a:t>C</a:t>
            </a:r>
            <a:r>
              <a:rPr lang="en-US" sz="100" noProof="0" dirty="0" smtClean="0"/>
              <a:t> </a:t>
            </a:r>
            <a:r>
              <a:rPr lang="en-US" noProof="0" dirty="0" smtClean="0"/>
              <a:t>A</a:t>
            </a:r>
            <a:r>
              <a:rPr lang="en-US" sz="100" noProof="0" dirty="0" smtClean="0"/>
              <a:t> </a:t>
            </a:r>
            <a:r>
              <a:rPr lang="en-US" noProof="0" dirty="0" smtClean="0"/>
              <a:t>N</a:t>
            </a:r>
            <a:r>
              <a:rPr lang="en-US" sz="100" noProof="0" dirty="0" smtClean="0"/>
              <a:t> </a:t>
            </a:r>
            <a:r>
              <a:rPr lang="en-US" noProof="0" dirty="0" smtClean="0"/>
              <a:t>N</a:t>
            </a:r>
            <a:endParaRPr lang="en-US" noProof="0" dirty="0"/>
          </a:p>
          <a:p>
            <a:pPr lvl="1">
              <a:spcBef>
                <a:spcPts val="1000"/>
              </a:spcBef>
            </a:pPr>
            <a:r>
              <a:rPr lang="en-US" noProof="0" dirty="0" smtClean="0"/>
              <a:t>I</a:t>
            </a:r>
            <a:r>
              <a:rPr lang="en-US" sz="100" noProof="0" dirty="0" smtClean="0"/>
              <a:t> </a:t>
            </a:r>
            <a:r>
              <a:rPr lang="en-US" noProof="0" dirty="0" smtClean="0"/>
              <a:t>C</a:t>
            </a:r>
            <a:r>
              <a:rPr lang="en-US" sz="100" noProof="0" dirty="0" smtClean="0"/>
              <a:t> </a:t>
            </a:r>
            <a:r>
              <a:rPr lang="en-US" noProof="0" dirty="0" smtClean="0"/>
              <a:t>A</a:t>
            </a:r>
            <a:r>
              <a:rPr lang="en-US" sz="100" noProof="0" dirty="0" smtClean="0"/>
              <a:t> </a:t>
            </a:r>
            <a:r>
              <a:rPr lang="en-US" noProof="0" dirty="0" smtClean="0"/>
              <a:t>N</a:t>
            </a:r>
            <a:r>
              <a:rPr lang="en-US" sz="100" noProof="0" dirty="0" smtClean="0"/>
              <a:t> </a:t>
            </a:r>
            <a:r>
              <a:rPr lang="en-US" noProof="0" dirty="0" smtClean="0"/>
              <a:t>N </a:t>
            </a:r>
            <a:r>
              <a:rPr lang="en-US" noProof="0" dirty="0"/>
              <a:t>restricts what type of hosts can be associated with .arpa, .mil, .int, .edu, and .gov</a:t>
            </a:r>
          </a:p>
          <a:p>
            <a:pPr>
              <a:spcBef>
                <a:spcPts val="1000"/>
              </a:spcBef>
            </a:pPr>
            <a:r>
              <a:rPr lang="en-US" noProof="0" dirty="0"/>
              <a:t>Name resolution is the process of discovering the </a:t>
            </a:r>
            <a:r>
              <a:rPr lang="en-US" noProof="0" dirty="0" smtClean="0"/>
              <a:t>I</a:t>
            </a:r>
            <a:r>
              <a:rPr lang="en-US" sz="100" noProof="0" dirty="0" smtClean="0"/>
              <a:t> </a:t>
            </a:r>
            <a:r>
              <a:rPr lang="en-US" noProof="0" dirty="0" smtClean="0"/>
              <a:t>P </a:t>
            </a:r>
            <a:r>
              <a:rPr lang="en-US" noProof="0" dirty="0"/>
              <a:t>address of a host when you know the </a:t>
            </a:r>
            <a:r>
              <a:rPr lang="en-US" noProof="0" dirty="0" smtClean="0"/>
              <a:t>F</a:t>
            </a:r>
            <a:r>
              <a:rPr lang="en-US" sz="100" noProof="0" dirty="0" smtClean="0"/>
              <a:t> </a:t>
            </a:r>
            <a:r>
              <a:rPr lang="en-US" noProof="0" dirty="0" smtClean="0"/>
              <a:t>Q</a:t>
            </a:r>
            <a:r>
              <a:rPr lang="en-US" sz="100" noProof="0" dirty="0" smtClean="0"/>
              <a:t> </a:t>
            </a:r>
            <a:r>
              <a:rPr lang="en-US" noProof="0" dirty="0" smtClean="0"/>
              <a:t>D</a:t>
            </a:r>
            <a:r>
              <a:rPr lang="en-US" sz="100" noProof="0" dirty="0" smtClean="0"/>
              <a:t> </a:t>
            </a:r>
            <a:r>
              <a:rPr lang="en-US" noProof="0" dirty="0" smtClean="0"/>
              <a:t>N</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39431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Domain Names and D</a:t>
            </a:r>
            <a:r>
              <a:rPr lang="en-US" sz="100" noProof="0" dirty="0" smtClean="0"/>
              <a:t> </a:t>
            </a:r>
            <a:r>
              <a:rPr lang="en-US" noProof="0" dirty="0" smtClean="0"/>
              <a:t>N</a:t>
            </a:r>
            <a:r>
              <a:rPr lang="en-US" sz="100" noProof="0" dirty="0" smtClean="0"/>
              <a:t> </a:t>
            </a:r>
            <a:r>
              <a:rPr lang="en-US" noProof="0" dirty="0" smtClean="0"/>
              <a:t>S (Domain Name System) (2 of 3)</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3-5  Some well-known top-level domains</a:t>
            </a:r>
            <a:endParaRPr lang="en-US" noProof="0" dirty="0"/>
          </a:p>
        </p:txBody>
      </p:sp>
      <p:graphicFrame>
        <p:nvGraphicFramePr>
          <p:cNvPr id="5" name="Table 4" descr="The table consists of two columns and nine rows. The column headings from left to right are as follows: domain suffix, and Type of organization. The rows are as follows. Row 1. Domain suffix, A R P A. Type of organization, Reverse lookup domain special Internet function. Row 2. Domain suffix, C O M. Type of organization, Commercial. Row 3. Domain suffix, E D U. Type of organization, Educational. Row 4. Domain suffix, G O V. Type of organization, Government. Row 5. Domain suffix, O R G. Type of organization, Noncommercial organization such as a nonprofit agency. Row 6. Domain suffix, N E T. Type of organization, Network such as an I S P. Row 7. Domain suffix, M I L. Type of organization, United States military organization. Row 8. Domain suffix, B I Z. Type of organization, Businesses. Row 9. Domain suffix, I N F O. Type of organization, Unrestricted use."/>
          <p:cNvGraphicFramePr>
            <a:graphicFrameLocks noGrp="1"/>
          </p:cNvGraphicFramePr>
          <p:nvPr>
            <p:extLst>
              <p:ext uri="{D42A27DB-BD31-4B8C-83A1-F6EECF244321}">
                <p14:modId xmlns:p14="http://schemas.microsoft.com/office/powerpoint/2010/main" val="1411377463"/>
              </p:ext>
            </p:extLst>
          </p:nvPr>
        </p:nvGraphicFramePr>
        <p:xfrm>
          <a:off x="1371600" y="2133600"/>
          <a:ext cx="5989571" cy="3305856"/>
        </p:xfrm>
        <a:graphic>
          <a:graphicData uri="http://schemas.openxmlformats.org/drawingml/2006/table">
            <a:tbl>
              <a:tblPr firstRow="1" bandRow="1">
                <a:tableStyleId>{5C22544A-7EE6-4342-B048-85BDC9FD1C3A}</a:tableStyleId>
              </a:tblPr>
              <a:tblGrid>
                <a:gridCol w="2275787">
                  <a:extLst>
                    <a:ext uri="{9D8B030D-6E8A-4147-A177-3AD203B41FA5}">
                      <a16:colId xmlns:a16="http://schemas.microsoft.com/office/drawing/2014/main" xmlns="" val="20000"/>
                    </a:ext>
                  </a:extLst>
                </a:gridCol>
                <a:gridCol w="3713784">
                  <a:extLst>
                    <a:ext uri="{9D8B030D-6E8A-4147-A177-3AD203B41FA5}">
                      <a16:colId xmlns:a16="http://schemas.microsoft.com/office/drawing/2014/main" xmlns="" val="20001"/>
                    </a:ext>
                  </a:extLst>
                </a:gridCol>
              </a:tblGrid>
              <a:tr h="0">
                <a:tc>
                  <a:txBody>
                    <a:bodyPr/>
                    <a:lstStyle/>
                    <a:p>
                      <a:r>
                        <a:rPr lang="en-US" sz="1400" dirty="0" smtClean="0"/>
                        <a:t>Domain suffix</a:t>
                      </a:r>
                      <a:endParaRPr lang="en-US" sz="1400" dirty="0"/>
                    </a:p>
                  </a:txBody>
                  <a:tcPr/>
                </a:tc>
                <a:tc>
                  <a:txBody>
                    <a:bodyPr/>
                    <a:lstStyle/>
                    <a:p>
                      <a:r>
                        <a:rPr lang="en-US" sz="1400" dirty="0" smtClean="0"/>
                        <a:t>Type</a:t>
                      </a:r>
                      <a:r>
                        <a:rPr lang="en-US" sz="1400" baseline="0" dirty="0" smtClean="0"/>
                        <a:t> of organization</a:t>
                      </a:r>
                      <a:endParaRPr lang="en-US" sz="1400" dirty="0"/>
                    </a:p>
                  </a:txBody>
                  <a:tcPr/>
                </a:tc>
                <a:extLst>
                  <a:ext uri="{0D108BD9-81ED-4DB2-BD59-A6C34878D82A}">
                    <a16:rowId xmlns:a16="http://schemas.microsoft.com/office/drawing/2014/main" xmlns="" val="10000"/>
                  </a:ext>
                </a:extLst>
              </a:tr>
              <a:tr h="317982">
                <a:tc>
                  <a:txBody>
                    <a:bodyPr/>
                    <a:lstStyle/>
                    <a:p>
                      <a:r>
                        <a:rPr lang="en-US" sz="1200" dirty="0" smtClean="0"/>
                        <a:t>ARPA</a:t>
                      </a:r>
                      <a:endParaRPr lang="en-US" sz="1200" dirty="0"/>
                    </a:p>
                  </a:txBody>
                  <a:tcPr/>
                </a:tc>
                <a:tc>
                  <a:txBody>
                    <a:bodyPr/>
                    <a:lstStyle/>
                    <a:p>
                      <a:r>
                        <a:rPr lang="en-US" sz="1200" dirty="0" smtClean="0"/>
                        <a:t>Reverse lookup domain (special Internet function)</a:t>
                      </a:r>
                      <a:endParaRPr lang="en-US" sz="1200" dirty="0"/>
                    </a:p>
                  </a:txBody>
                  <a:tcPr/>
                </a:tc>
                <a:extLst>
                  <a:ext uri="{0D108BD9-81ED-4DB2-BD59-A6C34878D82A}">
                    <a16:rowId xmlns:a16="http://schemas.microsoft.com/office/drawing/2014/main" xmlns="" val="10001"/>
                  </a:ext>
                </a:extLst>
              </a:tr>
              <a:tr h="317982">
                <a:tc>
                  <a:txBody>
                    <a:bodyPr/>
                    <a:lstStyle/>
                    <a:p>
                      <a:r>
                        <a:rPr lang="en-US" sz="1200" dirty="0" smtClean="0"/>
                        <a:t>COM</a:t>
                      </a:r>
                      <a:endParaRPr lang="en-US" sz="1200" dirty="0"/>
                    </a:p>
                  </a:txBody>
                  <a:tcPr/>
                </a:tc>
                <a:tc>
                  <a:txBody>
                    <a:bodyPr/>
                    <a:lstStyle/>
                    <a:p>
                      <a:r>
                        <a:rPr lang="en-US" sz="1200" dirty="0" smtClean="0"/>
                        <a:t>Commercial</a:t>
                      </a:r>
                      <a:endParaRPr lang="en-US" sz="1200" dirty="0"/>
                    </a:p>
                  </a:txBody>
                  <a:tcPr/>
                </a:tc>
                <a:extLst>
                  <a:ext uri="{0D108BD9-81ED-4DB2-BD59-A6C34878D82A}">
                    <a16:rowId xmlns:a16="http://schemas.microsoft.com/office/drawing/2014/main" xmlns="" val="10002"/>
                  </a:ext>
                </a:extLst>
              </a:tr>
              <a:tr h="317982">
                <a:tc>
                  <a:txBody>
                    <a:bodyPr/>
                    <a:lstStyle/>
                    <a:p>
                      <a:r>
                        <a:rPr lang="en-US" sz="1200" dirty="0" smtClean="0"/>
                        <a:t>EDU</a:t>
                      </a:r>
                      <a:endParaRPr lang="en-US" sz="1200" dirty="0"/>
                    </a:p>
                  </a:txBody>
                  <a:tcPr/>
                </a:tc>
                <a:tc>
                  <a:txBody>
                    <a:bodyPr/>
                    <a:lstStyle/>
                    <a:p>
                      <a:r>
                        <a:rPr lang="en-US" sz="1200" dirty="0" smtClean="0"/>
                        <a:t>Educational</a:t>
                      </a:r>
                      <a:endParaRPr lang="en-US" sz="1200" dirty="0"/>
                    </a:p>
                  </a:txBody>
                  <a:tcPr/>
                </a:tc>
                <a:extLst>
                  <a:ext uri="{0D108BD9-81ED-4DB2-BD59-A6C34878D82A}">
                    <a16:rowId xmlns:a16="http://schemas.microsoft.com/office/drawing/2014/main" xmlns="" val="10003"/>
                  </a:ext>
                </a:extLst>
              </a:tr>
              <a:tr h="317982">
                <a:tc>
                  <a:txBody>
                    <a:bodyPr/>
                    <a:lstStyle/>
                    <a:p>
                      <a:r>
                        <a:rPr lang="en-US" sz="1200" dirty="0" smtClean="0"/>
                        <a:t>GOV</a:t>
                      </a:r>
                      <a:endParaRPr lang="en-US" sz="1200" dirty="0"/>
                    </a:p>
                  </a:txBody>
                  <a:tcPr/>
                </a:tc>
                <a:tc>
                  <a:txBody>
                    <a:bodyPr/>
                    <a:lstStyle/>
                    <a:p>
                      <a:r>
                        <a:rPr lang="en-US" sz="1200" dirty="0" smtClean="0"/>
                        <a:t>Government</a:t>
                      </a:r>
                      <a:endParaRPr lang="en-US" sz="1200" dirty="0"/>
                    </a:p>
                  </a:txBody>
                  <a:tcPr/>
                </a:tc>
                <a:extLst>
                  <a:ext uri="{0D108BD9-81ED-4DB2-BD59-A6C34878D82A}">
                    <a16:rowId xmlns:a16="http://schemas.microsoft.com/office/drawing/2014/main" xmlns="" val="10004"/>
                  </a:ext>
                </a:extLst>
              </a:tr>
              <a:tr h="414759">
                <a:tc>
                  <a:txBody>
                    <a:bodyPr/>
                    <a:lstStyle/>
                    <a:p>
                      <a:r>
                        <a:rPr lang="en-US" sz="1200" dirty="0" smtClean="0"/>
                        <a:t>ORG</a:t>
                      </a:r>
                      <a:endParaRPr lang="en-US" sz="1200" dirty="0"/>
                    </a:p>
                  </a:txBody>
                  <a:tcPr/>
                </a:tc>
                <a:tc>
                  <a:txBody>
                    <a:bodyPr/>
                    <a:lstStyle/>
                    <a:p>
                      <a:r>
                        <a:rPr lang="en-US" sz="1200" dirty="0" smtClean="0"/>
                        <a:t>Noncommercial organization (such as a nonprofit agency)</a:t>
                      </a:r>
                      <a:endParaRPr lang="en-US" sz="1200" dirty="0"/>
                    </a:p>
                  </a:txBody>
                  <a:tcPr/>
                </a:tc>
                <a:extLst>
                  <a:ext uri="{0D108BD9-81ED-4DB2-BD59-A6C34878D82A}">
                    <a16:rowId xmlns:a16="http://schemas.microsoft.com/office/drawing/2014/main" xmlns="" val="10005"/>
                  </a:ext>
                </a:extLst>
              </a:tr>
              <a:tr h="317982">
                <a:tc>
                  <a:txBody>
                    <a:bodyPr/>
                    <a:lstStyle/>
                    <a:p>
                      <a:r>
                        <a:rPr lang="en-US" sz="1200" dirty="0" smtClean="0"/>
                        <a:t>NET</a:t>
                      </a:r>
                      <a:endParaRPr lang="en-US" sz="1200" dirty="0"/>
                    </a:p>
                  </a:txBody>
                  <a:tcPr/>
                </a:tc>
                <a:tc>
                  <a:txBody>
                    <a:bodyPr/>
                    <a:lstStyle/>
                    <a:p>
                      <a:r>
                        <a:rPr lang="en-US" sz="1200" dirty="0" smtClean="0"/>
                        <a:t>Network</a:t>
                      </a:r>
                      <a:r>
                        <a:rPr lang="en-US" sz="1200" baseline="0" dirty="0" smtClean="0"/>
                        <a:t> (such as an ISP)</a:t>
                      </a:r>
                      <a:endParaRPr lang="en-US" sz="1200" dirty="0"/>
                    </a:p>
                  </a:txBody>
                  <a:tcPr/>
                </a:tc>
                <a:extLst>
                  <a:ext uri="{0D108BD9-81ED-4DB2-BD59-A6C34878D82A}">
                    <a16:rowId xmlns:a16="http://schemas.microsoft.com/office/drawing/2014/main" xmlns="" val="10006"/>
                  </a:ext>
                </a:extLst>
              </a:tr>
              <a:tr h="317982">
                <a:tc>
                  <a:txBody>
                    <a:bodyPr/>
                    <a:lstStyle/>
                    <a:p>
                      <a:r>
                        <a:rPr lang="en-US" sz="1200" dirty="0" smtClean="0"/>
                        <a:t>MIL</a:t>
                      </a:r>
                      <a:endParaRPr lang="en-US" sz="1200" dirty="0"/>
                    </a:p>
                  </a:txBody>
                  <a:tcPr/>
                </a:tc>
                <a:tc>
                  <a:txBody>
                    <a:bodyPr/>
                    <a:lstStyle/>
                    <a:p>
                      <a:r>
                        <a:rPr lang="en-US" sz="1200" dirty="0" smtClean="0"/>
                        <a:t>United States military organization</a:t>
                      </a:r>
                      <a:endParaRPr lang="en-US" sz="1200" dirty="0"/>
                    </a:p>
                  </a:txBody>
                  <a:tcPr/>
                </a:tc>
                <a:extLst>
                  <a:ext uri="{0D108BD9-81ED-4DB2-BD59-A6C34878D82A}">
                    <a16:rowId xmlns:a16="http://schemas.microsoft.com/office/drawing/2014/main" xmlns="" val="10007"/>
                  </a:ext>
                </a:extLst>
              </a:tr>
              <a:tr h="317982">
                <a:tc>
                  <a:txBody>
                    <a:bodyPr/>
                    <a:lstStyle/>
                    <a:p>
                      <a:r>
                        <a:rPr lang="en-US" sz="1200" dirty="0" smtClean="0"/>
                        <a:t>BIZ</a:t>
                      </a:r>
                      <a:endParaRPr lang="en-US" sz="1200" dirty="0"/>
                    </a:p>
                  </a:txBody>
                  <a:tcPr/>
                </a:tc>
                <a:tc>
                  <a:txBody>
                    <a:bodyPr/>
                    <a:lstStyle/>
                    <a:p>
                      <a:r>
                        <a:rPr lang="en-US" sz="1200" dirty="0" smtClean="0"/>
                        <a:t>Businesses</a:t>
                      </a:r>
                      <a:endParaRPr lang="en-US" sz="1200" dirty="0"/>
                    </a:p>
                  </a:txBody>
                  <a:tcPr/>
                </a:tc>
                <a:extLst>
                  <a:ext uri="{0D108BD9-81ED-4DB2-BD59-A6C34878D82A}">
                    <a16:rowId xmlns:a16="http://schemas.microsoft.com/office/drawing/2014/main" xmlns="" val="10008"/>
                  </a:ext>
                </a:extLst>
              </a:tr>
              <a:tr h="317982">
                <a:tc>
                  <a:txBody>
                    <a:bodyPr/>
                    <a:lstStyle/>
                    <a:p>
                      <a:r>
                        <a:rPr lang="en-US" sz="1200" dirty="0" smtClean="0"/>
                        <a:t>INFO</a:t>
                      </a:r>
                      <a:endParaRPr lang="en-US" sz="1200" dirty="0"/>
                    </a:p>
                  </a:txBody>
                  <a:tcPr/>
                </a:tc>
                <a:tc>
                  <a:txBody>
                    <a:bodyPr/>
                    <a:lstStyle/>
                    <a:p>
                      <a:r>
                        <a:rPr lang="en-US" sz="1200" dirty="0" smtClean="0"/>
                        <a:t>Unrestricted use</a:t>
                      </a:r>
                      <a:endParaRPr lang="en-US" sz="1200" dirty="0"/>
                    </a:p>
                  </a:txBody>
                  <a:tcPr/>
                </a:tc>
                <a:extLst>
                  <a:ext uri="{0D108BD9-81ED-4DB2-BD59-A6C34878D82A}">
                    <a16:rowId xmlns:a16="http://schemas.microsoft.com/office/drawing/2014/main" xmlns="" val="10009"/>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12363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Domain Names and DNS (Domain Name System) (3 of 3)</a:t>
            </a:r>
            <a:endParaRPr lang="en-US" noProof="0" dirty="0"/>
          </a:p>
        </p:txBody>
      </p:sp>
      <p:sp>
        <p:nvSpPr>
          <p:cNvPr id="3" name="Content Placeholder 2"/>
          <p:cNvSpPr>
            <a:spLocks noGrp="1"/>
          </p:cNvSpPr>
          <p:nvPr>
            <p:ph idx="1"/>
          </p:nvPr>
        </p:nvSpPr>
        <p:spPr>
          <a:xfrm>
            <a:off x="365125" y="1538818"/>
            <a:ext cx="8415338" cy="2022092"/>
          </a:xfrm>
        </p:spPr>
        <p:txBody>
          <a:bodyPr/>
          <a:lstStyle/>
          <a:p>
            <a:pPr>
              <a:spcBef>
                <a:spcPts val="1000"/>
              </a:spcBef>
            </a:pP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is an Application layer client-server system of computers and databases made up of these elements:</a:t>
            </a:r>
          </a:p>
          <a:p>
            <a:pPr lvl="1">
              <a:spcBef>
                <a:spcPts val="1000"/>
              </a:spcBef>
            </a:pPr>
            <a:r>
              <a:rPr lang="en-US" noProof="0" dirty="0" smtClean="0"/>
              <a:t>namespace—The </a:t>
            </a:r>
            <a:r>
              <a:rPr lang="en-US" noProof="0" dirty="0"/>
              <a:t>entire collection of computer names and their associated IP addresses stored in databases on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name servers around the globe</a:t>
            </a:r>
          </a:p>
          <a:p>
            <a:pPr lvl="1">
              <a:spcBef>
                <a:spcPts val="1000"/>
              </a:spcBef>
            </a:pPr>
            <a:r>
              <a:rPr lang="en-US" noProof="0" dirty="0"/>
              <a:t>name </a:t>
            </a:r>
            <a:r>
              <a:rPr lang="en-US" noProof="0" dirty="0" smtClean="0"/>
              <a:t>servers—Hold </a:t>
            </a:r>
            <a:r>
              <a:rPr lang="en-US" noProof="0" dirty="0"/>
              <a:t>databases, which are organized in a hierarchical structure</a:t>
            </a:r>
          </a:p>
          <a:p>
            <a:pPr lvl="1">
              <a:spcBef>
                <a:spcPts val="1000"/>
              </a:spcBef>
            </a:pPr>
            <a:r>
              <a:rPr lang="en-US" noProof="0" dirty="0" smtClean="0"/>
              <a:t>resolvers—A D</a:t>
            </a:r>
            <a:r>
              <a:rPr lang="en-US" sz="100" noProof="0" dirty="0" smtClean="0"/>
              <a:t> </a:t>
            </a:r>
            <a:r>
              <a:rPr lang="en-US" noProof="0" dirty="0" smtClean="0"/>
              <a:t>N</a:t>
            </a:r>
            <a:r>
              <a:rPr lang="en-US" sz="100" noProof="0" dirty="0" smtClean="0"/>
              <a:t> </a:t>
            </a:r>
            <a:r>
              <a:rPr lang="en-US" noProof="0" dirty="0" smtClean="0"/>
              <a:t>S </a:t>
            </a:r>
            <a:r>
              <a:rPr lang="en-US" noProof="0" dirty="0"/>
              <a:t>client that requests information from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name </a:t>
            </a:r>
            <a:r>
              <a:rPr lang="en-US" noProof="0" dirty="0" smtClean="0"/>
              <a:t>servers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51229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Namespace Databases</a:t>
            </a:r>
            <a:endParaRPr lang="en-US" noProof="0" dirty="0"/>
          </a:p>
        </p:txBody>
      </p:sp>
      <p:sp>
        <p:nvSpPr>
          <p:cNvPr id="3" name="Content Placeholder 2"/>
          <p:cNvSpPr>
            <a:spLocks noGrp="1"/>
          </p:cNvSpPr>
          <p:nvPr>
            <p:ph idx="1"/>
          </p:nvPr>
        </p:nvSpPr>
        <p:spPr>
          <a:xfrm>
            <a:off x="365125" y="1538818"/>
            <a:ext cx="8415338" cy="1952329"/>
          </a:xfrm>
        </p:spPr>
        <p:txBody>
          <a:bodyPr/>
          <a:lstStyle/>
          <a:p>
            <a:pPr>
              <a:spcBef>
                <a:spcPts val="1000"/>
              </a:spcBef>
            </a:pPr>
            <a:r>
              <a:rPr lang="en-US" noProof="0" dirty="0" smtClean="0"/>
              <a:t>Each organization that provides host services is responsible for providing and maintaining its own D</a:t>
            </a:r>
            <a:r>
              <a:rPr lang="en-US" sz="100" noProof="0" dirty="0" smtClean="0"/>
              <a:t> </a:t>
            </a:r>
            <a:r>
              <a:rPr lang="en-US" noProof="0" dirty="0" smtClean="0"/>
              <a:t>N</a:t>
            </a:r>
            <a:r>
              <a:rPr lang="en-US" sz="100" noProof="0" dirty="0" smtClean="0"/>
              <a:t> </a:t>
            </a:r>
            <a:r>
              <a:rPr lang="en-US" noProof="0" dirty="0" smtClean="0"/>
              <a:t>S authoritative servers for public access</a:t>
            </a:r>
          </a:p>
          <a:p>
            <a:pPr lvl="1">
              <a:spcBef>
                <a:spcPts val="1000"/>
              </a:spcBef>
            </a:pPr>
            <a:r>
              <a:rPr lang="en-US" noProof="0" dirty="0" smtClean="0"/>
              <a:t>Authoritative server is the authority on computer names and their IP addresses for computers in their domains</a:t>
            </a:r>
          </a:p>
          <a:p>
            <a:pPr>
              <a:spcBef>
                <a:spcPts val="1000"/>
              </a:spcBef>
            </a:pPr>
            <a:r>
              <a:rPr lang="en-US" noProof="0" dirty="0" smtClean="0"/>
              <a:t>The domains that the organization is responsible for managing are called a D</a:t>
            </a:r>
            <a:r>
              <a:rPr lang="en-US" sz="100" noProof="0" dirty="0" smtClean="0"/>
              <a:t> </a:t>
            </a:r>
            <a:r>
              <a:rPr lang="en-US" noProof="0" dirty="0" smtClean="0"/>
              <a:t>N</a:t>
            </a:r>
            <a:r>
              <a:rPr lang="en-US" sz="100" noProof="0" dirty="0" smtClean="0"/>
              <a:t> </a:t>
            </a:r>
            <a:r>
              <a:rPr lang="en-US" noProof="0" dirty="0" smtClean="0"/>
              <a:t>S zone</a:t>
            </a: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8713341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Name Servers (1 of 4)</a:t>
            </a:r>
            <a:endParaRPr lang="en-US" noProof="0" dirty="0"/>
          </a:p>
        </p:txBody>
      </p:sp>
      <p:sp>
        <p:nvSpPr>
          <p:cNvPr id="3" name="Content Placeholder 2"/>
          <p:cNvSpPr>
            <a:spLocks noGrp="1"/>
          </p:cNvSpPr>
          <p:nvPr>
            <p:ph idx="1"/>
          </p:nvPr>
        </p:nvSpPr>
        <p:spPr>
          <a:xfrm>
            <a:off x="365125" y="1538818"/>
            <a:ext cx="8415338" cy="3167021"/>
          </a:xfrm>
        </p:spPr>
        <p:txBody>
          <a:bodyPr/>
          <a:lstStyle/>
          <a:p>
            <a:pPr>
              <a:spcBef>
                <a:spcPts val="1000"/>
              </a:spcBef>
            </a:pPr>
            <a:r>
              <a:rPr lang="en-US" noProof="0" dirty="0" smtClean="0"/>
              <a:t>Four common types of D</a:t>
            </a:r>
            <a:r>
              <a:rPr lang="en-US" sz="100" noProof="0" dirty="0" smtClean="0"/>
              <a:t> </a:t>
            </a:r>
            <a:r>
              <a:rPr lang="en-US" noProof="0" dirty="0" smtClean="0"/>
              <a:t>N</a:t>
            </a:r>
            <a:r>
              <a:rPr lang="en-US" sz="100" noProof="0" dirty="0" smtClean="0"/>
              <a:t> </a:t>
            </a:r>
            <a:r>
              <a:rPr lang="en-US" noProof="0" dirty="0" smtClean="0"/>
              <a:t>S servers:</a:t>
            </a:r>
          </a:p>
          <a:p>
            <a:pPr lvl="1">
              <a:spcBef>
                <a:spcPts val="1000"/>
              </a:spcBef>
            </a:pPr>
            <a:r>
              <a:rPr lang="en-US" noProof="0" dirty="0" smtClean="0"/>
              <a:t>Primary D</a:t>
            </a:r>
            <a:r>
              <a:rPr lang="en-US" sz="100" noProof="0" dirty="0" smtClean="0"/>
              <a:t> </a:t>
            </a:r>
            <a:r>
              <a:rPr lang="en-US" noProof="0" dirty="0" smtClean="0"/>
              <a:t>N</a:t>
            </a:r>
            <a:r>
              <a:rPr lang="en-US" sz="100" noProof="0" dirty="0" smtClean="0"/>
              <a:t> </a:t>
            </a:r>
            <a:r>
              <a:rPr lang="en-US" noProof="0" dirty="0" smtClean="0"/>
              <a:t>S server—The authoritative name server for the organization</a:t>
            </a:r>
          </a:p>
          <a:p>
            <a:pPr lvl="2">
              <a:spcBef>
                <a:spcPts val="1000"/>
              </a:spcBef>
            </a:pPr>
            <a:r>
              <a:rPr lang="en-US" noProof="0" dirty="0" smtClean="0"/>
              <a:t>Holds the authoritative DNS database for the organization’s zones</a:t>
            </a:r>
          </a:p>
          <a:p>
            <a:pPr lvl="1">
              <a:spcBef>
                <a:spcPts val="1000"/>
              </a:spcBef>
            </a:pPr>
            <a:r>
              <a:rPr lang="en-US" noProof="0" dirty="0" smtClean="0"/>
              <a:t>Secondary D</a:t>
            </a:r>
            <a:r>
              <a:rPr lang="en-US" sz="100" noProof="0" dirty="0" smtClean="0"/>
              <a:t> </a:t>
            </a:r>
            <a:r>
              <a:rPr lang="en-US" noProof="0" dirty="0" smtClean="0"/>
              <a:t>N</a:t>
            </a:r>
            <a:r>
              <a:rPr lang="en-US" sz="100" noProof="0" dirty="0" smtClean="0"/>
              <a:t> </a:t>
            </a:r>
            <a:r>
              <a:rPr lang="en-US" noProof="0" dirty="0" smtClean="0"/>
              <a:t>S server—Backup authoritative name server for the organization</a:t>
            </a:r>
          </a:p>
          <a:p>
            <a:pPr lvl="1">
              <a:spcBef>
                <a:spcPts val="1000"/>
              </a:spcBef>
            </a:pPr>
            <a:r>
              <a:rPr lang="en-US" noProof="0" dirty="0" smtClean="0"/>
              <a:t>Caching D</a:t>
            </a:r>
            <a:r>
              <a:rPr lang="en-US" sz="100" noProof="0" dirty="0" smtClean="0"/>
              <a:t> </a:t>
            </a:r>
            <a:r>
              <a:rPr lang="en-US" noProof="0" dirty="0" smtClean="0"/>
              <a:t>N</a:t>
            </a:r>
            <a:r>
              <a:rPr lang="en-US" sz="100" noProof="0" dirty="0" smtClean="0"/>
              <a:t> </a:t>
            </a:r>
            <a:r>
              <a:rPr lang="en-US" noProof="0" dirty="0" smtClean="0"/>
              <a:t>S server—Accesses the public D</a:t>
            </a:r>
            <a:r>
              <a:rPr lang="en-US" sz="100" noProof="0" dirty="0" smtClean="0"/>
              <a:t> </a:t>
            </a:r>
            <a:r>
              <a:rPr lang="en-US" noProof="0" dirty="0" smtClean="0"/>
              <a:t>N</a:t>
            </a:r>
            <a:r>
              <a:rPr lang="en-US" sz="100" noProof="0" dirty="0" smtClean="0"/>
              <a:t> </a:t>
            </a:r>
            <a:r>
              <a:rPr lang="en-US" noProof="0" dirty="0" smtClean="0"/>
              <a:t>S data and caches the D</a:t>
            </a:r>
            <a:r>
              <a:rPr lang="en-US" sz="100" noProof="0" dirty="0" smtClean="0"/>
              <a:t> </a:t>
            </a:r>
            <a:r>
              <a:rPr lang="en-US" noProof="0" dirty="0" smtClean="0"/>
              <a:t>N</a:t>
            </a:r>
            <a:r>
              <a:rPr lang="en-US" sz="100" noProof="0" dirty="0" smtClean="0"/>
              <a:t> </a:t>
            </a:r>
            <a:r>
              <a:rPr lang="en-US" noProof="0" dirty="0" smtClean="0"/>
              <a:t>S information it collects</a:t>
            </a:r>
          </a:p>
          <a:p>
            <a:pPr lvl="1">
              <a:spcBef>
                <a:spcPts val="1000"/>
              </a:spcBef>
            </a:pPr>
            <a:r>
              <a:rPr lang="en-US" noProof="0" dirty="0" smtClean="0"/>
              <a:t>Forwarding D</a:t>
            </a:r>
            <a:r>
              <a:rPr lang="en-US" sz="100" noProof="0" dirty="0" smtClean="0"/>
              <a:t> </a:t>
            </a:r>
            <a:r>
              <a:rPr lang="en-US" noProof="0" dirty="0" smtClean="0"/>
              <a:t>N</a:t>
            </a:r>
            <a:r>
              <a:rPr lang="en-US" sz="100" noProof="0" dirty="0" smtClean="0"/>
              <a:t> </a:t>
            </a:r>
            <a:r>
              <a:rPr lang="en-US" noProof="0" dirty="0" smtClean="0"/>
              <a:t>S server—Receives queries from local clients but doesn’t work to resolve the queries</a:t>
            </a:r>
          </a:p>
          <a:p>
            <a:pPr>
              <a:spcBef>
                <a:spcPts val="1000"/>
              </a:spcBef>
            </a:pPr>
            <a:r>
              <a:rPr lang="en-US" noProof="0" dirty="0" smtClean="0"/>
              <a:t>Any of these server types can co-exist on the same machine</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554886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Objectives (2 of 2)</a:t>
            </a:r>
            <a:endParaRPr lang="en-US" b="1" noProof="0" dirty="0"/>
          </a:p>
        </p:txBody>
      </p:sp>
      <p:sp>
        <p:nvSpPr>
          <p:cNvPr id="3" name="Text Placeholder 2"/>
          <p:cNvSpPr>
            <a:spLocks noGrp="1"/>
          </p:cNvSpPr>
          <p:nvPr>
            <p:ph type="body" idx="1"/>
          </p:nvPr>
        </p:nvSpPr>
        <p:spPr>
          <a:xfrm>
            <a:off x="2641600" y="2942670"/>
            <a:ext cx="6172200" cy="943335"/>
          </a:xfrm>
        </p:spPr>
        <p:txBody>
          <a:bodyPr/>
          <a:lstStyle/>
          <a:p>
            <a:r>
              <a:rPr lang="en-US" b="1" noProof="0" dirty="0" smtClean="0">
                <a:solidFill>
                  <a:srgbClr val="1B70A5"/>
                </a:solidFill>
              </a:rPr>
              <a:t>3.4</a:t>
            </a:r>
            <a:r>
              <a:rPr lang="en-US" noProof="0" dirty="0" smtClean="0">
                <a:solidFill>
                  <a:schemeClr val="tx1"/>
                </a:solidFill>
              </a:rPr>
              <a:t> Describe domain names and the name resolution process</a:t>
            </a:r>
          </a:p>
          <a:p>
            <a:pPr marL="355600" indent="-355600"/>
            <a:r>
              <a:rPr lang="en-US" b="1" noProof="0" dirty="0" smtClean="0">
                <a:solidFill>
                  <a:srgbClr val="1B70A5"/>
                </a:solidFill>
              </a:rPr>
              <a:t>3.5</a:t>
            </a:r>
            <a:r>
              <a:rPr lang="en-US" noProof="0" dirty="0" smtClean="0">
                <a:solidFill>
                  <a:schemeClr val="tx1"/>
                </a:solidFill>
              </a:rPr>
              <a:t> Use command-line tools to troubleshoot problems with network addresses</a:t>
            </a:r>
            <a:endParaRPr lang="en-US" noProof="0"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96126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Name Servers (2 of 4)</a:t>
            </a:r>
            <a:endParaRPr lang="en-US" noProof="0" dirty="0"/>
          </a:p>
        </p:txBody>
      </p:sp>
      <p:sp>
        <p:nvSpPr>
          <p:cNvPr id="3" name="Content Placeholder 2"/>
          <p:cNvSpPr>
            <a:spLocks noGrp="1"/>
          </p:cNvSpPr>
          <p:nvPr>
            <p:ph idx="1"/>
          </p:nvPr>
        </p:nvSpPr>
        <p:spPr>
          <a:xfrm>
            <a:off x="365125" y="1538818"/>
            <a:ext cx="8415338" cy="1769715"/>
          </a:xfrm>
        </p:spPr>
        <p:txBody>
          <a:bodyPr/>
          <a:lstStyle/>
          <a:p>
            <a:pPr>
              <a:spcBef>
                <a:spcPts val="1000"/>
              </a:spcBef>
            </a:pP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name servers are organized in a hierarchical structure</a:t>
            </a:r>
          </a:p>
          <a:p>
            <a:pPr>
              <a:spcBef>
                <a:spcPts val="1000"/>
              </a:spcBef>
            </a:pPr>
            <a:r>
              <a:rPr lang="en-US" noProof="0" dirty="0"/>
              <a:t>At the root level, 13 clusters of root server hold information used to locate top-level domain (</a:t>
            </a:r>
            <a:r>
              <a:rPr lang="en-US" noProof="0" dirty="0" smtClean="0"/>
              <a:t>T</a:t>
            </a:r>
            <a:r>
              <a:rPr lang="en-US" sz="100" noProof="0" dirty="0" smtClean="0"/>
              <a:t> </a:t>
            </a:r>
            <a:r>
              <a:rPr lang="en-US" noProof="0" dirty="0" smtClean="0"/>
              <a:t>L</a:t>
            </a:r>
            <a:r>
              <a:rPr lang="en-US" sz="100" noProof="0" dirty="0" smtClean="0"/>
              <a:t> </a:t>
            </a:r>
            <a:r>
              <a:rPr lang="en-US" noProof="0" dirty="0" smtClean="0"/>
              <a:t>D</a:t>
            </a:r>
            <a:r>
              <a:rPr lang="en-US" noProof="0" dirty="0"/>
              <a:t>) servers</a:t>
            </a:r>
          </a:p>
          <a:p>
            <a:pPr>
              <a:spcBef>
                <a:spcPts val="1000"/>
              </a:spcBef>
            </a:pPr>
            <a:r>
              <a:rPr lang="en-US" noProof="0" dirty="0" smtClean="0"/>
              <a:t>T</a:t>
            </a:r>
            <a:r>
              <a:rPr lang="en-US" sz="100" noProof="0" dirty="0" smtClean="0"/>
              <a:t> </a:t>
            </a:r>
            <a:r>
              <a:rPr lang="en-US" noProof="0" dirty="0" smtClean="0"/>
              <a:t>L</a:t>
            </a:r>
            <a:r>
              <a:rPr lang="en-US" sz="100" noProof="0" dirty="0" smtClean="0"/>
              <a:t> </a:t>
            </a:r>
            <a:r>
              <a:rPr lang="en-US" noProof="0" dirty="0" smtClean="0"/>
              <a:t>D </a:t>
            </a:r>
            <a:r>
              <a:rPr lang="en-US" noProof="0" dirty="0"/>
              <a:t>servers hold information about authoritative </a:t>
            </a:r>
            <a:r>
              <a:rPr lang="en-US" noProof="0" dirty="0" smtClean="0"/>
              <a:t>servers owned by various organizations</a:t>
            </a:r>
          </a:p>
        </p:txBody>
      </p:sp>
      <p:pic>
        <p:nvPicPr>
          <p:cNvPr id="5" name="Picture 4" descr="Figure 3-17 Hierarchy of name servers. The image illustrates the hierarchy of the D N S name servers. The D N S root server splits into three the top-level domain T L D servers dot com, dot org and dot e d u. The top-level domain T L D servers split into seven authoritative servers. dot com splits into Microsoft, Amazon and Google, the dot org split into craigslist and p b s and the dot e d u split into u a and m d c.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3657600"/>
            <a:ext cx="5870261" cy="2057400"/>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155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Name Servers (3 of 4)</a:t>
            </a:r>
            <a:endParaRPr lang="en-US" noProof="0" dirty="0"/>
          </a:p>
        </p:txBody>
      </p:sp>
      <p:pic>
        <p:nvPicPr>
          <p:cNvPr id="6" name="Picture 5" descr="Figure 3-18 Queries for name resolution of www.mdc.edu. Steps 1 and 8 are between the client computer and the local D N S name resolver. Steps 2 and 3 are between the local D N S name resolver and the root D N S name server. Steps 4 and 5 are between the local D N S name resolver and the T L D D N S name server for dot edu. Steps 6 and 7 are between the local D N S name resolver and the authoritative D N S name server for m d c dot edu."/>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3505" y="1981200"/>
            <a:ext cx="5825564" cy="324612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07287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Name Servers (4 of 4)</a:t>
            </a:r>
            <a:endParaRPr lang="en-US" noProof="0" dirty="0"/>
          </a:p>
        </p:txBody>
      </p:sp>
      <p:sp>
        <p:nvSpPr>
          <p:cNvPr id="3" name="Content Placeholder 2"/>
          <p:cNvSpPr>
            <a:spLocks noGrp="1"/>
          </p:cNvSpPr>
          <p:nvPr>
            <p:ph idx="1"/>
          </p:nvPr>
        </p:nvSpPr>
        <p:spPr>
          <a:xfrm>
            <a:off x="365125" y="1538818"/>
            <a:ext cx="8415338" cy="4019562"/>
          </a:xfrm>
        </p:spPr>
        <p:txBody>
          <a:bodyPr/>
          <a:lstStyle/>
          <a:p>
            <a:pPr>
              <a:spcBef>
                <a:spcPts val="1000"/>
              </a:spcBef>
            </a:pPr>
            <a:r>
              <a:rPr lang="en-US" noProof="0" dirty="0"/>
              <a:t>Ways the resolution process can get more complex:</a:t>
            </a:r>
          </a:p>
          <a:p>
            <a:pPr lvl="1">
              <a:spcBef>
                <a:spcPts val="1000"/>
              </a:spcBef>
            </a:pPr>
            <a:r>
              <a:rPr lang="en-US" noProof="0" dirty="0" smtClean="0"/>
              <a:t>Caching </a:t>
            </a:r>
            <a:r>
              <a:rPr lang="en-US" noProof="0" dirty="0"/>
              <a:t>server </a:t>
            </a:r>
            <a:r>
              <a:rPr lang="en-US" noProof="0" dirty="0" smtClean="0"/>
              <a:t>typically is not the same machine as the authoritative server</a:t>
            </a:r>
          </a:p>
          <a:p>
            <a:pPr lvl="2">
              <a:spcBef>
                <a:spcPts val="1000"/>
              </a:spcBef>
            </a:pPr>
            <a:r>
              <a:rPr lang="en-US" noProof="0" dirty="0" smtClean="0"/>
              <a:t>Caching server exists only to resolve names for its own local clients</a:t>
            </a:r>
            <a:endParaRPr lang="en-US" noProof="0" dirty="0"/>
          </a:p>
          <a:p>
            <a:pPr lvl="1">
              <a:spcBef>
                <a:spcPts val="1000"/>
              </a:spcBef>
            </a:pPr>
            <a:r>
              <a:rPr lang="en-US" noProof="0" dirty="0"/>
              <a:t>Name servers within a company might not have access to root servers</a:t>
            </a:r>
          </a:p>
          <a:p>
            <a:pPr lvl="1">
              <a:spcBef>
                <a:spcPts val="1000"/>
              </a:spcBef>
            </a:pPr>
            <a:r>
              <a:rPr lang="en-US" noProof="0" dirty="0"/>
              <a:t>A </a:t>
            </a:r>
            <a:r>
              <a:rPr lang="en-US" noProof="0" dirty="0" smtClean="0"/>
              <a:t>T</a:t>
            </a:r>
            <a:r>
              <a:rPr lang="en-US" sz="100" noProof="0" dirty="0" smtClean="0"/>
              <a:t> </a:t>
            </a:r>
            <a:r>
              <a:rPr lang="en-US" noProof="0" dirty="0" smtClean="0"/>
              <a:t>L</a:t>
            </a:r>
            <a:r>
              <a:rPr lang="en-US" sz="100" noProof="0" dirty="0" smtClean="0"/>
              <a:t> </a:t>
            </a:r>
            <a:r>
              <a:rPr lang="en-US" noProof="0" dirty="0" smtClean="0"/>
              <a:t>D </a:t>
            </a:r>
            <a:r>
              <a:rPr lang="en-US" noProof="0" dirty="0"/>
              <a:t>name server might be aware of an intermediate name server rather than the authoritative name </a:t>
            </a:r>
            <a:r>
              <a:rPr lang="en-US" noProof="0" dirty="0" smtClean="0"/>
              <a:t>server</a:t>
            </a:r>
          </a:p>
          <a:p>
            <a:pPr>
              <a:spcBef>
                <a:spcPts val="1000"/>
              </a:spcBef>
            </a:pPr>
            <a:r>
              <a:rPr lang="en-US" noProof="0" dirty="0"/>
              <a:t>Two types of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requests:</a:t>
            </a:r>
          </a:p>
          <a:p>
            <a:pPr lvl="1">
              <a:spcBef>
                <a:spcPts val="1000"/>
              </a:spcBef>
            </a:pPr>
            <a:r>
              <a:rPr lang="en-US" noProof="0" dirty="0" smtClean="0"/>
              <a:t>Recursive—A </a:t>
            </a:r>
            <a:r>
              <a:rPr lang="en-US" noProof="0" dirty="0"/>
              <a:t>query that demands a resolution or the answer “It can’t be found”</a:t>
            </a:r>
          </a:p>
          <a:p>
            <a:pPr lvl="1">
              <a:spcBef>
                <a:spcPts val="1000"/>
              </a:spcBef>
            </a:pPr>
            <a:r>
              <a:rPr lang="en-US" noProof="0" dirty="0" smtClean="0"/>
              <a:t>Iterative—A </a:t>
            </a:r>
            <a:r>
              <a:rPr lang="en-US" noProof="0" dirty="0"/>
              <a:t>query where the local server issues queries to other servers</a:t>
            </a:r>
          </a:p>
          <a:p>
            <a:pPr lvl="2">
              <a:spcBef>
                <a:spcPts val="1000"/>
              </a:spcBef>
            </a:pPr>
            <a:r>
              <a:rPr lang="en-US" noProof="0" dirty="0"/>
              <a:t>Other servers only provide information if they have it</a:t>
            </a:r>
          </a:p>
          <a:p>
            <a:pPr lvl="2">
              <a:spcBef>
                <a:spcPts val="1000"/>
              </a:spcBef>
            </a:pPr>
            <a:r>
              <a:rPr lang="en-US" noProof="0" dirty="0"/>
              <a:t>Do not demand a </a:t>
            </a:r>
            <a:r>
              <a:rPr lang="en-US" noProof="0" dirty="0" smtClean="0"/>
              <a:t>resolution</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65783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Resource Records in a D</a:t>
            </a:r>
            <a:r>
              <a:rPr lang="en-US" sz="100" noProof="0" dirty="0" smtClean="0"/>
              <a:t> </a:t>
            </a:r>
            <a:r>
              <a:rPr lang="en-US" noProof="0" dirty="0" smtClean="0"/>
              <a:t>N</a:t>
            </a:r>
            <a:r>
              <a:rPr lang="en-US" sz="100" noProof="0" dirty="0" smtClean="0"/>
              <a:t> </a:t>
            </a:r>
            <a:r>
              <a:rPr lang="en-US" noProof="0" dirty="0" smtClean="0"/>
              <a:t>S Database</a:t>
            </a:r>
            <a:endParaRPr lang="en-US" noProof="0" dirty="0"/>
          </a:p>
        </p:txBody>
      </p:sp>
      <p:sp>
        <p:nvSpPr>
          <p:cNvPr id="3" name="Content Placeholder 2"/>
          <p:cNvSpPr>
            <a:spLocks noGrp="1"/>
          </p:cNvSpPr>
          <p:nvPr>
            <p:ph idx="1"/>
          </p:nvPr>
        </p:nvSpPr>
        <p:spPr>
          <a:xfrm>
            <a:off x="365125" y="1538818"/>
            <a:ext cx="8093075" cy="3949799"/>
          </a:xfrm>
        </p:spPr>
        <p:txBody>
          <a:bodyPr/>
          <a:lstStyle/>
          <a:p>
            <a:pPr>
              <a:spcBef>
                <a:spcPts val="1000"/>
              </a:spcBef>
            </a:pPr>
            <a:r>
              <a:rPr lang="en-US" noProof="0" dirty="0"/>
              <a:t>Several types of records, called resource records are kept in a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database:</a:t>
            </a:r>
          </a:p>
          <a:p>
            <a:pPr lvl="1">
              <a:spcBef>
                <a:spcPts val="1000"/>
              </a:spcBef>
            </a:pPr>
            <a:r>
              <a:rPr lang="en-US" noProof="0" dirty="0"/>
              <a:t>A (Address) </a:t>
            </a:r>
            <a:r>
              <a:rPr lang="en-US" noProof="0" dirty="0" smtClean="0"/>
              <a:t>record—Stores </a:t>
            </a:r>
            <a:r>
              <a:rPr lang="en-US" noProof="0" dirty="0"/>
              <a:t>the name-to-address mapping for a host</a:t>
            </a:r>
          </a:p>
          <a:p>
            <a:pPr lvl="1">
              <a:spcBef>
                <a:spcPts val="1000"/>
              </a:spcBef>
            </a:pPr>
            <a:r>
              <a:rPr lang="en-US" noProof="0" dirty="0" smtClean="0"/>
              <a:t>A</a:t>
            </a:r>
            <a:r>
              <a:rPr lang="en-US" sz="100" noProof="0" dirty="0" smtClean="0"/>
              <a:t> </a:t>
            </a:r>
            <a:r>
              <a:rPr lang="en-US" noProof="0" dirty="0" smtClean="0"/>
              <a:t>A</a:t>
            </a:r>
            <a:r>
              <a:rPr lang="en-US" sz="100" noProof="0" dirty="0" smtClean="0"/>
              <a:t> </a:t>
            </a:r>
            <a:r>
              <a:rPr lang="en-US" noProof="0" dirty="0" smtClean="0"/>
              <a:t>A</a:t>
            </a:r>
            <a:r>
              <a:rPr lang="en-US" sz="100" noProof="0" dirty="0" smtClean="0"/>
              <a:t> </a:t>
            </a:r>
            <a:r>
              <a:rPr lang="en-US" noProof="0" dirty="0" smtClean="0"/>
              <a:t>A </a:t>
            </a:r>
            <a:r>
              <a:rPr lang="en-US" noProof="0" dirty="0"/>
              <a:t>(Address) </a:t>
            </a:r>
            <a:r>
              <a:rPr lang="en-US" noProof="0" dirty="0" smtClean="0"/>
              <a:t>record—Holds </a:t>
            </a:r>
            <a:r>
              <a:rPr lang="en-US" noProof="0" dirty="0"/>
              <a:t>the name-to-address mapping, the </a:t>
            </a:r>
            <a:r>
              <a:rPr lang="en-US" noProof="0" dirty="0" smtClean="0"/>
              <a:t>I</a:t>
            </a:r>
            <a:r>
              <a:rPr lang="en-US" sz="100" noProof="0" dirty="0" smtClean="0"/>
              <a:t> </a:t>
            </a:r>
            <a:r>
              <a:rPr lang="en-US" noProof="0" dirty="0" smtClean="0"/>
              <a:t>P </a:t>
            </a:r>
            <a:r>
              <a:rPr lang="en-US" noProof="0" dirty="0"/>
              <a:t>address is an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a:t>
            </a:r>
            <a:r>
              <a:rPr lang="en-US" noProof="0" dirty="0"/>
              <a:t>type </a:t>
            </a:r>
            <a:r>
              <a:rPr lang="en-US" noProof="0" dirty="0" smtClean="0"/>
              <a:t>I</a:t>
            </a:r>
            <a:r>
              <a:rPr lang="en-US" sz="100" noProof="0" dirty="0" smtClean="0"/>
              <a:t> </a:t>
            </a:r>
            <a:r>
              <a:rPr lang="en-US" noProof="0" dirty="0" smtClean="0"/>
              <a:t>P </a:t>
            </a:r>
            <a:r>
              <a:rPr lang="en-US" noProof="0" dirty="0"/>
              <a:t>address</a:t>
            </a:r>
          </a:p>
          <a:p>
            <a:pPr lvl="1">
              <a:spcBef>
                <a:spcPts val="1000"/>
              </a:spcBef>
            </a:pPr>
            <a:r>
              <a:rPr lang="en-US" noProof="0" dirty="0" smtClean="0"/>
              <a:t>C</a:t>
            </a:r>
            <a:r>
              <a:rPr lang="en-US" sz="100" noProof="0" dirty="0" smtClean="0"/>
              <a:t> </a:t>
            </a:r>
            <a:r>
              <a:rPr lang="en-US" noProof="0" dirty="0" smtClean="0"/>
              <a:t>NAME </a:t>
            </a:r>
            <a:r>
              <a:rPr lang="en-US" noProof="0" dirty="0"/>
              <a:t>(Canonical Name) </a:t>
            </a:r>
            <a:r>
              <a:rPr lang="en-US" noProof="0" dirty="0" smtClean="0"/>
              <a:t>record—Holds </a:t>
            </a:r>
            <a:r>
              <a:rPr lang="en-US" noProof="0" dirty="0"/>
              <a:t>alternative names for a host</a:t>
            </a:r>
          </a:p>
          <a:p>
            <a:pPr lvl="1">
              <a:spcBef>
                <a:spcPts val="1000"/>
              </a:spcBef>
            </a:pPr>
            <a:r>
              <a:rPr lang="en-US" noProof="0" dirty="0" smtClean="0"/>
              <a:t>P</a:t>
            </a:r>
            <a:r>
              <a:rPr lang="en-US" sz="100" noProof="0" dirty="0" smtClean="0"/>
              <a:t> </a:t>
            </a:r>
            <a:r>
              <a:rPr lang="en-US" noProof="0" dirty="0" smtClean="0"/>
              <a:t>T</a:t>
            </a:r>
            <a:r>
              <a:rPr lang="en-US" sz="100" noProof="0" dirty="0" smtClean="0"/>
              <a:t> </a:t>
            </a:r>
            <a:r>
              <a:rPr lang="en-US" noProof="0" dirty="0" smtClean="0"/>
              <a:t>R </a:t>
            </a:r>
            <a:r>
              <a:rPr lang="en-US" noProof="0" dirty="0"/>
              <a:t>(Pointer) </a:t>
            </a:r>
            <a:r>
              <a:rPr lang="en-US" noProof="0" dirty="0" smtClean="0"/>
              <a:t>record—Used </a:t>
            </a:r>
            <a:r>
              <a:rPr lang="en-US" noProof="0" dirty="0"/>
              <a:t>for reverse lookups</a:t>
            </a:r>
          </a:p>
          <a:p>
            <a:pPr lvl="1">
              <a:spcBef>
                <a:spcPts val="1000"/>
              </a:spcBef>
            </a:pPr>
            <a:r>
              <a:rPr lang="en-US" noProof="0" dirty="0" smtClean="0"/>
              <a:t>N</a:t>
            </a:r>
            <a:r>
              <a:rPr lang="en-US" sz="100" noProof="0" dirty="0" smtClean="0"/>
              <a:t> </a:t>
            </a:r>
            <a:r>
              <a:rPr lang="en-US" noProof="0" dirty="0" smtClean="0"/>
              <a:t>S (Name Server) record—Indicates the authoritative name server for a domain</a:t>
            </a:r>
          </a:p>
          <a:p>
            <a:pPr lvl="1">
              <a:spcBef>
                <a:spcPts val="1000"/>
              </a:spcBef>
            </a:pPr>
            <a:r>
              <a:rPr lang="en-US" noProof="0" dirty="0" smtClean="0"/>
              <a:t>M</a:t>
            </a:r>
            <a:r>
              <a:rPr lang="en-US" sz="100" noProof="0" dirty="0" smtClean="0"/>
              <a:t> </a:t>
            </a:r>
            <a:r>
              <a:rPr lang="en-US" noProof="0" dirty="0" smtClean="0"/>
              <a:t>X </a:t>
            </a:r>
            <a:r>
              <a:rPr lang="en-US" noProof="0" dirty="0"/>
              <a:t>(Mail Exchanger) </a:t>
            </a:r>
            <a:r>
              <a:rPr lang="en-US" noProof="0" dirty="0" smtClean="0"/>
              <a:t>record—Identifies </a:t>
            </a:r>
            <a:r>
              <a:rPr lang="en-US" noProof="0" dirty="0"/>
              <a:t>a mail server and is used for email </a:t>
            </a:r>
            <a:r>
              <a:rPr lang="en-US" noProof="0" dirty="0" smtClean="0"/>
              <a:t>traffic</a:t>
            </a:r>
          </a:p>
          <a:p>
            <a:pPr lvl="1">
              <a:spcBef>
                <a:spcPts val="1000"/>
              </a:spcBef>
            </a:pPr>
            <a:r>
              <a:rPr lang="en-US" noProof="0" dirty="0" smtClean="0"/>
              <a:t>S</a:t>
            </a:r>
            <a:r>
              <a:rPr lang="en-US" sz="100" noProof="0" dirty="0" smtClean="0"/>
              <a:t> </a:t>
            </a:r>
            <a:r>
              <a:rPr lang="en-US" noProof="0" dirty="0" smtClean="0"/>
              <a:t>R</a:t>
            </a:r>
            <a:r>
              <a:rPr lang="en-US" sz="100" noProof="0" dirty="0" smtClean="0"/>
              <a:t> </a:t>
            </a:r>
            <a:r>
              <a:rPr lang="en-US" noProof="0" dirty="0" smtClean="0"/>
              <a:t>V (Service) record—Identifies the hostname and port of a computer that hosts a specific network services besides email</a:t>
            </a:r>
          </a:p>
          <a:p>
            <a:pPr lvl="1">
              <a:spcBef>
                <a:spcPts val="1000"/>
              </a:spcBef>
            </a:pPr>
            <a:r>
              <a:rPr lang="en-US" noProof="0" dirty="0" smtClean="0"/>
              <a:t>T</a:t>
            </a:r>
            <a:r>
              <a:rPr lang="en-US" sz="100" noProof="0" dirty="0" smtClean="0"/>
              <a:t> </a:t>
            </a:r>
            <a:r>
              <a:rPr lang="en-US" noProof="0" dirty="0" smtClean="0"/>
              <a:t>X</a:t>
            </a:r>
            <a:r>
              <a:rPr lang="en-US" sz="100" noProof="0" dirty="0" smtClean="0"/>
              <a:t> </a:t>
            </a:r>
            <a:r>
              <a:rPr lang="en-US" noProof="0" dirty="0" smtClean="0"/>
              <a:t>T (Text) record—Holds any type of free-form text</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8651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
            </a:r>
            <a:r>
              <a:rPr lang="en-US" sz="100" noProof="0" dirty="0" smtClean="0"/>
              <a:t> </a:t>
            </a:r>
            <a:r>
              <a:rPr lang="en-US" noProof="0" dirty="0" smtClean="0"/>
              <a:t>N</a:t>
            </a:r>
            <a:r>
              <a:rPr lang="en-US" sz="100" noProof="0" dirty="0" smtClean="0"/>
              <a:t> </a:t>
            </a:r>
            <a:r>
              <a:rPr lang="en-US" noProof="0" dirty="0" smtClean="0"/>
              <a:t>S Server Software (1 of 2)</a:t>
            </a:r>
            <a:endParaRPr lang="en-US" noProof="0" dirty="0"/>
          </a:p>
        </p:txBody>
      </p:sp>
      <p:sp>
        <p:nvSpPr>
          <p:cNvPr id="3" name="Content Placeholder 2"/>
          <p:cNvSpPr>
            <a:spLocks noGrp="1"/>
          </p:cNvSpPr>
          <p:nvPr>
            <p:ph idx="1"/>
          </p:nvPr>
        </p:nvSpPr>
        <p:spPr>
          <a:xfrm>
            <a:off x="365125" y="1538818"/>
            <a:ext cx="8415338" cy="3360920"/>
          </a:xfrm>
        </p:spPr>
        <p:txBody>
          <a:bodyPr/>
          <a:lstStyle/>
          <a:p>
            <a:r>
              <a:rPr lang="en-US" noProof="0" dirty="0"/>
              <a:t>BIND (Berkeley Internet Name Domain</a:t>
            </a:r>
            <a:r>
              <a:rPr lang="en-US" noProof="0" dirty="0" smtClean="0"/>
              <a:t>)—Most </a:t>
            </a:r>
            <a:r>
              <a:rPr lang="en-US" noProof="0" dirty="0"/>
              <a:t>popular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server software</a:t>
            </a:r>
          </a:p>
          <a:p>
            <a:pPr lvl="1"/>
            <a:r>
              <a:rPr lang="en-US" noProof="0" dirty="0"/>
              <a:t>Open </a:t>
            </a:r>
            <a:r>
              <a:rPr lang="en-US" noProof="0" dirty="0" smtClean="0"/>
              <a:t>source—The </a:t>
            </a:r>
            <a:r>
              <a:rPr lang="en-US" noProof="0" dirty="0"/>
              <a:t>term for software whose code is publicly available for use and modification</a:t>
            </a:r>
          </a:p>
          <a:p>
            <a:r>
              <a:rPr lang="en-US" noProof="0" dirty="0"/>
              <a:t>Microsoft </a:t>
            </a:r>
            <a:r>
              <a:rPr lang="en-US" noProof="0" dirty="0" smtClean="0"/>
              <a:t>D</a:t>
            </a:r>
            <a:r>
              <a:rPr lang="en-US" sz="100" noProof="0" dirty="0" smtClean="0"/>
              <a:t> </a:t>
            </a:r>
            <a:r>
              <a:rPr lang="en-US" noProof="0" dirty="0" smtClean="0"/>
              <a:t>N</a:t>
            </a:r>
            <a:r>
              <a:rPr lang="en-US" sz="100" noProof="0" dirty="0" smtClean="0"/>
              <a:t> </a:t>
            </a:r>
            <a:r>
              <a:rPr lang="en-US" noProof="0" dirty="0" smtClean="0"/>
              <a:t>S Server—Built-in D</a:t>
            </a:r>
            <a:r>
              <a:rPr lang="en-US" sz="100" noProof="0" dirty="0" smtClean="0"/>
              <a:t> </a:t>
            </a:r>
            <a:r>
              <a:rPr lang="en-US" noProof="0" dirty="0" smtClean="0"/>
              <a:t>N</a:t>
            </a:r>
            <a:r>
              <a:rPr lang="en-US" sz="100" noProof="0" dirty="0" smtClean="0"/>
              <a:t> </a:t>
            </a:r>
            <a:r>
              <a:rPr lang="en-US" noProof="0" dirty="0" smtClean="0"/>
              <a:t>S </a:t>
            </a:r>
            <a:r>
              <a:rPr lang="en-US" noProof="0" dirty="0"/>
              <a:t>service in the Windows Server </a:t>
            </a:r>
            <a:r>
              <a:rPr lang="en-US" noProof="0" dirty="0" smtClean="0"/>
              <a:t>O</a:t>
            </a:r>
            <a:r>
              <a:rPr lang="en-US" sz="100" noProof="0" dirty="0" smtClean="0"/>
              <a:t> </a:t>
            </a:r>
            <a:r>
              <a:rPr lang="en-US" noProof="0" dirty="0" smtClean="0"/>
              <a:t>S</a:t>
            </a:r>
            <a:endParaRPr lang="en-US" noProof="0" dirty="0"/>
          </a:p>
          <a:p>
            <a:r>
              <a:rPr lang="en-US" noProof="0" dirty="0" smtClean="0"/>
              <a:t>For a more secure network:</a:t>
            </a:r>
          </a:p>
          <a:p>
            <a:pPr lvl="1"/>
            <a:r>
              <a:rPr lang="en-US" noProof="0" dirty="0" smtClean="0"/>
              <a:t>Internal and external DNS queries should be handled by different DNS servers</a:t>
            </a:r>
          </a:p>
          <a:p>
            <a:pPr lvl="1"/>
            <a:r>
              <a:rPr lang="en-US" noProof="0" dirty="0" smtClean="0"/>
              <a:t>Can use a firewall to filter or block traffic between networks</a:t>
            </a:r>
          </a:p>
          <a:p>
            <a:r>
              <a:rPr lang="en-US" noProof="0" dirty="0" smtClean="0"/>
              <a:t>D</a:t>
            </a:r>
            <a:r>
              <a:rPr lang="en-US" sz="100" noProof="0" dirty="0" smtClean="0"/>
              <a:t> </a:t>
            </a:r>
            <a:r>
              <a:rPr lang="en-US" noProof="0" dirty="0" smtClean="0"/>
              <a:t>M</a:t>
            </a:r>
            <a:r>
              <a:rPr lang="en-US" sz="100" noProof="0" dirty="0" smtClean="0"/>
              <a:t> </a:t>
            </a:r>
            <a:r>
              <a:rPr lang="en-US" noProof="0" dirty="0" smtClean="0"/>
              <a:t>Z or demilitarized zone</a:t>
            </a:r>
          </a:p>
          <a:p>
            <a:pPr lvl="1"/>
            <a:r>
              <a:rPr lang="en-US" noProof="0" dirty="0" smtClean="0"/>
              <a:t>Area between two firewalls</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34285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
            </a:r>
            <a:r>
              <a:rPr lang="en-US" sz="100" noProof="0" dirty="0" smtClean="0"/>
              <a:t> </a:t>
            </a:r>
            <a:r>
              <a:rPr lang="en-US" noProof="0" dirty="0" smtClean="0"/>
              <a:t>N</a:t>
            </a:r>
            <a:r>
              <a:rPr lang="en-US" sz="100" noProof="0" dirty="0" smtClean="0"/>
              <a:t> </a:t>
            </a:r>
            <a:r>
              <a:rPr lang="en-US" noProof="0" dirty="0" smtClean="0"/>
              <a:t>S Server Software (2 of 2)</a:t>
            </a:r>
            <a:endParaRPr lang="en-US" noProof="0" dirty="0"/>
          </a:p>
        </p:txBody>
      </p:sp>
      <p:pic>
        <p:nvPicPr>
          <p:cNvPr id="6" name="Picture 5" descr="Figure 3-19 D N S services handled by two different servers so that the internal network remains protected.The image illustrates how two workstations are connected to the internet via the internal D N S Active Directory or A D, a firewall, external D N S, another firewall. The section between the firewalls is labeled D M Z."/>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514600"/>
            <a:ext cx="6902375" cy="205740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3042834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Address Problems</a:t>
            </a:r>
            <a:endParaRPr lang="en-US" noProof="0" dirty="0"/>
          </a:p>
        </p:txBody>
      </p:sp>
      <p:sp>
        <p:nvSpPr>
          <p:cNvPr id="3" name="Content Placeholder 2"/>
          <p:cNvSpPr>
            <a:spLocks noGrp="1"/>
          </p:cNvSpPr>
          <p:nvPr>
            <p:ph idx="1"/>
          </p:nvPr>
        </p:nvSpPr>
        <p:spPr>
          <a:xfrm>
            <a:off x="365125" y="1538818"/>
            <a:ext cx="8415338" cy="584775"/>
          </a:xfrm>
        </p:spPr>
        <p:txBody>
          <a:bodyPr/>
          <a:lstStyle/>
          <a:p>
            <a:r>
              <a:rPr lang="en-US" noProof="0" dirty="0"/>
              <a:t>Event </a:t>
            </a:r>
            <a:r>
              <a:rPr lang="en-US" noProof="0" dirty="0" smtClean="0"/>
              <a:t>Viewer—One </a:t>
            </a:r>
            <a:r>
              <a:rPr lang="en-US" noProof="0" dirty="0"/>
              <a:t>of the first places to start looking for clues when something goes </a:t>
            </a:r>
            <a:r>
              <a:rPr lang="en-US" noProof="0" dirty="0" smtClean="0"/>
              <a:t>wrong</a:t>
            </a:r>
            <a:endParaRPr lang="en-US" noProof="0" dirty="0"/>
          </a:p>
        </p:txBody>
      </p:sp>
      <p:pic>
        <p:nvPicPr>
          <p:cNvPr id="5" name="Picture 4" descr="Figure 3-20 Event Viewer provided the diagnosis of a problem and recommended steps to fix the problem. Event Viewer provided the diagnosis of a problem and recommended steps to fix the proble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209800"/>
            <a:ext cx="6019800" cy="3861693"/>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616516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(1 of 12)</a:t>
            </a:r>
            <a:endParaRPr lang="en-US" noProof="0" dirty="0"/>
          </a:p>
        </p:txBody>
      </p:sp>
      <p:sp>
        <p:nvSpPr>
          <p:cNvPr id="3" name="Content Placeholder 2"/>
          <p:cNvSpPr>
            <a:spLocks noGrp="1"/>
          </p:cNvSpPr>
          <p:nvPr>
            <p:ph idx="1"/>
          </p:nvPr>
        </p:nvSpPr>
        <p:spPr>
          <a:xfrm>
            <a:off x="365125" y="1538818"/>
            <a:ext cx="8415338" cy="2669962"/>
          </a:xfrm>
        </p:spPr>
        <p:txBody>
          <a:bodyPr/>
          <a:lstStyle/>
          <a:p>
            <a:pPr>
              <a:spcBef>
                <a:spcPts val="1000"/>
              </a:spcBef>
            </a:pPr>
            <a:r>
              <a:rPr lang="en-US" noProof="0" dirty="0" smtClean="0"/>
              <a:t>Command-link tools are a great resource to troubleshoot network problems</a:t>
            </a:r>
          </a:p>
          <a:p>
            <a:pPr>
              <a:spcBef>
                <a:spcPts val="1000"/>
              </a:spcBef>
            </a:pPr>
            <a:r>
              <a:rPr lang="en-US" noProof="0" dirty="0" smtClean="0"/>
              <a:t>Some of the most helpful tools:</a:t>
            </a:r>
          </a:p>
          <a:p>
            <a:pPr lvl="1">
              <a:spcBef>
                <a:spcPts val="1000"/>
              </a:spcBef>
            </a:pPr>
            <a:r>
              <a:rPr lang="en-US" b="1" noProof="0" dirty="0" smtClean="0">
                <a:cs typeface="Courier New" panose="02070309020205020404" pitchFamily="49" charset="0"/>
              </a:rPr>
              <a:t>ping</a:t>
            </a:r>
          </a:p>
          <a:p>
            <a:pPr lvl="1">
              <a:spcBef>
                <a:spcPts val="1000"/>
              </a:spcBef>
            </a:pPr>
            <a:r>
              <a:rPr lang="en-US" b="1" noProof="0" dirty="0" smtClean="0">
                <a:cs typeface="Courier New" panose="02070309020205020404" pitchFamily="49" charset="0"/>
              </a:rPr>
              <a:t>i</a:t>
            </a:r>
            <a:r>
              <a:rPr lang="en-US" sz="100" b="1" noProof="0" dirty="0" smtClean="0">
                <a:cs typeface="Courier New" panose="02070309020205020404" pitchFamily="49" charset="0"/>
              </a:rPr>
              <a:t> </a:t>
            </a:r>
            <a:r>
              <a:rPr lang="en-US" b="1" noProof="0" dirty="0" smtClean="0">
                <a:cs typeface="Courier New" panose="02070309020205020404" pitchFamily="49" charset="0"/>
              </a:rPr>
              <a:t>pconfig</a:t>
            </a:r>
            <a:r>
              <a:rPr lang="en-US" noProof="0" dirty="0" smtClean="0">
                <a:cs typeface="Courier New" panose="02070309020205020404" pitchFamily="49" charset="0"/>
              </a:rPr>
              <a:t> (Windows only)</a:t>
            </a:r>
          </a:p>
          <a:p>
            <a:pPr lvl="1">
              <a:spcBef>
                <a:spcPts val="1000"/>
              </a:spcBef>
            </a:pPr>
            <a:r>
              <a:rPr lang="en-US" b="1" noProof="0" dirty="0" smtClean="0">
                <a:cs typeface="Courier New" panose="02070309020205020404" pitchFamily="49" charset="0"/>
              </a:rPr>
              <a:t>ifconfig</a:t>
            </a:r>
            <a:r>
              <a:rPr lang="en-US" noProof="0" dirty="0" smtClean="0">
                <a:cs typeface="Courier New" panose="02070309020205020404" pitchFamily="49" charset="0"/>
              </a:rPr>
              <a:t> (Linux only)</a:t>
            </a:r>
          </a:p>
          <a:p>
            <a:pPr lvl="1">
              <a:spcBef>
                <a:spcPts val="1000"/>
              </a:spcBef>
            </a:pPr>
            <a:r>
              <a:rPr lang="en-US" b="1" noProof="0" dirty="0" smtClean="0">
                <a:cs typeface="Courier New" panose="02070309020205020404" pitchFamily="49" charset="0"/>
              </a:rPr>
              <a:t>nslookup</a:t>
            </a:r>
          </a:p>
          <a:p>
            <a:pPr lvl="1">
              <a:spcBef>
                <a:spcPts val="1000"/>
              </a:spcBef>
            </a:pPr>
            <a:r>
              <a:rPr lang="en-US" b="1" noProof="0" dirty="0" smtClean="0">
                <a:cs typeface="Courier New" panose="02070309020205020404" pitchFamily="49" charset="0"/>
              </a:rPr>
              <a:t>dig</a:t>
            </a:r>
            <a:r>
              <a:rPr lang="en-US" noProof="0" dirty="0" smtClean="0">
                <a:cs typeface="Courier New" panose="02070309020205020404" pitchFamily="49" charset="0"/>
              </a:rPr>
              <a:t> (Linux only)</a:t>
            </a: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33670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(2 of 12)</a:t>
            </a:r>
            <a:endParaRPr lang="en-US" noProof="0" dirty="0"/>
          </a:p>
        </p:txBody>
      </p:sp>
      <p:sp>
        <p:nvSpPr>
          <p:cNvPr id="3" name="Content Placeholder 2"/>
          <p:cNvSpPr>
            <a:spLocks noGrp="1"/>
          </p:cNvSpPr>
          <p:nvPr>
            <p:ph idx="1"/>
          </p:nvPr>
        </p:nvSpPr>
        <p:spPr>
          <a:xfrm>
            <a:off x="365125" y="1538818"/>
            <a:ext cx="8415338" cy="3675365"/>
          </a:xfrm>
        </p:spPr>
        <p:txBody>
          <a:bodyPr/>
          <a:lstStyle/>
          <a:p>
            <a:pPr>
              <a:spcBef>
                <a:spcPts val="1000"/>
              </a:spcBef>
            </a:pPr>
            <a:r>
              <a:rPr lang="en-US" noProof="0" dirty="0" smtClean="0"/>
              <a:t>ping (Packet Internet Groper)—Used to verify that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is:</a:t>
            </a:r>
          </a:p>
          <a:p>
            <a:pPr lvl="1">
              <a:spcBef>
                <a:spcPts val="1000"/>
              </a:spcBef>
            </a:pPr>
            <a:r>
              <a:rPr lang="en-US" noProof="0" dirty="0" smtClean="0"/>
              <a:t>Installed</a:t>
            </a:r>
          </a:p>
          <a:p>
            <a:pPr lvl="1">
              <a:spcBef>
                <a:spcPts val="1000"/>
              </a:spcBef>
            </a:pPr>
            <a:r>
              <a:rPr lang="en-US" noProof="0" dirty="0" smtClean="0"/>
              <a:t>Bound to the N</a:t>
            </a:r>
            <a:r>
              <a:rPr lang="en-US" sz="100" noProof="0" dirty="0" smtClean="0"/>
              <a:t> </a:t>
            </a:r>
            <a:r>
              <a:rPr lang="en-US" noProof="0" dirty="0" smtClean="0"/>
              <a:t>I</a:t>
            </a:r>
            <a:r>
              <a:rPr lang="en-US" sz="100" noProof="0" dirty="0" smtClean="0"/>
              <a:t> </a:t>
            </a:r>
            <a:r>
              <a:rPr lang="en-US" noProof="0" dirty="0" smtClean="0"/>
              <a:t>C</a:t>
            </a:r>
          </a:p>
          <a:p>
            <a:pPr lvl="1">
              <a:spcBef>
                <a:spcPts val="1000"/>
              </a:spcBef>
            </a:pPr>
            <a:r>
              <a:rPr lang="en-US" noProof="0" dirty="0" smtClean="0"/>
              <a:t>Configured correctly</a:t>
            </a:r>
          </a:p>
          <a:p>
            <a:pPr lvl="1">
              <a:spcBef>
                <a:spcPts val="1000"/>
              </a:spcBef>
            </a:pPr>
            <a:r>
              <a:rPr lang="en-US" noProof="0" dirty="0" smtClean="0"/>
              <a:t>Communicating with the network</a:t>
            </a:r>
          </a:p>
          <a:p>
            <a:pPr>
              <a:spcBef>
                <a:spcPts val="1000"/>
              </a:spcBef>
            </a:pPr>
            <a:r>
              <a:rPr lang="en-US" noProof="0" dirty="0"/>
              <a:t>The ping utility sends out a signal called an echo request to another device (request for a response)</a:t>
            </a:r>
          </a:p>
          <a:p>
            <a:pPr lvl="1">
              <a:spcBef>
                <a:spcPts val="1000"/>
              </a:spcBef>
            </a:pPr>
            <a:r>
              <a:rPr lang="en-US" noProof="0" dirty="0"/>
              <a:t>Other computer responds in the form of an echo reply</a:t>
            </a:r>
          </a:p>
          <a:p>
            <a:pPr>
              <a:spcBef>
                <a:spcPts val="1000"/>
              </a:spcBef>
            </a:pP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a:t>
            </a:r>
            <a:r>
              <a:rPr lang="en-US" noProof="0" dirty="0"/>
              <a:t>(Internet Control Message Protocol)—</a:t>
            </a:r>
            <a:r>
              <a:rPr lang="en-US" noProof="0" dirty="0" smtClean="0"/>
              <a:t>Protocol </a:t>
            </a:r>
            <a:r>
              <a:rPr lang="en-US" noProof="0" dirty="0"/>
              <a:t>used by the echo request/reply to carry error messages and information about the </a:t>
            </a:r>
            <a:r>
              <a:rPr lang="en-US" noProof="0" dirty="0" smtClean="0"/>
              <a:t>network</a:t>
            </a:r>
            <a:endParaRPr lang="en-US" noProof="0" dirty="0" smtClean="0">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970751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(3 of 12)</a:t>
            </a:r>
            <a:endParaRPr lang="en-US" noProof="0" dirty="0"/>
          </a:p>
        </p:txBody>
      </p:sp>
      <p:sp>
        <p:nvSpPr>
          <p:cNvPr id="3" name="Content Placeholder 2"/>
          <p:cNvSpPr>
            <a:spLocks noGrp="1"/>
          </p:cNvSpPr>
          <p:nvPr>
            <p:ph idx="1"/>
          </p:nvPr>
        </p:nvSpPr>
        <p:spPr>
          <a:xfrm>
            <a:off x="365125" y="1538818"/>
            <a:ext cx="8415338" cy="2314480"/>
          </a:xfrm>
        </p:spPr>
        <p:txBody>
          <a:bodyPr/>
          <a:lstStyle/>
          <a:p>
            <a:pPr>
              <a:spcBef>
                <a:spcPts val="1000"/>
              </a:spcBef>
            </a:pP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a:t>
            </a:r>
            <a:r>
              <a:rPr lang="en-US" noProof="0" dirty="0"/>
              <a:t>networks use a version of </a:t>
            </a: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a:t>
            </a:r>
            <a:r>
              <a:rPr lang="en-US" noProof="0" dirty="0"/>
              <a:t>called </a:t>
            </a:r>
            <a:r>
              <a:rPr lang="en-US" noProof="0" dirty="0" smtClean="0"/>
              <a:t>I</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a:t>
            </a:r>
            <a:endParaRPr lang="en-US" noProof="0" dirty="0"/>
          </a:p>
          <a:p>
            <a:pPr lvl="1">
              <a:spcBef>
                <a:spcPts val="1000"/>
              </a:spcBef>
            </a:pPr>
            <a:r>
              <a:rPr lang="en-US" noProof="0" dirty="0">
                <a:cs typeface="Courier New" panose="02070309020205020404" pitchFamily="49" charset="0"/>
              </a:rPr>
              <a:t>ping6</a:t>
            </a:r>
            <a:r>
              <a:rPr lang="en-US" noProof="0" dirty="0" smtClean="0"/>
              <a:t>—On Linux </a:t>
            </a:r>
            <a:r>
              <a:rPr lang="en-US" noProof="0" dirty="0"/>
              <a:t>computers running IPv6, use </a:t>
            </a:r>
            <a:r>
              <a:rPr lang="en-US" b="1" noProof="0" dirty="0">
                <a:cs typeface="Courier New" panose="02070309020205020404" pitchFamily="49" charset="0"/>
              </a:rPr>
              <a:t>ping6</a:t>
            </a:r>
            <a:r>
              <a:rPr lang="en-US" noProof="0" dirty="0"/>
              <a:t> to verify whether an IPv6 host is available</a:t>
            </a:r>
          </a:p>
          <a:p>
            <a:pPr lvl="1">
              <a:spcBef>
                <a:spcPts val="1000"/>
              </a:spcBef>
            </a:pPr>
            <a:r>
              <a:rPr lang="en-US" noProof="0" dirty="0">
                <a:cs typeface="Courier New" panose="02070309020205020404" pitchFamily="49" charset="0"/>
              </a:rPr>
              <a:t>ping -6</a:t>
            </a:r>
            <a:r>
              <a:rPr lang="en-US" noProof="0" dirty="0" smtClean="0"/>
              <a:t>—On  </a:t>
            </a:r>
            <a:r>
              <a:rPr lang="en-US" noProof="0" dirty="0"/>
              <a:t>Windows computers, use </a:t>
            </a:r>
            <a:r>
              <a:rPr lang="en-US" b="1" noProof="0" dirty="0">
                <a:cs typeface="Courier New" panose="02070309020205020404" pitchFamily="49" charset="0"/>
              </a:rPr>
              <a:t>ping</a:t>
            </a:r>
            <a:r>
              <a:rPr lang="en-US" noProof="0" dirty="0"/>
              <a:t> with the</a:t>
            </a:r>
            <a:r>
              <a:rPr lang="en-US" b="1" noProof="0" dirty="0"/>
              <a:t> </a:t>
            </a:r>
            <a:r>
              <a:rPr lang="en-US" b="1" noProof="0" dirty="0">
                <a:cs typeface="Courier New" panose="02070309020205020404" pitchFamily="49" charset="0"/>
              </a:rPr>
              <a:t>-6</a:t>
            </a:r>
            <a:r>
              <a:rPr lang="en-US" noProof="0" dirty="0"/>
              <a:t> switch to verify connectivity on </a:t>
            </a:r>
            <a:r>
              <a:rPr lang="en-US" dirty="0"/>
              <a:t>I</a:t>
            </a:r>
            <a:r>
              <a:rPr lang="en-US" sz="100" dirty="0"/>
              <a:t> </a:t>
            </a:r>
            <a:r>
              <a:rPr lang="en-US" dirty="0"/>
              <a:t>P</a:t>
            </a:r>
            <a:r>
              <a:rPr lang="en-US" sz="100" dirty="0"/>
              <a:t> </a:t>
            </a:r>
            <a:r>
              <a:rPr lang="en-US" dirty="0"/>
              <a:t>v</a:t>
            </a:r>
            <a:r>
              <a:rPr lang="en-US" sz="100" dirty="0"/>
              <a:t> </a:t>
            </a:r>
            <a:r>
              <a:rPr lang="en-US" dirty="0"/>
              <a:t>6 </a:t>
            </a:r>
            <a:r>
              <a:rPr lang="en-US" noProof="0" dirty="0"/>
              <a:t>networks</a:t>
            </a:r>
          </a:p>
          <a:p>
            <a:pPr>
              <a:spcBef>
                <a:spcPts val="1000"/>
              </a:spcBef>
            </a:pPr>
            <a:r>
              <a:rPr lang="en-US" noProof="0" dirty="0"/>
              <a:t>For the </a:t>
            </a:r>
            <a:r>
              <a:rPr lang="en-US" b="1" noProof="0" dirty="0">
                <a:cs typeface="Courier New" panose="02070309020205020404" pitchFamily="49" charset="0"/>
              </a:rPr>
              <a:t>ping6</a:t>
            </a:r>
            <a:r>
              <a:rPr lang="en-US" noProof="0" dirty="0"/>
              <a:t> and </a:t>
            </a:r>
            <a:r>
              <a:rPr lang="en-US" b="1" noProof="0" dirty="0" smtClean="0">
                <a:cs typeface="Courier New" panose="02070309020205020404" pitchFamily="49" charset="0"/>
              </a:rPr>
              <a:t>ping -6</a:t>
            </a:r>
            <a:r>
              <a:rPr lang="en-US" noProof="0" dirty="0" smtClean="0"/>
              <a:t> </a:t>
            </a:r>
            <a:r>
              <a:rPr lang="en-US" noProof="0" dirty="0"/>
              <a:t>commands to work over the Internet, you must have access to the </a:t>
            </a: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6 Internet</a:t>
            </a:r>
            <a:endParaRPr lang="en-US" noProof="0" dirty="0" smtClean="0">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18618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Addressing Overview</a:t>
            </a:r>
            <a:endParaRPr lang="en-US" noProof="0" dirty="0"/>
          </a:p>
        </p:txBody>
      </p:sp>
      <p:sp>
        <p:nvSpPr>
          <p:cNvPr id="3" name="Content Placeholder 2"/>
          <p:cNvSpPr>
            <a:spLocks noGrp="1"/>
          </p:cNvSpPr>
          <p:nvPr>
            <p:ph idx="1"/>
          </p:nvPr>
        </p:nvSpPr>
        <p:spPr>
          <a:xfrm>
            <a:off x="365125" y="1538818"/>
            <a:ext cx="8415338" cy="3668697"/>
          </a:xfrm>
        </p:spPr>
        <p:txBody>
          <a:bodyPr/>
          <a:lstStyle/>
          <a:p>
            <a:pPr>
              <a:spcBef>
                <a:spcPts val="1000"/>
              </a:spcBef>
            </a:pPr>
            <a:r>
              <a:rPr lang="en-US" noProof="0" dirty="0">
                <a:solidFill>
                  <a:schemeClr val="tx1"/>
                </a:solidFill>
              </a:rPr>
              <a:t>Four addressing methods:</a:t>
            </a:r>
          </a:p>
          <a:p>
            <a:pPr lvl="1">
              <a:spcBef>
                <a:spcPts val="1000"/>
              </a:spcBef>
            </a:pPr>
            <a:r>
              <a:rPr lang="en-US" noProof="0" dirty="0">
                <a:solidFill>
                  <a:schemeClr val="tx1"/>
                </a:solidFill>
              </a:rPr>
              <a:t>Data Link layer MAC address</a:t>
            </a:r>
          </a:p>
          <a:p>
            <a:pPr lvl="2">
              <a:spcBef>
                <a:spcPts val="1000"/>
              </a:spcBef>
            </a:pPr>
            <a:r>
              <a:rPr lang="en-US" noProof="0" dirty="0" smtClean="0">
                <a:solidFill>
                  <a:schemeClr val="tx1"/>
                </a:solidFill>
              </a:rPr>
              <a:t>48 bits, written as six hex numbers separated by colons</a:t>
            </a:r>
          </a:p>
          <a:p>
            <a:pPr lvl="2">
              <a:spcBef>
                <a:spcPts val="1000"/>
              </a:spcBef>
            </a:pPr>
            <a:r>
              <a:rPr lang="en-US" noProof="0" dirty="0" smtClean="0">
                <a:solidFill>
                  <a:schemeClr val="tx1"/>
                </a:solidFill>
              </a:rPr>
              <a:t>Also </a:t>
            </a:r>
            <a:r>
              <a:rPr lang="en-US" noProof="0" dirty="0">
                <a:solidFill>
                  <a:schemeClr val="tx1"/>
                </a:solidFill>
              </a:rPr>
              <a:t>called physical address</a:t>
            </a:r>
          </a:p>
          <a:p>
            <a:pPr lvl="1">
              <a:spcBef>
                <a:spcPts val="1000"/>
              </a:spcBef>
            </a:pPr>
            <a:r>
              <a:rPr lang="en-US" noProof="0" dirty="0">
                <a:solidFill>
                  <a:schemeClr val="tx1"/>
                </a:solidFill>
              </a:rPr>
              <a:t>Network layer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address</a:t>
            </a:r>
          </a:p>
          <a:p>
            <a:pPr lvl="2">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4 </a:t>
            </a:r>
            <a:r>
              <a:rPr lang="en-US" noProof="0" dirty="0">
                <a:solidFill>
                  <a:schemeClr val="tx1"/>
                </a:solidFill>
              </a:rPr>
              <a:t>addresses have 32 bits and are written as four decimal numbers called octets</a:t>
            </a:r>
          </a:p>
          <a:p>
            <a:pPr lvl="2">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6 </a:t>
            </a:r>
            <a:r>
              <a:rPr lang="en-US" noProof="0" dirty="0">
                <a:solidFill>
                  <a:schemeClr val="tx1"/>
                </a:solidFill>
              </a:rPr>
              <a:t>addresses have 128 bits and are written as eight blocks of hexadecimal </a:t>
            </a:r>
            <a:r>
              <a:rPr lang="en-US" noProof="0" dirty="0" smtClean="0">
                <a:solidFill>
                  <a:schemeClr val="tx1"/>
                </a:solidFill>
              </a:rPr>
              <a:t>number</a:t>
            </a:r>
          </a:p>
          <a:p>
            <a:pPr lvl="1">
              <a:spcBef>
                <a:spcPts val="1000"/>
              </a:spcBef>
            </a:pPr>
            <a:r>
              <a:rPr lang="en-US" noProof="0" dirty="0" smtClean="0">
                <a:solidFill>
                  <a:schemeClr val="tx1"/>
                </a:solidFill>
              </a:rPr>
              <a:t>Transport layer port numbers</a:t>
            </a:r>
          </a:p>
          <a:p>
            <a:pPr lvl="1">
              <a:spcBef>
                <a:spcPts val="1000"/>
              </a:spcBef>
            </a:pPr>
            <a:r>
              <a:rPr lang="en-US" noProof="0" dirty="0">
                <a:solidFill>
                  <a:schemeClr val="tx1"/>
                </a:solidFill>
              </a:rPr>
              <a:t>Application layer </a:t>
            </a:r>
            <a:r>
              <a:rPr lang="en-US" noProof="0" dirty="0" smtClean="0">
                <a:solidFill>
                  <a:schemeClr val="tx1"/>
                </a:solidFill>
              </a:rPr>
              <a:t>F</a:t>
            </a:r>
            <a:r>
              <a:rPr lang="en-US" sz="100" noProof="0" dirty="0" smtClean="0">
                <a:solidFill>
                  <a:schemeClr val="tx1"/>
                </a:solidFill>
              </a:rPr>
              <a:t> </a:t>
            </a:r>
            <a:r>
              <a:rPr lang="en-US" noProof="0" dirty="0" smtClean="0">
                <a:solidFill>
                  <a:schemeClr val="tx1"/>
                </a:solidFill>
              </a:rPr>
              <a:t>Q</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Ns</a:t>
            </a:r>
            <a:r>
              <a:rPr lang="en-US" noProof="0" dirty="0">
                <a:solidFill>
                  <a:schemeClr val="tx1"/>
                </a:solidFill>
              </a:rPr>
              <a:t>, computer names, and host </a:t>
            </a:r>
            <a:r>
              <a:rPr lang="en-US" noProof="0" dirty="0" smtClean="0">
                <a:solidFill>
                  <a:schemeClr val="tx1"/>
                </a:solidFill>
              </a:rPr>
              <a:t>names</a:t>
            </a:r>
          </a:p>
          <a:p>
            <a:pPr lvl="2">
              <a:spcBef>
                <a:spcPts val="1000"/>
              </a:spcBef>
            </a:pPr>
            <a:r>
              <a:rPr lang="en-US" noProof="0" dirty="0" smtClean="0">
                <a:solidFill>
                  <a:schemeClr val="tx1"/>
                </a:solidFill>
              </a:rPr>
              <a:t>Fully qualified domain name (F</a:t>
            </a:r>
            <a:r>
              <a:rPr lang="en-US" sz="100" noProof="0" dirty="0" smtClean="0">
                <a:solidFill>
                  <a:schemeClr val="tx1"/>
                </a:solidFill>
              </a:rPr>
              <a:t> </a:t>
            </a:r>
            <a:r>
              <a:rPr lang="en-US" noProof="0" dirty="0" smtClean="0">
                <a:solidFill>
                  <a:schemeClr val="tx1"/>
                </a:solidFill>
              </a:rPr>
              <a:t>Q</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N)—A unique character-based name</a:t>
            </a:r>
            <a:endParaRPr lang="en-US" noProof="0" dirty="0">
              <a:solidFill>
                <a:schemeClr val="tx1"/>
              </a:solidFill>
            </a:endParaRPr>
          </a:p>
        </p:txBody>
      </p:sp>
      <p:sp>
        <p:nvSpPr>
          <p:cNvPr id="5" name="Footer Placeholder 3"/>
          <p:cNvSpPr txBox="1">
            <a:spLocks/>
          </p:cNvSpPr>
          <p:nvPr/>
        </p:nvSpPr>
        <p:spPr>
          <a:xfrm>
            <a:off x="1597682" y="6400800"/>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8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960695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(4 of 12)</a:t>
            </a:r>
            <a:endParaRPr lang="en-US" noProof="0" dirty="0"/>
          </a:p>
        </p:txBody>
      </p:sp>
      <p:pic>
        <p:nvPicPr>
          <p:cNvPr id="6" name="Picture 5" descr="Figure 3-22 Results of a successful ping. Results of a successful 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2702" y="1219200"/>
            <a:ext cx="4148328" cy="1969008"/>
          </a:xfrm>
          <a:prstGeom prst="rect">
            <a:avLst/>
          </a:prstGeom>
        </p:spPr>
      </p:pic>
      <p:pic>
        <p:nvPicPr>
          <p:cNvPr id="7" name="Picture 6" descr="Figure 3-23 After an initial delay, the ping -6 was successful. After an initial delay, the ping negative 6 was successful."/>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4474" y="3505200"/>
            <a:ext cx="4148328" cy="2157984"/>
          </a:xfrm>
          <a:prstGeom prst="rect">
            <a:avLst/>
          </a:prstGeom>
        </p:spPr>
      </p:pic>
      <p:sp>
        <p:nvSpPr>
          <p:cNvPr id="8"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748389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(5 of 12)</a:t>
            </a:r>
            <a:endParaRPr lang="en-US" noProof="0" dirty="0"/>
          </a:p>
        </p:txBody>
      </p:sp>
      <p:sp>
        <p:nvSpPr>
          <p:cNvPr id="3" name="Content Placeholder 2"/>
          <p:cNvSpPr>
            <a:spLocks noGrp="1"/>
          </p:cNvSpPr>
          <p:nvPr>
            <p:ph idx="1"/>
          </p:nvPr>
        </p:nvSpPr>
        <p:spPr>
          <a:xfrm>
            <a:off x="365125" y="1538818"/>
            <a:ext cx="8415338" cy="924869"/>
          </a:xfrm>
        </p:spPr>
        <p:txBody>
          <a:bodyPr/>
          <a:lstStyle/>
          <a:p>
            <a:r>
              <a:rPr lang="en-US" b="1" noProof="0" dirty="0" smtClean="0"/>
              <a:t>ipconfig</a:t>
            </a:r>
            <a:r>
              <a:rPr lang="en-US" noProof="0" dirty="0" smtClean="0"/>
              <a:t>—Shows current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addressing and domain name information on a Windows computer</a:t>
            </a:r>
          </a:p>
          <a:p>
            <a:pPr lvl="1"/>
            <a:r>
              <a:rPr lang="en-US" noProof="0" dirty="0" smtClean="0"/>
              <a:t>Use ipconfig/all to see a more complete summary of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addressing information</a:t>
            </a:r>
            <a:endParaRPr lang="en-US" noProof="0" dirty="0" smtClean="0">
              <a:cs typeface="Courier New" panose="02070309020205020404" pitchFamily="49" charset="0"/>
            </a:endParaRPr>
          </a:p>
        </p:txBody>
      </p:sp>
      <p:pic>
        <p:nvPicPr>
          <p:cNvPr id="5" name="Picture 4" descr="Figure 3-24 This computer is connected to two different network interfaces, one of which is a virtual network inside VirtualBox. In a Command Prompt window, enter the I P config command to view I P configuration information. This computer is connected to two different network interfaces, one of which is a virtual network inside Virtual Box. The Virtual host is connected. The Wireless LAN connection includes: I P v 6 address, I P v 4 address, Subnet mask, and Default gatew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2680879"/>
            <a:ext cx="5190744" cy="3380232"/>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724416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(6 of 12)</a:t>
            </a:r>
            <a:endParaRPr lang="en-US" noProof="0" dirty="0"/>
          </a:p>
        </p:txBody>
      </p:sp>
      <p:sp>
        <p:nvSpPr>
          <p:cNvPr id="3" name="Content Placeholder 2"/>
          <p:cNvSpPr>
            <a:spLocks noGrp="1"/>
          </p:cNvSpPr>
          <p:nvPr>
            <p:ph idx="1"/>
          </p:nvPr>
        </p:nvSpPr>
        <p:spPr>
          <a:xfrm>
            <a:off x="365125" y="1538818"/>
            <a:ext cx="8415338" cy="924869"/>
          </a:xfrm>
        </p:spPr>
        <p:txBody>
          <a:bodyPr/>
          <a:lstStyle/>
          <a:p>
            <a:r>
              <a:rPr lang="en-US" b="1" noProof="0" dirty="0" smtClean="0"/>
              <a:t>ipconfig</a:t>
            </a:r>
            <a:r>
              <a:rPr lang="en-US" noProof="0" dirty="0" smtClean="0"/>
              <a:t>—Shows current </a:t>
            </a:r>
            <a:r>
              <a:rPr lang="en-US" dirty="0"/>
              <a:t>T</a:t>
            </a:r>
            <a:r>
              <a:rPr lang="en-US" sz="100" dirty="0"/>
              <a:t> </a:t>
            </a:r>
            <a:r>
              <a:rPr lang="en-US" dirty="0"/>
              <a:t>C</a:t>
            </a:r>
            <a:r>
              <a:rPr lang="en-US" sz="100" dirty="0"/>
              <a:t> </a:t>
            </a:r>
            <a:r>
              <a:rPr lang="en-US" dirty="0"/>
              <a:t>P/I</a:t>
            </a:r>
            <a:r>
              <a:rPr lang="en-US" sz="100" dirty="0"/>
              <a:t> </a:t>
            </a:r>
            <a:r>
              <a:rPr lang="en-US" dirty="0"/>
              <a:t>P </a:t>
            </a:r>
            <a:r>
              <a:rPr lang="en-US" noProof="0" dirty="0" smtClean="0"/>
              <a:t>addressing and domain name information on a Windows computer</a:t>
            </a:r>
          </a:p>
          <a:p>
            <a:pPr lvl="1"/>
            <a:r>
              <a:rPr lang="en-US" noProof="0" dirty="0" smtClean="0"/>
              <a:t>Use ipconfig/all to see a more complete summary of </a:t>
            </a:r>
            <a:r>
              <a:rPr lang="en-US" dirty="0"/>
              <a:t>T</a:t>
            </a:r>
            <a:r>
              <a:rPr lang="en-US" sz="100" dirty="0"/>
              <a:t> </a:t>
            </a:r>
            <a:r>
              <a:rPr lang="en-US" dirty="0"/>
              <a:t>C</a:t>
            </a:r>
            <a:r>
              <a:rPr lang="en-US" sz="100" dirty="0"/>
              <a:t> </a:t>
            </a:r>
            <a:r>
              <a:rPr lang="en-US" dirty="0"/>
              <a:t>P/I</a:t>
            </a:r>
            <a:r>
              <a:rPr lang="en-US" sz="100" dirty="0"/>
              <a:t> </a:t>
            </a:r>
            <a:r>
              <a:rPr lang="en-US" dirty="0"/>
              <a:t>P </a:t>
            </a:r>
            <a:r>
              <a:rPr lang="en-US" noProof="0" dirty="0" smtClean="0"/>
              <a:t>addressing information</a:t>
            </a:r>
            <a:endParaRPr lang="en-US" noProof="0" dirty="0" smtClean="0">
              <a:cs typeface="Courier New" panose="02070309020205020404" pitchFamily="49" charset="0"/>
            </a:endParaRPr>
          </a:p>
        </p:txBody>
      </p:sp>
      <p:pic>
        <p:nvPicPr>
          <p:cNvPr id="6" name="Picture 5" descr="Figure 3-25 I p config all gives a great deal more information than I P config by itself. It provides the M A C address, the D H C P server, and the D N S serv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670211"/>
            <a:ext cx="4824984" cy="3401568"/>
          </a:xfrm>
          <a:prstGeom prst="rect">
            <a:avLst/>
          </a:prstGeom>
        </p:spPr>
      </p:pic>
      <p:sp>
        <p:nvSpPr>
          <p:cNvPr id="7"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460343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(7 of 12)</a:t>
            </a:r>
            <a:endParaRPr lang="en-US" noProof="0" dirty="0"/>
          </a:p>
        </p:txBody>
      </p:sp>
      <p:sp>
        <p:nvSpPr>
          <p:cNvPr id="3" name="Content Placeholder 2"/>
          <p:cNvSpPr>
            <a:spLocks noGrp="1"/>
          </p:cNvSpPr>
          <p:nvPr>
            <p:ph idx="1"/>
          </p:nvPr>
        </p:nvSpPr>
        <p:spPr>
          <a:xfrm>
            <a:off x="365125" y="1538818"/>
            <a:ext cx="8415338" cy="1495794"/>
          </a:xfrm>
        </p:spPr>
        <p:txBody>
          <a:bodyPr/>
          <a:lstStyle/>
          <a:p>
            <a:pPr>
              <a:spcBef>
                <a:spcPts val="1000"/>
              </a:spcBef>
            </a:pPr>
            <a:r>
              <a:rPr lang="en-US" b="1" noProof="0" dirty="0" smtClean="0"/>
              <a:t>ifconfig</a:t>
            </a:r>
            <a:r>
              <a:rPr lang="en-US" noProof="0" dirty="0" smtClean="0"/>
              <a:t>—Utility to view and manage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settings</a:t>
            </a:r>
          </a:p>
          <a:p>
            <a:pPr>
              <a:spcBef>
                <a:spcPts val="1000"/>
              </a:spcBef>
            </a:pPr>
            <a:r>
              <a:rPr lang="en-US" noProof="0" dirty="0" smtClean="0"/>
              <a:t>If your Linux or UNIX system provides a G</a:t>
            </a:r>
            <a:r>
              <a:rPr lang="en-US" sz="100" noProof="0" dirty="0" smtClean="0"/>
              <a:t> </a:t>
            </a:r>
            <a:r>
              <a:rPr lang="en-US" noProof="0" dirty="0" smtClean="0"/>
              <a:t>U</a:t>
            </a:r>
            <a:r>
              <a:rPr lang="en-US" sz="100" noProof="0" dirty="0" smtClean="0"/>
              <a:t> </a:t>
            </a:r>
            <a:r>
              <a:rPr lang="en-US" noProof="0" dirty="0" smtClean="0"/>
              <a:t>I</a:t>
            </a:r>
          </a:p>
          <a:p>
            <a:pPr lvl="1">
              <a:spcBef>
                <a:spcPts val="1000"/>
              </a:spcBef>
            </a:pPr>
            <a:r>
              <a:rPr lang="en-US" noProof="0" dirty="0" smtClean="0"/>
              <a:t>Open a shell prompt, then type </a:t>
            </a:r>
            <a:r>
              <a:rPr lang="en-US" b="1" noProof="0" dirty="0" smtClean="0">
                <a:cs typeface="Courier New" panose="02070309020205020404" pitchFamily="49" charset="0"/>
              </a:rPr>
              <a:t>ifconfig</a:t>
            </a:r>
          </a:p>
          <a:p>
            <a:pPr lvl="1">
              <a:spcBef>
                <a:spcPts val="1000"/>
              </a:spcBef>
            </a:pPr>
            <a:r>
              <a:rPr lang="en-US" noProof="0" dirty="0" smtClean="0"/>
              <a:t>Table 3-9 Some </a:t>
            </a:r>
            <a:r>
              <a:rPr lang="en-US" b="1" noProof="0" dirty="0" smtClean="0">
                <a:cs typeface="Courier New" panose="02070309020205020404" pitchFamily="49" charset="0"/>
              </a:rPr>
              <a:t>ifconfig</a:t>
            </a:r>
            <a:r>
              <a:rPr lang="en-US" noProof="0" dirty="0" smtClean="0"/>
              <a:t> commands</a:t>
            </a:r>
            <a:endParaRPr lang="en-US" noProof="0" dirty="0" smtClean="0">
              <a:cs typeface="Courier New" panose="02070309020205020404" pitchFamily="49" charset="0"/>
            </a:endParaRPr>
          </a:p>
        </p:txBody>
      </p:sp>
      <p:graphicFrame>
        <p:nvGraphicFramePr>
          <p:cNvPr id="5" name="Table 4" descr="The table consists of two columns and five rows. The column headings from left to right are as follows: if c o n f i g command, and description. The rows are as follows. Row 1. I f c o n f i g command, i f c o n f i g. Description, displays basic t c p or I P information and network information, including mac address of the n I c. Row 2. I f c o n f i g command, i f c o n f i g –a. Description, displays t c p or I P information associated with every interface on a Linux device; can be used with other parameters. Row 3. I f c o n f i g command, i f c o n f i g down. Description, marks the interface, or network connection, as unavailable to the network. Row 4. I f c o n f i g command, i f c o n f i g up. Description, reinitializes the interface after it has been taken down so that it is once again available to the network. Row 5. I f c o n f i g command, man i f c o n f i g. Description, displays the manual pages, called man pages, for the i f c o n f i g command, which tells you how to use the command and about command parameters similar to the ipconfig or? Command in windows."/>
          <p:cNvGraphicFramePr>
            <a:graphicFrameLocks noGrp="1"/>
          </p:cNvGraphicFramePr>
          <p:nvPr>
            <p:extLst>
              <p:ext uri="{D42A27DB-BD31-4B8C-83A1-F6EECF244321}">
                <p14:modId xmlns:p14="http://schemas.microsoft.com/office/powerpoint/2010/main" val="481317782"/>
              </p:ext>
            </p:extLst>
          </p:nvPr>
        </p:nvGraphicFramePr>
        <p:xfrm>
          <a:off x="1066800" y="3200400"/>
          <a:ext cx="6553200" cy="28448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xmlns="" val="20000"/>
                    </a:ext>
                  </a:extLst>
                </a:gridCol>
                <a:gridCol w="4914900">
                  <a:extLst>
                    <a:ext uri="{9D8B030D-6E8A-4147-A177-3AD203B41FA5}">
                      <a16:colId xmlns:a16="http://schemas.microsoft.com/office/drawing/2014/main" xmlns="" val="20001"/>
                    </a:ext>
                  </a:extLst>
                </a:gridCol>
              </a:tblGrid>
              <a:tr h="370840">
                <a:tc>
                  <a:txBody>
                    <a:bodyPr/>
                    <a:lstStyle/>
                    <a:p>
                      <a:r>
                        <a:rPr lang="en-US" sz="1200" dirty="0" smtClean="0">
                          <a:latin typeface="+mn-lt"/>
                        </a:rPr>
                        <a:t>ifconfig command</a:t>
                      </a:r>
                      <a:endParaRPr lang="en-US" sz="1200" dirty="0">
                        <a:latin typeface="+mn-lt"/>
                      </a:endParaRPr>
                    </a:p>
                  </a:txBody>
                  <a:tcPr/>
                </a:tc>
                <a:tc>
                  <a:txBody>
                    <a:bodyPr/>
                    <a:lstStyle/>
                    <a:p>
                      <a:r>
                        <a:rPr lang="en-US" sz="1200" dirty="0" smtClean="0">
                          <a:latin typeface="+mn-lt"/>
                        </a:rPr>
                        <a:t>Description</a:t>
                      </a:r>
                      <a:endParaRPr lang="en-US" sz="1200" dirty="0">
                        <a:latin typeface="+mn-lt"/>
                      </a:endParaRPr>
                    </a:p>
                  </a:txBody>
                  <a:tcPr/>
                </a:tc>
                <a:extLst>
                  <a:ext uri="{0D108BD9-81ED-4DB2-BD59-A6C34878D82A}">
                    <a16:rowId xmlns:a16="http://schemas.microsoft.com/office/drawing/2014/main" xmlns="" val="10000"/>
                  </a:ext>
                </a:extLst>
              </a:tr>
              <a:tr h="370840">
                <a:tc>
                  <a:txBody>
                    <a:bodyPr/>
                    <a:lstStyle/>
                    <a:p>
                      <a:r>
                        <a:rPr lang="en-US" sz="1400" dirty="0" smtClean="0">
                          <a:latin typeface="+mn-lt"/>
                          <a:cs typeface="Courier New" pitchFamily="49" charset="0"/>
                        </a:rPr>
                        <a:t>ifconfig</a:t>
                      </a:r>
                      <a:endParaRPr lang="en-US" sz="1400" dirty="0">
                        <a:latin typeface="+mn-lt"/>
                        <a:cs typeface="Courier New" pitchFamily="49" charset="0"/>
                      </a:endParaRPr>
                    </a:p>
                  </a:txBody>
                  <a:tcPr/>
                </a:tc>
                <a:tc>
                  <a:txBody>
                    <a:bodyPr/>
                    <a:lstStyle/>
                    <a:p>
                      <a:r>
                        <a:rPr lang="en-US" sz="1200" dirty="0" smtClean="0">
                          <a:latin typeface="+mn-lt"/>
                        </a:rPr>
                        <a:t>Displays basic TCP/IP information and network information, including MAC address</a:t>
                      </a:r>
                      <a:r>
                        <a:rPr lang="en-US" sz="1200" baseline="0" dirty="0" smtClean="0">
                          <a:latin typeface="+mn-lt"/>
                        </a:rPr>
                        <a:t> of the N</a:t>
                      </a:r>
                      <a:r>
                        <a:rPr lang="en-US" sz="100" baseline="0" dirty="0" smtClean="0">
                          <a:latin typeface="+mn-lt"/>
                        </a:rPr>
                        <a:t> </a:t>
                      </a:r>
                      <a:r>
                        <a:rPr lang="en-US" sz="1200" baseline="0" dirty="0" smtClean="0">
                          <a:latin typeface="+mn-lt"/>
                        </a:rPr>
                        <a:t>I</a:t>
                      </a:r>
                      <a:r>
                        <a:rPr lang="en-US" sz="100" baseline="0" dirty="0" smtClean="0">
                          <a:latin typeface="+mn-lt"/>
                        </a:rPr>
                        <a:t> </a:t>
                      </a:r>
                      <a:r>
                        <a:rPr lang="en-US" sz="1200" baseline="0" dirty="0" smtClean="0">
                          <a:latin typeface="+mn-lt"/>
                        </a:rPr>
                        <a:t>C</a:t>
                      </a:r>
                      <a:endParaRPr lang="en-US" sz="1200" dirty="0">
                        <a:latin typeface="+mn-lt"/>
                      </a:endParaRPr>
                    </a:p>
                  </a:txBody>
                  <a:tcPr/>
                </a:tc>
                <a:extLst>
                  <a:ext uri="{0D108BD9-81ED-4DB2-BD59-A6C34878D82A}">
                    <a16:rowId xmlns:a16="http://schemas.microsoft.com/office/drawing/2014/main" xmlns="" val="10001"/>
                  </a:ext>
                </a:extLst>
              </a:tr>
              <a:tr h="370840">
                <a:tc>
                  <a:txBody>
                    <a:bodyPr/>
                    <a:lstStyle/>
                    <a:p>
                      <a:pPr marL="0" algn="l" defTabSz="914400" rtl="0" eaLnBrk="1" latinLnBrk="0" hangingPunct="1"/>
                      <a:r>
                        <a:rPr lang="en-US" sz="1400" kern="1200" dirty="0" smtClean="0">
                          <a:solidFill>
                            <a:schemeClr val="dk1"/>
                          </a:solidFill>
                          <a:latin typeface="+mn-lt"/>
                          <a:ea typeface="+mn-ea"/>
                          <a:cs typeface="Courier New" pitchFamily="49" charset="0"/>
                        </a:rPr>
                        <a:t>ifconfig -a</a:t>
                      </a:r>
                      <a:endParaRPr lang="en-US" sz="1400" kern="1200" dirty="0">
                        <a:solidFill>
                          <a:schemeClr val="dk1"/>
                        </a:solidFill>
                        <a:latin typeface="+mn-lt"/>
                        <a:ea typeface="+mn-ea"/>
                        <a:cs typeface="Courier New" pitchFamily="49" charset="0"/>
                      </a:endParaRPr>
                    </a:p>
                  </a:txBody>
                  <a:tcPr/>
                </a:tc>
                <a:tc>
                  <a:txBody>
                    <a:bodyPr/>
                    <a:lstStyle/>
                    <a:p>
                      <a:r>
                        <a:rPr lang="en-US" sz="1200" dirty="0" smtClean="0">
                          <a:latin typeface="+mn-lt"/>
                        </a:rPr>
                        <a:t>Displays TCP/IP information associated with every interface on a Linux device; can be used with other parameters (see Figure 3-26)</a:t>
                      </a:r>
                      <a:endParaRPr lang="en-US" sz="1200" dirty="0">
                        <a:latin typeface="+mn-lt"/>
                      </a:endParaRPr>
                    </a:p>
                  </a:txBody>
                  <a:tcPr/>
                </a:tc>
                <a:extLst>
                  <a:ext uri="{0D108BD9-81ED-4DB2-BD59-A6C34878D82A}">
                    <a16:rowId xmlns:a16="http://schemas.microsoft.com/office/drawing/2014/main" xmlns="" val="10002"/>
                  </a:ext>
                </a:extLst>
              </a:tr>
              <a:tr h="370840">
                <a:tc>
                  <a:txBody>
                    <a:bodyPr/>
                    <a:lstStyle/>
                    <a:p>
                      <a:pPr marL="0" algn="l" defTabSz="914400" rtl="0" eaLnBrk="1" latinLnBrk="0" hangingPunct="1"/>
                      <a:r>
                        <a:rPr lang="en-US" sz="1400" kern="1200" dirty="0" smtClean="0">
                          <a:solidFill>
                            <a:schemeClr val="dk1"/>
                          </a:solidFill>
                          <a:latin typeface="+mn-lt"/>
                          <a:ea typeface="+mn-ea"/>
                          <a:cs typeface="Courier New" pitchFamily="49" charset="0"/>
                        </a:rPr>
                        <a:t>ifconfig down</a:t>
                      </a:r>
                      <a:endParaRPr lang="en-US" sz="1400" kern="1200" dirty="0">
                        <a:solidFill>
                          <a:schemeClr val="dk1"/>
                        </a:solidFill>
                        <a:latin typeface="+mn-lt"/>
                        <a:ea typeface="+mn-ea"/>
                        <a:cs typeface="Courier New" pitchFamily="49" charset="0"/>
                      </a:endParaRPr>
                    </a:p>
                  </a:txBody>
                  <a:tcPr/>
                </a:tc>
                <a:tc>
                  <a:txBody>
                    <a:bodyPr/>
                    <a:lstStyle/>
                    <a:p>
                      <a:r>
                        <a:rPr lang="en-US" sz="1200" dirty="0" smtClean="0">
                          <a:latin typeface="+mn-lt"/>
                        </a:rPr>
                        <a:t>Marks the interface</a:t>
                      </a:r>
                      <a:r>
                        <a:rPr lang="en-US" sz="1200" baseline="0" dirty="0" smtClean="0">
                          <a:latin typeface="+mn-lt"/>
                        </a:rPr>
                        <a:t>, or network connection, as unavailable to the network</a:t>
                      </a:r>
                      <a:endParaRPr lang="en-US" sz="1200" dirty="0">
                        <a:latin typeface="+mn-lt"/>
                      </a:endParaRPr>
                    </a:p>
                  </a:txBody>
                  <a:tcPr/>
                </a:tc>
                <a:extLst>
                  <a:ext uri="{0D108BD9-81ED-4DB2-BD59-A6C34878D82A}">
                    <a16:rowId xmlns:a16="http://schemas.microsoft.com/office/drawing/2014/main" xmlns="" val="10003"/>
                  </a:ext>
                </a:extLst>
              </a:tr>
              <a:tr h="370840">
                <a:tc>
                  <a:txBody>
                    <a:bodyPr/>
                    <a:lstStyle/>
                    <a:p>
                      <a:pPr marL="0" algn="l" defTabSz="914400" rtl="0" eaLnBrk="1" latinLnBrk="0" hangingPunct="1"/>
                      <a:r>
                        <a:rPr lang="en-US" sz="1400" kern="1200" dirty="0" smtClean="0">
                          <a:solidFill>
                            <a:schemeClr val="dk1"/>
                          </a:solidFill>
                          <a:latin typeface="+mn-lt"/>
                          <a:ea typeface="+mn-ea"/>
                          <a:cs typeface="Courier New" pitchFamily="49" charset="0"/>
                        </a:rPr>
                        <a:t>ifconfig up</a:t>
                      </a:r>
                      <a:endParaRPr lang="en-US" sz="1400" kern="1200" dirty="0">
                        <a:solidFill>
                          <a:schemeClr val="dk1"/>
                        </a:solidFill>
                        <a:latin typeface="+mn-lt"/>
                        <a:ea typeface="+mn-ea"/>
                        <a:cs typeface="Courier New" pitchFamily="49" charset="0"/>
                      </a:endParaRPr>
                    </a:p>
                  </a:txBody>
                  <a:tcPr/>
                </a:tc>
                <a:tc>
                  <a:txBody>
                    <a:bodyPr/>
                    <a:lstStyle/>
                    <a:p>
                      <a:r>
                        <a:rPr lang="en-US" sz="1200" dirty="0" smtClean="0">
                          <a:latin typeface="+mn-lt"/>
                        </a:rPr>
                        <a:t>Reinitializes the interface after it has been taken down </a:t>
                      </a:r>
                      <a:r>
                        <a:rPr lang="en-US" sz="1200" b="0" i="0" u="none" strike="noStrike" kern="1200" baseline="0" dirty="0" smtClean="0">
                          <a:solidFill>
                            <a:schemeClr val="dk1"/>
                          </a:solidFill>
                          <a:latin typeface="+mn-lt"/>
                          <a:ea typeface="+mn-ea"/>
                          <a:cs typeface="+mn-cs"/>
                        </a:rPr>
                        <a:t>(via the </a:t>
                      </a:r>
                      <a:r>
                        <a:rPr lang="en-US" sz="1200" b="0" i="0" u="none" strike="noStrike" kern="1200" baseline="0" dirty="0" smtClean="0">
                          <a:solidFill>
                            <a:schemeClr val="dk1"/>
                          </a:solidFill>
                          <a:latin typeface="+mn-lt"/>
                          <a:ea typeface="+mn-ea"/>
                          <a:cs typeface="Courier New" pitchFamily="49" charset="0"/>
                        </a:rPr>
                        <a:t>ifconfig</a:t>
                      </a:r>
                    </a:p>
                    <a:p>
                      <a:r>
                        <a:rPr lang="en-US" sz="1200" b="0" i="0" u="none" strike="noStrike" kern="1200" baseline="0" dirty="0" smtClean="0">
                          <a:solidFill>
                            <a:schemeClr val="dk1"/>
                          </a:solidFill>
                          <a:latin typeface="+mn-lt"/>
                          <a:ea typeface="+mn-ea"/>
                          <a:cs typeface="Courier New" pitchFamily="49" charset="0"/>
                        </a:rPr>
                        <a:t>down</a:t>
                      </a:r>
                      <a:r>
                        <a:rPr lang="en-US" sz="1200" b="0" i="0" u="none" strike="noStrike" kern="1200" baseline="0" dirty="0" smtClean="0">
                          <a:solidFill>
                            <a:schemeClr val="dk1"/>
                          </a:solidFill>
                          <a:latin typeface="+mn-lt"/>
                          <a:ea typeface="+mn-ea"/>
                          <a:cs typeface="+mn-cs"/>
                        </a:rPr>
                        <a:t> command),</a:t>
                      </a:r>
                      <a:r>
                        <a:rPr lang="en-US" sz="1800" b="0" i="0" u="none" strike="noStrike" kern="1200" baseline="0" dirty="0" smtClean="0">
                          <a:solidFill>
                            <a:schemeClr val="dk1"/>
                          </a:solidFill>
                          <a:latin typeface="+mn-lt"/>
                          <a:ea typeface="+mn-ea"/>
                          <a:cs typeface="+mn-cs"/>
                        </a:rPr>
                        <a:t> </a:t>
                      </a:r>
                      <a:r>
                        <a:rPr lang="en-US" sz="1200" dirty="0" smtClean="0">
                          <a:latin typeface="+mn-lt"/>
                        </a:rPr>
                        <a:t>so that it is once again available to the network</a:t>
                      </a:r>
                      <a:endParaRPr lang="en-US" sz="1200" dirty="0">
                        <a:latin typeface="+mn-lt"/>
                      </a:endParaRPr>
                    </a:p>
                  </a:txBody>
                  <a:tcPr/>
                </a:tc>
                <a:extLst>
                  <a:ext uri="{0D108BD9-81ED-4DB2-BD59-A6C34878D82A}">
                    <a16:rowId xmlns:a16="http://schemas.microsoft.com/office/drawing/2014/main" xmlns="" val="10004"/>
                  </a:ext>
                </a:extLst>
              </a:tr>
              <a:tr h="370840">
                <a:tc>
                  <a:txBody>
                    <a:bodyPr/>
                    <a:lstStyle/>
                    <a:p>
                      <a:pPr marL="0" algn="l" defTabSz="914400" rtl="0" eaLnBrk="1" latinLnBrk="0" hangingPunct="1"/>
                      <a:r>
                        <a:rPr lang="en-US" sz="1400" kern="1200" dirty="0" smtClean="0">
                          <a:solidFill>
                            <a:schemeClr val="dk1"/>
                          </a:solidFill>
                          <a:latin typeface="+mn-lt"/>
                          <a:ea typeface="+mn-ea"/>
                          <a:cs typeface="Courier New" pitchFamily="49" charset="0"/>
                        </a:rPr>
                        <a:t>man ifconfig</a:t>
                      </a:r>
                      <a:endParaRPr lang="en-US" sz="1400" kern="1200" dirty="0">
                        <a:solidFill>
                          <a:schemeClr val="dk1"/>
                        </a:solidFill>
                        <a:latin typeface="+mn-lt"/>
                        <a:ea typeface="+mn-ea"/>
                        <a:cs typeface="Courier New" pitchFamily="49" charset="0"/>
                      </a:endParaRPr>
                    </a:p>
                  </a:txBody>
                  <a:tcPr/>
                </a:tc>
                <a:tc>
                  <a:txBody>
                    <a:bodyPr/>
                    <a:lstStyle/>
                    <a:p>
                      <a:r>
                        <a:rPr lang="en-US" sz="1200" dirty="0" smtClean="0">
                          <a:latin typeface="+mn-lt"/>
                        </a:rPr>
                        <a:t>Displays the manual pages, called man</a:t>
                      </a:r>
                      <a:r>
                        <a:rPr lang="en-US" sz="1200" baseline="0" dirty="0" smtClean="0">
                          <a:latin typeface="+mn-lt"/>
                        </a:rPr>
                        <a:t> pages, for the ifconfig command, which tells you how to use the command and about command parameters (similar to the</a:t>
                      </a:r>
                      <a:r>
                        <a:rPr lang="en-US" sz="1200" baseline="0" dirty="0" smtClean="0">
                          <a:latin typeface="+mn-lt"/>
                          <a:cs typeface="Courier New" pitchFamily="49" charset="0"/>
                        </a:rPr>
                        <a:t> ipconfig /? </a:t>
                      </a:r>
                      <a:r>
                        <a:rPr lang="en-US" sz="1200" baseline="0" dirty="0" smtClean="0">
                          <a:latin typeface="+mn-lt"/>
                        </a:rPr>
                        <a:t>command in Windows)</a:t>
                      </a:r>
                      <a:endParaRPr lang="en-US" sz="1200" dirty="0">
                        <a:latin typeface="+mn-lt"/>
                      </a:endParaRPr>
                    </a:p>
                  </a:txBody>
                  <a:tcPr/>
                </a:tc>
                <a:extLst>
                  <a:ext uri="{0D108BD9-81ED-4DB2-BD59-A6C34878D82A}">
                    <a16:rowId xmlns:a16="http://schemas.microsoft.com/office/drawing/2014/main" xmlns="" val="10005"/>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632002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(8 of 12)</a:t>
            </a:r>
            <a:endParaRPr lang="en-US" noProof="0" dirty="0"/>
          </a:p>
        </p:txBody>
      </p:sp>
      <p:pic>
        <p:nvPicPr>
          <p:cNvPr id="6" name="Picture 5" descr="Figure 3-26 Detailed information available through ifconfig -a. If config negative a displays T C P I P information associated with every interface on a Linux device.&#10;Source: The Linux Found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524000"/>
            <a:ext cx="5096256" cy="439916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172392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(9 of 12)</a:t>
            </a:r>
            <a:endParaRPr lang="en-US" noProof="0" dirty="0"/>
          </a:p>
        </p:txBody>
      </p:sp>
      <p:sp>
        <p:nvSpPr>
          <p:cNvPr id="3" name="Content Placeholder 2"/>
          <p:cNvSpPr>
            <a:spLocks noGrp="1"/>
          </p:cNvSpPr>
          <p:nvPr>
            <p:ph idx="1"/>
          </p:nvPr>
        </p:nvSpPr>
        <p:spPr>
          <a:xfrm>
            <a:off x="365125" y="1538818"/>
            <a:ext cx="8415338" cy="3938514"/>
          </a:xfrm>
        </p:spPr>
        <p:txBody>
          <a:bodyPr/>
          <a:lstStyle/>
          <a:p>
            <a:pPr>
              <a:spcBef>
                <a:spcPts val="1000"/>
              </a:spcBef>
            </a:pPr>
            <a:r>
              <a:rPr lang="en-US" b="1" noProof="0" dirty="0" smtClean="0"/>
              <a:t>n</a:t>
            </a:r>
            <a:r>
              <a:rPr lang="en-US" sz="100" b="1" noProof="0" dirty="0" smtClean="0"/>
              <a:t> </a:t>
            </a:r>
            <a:r>
              <a:rPr lang="en-US" b="1" noProof="0" dirty="0" smtClean="0"/>
              <a:t>s</a:t>
            </a:r>
            <a:r>
              <a:rPr lang="en-US" sz="100" b="1" noProof="0" dirty="0" smtClean="0"/>
              <a:t> </a:t>
            </a:r>
            <a:r>
              <a:rPr lang="en-US" b="1" noProof="0" dirty="0" smtClean="0"/>
              <a:t>lookup</a:t>
            </a:r>
            <a:r>
              <a:rPr lang="en-US" noProof="0" dirty="0" smtClean="0"/>
              <a:t> </a:t>
            </a:r>
            <a:r>
              <a:rPr lang="en-US" noProof="0" dirty="0"/>
              <a:t>(name space lookup</a:t>
            </a:r>
            <a:r>
              <a:rPr lang="en-US" noProof="0" dirty="0" smtClean="0"/>
              <a:t>)—Allows </a:t>
            </a:r>
            <a:r>
              <a:rPr lang="en-US" noProof="0" dirty="0"/>
              <a:t>you to query the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database from any computer on a </a:t>
            </a:r>
            <a:r>
              <a:rPr lang="en-US" noProof="0" dirty="0" smtClean="0"/>
              <a:t>network:</a:t>
            </a:r>
            <a:endParaRPr lang="en-US" noProof="0" dirty="0"/>
          </a:p>
          <a:p>
            <a:pPr lvl="1">
              <a:spcBef>
                <a:spcPts val="1000"/>
              </a:spcBef>
            </a:pPr>
            <a:r>
              <a:rPr lang="en-US" noProof="0" dirty="0"/>
              <a:t>To find the host name of a device by specifying its </a:t>
            </a:r>
            <a:r>
              <a:rPr lang="en-US" noProof="0" dirty="0" smtClean="0"/>
              <a:t>I</a:t>
            </a:r>
            <a:r>
              <a:rPr lang="en-US" sz="100" noProof="0" dirty="0" smtClean="0"/>
              <a:t> </a:t>
            </a:r>
            <a:r>
              <a:rPr lang="en-US" noProof="0" dirty="0" smtClean="0"/>
              <a:t>P </a:t>
            </a:r>
            <a:r>
              <a:rPr lang="en-US" noProof="0" dirty="0"/>
              <a:t>address, or vice versa</a:t>
            </a:r>
          </a:p>
          <a:p>
            <a:pPr lvl="1">
              <a:spcBef>
                <a:spcPts val="1000"/>
              </a:spcBef>
            </a:pPr>
            <a:r>
              <a:rPr lang="en-US" noProof="0" dirty="0"/>
              <a:t>Useful for verifying a host is configured correctly or for troubleshooting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resolution problems</a:t>
            </a:r>
          </a:p>
          <a:p>
            <a:pPr>
              <a:spcBef>
                <a:spcPts val="1000"/>
              </a:spcBef>
            </a:pPr>
            <a:r>
              <a:rPr lang="en-US" noProof="0" dirty="0"/>
              <a:t>Reverse </a:t>
            </a:r>
            <a:r>
              <a:rPr lang="en-US" noProof="0" dirty="0" smtClean="0"/>
              <a:t>D</a:t>
            </a:r>
            <a:r>
              <a:rPr lang="en-US" sz="100" noProof="0" dirty="0" smtClean="0"/>
              <a:t> </a:t>
            </a:r>
            <a:r>
              <a:rPr lang="en-US" noProof="0" dirty="0" smtClean="0"/>
              <a:t>N</a:t>
            </a:r>
            <a:r>
              <a:rPr lang="en-US" sz="100" noProof="0" dirty="0" smtClean="0"/>
              <a:t> </a:t>
            </a:r>
            <a:r>
              <a:rPr lang="en-US" noProof="0" dirty="0" smtClean="0"/>
              <a:t>S lookup—To </a:t>
            </a:r>
            <a:r>
              <a:rPr lang="en-US" noProof="0" dirty="0"/>
              <a:t>find the host name of a device whose </a:t>
            </a:r>
            <a:r>
              <a:rPr lang="en-US" noProof="0" dirty="0" smtClean="0"/>
              <a:t>I</a:t>
            </a:r>
            <a:r>
              <a:rPr lang="en-US" sz="100" noProof="0" dirty="0" smtClean="0"/>
              <a:t> </a:t>
            </a:r>
            <a:r>
              <a:rPr lang="en-US" noProof="0" dirty="0" smtClean="0"/>
              <a:t>P </a:t>
            </a:r>
            <a:r>
              <a:rPr lang="en-US" noProof="0" dirty="0"/>
              <a:t>address you </a:t>
            </a:r>
            <a:r>
              <a:rPr lang="en-US" noProof="0" dirty="0" smtClean="0"/>
              <a:t>know</a:t>
            </a:r>
          </a:p>
          <a:p>
            <a:pPr lvl="1">
              <a:spcBef>
                <a:spcPts val="1000"/>
              </a:spcBef>
            </a:pPr>
            <a:r>
              <a:rPr lang="en-US" b="1" noProof="0" dirty="0" smtClean="0">
                <a:cs typeface="Courier New" panose="02070309020205020404" pitchFamily="49" charset="0"/>
              </a:rPr>
              <a:t>ns</a:t>
            </a:r>
            <a:r>
              <a:rPr lang="en-US" sz="100" b="1" noProof="0" dirty="0" smtClean="0">
                <a:cs typeface="Courier New" panose="02070309020205020404" pitchFamily="49" charset="0"/>
              </a:rPr>
              <a:t> </a:t>
            </a:r>
            <a:r>
              <a:rPr lang="en-US" b="1" noProof="0" dirty="0" smtClean="0">
                <a:cs typeface="Courier New" panose="02070309020205020404" pitchFamily="49" charset="0"/>
              </a:rPr>
              <a:t>lookup 69.23.208.74</a:t>
            </a:r>
            <a:endParaRPr lang="en-US" b="1" noProof="0" dirty="0">
              <a:cs typeface="Courier New" panose="02070309020205020404" pitchFamily="49" charset="0"/>
            </a:endParaRPr>
          </a:p>
          <a:p>
            <a:pPr>
              <a:spcBef>
                <a:spcPts val="1000"/>
              </a:spcBef>
            </a:pPr>
            <a:r>
              <a:rPr lang="en-US" noProof="0" dirty="0"/>
              <a:t>Two modes:</a:t>
            </a:r>
          </a:p>
          <a:p>
            <a:pPr lvl="1">
              <a:spcBef>
                <a:spcPts val="1000"/>
              </a:spcBef>
            </a:pPr>
            <a:r>
              <a:rPr lang="en-US" noProof="0" dirty="0" smtClean="0"/>
              <a:t>Interactive—To </a:t>
            </a:r>
            <a:r>
              <a:rPr lang="en-US" noProof="0" dirty="0"/>
              <a:t>test multiple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servers at one time</a:t>
            </a:r>
          </a:p>
          <a:p>
            <a:pPr lvl="1">
              <a:spcBef>
                <a:spcPts val="1000"/>
              </a:spcBef>
            </a:pPr>
            <a:r>
              <a:rPr lang="en-US" noProof="0" dirty="0" smtClean="0"/>
              <a:t>Noninteractive—Test </a:t>
            </a:r>
            <a:r>
              <a:rPr lang="en-US" noProof="0" dirty="0"/>
              <a:t>a single </a:t>
            </a:r>
            <a:r>
              <a:rPr lang="en-US" noProof="0" dirty="0" smtClean="0"/>
              <a:t>D</a:t>
            </a:r>
            <a:r>
              <a:rPr lang="en-US" sz="100" noProof="0" dirty="0" smtClean="0"/>
              <a:t> </a:t>
            </a:r>
            <a:r>
              <a:rPr lang="en-US" noProof="0" dirty="0" smtClean="0"/>
              <a:t>N</a:t>
            </a:r>
            <a:r>
              <a:rPr lang="en-US" sz="100" noProof="0" dirty="0" smtClean="0"/>
              <a:t> </a:t>
            </a:r>
            <a:r>
              <a:rPr lang="en-US" noProof="0" dirty="0" smtClean="0"/>
              <a:t>S server</a:t>
            </a:r>
            <a:endParaRPr lang="en-US" noProof="0" dirty="0" smtClean="0">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044239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(10 of 12)</a:t>
            </a:r>
            <a:endParaRPr lang="en-US" noProof="0" dirty="0"/>
          </a:p>
        </p:txBody>
      </p:sp>
      <p:pic>
        <p:nvPicPr>
          <p:cNvPr id="6" name="Picture 5" descr="Figure 3-27 nslookup shows DNS server and web host information. n s lookup shows D N S server and web host informa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295400"/>
            <a:ext cx="4148328" cy="2167128"/>
          </a:xfrm>
          <a:prstGeom prst="rect">
            <a:avLst/>
          </a:prstGeom>
        </p:spPr>
      </p:pic>
      <p:pic>
        <p:nvPicPr>
          <p:cNvPr id="7" name="Picture 6" descr="Figure 3-28 Interactive mode of the nslookup utility. Interactive mode of the n s lookup util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3818430"/>
            <a:ext cx="4148328" cy="1694688"/>
          </a:xfrm>
          <a:prstGeom prst="rect">
            <a:avLst/>
          </a:prstGeom>
        </p:spPr>
      </p:pic>
      <p:sp>
        <p:nvSpPr>
          <p:cNvPr id="8"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530002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(11 of 12)</a:t>
            </a:r>
            <a:endParaRPr lang="en-US" noProof="0" dirty="0"/>
          </a:p>
        </p:txBody>
      </p:sp>
      <p:sp>
        <p:nvSpPr>
          <p:cNvPr id="3" name="Content Placeholder 2"/>
          <p:cNvSpPr>
            <a:spLocks noGrp="1"/>
          </p:cNvSpPr>
          <p:nvPr>
            <p:ph idx="1"/>
          </p:nvPr>
        </p:nvSpPr>
        <p:spPr>
          <a:xfrm>
            <a:off x="365125" y="1538818"/>
            <a:ext cx="8415338" cy="1031051"/>
          </a:xfrm>
        </p:spPr>
        <p:txBody>
          <a:bodyPr/>
          <a:lstStyle/>
          <a:p>
            <a:pPr>
              <a:spcBef>
                <a:spcPts val="1000"/>
              </a:spcBef>
            </a:pPr>
            <a:r>
              <a:rPr lang="en-US" noProof="0" dirty="0"/>
              <a:t>You can change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servers from within interactive mode with the server subcommand and specifying the IP address of the new </a:t>
            </a:r>
            <a:r>
              <a:rPr lang="en-US" noProof="0" dirty="0" smtClean="0"/>
              <a:t>D</a:t>
            </a:r>
            <a:r>
              <a:rPr lang="en-US" sz="100" noProof="0" dirty="0" smtClean="0"/>
              <a:t> </a:t>
            </a:r>
            <a:r>
              <a:rPr lang="en-US" noProof="0" dirty="0" smtClean="0"/>
              <a:t>N</a:t>
            </a:r>
            <a:r>
              <a:rPr lang="en-US" sz="100" noProof="0" dirty="0" smtClean="0"/>
              <a:t> </a:t>
            </a:r>
            <a:r>
              <a:rPr lang="en-US" noProof="0" dirty="0" smtClean="0"/>
              <a:t>S </a:t>
            </a:r>
            <a:r>
              <a:rPr lang="en-US" noProof="0" dirty="0"/>
              <a:t>server</a:t>
            </a:r>
          </a:p>
          <a:p>
            <a:pPr>
              <a:spcBef>
                <a:spcPts val="1000"/>
              </a:spcBef>
            </a:pPr>
            <a:r>
              <a:rPr lang="en-US" noProof="0" dirty="0"/>
              <a:t>To exit nslookup’s interactive mode, enter </a:t>
            </a:r>
            <a:r>
              <a:rPr lang="en-US" b="1" noProof="0" dirty="0" smtClean="0">
                <a:cs typeface="Courier New" panose="02070309020205020404" pitchFamily="49" charset="0"/>
              </a:rPr>
              <a:t>exit</a:t>
            </a:r>
            <a:endParaRPr lang="en-US" b="1" noProof="0" dirty="0">
              <a:cs typeface="Courier New" panose="02070309020205020404" pitchFamily="49" charset="0"/>
            </a:endParaRPr>
          </a:p>
        </p:txBody>
      </p:sp>
      <p:pic>
        <p:nvPicPr>
          <p:cNvPr id="5" name="Picture 4" descr="Figure 3-29 The server subcommand can be used to change D N S&#10;servers. The server subcommand can be used to change D N S serv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971800"/>
            <a:ext cx="5570781" cy="2439519"/>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450068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Tools (12 of 12)</a:t>
            </a:r>
            <a:endParaRPr lang="en-US" noProof="0" dirty="0"/>
          </a:p>
        </p:txBody>
      </p:sp>
      <p:sp>
        <p:nvSpPr>
          <p:cNvPr id="3" name="Content Placeholder 2"/>
          <p:cNvSpPr>
            <a:spLocks noGrp="1"/>
          </p:cNvSpPr>
          <p:nvPr>
            <p:ph idx="1"/>
          </p:nvPr>
        </p:nvSpPr>
        <p:spPr>
          <a:xfrm>
            <a:off x="365125" y="1538818"/>
            <a:ext cx="8415338" cy="1338315"/>
          </a:xfrm>
        </p:spPr>
        <p:txBody>
          <a:bodyPr/>
          <a:lstStyle/>
          <a:p>
            <a:pPr>
              <a:spcBef>
                <a:spcPts val="1000"/>
              </a:spcBef>
            </a:pPr>
            <a:r>
              <a:rPr lang="en-US" noProof="0" dirty="0" smtClean="0"/>
              <a:t>dig (domain information groper)—Available on Linux and macO</a:t>
            </a:r>
            <a:r>
              <a:rPr lang="en-US" sz="100" noProof="0" dirty="0" smtClean="0"/>
              <a:t> </a:t>
            </a:r>
            <a:r>
              <a:rPr lang="en-US" noProof="0" dirty="0" smtClean="0"/>
              <a:t>S</a:t>
            </a:r>
          </a:p>
          <a:p>
            <a:pPr lvl="1">
              <a:spcBef>
                <a:spcPts val="1000"/>
              </a:spcBef>
            </a:pPr>
            <a:r>
              <a:rPr lang="en-US" noProof="0" dirty="0" smtClean="0">
                <a:cs typeface="Courier New" panose="02070309020205020404" pitchFamily="49" charset="0"/>
              </a:rPr>
              <a:t>Provides more detailed information than nslookup and uses more reliable sources of information to output its results</a:t>
            </a:r>
          </a:p>
          <a:p>
            <a:pPr lvl="1">
              <a:spcBef>
                <a:spcPts val="1000"/>
              </a:spcBef>
            </a:pPr>
            <a:r>
              <a:rPr lang="en-US" noProof="0" dirty="0">
                <a:cs typeface="Courier New" panose="02070309020205020404" pitchFamily="49" charset="0"/>
              </a:rPr>
              <a:t>Table 3-10 Sample dig commands</a:t>
            </a:r>
            <a:endParaRPr lang="en-US" noProof="0" dirty="0" smtClean="0">
              <a:cs typeface="Courier New" panose="02070309020205020404" pitchFamily="49" charset="0"/>
            </a:endParaRPr>
          </a:p>
        </p:txBody>
      </p:sp>
      <p:graphicFrame>
        <p:nvGraphicFramePr>
          <p:cNvPr id="5" name="Table 4" descr="The table consists of two columns and six rows. The column headings from left to right are as follows: sample d i g commands and description. The rows are as follows. Row 1. Sample d i g commands, d I g google.com. Description, performs a d n s lookup on a domain name. Row 2. Sample d i g commands, d i g @8.8.8.8 google.com. Description, specifies a name server in the google.com domain. Row 3. Sample d i g commands, d i g @8.8.8.8 google.com mx. Description, requests a list of all a records in the google.com domain on a specific name server. Row 4. Sample d i g commands, d i g google.com any. Description, requests a list of all record types in the google.com domain. Row 5. Sample d i g commands, d i g –x 74.125.21.102. Description, performs a reverse lookup on a google I P address. Row 6. Sample d i g commands, man d i g. Description, displays the man page for the d i g command. "/>
          <p:cNvGraphicFramePr>
            <a:graphicFrameLocks noGrp="1"/>
          </p:cNvGraphicFramePr>
          <p:nvPr>
            <p:extLst>
              <p:ext uri="{D42A27DB-BD31-4B8C-83A1-F6EECF244321}">
                <p14:modId xmlns:p14="http://schemas.microsoft.com/office/powerpoint/2010/main" val="3392723120"/>
              </p:ext>
            </p:extLst>
          </p:nvPr>
        </p:nvGraphicFramePr>
        <p:xfrm>
          <a:off x="1143000" y="3060576"/>
          <a:ext cx="6096000" cy="2509768"/>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xmlns="" val="20000"/>
                    </a:ext>
                  </a:extLst>
                </a:gridCol>
                <a:gridCol w="3657600">
                  <a:extLst>
                    <a:ext uri="{9D8B030D-6E8A-4147-A177-3AD203B41FA5}">
                      <a16:colId xmlns:a16="http://schemas.microsoft.com/office/drawing/2014/main" xmlns="" val="20001"/>
                    </a:ext>
                  </a:extLst>
                </a:gridCol>
              </a:tblGrid>
              <a:tr h="294640">
                <a:tc>
                  <a:txBody>
                    <a:bodyPr/>
                    <a:lstStyle/>
                    <a:p>
                      <a:r>
                        <a:rPr lang="en-US" sz="1200" dirty="0" smtClean="0">
                          <a:latin typeface="+mn-lt"/>
                        </a:rPr>
                        <a:t>Sample dig commands</a:t>
                      </a:r>
                      <a:endParaRPr lang="en-US" sz="1200" dirty="0">
                        <a:latin typeface="+mn-lt"/>
                      </a:endParaRPr>
                    </a:p>
                  </a:txBody>
                  <a:tcPr/>
                </a:tc>
                <a:tc>
                  <a:txBody>
                    <a:bodyPr/>
                    <a:lstStyle/>
                    <a:p>
                      <a:r>
                        <a:rPr lang="en-US" sz="1200" dirty="0" smtClean="0">
                          <a:latin typeface="+mn-lt"/>
                        </a:rPr>
                        <a:t>Description</a:t>
                      </a:r>
                      <a:endParaRPr lang="en-US" sz="1200" dirty="0">
                        <a:latin typeface="+mn-lt"/>
                      </a:endParaRPr>
                    </a:p>
                  </a:txBody>
                  <a:tcPr/>
                </a:tc>
                <a:extLst>
                  <a:ext uri="{0D108BD9-81ED-4DB2-BD59-A6C34878D82A}">
                    <a16:rowId xmlns:a16="http://schemas.microsoft.com/office/drawing/2014/main" xmlns="" val="10000"/>
                  </a:ext>
                </a:extLst>
              </a:tr>
              <a:tr h="302384">
                <a:tc>
                  <a:txBody>
                    <a:bodyPr/>
                    <a:lstStyle/>
                    <a:p>
                      <a:r>
                        <a:rPr lang="en-US" sz="1100" b="0" dirty="0" smtClean="0">
                          <a:latin typeface="+mn-lt"/>
                          <a:cs typeface="Courier New" pitchFamily="49" charset="0"/>
                        </a:rPr>
                        <a:t>dig google.com</a:t>
                      </a:r>
                      <a:endParaRPr lang="en-US" sz="1100" b="0" dirty="0">
                        <a:latin typeface="+mn-lt"/>
                        <a:cs typeface="Courier New" pitchFamily="49" charset="0"/>
                      </a:endParaRPr>
                    </a:p>
                  </a:txBody>
                  <a:tcPr/>
                </a:tc>
                <a:tc>
                  <a:txBody>
                    <a:bodyPr/>
                    <a:lstStyle/>
                    <a:p>
                      <a:r>
                        <a:rPr lang="en-US" sz="1200" dirty="0" smtClean="0">
                          <a:latin typeface="+mn-lt"/>
                        </a:rPr>
                        <a:t>Performs</a:t>
                      </a:r>
                      <a:r>
                        <a:rPr lang="en-US" sz="1200" baseline="0" dirty="0" smtClean="0">
                          <a:latin typeface="+mn-lt"/>
                        </a:rPr>
                        <a:t> a D</a:t>
                      </a:r>
                      <a:r>
                        <a:rPr lang="en-US" sz="100" baseline="0" dirty="0" smtClean="0">
                          <a:latin typeface="+mn-lt"/>
                        </a:rPr>
                        <a:t> </a:t>
                      </a:r>
                      <a:r>
                        <a:rPr lang="en-US" sz="1200" baseline="0" dirty="0" smtClean="0">
                          <a:latin typeface="+mn-lt"/>
                        </a:rPr>
                        <a:t>N</a:t>
                      </a:r>
                      <a:r>
                        <a:rPr lang="en-US" sz="100" baseline="0" dirty="0" smtClean="0">
                          <a:latin typeface="+mn-lt"/>
                        </a:rPr>
                        <a:t> </a:t>
                      </a:r>
                      <a:r>
                        <a:rPr lang="en-US" sz="1200" baseline="0" dirty="0" smtClean="0">
                          <a:latin typeface="+mn-lt"/>
                        </a:rPr>
                        <a:t>S lookup on a domain name</a:t>
                      </a:r>
                      <a:endParaRPr lang="en-US" sz="1200" dirty="0">
                        <a:latin typeface="+mn-lt"/>
                      </a:endParaRPr>
                    </a:p>
                  </a:txBody>
                  <a:tcPr/>
                </a:tc>
                <a:extLst>
                  <a:ext uri="{0D108BD9-81ED-4DB2-BD59-A6C34878D82A}">
                    <a16:rowId xmlns:a16="http://schemas.microsoft.com/office/drawing/2014/main" xmlns="" val="10001"/>
                  </a:ext>
                </a:extLst>
              </a:tr>
              <a:tr h="312544">
                <a:tc>
                  <a:txBody>
                    <a:bodyPr/>
                    <a:lstStyle/>
                    <a:p>
                      <a:r>
                        <a:rPr lang="en-US" sz="1100" b="0" dirty="0" smtClean="0">
                          <a:latin typeface="+mn-lt"/>
                          <a:cs typeface="Courier New" pitchFamily="49" charset="0"/>
                        </a:rPr>
                        <a:t>dig @8.8.8.8 google.com</a:t>
                      </a:r>
                      <a:endParaRPr lang="en-US" sz="1100" b="0" dirty="0">
                        <a:latin typeface="+mn-lt"/>
                        <a:cs typeface="Courier New" pitchFamily="49" charset="0"/>
                      </a:endParaRPr>
                    </a:p>
                  </a:txBody>
                  <a:tcPr/>
                </a:tc>
                <a:tc>
                  <a:txBody>
                    <a:bodyPr/>
                    <a:lstStyle/>
                    <a:p>
                      <a:r>
                        <a:rPr lang="en-US" sz="1200" dirty="0" smtClean="0">
                          <a:latin typeface="+mn-lt"/>
                        </a:rPr>
                        <a:t>Specifies a name server in the </a:t>
                      </a:r>
                      <a:r>
                        <a:rPr lang="en-US" sz="1200" i="0" dirty="0" smtClean="0">
                          <a:latin typeface="+mn-lt"/>
                        </a:rPr>
                        <a:t>google.com</a:t>
                      </a:r>
                      <a:r>
                        <a:rPr lang="en-US" sz="1200" dirty="0" smtClean="0">
                          <a:latin typeface="+mn-lt"/>
                        </a:rPr>
                        <a:t> domain</a:t>
                      </a:r>
                      <a:endParaRPr lang="en-US" sz="1200" dirty="0">
                        <a:latin typeface="+mn-lt"/>
                      </a:endParaRPr>
                    </a:p>
                  </a:txBody>
                  <a:tcPr/>
                </a:tc>
                <a:extLst>
                  <a:ext uri="{0D108BD9-81ED-4DB2-BD59-A6C34878D82A}">
                    <a16:rowId xmlns:a16="http://schemas.microsoft.com/office/drawing/2014/main" xmlns="" val="10002"/>
                  </a:ext>
                </a:extLst>
              </a:tr>
              <a:tr h="370840">
                <a:tc>
                  <a:txBody>
                    <a:bodyPr/>
                    <a:lstStyle/>
                    <a:p>
                      <a:r>
                        <a:rPr lang="en-US" sz="1100" b="0" dirty="0" smtClean="0">
                          <a:latin typeface="+mn-lt"/>
                          <a:cs typeface="Courier New" pitchFamily="49" charset="0"/>
                        </a:rPr>
                        <a:t>dig @8.8.8.8 google.com MX</a:t>
                      </a:r>
                      <a:endParaRPr lang="en-US" sz="1100" b="0" dirty="0">
                        <a:latin typeface="+mn-lt"/>
                        <a:cs typeface="Courier New" pitchFamily="49" charset="0"/>
                      </a:endParaRPr>
                    </a:p>
                  </a:txBody>
                  <a:tcPr/>
                </a:tc>
                <a:tc>
                  <a:txBody>
                    <a:bodyPr/>
                    <a:lstStyle/>
                    <a:p>
                      <a:r>
                        <a:rPr lang="en-US" sz="1200" dirty="0" smtClean="0">
                          <a:latin typeface="+mn-lt"/>
                        </a:rPr>
                        <a:t>Requests a list of all A records</a:t>
                      </a:r>
                      <a:r>
                        <a:rPr lang="en-US" sz="1200" baseline="0" dirty="0" smtClean="0">
                          <a:latin typeface="+mn-lt"/>
                        </a:rPr>
                        <a:t> in the </a:t>
                      </a:r>
                      <a:r>
                        <a:rPr lang="en-US" sz="1200" i="0" baseline="0" dirty="0" smtClean="0">
                          <a:latin typeface="+mn-lt"/>
                        </a:rPr>
                        <a:t>google.com</a:t>
                      </a:r>
                      <a:r>
                        <a:rPr lang="en-US" sz="1200" baseline="0" dirty="0" smtClean="0">
                          <a:latin typeface="+mn-lt"/>
                        </a:rPr>
                        <a:t> domain on a specific name server</a:t>
                      </a:r>
                      <a:endParaRPr lang="en-US" sz="1200" dirty="0">
                        <a:latin typeface="+mn-lt"/>
                      </a:endParaRPr>
                    </a:p>
                  </a:txBody>
                  <a:tcPr/>
                </a:tc>
                <a:extLst>
                  <a:ext uri="{0D108BD9-81ED-4DB2-BD59-A6C34878D82A}">
                    <a16:rowId xmlns:a16="http://schemas.microsoft.com/office/drawing/2014/main" xmlns="" val="10003"/>
                  </a:ext>
                </a:extLst>
              </a:tr>
              <a:tr h="370840">
                <a:tc>
                  <a:txBody>
                    <a:bodyPr/>
                    <a:lstStyle/>
                    <a:p>
                      <a:r>
                        <a:rPr lang="en-US" sz="1100" b="0" dirty="0" smtClean="0">
                          <a:latin typeface="+mn-lt"/>
                          <a:cs typeface="Courier New" pitchFamily="49" charset="0"/>
                        </a:rPr>
                        <a:t>dig google.com</a:t>
                      </a:r>
                      <a:r>
                        <a:rPr lang="en-US" sz="1100" b="0" baseline="0" dirty="0" smtClean="0">
                          <a:latin typeface="+mn-lt"/>
                          <a:cs typeface="Courier New" pitchFamily="49" charset="0"/>
                        </a:rPr>
                        <a:t> ANY</a:t>
                      </a:r>
                      <a:endParaRPr lang="en-US" sz="1100" b="0" dirty="0">
                        <a:latin typeface="+mn-lt"/>
                        <a:cs typeface="Courier New" pitchFamily="49" charset="0"/>
                      </a:endParaRPr>
                    </a:p>
                  </a:txBody>
                  <a:tcPr/>
                </a:tc>
                <a:tc>
                  <a:txBody>
                    <a:bodyPr/>
                    <a:lstStyle/>
                    <a:p>
                      <a:r>
                        <a:rPr lang="en-US" sz="1200" dirty="0" smtClean="0">
                          <a:latin typeface="+mn-lt"/>
                        </a:rPr>
                        <a:t>Requests a list</a:t>
                      </a:r>
                      <a:r>
                        <a:rPr lang="en-US" sz="1200" baseline="0" dirty="0" smtClean="0">
                          <a:latin typeface="+mn-lt"/>
                        </a:rPr>
                        <a:t> of all record types in the </a:t>
                      </a:r>
                      <a:r>
                        <a:rPr lang="en-US" sz="1200" i="0" baseline="0" dirty="0" smtClean="0">
                          <a:latin typeface="+mn-lt"/>
                        </a:rPr>
                        <a:t>google.com</a:t>
                      </a:r>
                      <a:r>
                        <a:rPr lang="en-US" sz="1200" baseline="0" dirty="0" smtClean="0">
                          <a:latin typeface="+mn-lt"/>
                        </a:rPr>
                        <a:t> domain</a:t>
                      </a:r>
                      <a:endParaRPr lang="en-US" sz="1200" dirty="0">
                        <a:latin typeface="+mn-lt"/>
                      </a:endParaRPr>
                    </a:p>
                  </a:txBody>
                  <a:tcPr/>
                </a:tc>
                <a:extLst>
                  <a:ext uri="{0D108BD9-81ED-4DB2-BD59-A6C34878D82A}">
                    <a16:rowId xmlns:a16="http://schemas.microsoft.com/office/drawing/2014/main" xmlns="" val="10004"/>
                  </a:ext>
                </a:extLst>
              </a:tr>
              <a:tr h="370840">
                <a:tc>
                  <a:txBody>
                    <a:bodyPr/>
                    <a:lstStyle/>
                    <a:p>
                      <a:r>
                        <a:rPr lang="en-US" sz="1100" b="0" dirty="0" smtClean="0">
                          <a:latin typeface="+mn-lt"/>
                          <a:cs typeface="Courier New" pitchFamily="49" charset="0"/>
                        </a:rPr>
                        <a:t>dig –x 74.125.21.102</a:t>
                      </a:r>
                      <a:endParaRPr lang="en-US" sz="1100" b="0" dirty="0">
                        <a:latin typeface="+mn-lt"/>
                        <a:cs typeface="Courier New" pitchFamily="49" charset="0"/>
                      </a:endParaRPr>
                    </a:p>
                  </a:txBody>
                  <a:tcPr/>
                </a:tc>
                <a:tc>
                  <a:txBody>
                    <a:bodyPr/>
                    <a:lstStyle/>
                    <a:p>
                      <a:r>
                        <a:rPr lang="en-US" sz="1200" dirty="0" smtClean="0">
                          <a:latin typeface="+mn-lt"/>
                        </a:rPr>
                        <a:t>Performs a reverse lookup</a:t>
                      </a:r>
                      <a:r>
                        <a:rPr lang="en-US" sz="1200" baseline="0" dirty="0" smtClean="0">
                          <a:latin typeface="+mn-lt"/>
                        </a:rPr>
                        <a:t> on a Google I</a:t>
                      </a:r>
                      <a:r>
                        <a:rPr lang="en-US" sz="100" baseline="0" dirty="0" smtClean="0">
                          <a:latin typeface="+mn-lt"/>
                        </a:rPr>
                        <a:t> </a:t>
                      </a:r>
                      <a:r>
                        <a:rPr lang="en-US" sz="1200" baseline="0" dirty="0" smtClean="0">
                          <a:latin typeface="+mn-lt"/>
                        </a:rPr>
                        <a:t>P address</a:t>
                      </a:r>
                      <a:endParaRPr lang="en-US" sz="1200" dirty="0">
                        <a:latin typeface="+mn-lt"/>
                      </a:endParaRPr>
                    </a:p>
                  </a:txBody>
                  <a:tcPr/>
                </a:tc>
                <a:extLst>
                  <a:ext uri="{0D108BD9-81ED-4DB2-BD59-A6C34878D82A}">
                    <a16:rowId xmlns:a16="http://schemas.microsoft.com/office/drawing/2014/main" xmlns="" val="10005"/>
                  </a:ext>
                </a:extLst>
              </a:tr>
              <a:tr h="314960">
                <a:tc>
                  <a:txBody>
                    <a:bodyPr/>
                    <a:lstStyle/>
                    <a:p>
                      <a:r>
                        <a:rPr lang="en-US" sz="1100" b="0" dirty="0" smtClean="0">
                          <a:latin typeface="+mn-lt"/>
                          <a:cs typeface="Courier New" pitchFamily="49" charset="0"/>
                        </a:rPr>
                        <a:t>man dig</a:t>
                      </a:r>
                      <a:endParaRPr lang="en-US" sz="1100" b="0" dirty="0">
                        <a:latin typeface="+mn-lt"/>
                        <a:cs typeface="Courier New" pitchFamily="49" charset="0"/>
                      </a:endParaRPr>
                    </a:p>
                  </a:txBody>
                  <a:tcPr/>
                </a:tc>
                <a:tc>
                  <a:txBody>
                    <a:bodyPr/>
                    <a:lstStyle/>
                    <a:p>
                      <a:r>
                        <a:rPr lang="en-US" sz="1200" dirty="0" smtClean="0">
                          <a:latin typeface="+mn-lt"/>
                        </a:rPr>
                        <a:t>Displays the man page for the </a:t>
                      </a:r>
                      <a:r>
                        <a:rPr lang="en-US" sz="1200" dirty="0" smtClean="0">
                          <a:latin typeface="+mn-lt"/>
                          <a:cs typeface="Courier New" panose="02070309020205020404" pitchFamily="49" charset="0"/>
                        </a:rPr>
                        <a:t>dig </a:t>
                      </a:r>
                      <a:r>
                        <a:rPr lang="en-US" sz="1200" dirty="0" smtClean="0">
                          <a:latin typeface="+mn-lt"/>
                        </a:rPr>
                        <a:t>command</a:t>
                      </a:r>
                      <a:endParaRPr lang="en-US" sz="1200" dirty="0">
                        <a:latin typeface="+mn-lt"/>
                      </a:endParaRPr>
                    </a:p>
                  </a:txBody>
                  <a:tcPr/>
                </a:tc>
                <a:extLst>
                  <a:ext uri="{0D108BD9-81ED-4DB2-BD59-A6C34878D82A}">
                    <a16:rowId xmlns:a16="http://schemas.microsoft.com/office/drawing/2014/main" xmlns="" val="10006"/>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05136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Common Network Issues (1 of 3)</a:t>
            </a:r>
            <a:endParaRPr lang="en-US" noProof="0" dirty="0"/>
          </a:p>
        </p:txBody>
      </p:sp>
      <p:sp>
        <p:nvSpPr>
          <p:cNvPr id="3" name="Content Placeholder 2"/>
          <p:cNvSpPr>
            <a:spLocks noGrp="1"/>
          </p:cNvSpPr>
          <p:nvPr>
            <p:ph idx="1"/>
          </p:nvPr>
        </p:nvSpPr>
        <p:spPr>
          <a:xfrm>
            <a:off x="365125" y="1538818"/>
            <a:ext cx="8415338" cy="946926"/>
          </a:xfrm>
        </p:spPr>
        <p:txBody>
          <a:bodyPr/>
          <a:lstStyle/>
          <a:p>
            <a:pPr>
              <a:spcBef>
                <a:spcPts val="1000"/>
              </a:spcBef>
            </a:pPr>
            <a:r>
              <a:rPr lang="en-US" noProof="0" dirty="0" smtClean="0"/>
              <a:t>Incorrect time</a:t>
            </a:r>
          </a:p>
          <a:p>
            <a:pPr lvl="1">
              <a:spcBef>
                <a:spcPts val="1000"/>
              </a:spcBef>
            </a:pPr>
            <a:r>
              <a:rPr lang="en-US" noProof="0" dirty="0" smtClean="0"/>
              <a:t>Check a domain computer’s time source from a Command Prompt window by entering </a:t>
            </a:r>
            <a:r>
              <a:rPr lang="en-US" b="1" noProof="0" dirty="0" smtClean="0">
                <a:cs typeface="Courier New" panose="02070309020205020404" pitchFamily="49" charset="0"/>
              </a:rPr>
              <a:t>w32tm /query /source</a:t>
            </a:r>
          </a:p>
        </p:txBody>
      </p:sp>
      <p:pic>
        <p:nvPicPr>
          <p:cNvPr id="5" name="Picture 4" descr="Figure 3-30 Change the time server your computer uses to synchronize its system tim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819400"/>
            <a:ext cx="5233416" cy="3014472"/>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54616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 Addresses</a:t>
            </a:r>
            <a:endParaRPr lang="en-US" noProof="0" dirty="0"/>
          </a:p>
        </p:txBody>
      </p:sp>
      <p:sp>
        <p:nvSpPr>
          <p:cNvPr id="3" name="Content Placeholder 2"/>
          <p:cNvSpPr>
            <a:spLocks noGrp="1"/>
          </p:cNvSpPr>
          <p:nvPr>
            <p:ph idx="1"/>
          </p:nvPr>
        </p:nvSpPr>
        <p:spPr>
          <a:xfrm>
            <a:off x="365125" y="1538818"/>
            <a:ext cx="8415338" cy="2062616"/>
          </a:xfrm>
        </p:spPr>
        <p:txBody>
          <a:bodyPr/>
          <a:lstStyle/>
          <a:p>
            <a:pPr>
              <a:spcBef>
                <a:spcPts val="1000"/>
              </a:spcBef>
            </a:pPr>
            <a:r>
              <a:rPr lang="en-US" noProof="0" dirty="0">
                <a:solidFill>
                  <a:schemeClr val="tx1"/>
                </a:solidFill>
              </a:rPr>
              <a:t>Traditional MAC addresses contain two </a:t>
            </a:r>
            <a:r>
              <a:rPr lang="en-US" noProof="0" dirty="0" smtClean="0">
                <a:solidFill>
                  <a:schemeClr val="tx1"/>
                </a:solidFill>
              </a:rPr>
              <a:t>parts:</a:t>
            </a:r>
            <a:endParaRPr lang="en-US" noProof="0" dirty="0">
              <a:solidFill>
                <a:schemeClr val="tx1"/>
              </a:solidFill>
            </a:endParaRPr>
          </a:p>
          <a:p>
            <a:pPr lvl="1">
              <a:spcBef>
                <a:spcPts val="1000"/>
              </a:spcBef>
            </a:pPr>
            <a:r>
              <a:rPr lang="en-US" noProof="0" dirty="0">
                <a:solidFill>
                  <a:schemeClr val="tx1"/>
                </a:solidFill>
              </a:rPr>
              <a:t>First 24 bits are known as the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U</a:t>
            </a:r>
            <a:r>
              <a:rPr lang="en-US" sz="100" noProof="0" dirty="0" smtClean="0">
                <a:solidFill>
                  <a:schemeClr val="tx1"/>
                </a:solidFill>
              </a:rPr>
              <a:t> </a:t>
            </a:r>
            <a:r>
              <a:rPr lang="en-US" noProof="0" dirty="0" smtClean="0">
                <a:solidFill>
                  <a:schemeClr val="tx1"/>
                </a:solidFill>
              </a:rPr>
              <a:t>I </a:t>
            </a:r>
            <a:r>
              <a:rPr lang="en-US" noProof="0" dirty="0">
                <a:solidFill>
                  <a:schemeClr val="tx1"/>
                </a:solidFill>
              </a:rPr>
              <a:t>(Organizationally Unique Identifier) </a:t>
            </a:r>
            <a:r>
              <a:rPr lang="en-US" noProof="0" dirty="0" smtClean="0">
                <a:solidFill>
                  <a:schemeClr val="tx1"/>
                </a:solidFill>
              </a:rPr>
              <a:t>or manufacturer-I</a:t>
            </a:r>
            <a:r>
              <a:rPr lang="en-US" sz="100" noProof="0" dirty="0" smtClean="0">
                <a:solidFill>
                  <a:schemeClr val="tx1"/>
                </a:solidFill>
              </a:rPr>
              <a:t> </a:t>
            </a:r>
            <a:r>
              <a:rPr lang="en-US" noProof="0" dirty="0" smtClean="0">
                <a:solidFill>
                  <a:schemeClr val="tx1"/>
                </a:solidFill>
              </a:rPr>
              <a:t>D</a:t>
            </a:r>
            <a:endParaRPr lang="en-US" noProof="0" dirty="0">
              <a:solidFill>
                <a:schemeClr val="tx1"/>
              </a:solidFill>
            </a:endParaRPr>
          </a:p>
          <a:p>
            <a:pPr lvl="2">
              <a:spcBef>
                <a:spcPts val="1000"/>
              </a:spcBef>
            </a:pPr>
            <a:r>
              <a:rPr lang="en-US" noProof="0" dirty="0">
                <a:solidFill>
                  <a:schemeClr val="tx1"/>
                </a:solidFill>
              </a:rPr>
              <a:t>Assigned by the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E</a:t>
            </a:r>
            <a:r>
              <a:rPr lang="en-US" sz="100" noProof="0" dirty="0" smtClean="0">
                <a:solidFill>
                  <a:schemeClr val="tx1"/>
                </a:solidFill>
              </a:rPr>
              <a:t> </a:t>
            </a:r>
            <a:r>
              <a:rPr lang="en-US" noProof="0" dirty="0" smtClean="0">
                <a:solidFill>
                  <a:schemeClr val="tx1"/>
                </a:solidFill>
              </a:rPr>
              <a:t>E</a:t>
            </a:r>
            <a:r>
              <a:rPr lang="en-US" sz="100" noProof="0" dirty="0" smtClean="0">
                <a:solidFill>
                  <a:schemeClr val="tx1"/>
                </a:solidFill>
              </a:rPr>
              <a:t> </a:t>
            </a:r>
            <a:r>
              <a:rPr lang="en-US" noProof="0" dirty="0" smtClean="0">
                <a:solidFill>
                  <a:schemeClr val="tx1"/>
                </a:solidFill>
              </a:rPr>
              <a:t>E</a:t>
            </a:r>
            <a:endParaRPr lang="en-US" noProof="0" dirty="0">
              <a:solidFill>
                <a:schemeClr val="tx1"/>
              </a:solidFill>
            </a:endParaRPr>
          </a:p>
          <a:p>
            <a:pPr lvl="1">
              <a:spcBef>
                <a:spcPts val="1000"/>
              </a:spcBef>
            </a:pPr>
            <a:r>
              <a:rPr lang="en-US" noProof="0" dirty="0">
                <a:solidFill>
                  <a:schemeClr val="tx1"/>
                </a:solidFill>
              </a:rPr>
              <a:t>Last 24 bits make up the extension identifier or device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D</a:t>
            </a:r>
            <a:endParaRPr lang="en-US" noProof="0" dirty="0">
              <a:solidFill>
                <a:schemeClr val="tx1"/>
              </a:solidFill>
            </a:endParaRPr>
          </a:p>
          <a:p>
            <a:pPr lvl="2">
              <a:spcBef>
                <a:spcPts val="1000"/>
              </a:spcBef>
            </a:pPr>
            <a:r>
              <a:rPr lang="en-US" noProof="0" dirty="0" smtClean="0">
                <a:solidFill>
                  <a:schemeClr val="tx1"/>
                </a:solidFill>
              </a:rPr>
              <a:t>Manufacturers </a:t>
            </a:r>
            <a:r>
              <a:rPr lang="en-US" noProof="0" dirty="0">
                <a:solidFill>
                  <a:schemeClr val="tx1"/>
                </a:solidFill>
              </a:rPr>
              <a:t>assign each </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C </a:t>
            </a:r>
            <a:r>
              <a:rPr lang="en-US" noProof="0" dirty="0">
                <a:solidFill>
                  <a:schemeClr val="tx1"/>
                </a:solidFill>
              </a:rPr>
              <a:t>a unique device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D</a:t>
            </a:r>
            <a:endParaRPr lang="en-US" noProof="0" dirty="0">
              <a:solidFill>
                <a:schemeClr val="tx1"/>
              </a:solidFill>
            </a:endParaRPr>
          </a:p>
        </p:txBody>
      </p:sp>
      <p:pic>
        <p:nvPicPr>
          <p:cNvPr id="5" name="Picture 4" descr="Figure 3-1 N I C with MAC address.&#10;A network adapter’s M A C address is stamped directly onto the N I C’s circuit board or on a sticker attached to some part of the N I C.&#10;Source: D-Link of North Americ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1617" y="3718901"/>
            <a:ext cx="2146407" cy="2479031"/>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281490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Common Network Issues (2 of 3)</a:t>
            </a:r>
            <a:endParaRPr lang="en-US" noProof="0" dirty="0"/>
          </a:p>
        </p:txBody>
      </p:sp>
      <p:sp>
        <p:nvSpPr>
          <p:cNvPr id="3" name="Content Placeholder 2"/>
          <p:cNvSpPr>
            <a:spLocks noGrp="1"/>
          </p:cNvSpPr>
          <p:nvPr>
            <p:ph idx="1"/>
          </p:nvPr>
        </p:nvSpPr>
        <p:spPr>
          <a:xfrm>
            <a:off x="365125" y="1538818"/>
            <a:ext cx="8415338" cy="2296526"/>
          </a:xfrm>
        </p:spPr>
        <p:txBody>
          <a:bodyPr/>
          <a:lstStyle/>
          <a:p>
            <a:pPr>
              <a:spcBef>
                <a:spcPts val="1000"/>
              </a:spcBef>
            </a:pPr>
            <a:r>
              <a:rPr lang="en-US" noProof="0" dirty="0" smtClean="0"/>
              <a:t>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issues:</a:t>
            </a:r>
          </a:p>
          <a:p>
            <a:pPr lvl="1">
              <a:spcBef>
                <a:spcPts val="1000"/>
              </a:spcBef>
            </a:pPr>
            <a:r>
              <a:rPr lang="en-US" noProof="0" dirty="0" smtClean="0">
                <a:cs typeface="Courier New" panose="02070309020205020404" pitchFamily="49" charset="0"/>
              </a:rPr>
              <a:t>If you are getting D</a:t>
            </a:r>
            <a:r>
              <a:rPr lang="en-US" sz="100" noProof="0" dirty="0" smtClean="0">
                <a:cs typeface="Courier New" panose="02070309020205020404" pitchFamily="49" charset="0"/>
              </a:rPr>
              <a:t> </a:t>
            </a:r>
            <a:r>
              <a:rPr lang="en-US" noProof="0" dirty="0" smtClean="0">
                <a:cs typeface="Courier New" panose="02070309020205020404" pitchFamily="49" charset="0"/>
              </a:rPr>
              <a:t>H</a:t>
            </a:r>
            <a:r>
              <a:rPr lang="en-US" sz="100" noProof="0" dirty="0" smtClean="0">
                <a:cs typeface="Courier New" panose="02070309020205020404" pitchFamily="49" charset="0"/>
              </a:rPr>
              <a:t> </a:t>
            </a:r>
            <a:r>
              <a:rPr lang="en-US" noProof="0" dirty="0" smtClean="0">
                <a:cs typeface="Courier New" panose="02070309020205020404" pitchFamily="49" charset="0"/>
              </a:rPr>
              <a:t>C</a:t>
            </a:r>
            <a:r>
              <a:rPr lang="en-US" sz="100" noProof="0" dirty="0" smtClean="0">
                <a:cs typeface="Courier New" panose="02070309020205020404" pitchFamily="49" charset="0"/>
              </a:rPr>
              <a:t> </a:t>
            </a:r>
            <a:r>
              <a:rPr lang="en-US" noProof="0" dirty="0" smtClean="0">
                <a:cs typeface="Courier New" panose="02070309020205020404" pitchFamily="49" charset="0"/>
              </a:rPr>
              <a:t>P errors or if multiple clients are having trouble connecting to the network</a:t>
            </a:r>
          </a:p>
          <a:p>
            <a:pPr lvl="2">
              <a:spcBef>
                <a:spcPts val="1000"/>
              </a:spcBef>
            </a:pPr>
            <a:r>
              <a:rPr lang="en-US" noProof="0" dirty="0" smtClean="0">
                <a:cs typeface="Courier New" panose="02070309020205020404" pitchFamily="49" charset="0"/>
              </a:rPr>
              <a:t>Check the settings on your D</a:t>
            </a:r>
            <a:r>
              <a:rPr lang="en-US" sz="100" noProof="0" dirty="0" smtClean="0">
                <a:cs typeface="Courier New" panose="02070309020205020404" pitchFamily="49" charset="0"/>
              </a:rPr>
              <a:t> </a:t>
            </a:r>
            <a:r>
              <a:rPr lang="en-US" noProof="0" dirty="0" smtClean="0">
                <a:cs typeface="Courier New" panose="02070309020205020404" pitchFamily="49" charset="0"/>
              </a:rPr>
              <a:t>H</a:t>
            </a:r>
            <a:r>
              <a:rPr lang="en-US" sz="100" noProof="0" dirty="0" smtClean="0">
                <a:cs typeface="Courier New" panose="02070309020205020404" pitchFamily="49" charset="0"/>
              </a:rPr>
              <a:t> </a:t>
            </a:r>
            <a:r>
              <a:rPr lang="en-US" noProof="0" dirty="0" smtClean="0">
                <a:cs typeface="Courier New" panose="02070309020205020404" pitchFamily="49" charset="0"/>
              </a:rPr>
              <a:t>C</a:t>
            </a:r>
            <a:r>
              <a:rPr lang="en-US" sz="100" noProof="0" dirty="0" smtClean="0">
                <a:cs typeface="Courier New" panose="02070309020205020404" pitchFamily="49" charset="0"/>
              </a:rPr>
              <a:t> </a:t>
            </a:r>
            <a:r>
              <a:rPr lang="en-US" noProof="0" dirty="0" smtClean="0">
                <a:cs typeface="Courier New" panose="02070309020205020404" pitchFamily="49" charset="0"/>
              </a:rPr>
              <a:t>P server</a:t>
            </a:r>
          </a:p>
          <a:p>
            <a:pPr lvl="2">
              <a:spcBef>
                <a:spcPts val="1000"/>
              </a:spcBef>
            </a:pPr>
            <a:r>
              <a:rPr lang="en-US" noProof="0" dirty="0" smtClean="0">
                <a:cs typeface="Courier New" panose="02070309020205020404" pitchFamily="49" charset="0"/>
              </a:rPr>
              <a:t>Make sure the D</a:t>
            </a:r>
            <a:r>
              <a:rPr lang="en-US" sz="100" noProof="0" dirty="0" smtClean="0">
                <a:cs typeface="Courier New" panose="02070309020205020404" pitchFamily="49" charset="0"/>
              </a:rPr>
              <a:t> </a:t>
            </a:r>
            <a:r>
              <a:rPr lang="en-US" noProof="0" dirty="0" smtClean="0">
                <a:cs typeface="Courier New" panose="02070309020205020404" pitchFamily="49" charset="0"/>
              </a:rPr>
              <a:t>H</a:t>
            </a:r>
            <a:r>
              <a:rPr lang="en-US" sz="100" noProof="0" dirty="0" smtClean="0">
                <a:cs typeface="Courier New" panose="02070309020205020404" pitchFamily="49" charset="0"/>
              </a:rPr>
              <a:t> </a:t>
            </a:r>
            <a:r>
              <a:rPr lang="en-US" noProof="0" dirty="0" smtClean="0">
                <a:cs typeface="Courier New" panose="02070309020205020404" pitchFamily="49" charset="0"/>
              </a:rPr>
              <a:t>C</a:t>
            </a:r>
            <a:r>
              <a:rPr lang="en-US" sz="100" noProof="0" dirty="0" smtClean="0">
                <a:cs typeface="Courier New" panose="02070309020205020404" pitchFamily="49" charset="0"/>
              </a:rPr>
              <a:t> </a:t>
            </a:r>
            <a:r>
              <a:rPr lang="en-US" noProof="0" dirty="0" smtClean="0">
                <a:cs typeface="Courier New" panose="02070309020205020404" pitchFamily="49" charset="0"/>
              </a:rPr>
              <a:t>P scope is large enough to account for the number of clients the network must support</a:t>
            </a:r>
          </a:p>
          <a:p>
            <a:pPr lvl="1">
              <a:spcBef>
                <a:spcPts val="1000"/>
              </a:spcBef>
            </a:pPr>
            <a:r>
              <a:rPr lang="en-US" noProof="0" dirty="0" smtClean="0">
                <a:cs typeface="Courier New" panose="02070309020205020404" pitchFamily="49" charset="0"/>
              </a:rPr>
              <a:t>Consider implementing a shorter lease time on larger networks</a:t>
            </a:r>
            <a:endParaRPr lang="en-US" noProof="0" dirty="0">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907864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Common Network Issues (3 of 3)</a:t>
            </a:r>
            <a:endParaRPr lang="en-US" noProof="0" dirty="0"/>
          </a:p>
        </p:txBody>
      </p:sp>
      <p:sp>
        <p:nvSpPr>
          <p:cNvPr id="3" name="Content Placeholder 2"/>
          <p:cNvSpPr>
            <a:spLocks noGrp="1"/>
          </p:cNvSpPr>
          <p:nvPr>
            <p:ph idx="1"/>
          </p:nvPr>
        </p:nvSpPr>
        <p:spPr>
          <a:xfrm>
            <a:off x="365125" y="1538818"/>
            <a:ext cx="8415338" cy="3902607"/>
          </a:xfrm>
        </p:spPr>
        <p:txBody>
          <a:bodyPr/>
          <a:lstStyle/>
          <a:p>
            <a:pPr>
              <a:spcBef>
                <a:spcPts val="1000"/>
              </a:spcBef>
            </a:pPr>
            <a:r>
              <a:rPr lang="en-US" noProof="0" dirty="0" smtClean="0"/>
              <a:t>Network connection configuration issues</a:t>
            </a:r>
          </a:p>
          <a:p>
            <a:pPr lvl="1">
              <a:spcBef>
                <a:spcPts val="1000"/>
              </a:spcBef>
            </a:pPr>
            <a:r>
              <a:rPr lang="en-US" noProof="0" dirty="0" smtClean="0">
                <a:cs typeface="Courier New" panose="02070309020205020404" pitchFamily="49" charset="0"/>
              </a:rPr>
              <a:t>Common configuration errors:</a:t>
            </a:r>
          </a:p>
          <a:p>
            <a:pPr lvl="2">
              <a:spcBef>
                <a:spcPts val="1000"/>
              </a:spcBef>
            </a:pPr>
            <a:r>
              <a:rPr lang="en-US" noProof="0" dirty="0" smtClean="0">
                <a:cs typeface="Courier New" panose="02070309020205020404" pitchFamily="49" charset="0"/>
              </a:rPr>
              <a:t>Incorrect netmask</a:t>
            </a:r>
          </a:p>
          <a:p>
            <a:pPr lvl="2">
              <a:spcBef>
                <a:spcPts val="1000"/>
              </a:spcBef>
            </a:pPr>
            <a:r>
              <a:rPr lang="en-US" noProof="0" dirty="0" smtClean="0">
                <a:cs typeface="Courier New" panose="02070309020205020404" pitchFamily="49" charset="0"/>
              </a:rPr>
              <a:t>Incorrect gateway</a:t>
            </a:r>
          </a:p>
          <a:p>
            <a:pPr lvl="2">
              <a:spcBef>
                <a:spcPts val="1000"/>
              </a:spcBef>
            </a:pPr>
            <a:r>
              <a:rPr lang="en-US" noProof="0" dirty="0" smtClean="0">
                <a:cs typeface="Courier New" panose="02070309020205020404" pitchFamily="49" charset="0"/>
              </a:rPr>
              <a:t>Duplicate IP address</a:t>
            </a:r>
          </a:p>
          <a:p>
            <a:pPr lvl="1">
              <a:spcBef>
                <a:spcPts val="1000"/>
              </a:spcBef>
            </a:pPr>
            <a:r>
              <a:rPr lang="en-US" noProof="0" dirty="0" smtClean="0">
                <a:cs typeface="Courier New" panose="02070309020205020404" pitchFamily="49" charset="0"/>
              </a:rPr>
              <a:t>When a computer is struggling to establish a network connection</a:t>
            </a:r>
          </a:p>
          <a:p>
            <a:pPr lvl="2">
              <a:spcBef>
                <a:spcPts val="1000"/>
              </a:spcBef>
            </a:pPr>
            <a:r>
              <a:rPr lang="en-US" noProof="0" dirty="0" smtClean="0">
                <a:cs typeface="Courier New" panose="02070309020205020404" pitchFamily="49" charset="0"/>
              </a:rPr>
              <a:t>Check its T</a:t>
            </a:r>
            <a:r>
              <a:rPr lang="en-US" sz="100" noProof="0" dirty="0" smtClean="0">
                <a:cs typeface="Courier New" panose="02070309020205020404" pitchFamily="49" charset="0"/>
              </a:rPr>
              <a:t> </a:t>
            </a:r>
            <a:r>
              <a:rPr lang="en-US" noProof="0" dirty="0" smtClean="0">
                <a:cs typeface="Courier New" panose="02070309020205020404" pitchFamily="49" charset="0"/>
              </a:rPr>
              <a:t>C</a:t>
            </a:r>
            <a:r>
              <a:rPr lang="en-US" sz="100" noProof="0" dirty="0" smtClean="0">
                <a:cs typeface="Courier New" panose="02070309020205020404" pitchFamily="49" charset="0"/>
              </a:rPr>
              <a:t> </a:t>
            </a:r>
            <a:r>
              <a:rPr lang="en-US" noProof="0" dirty="0" smtClean="0">
                <a:cs typeface="Courier New" panose="02070309020205020404" pitchFamily="49" charset="0"/>
              </a:rPr>
              <a:t>P/I</a:t>
            </a:r>
            <a:r>
              <a:rPr lang="en-US" sz="100" noProof="0" dirty="0" smtClean="0">
                <a:cs typeface="Courier New" panose="02070309020205020404" pitchFamily="49" charset="0"/>
              </a:rPr>
              <a:t> </a:t>
            </a:r>
            <a:r>
              <a:rPr lang="en-US" noProof="0" dirty="0" smtClean="0">
                <a:cs typeface="Courier New" panose="02070309020205020404" pitchFamily="49" charset="0"/>
              </a:rPr>
              <a:t>P configuration settings</a:t>
            </a:r>
          </a:p>
          <a:p>
            <a:pPr lvl="1">
              <a:spcBef>
                <a:spcPts val="1000"/>
              </a:spcBef>
            </a:pPr>
            <a:r>
              <a:rPr lang="en-US" noProof="0" dirty="0"/>
              <a:t>If the computer is not obtaining an </a:t>
            </a:r>
            <a:r>
              <a:rPr lang="en-US" noProof="0" dirty="0" smtClean="0"/>
              <a:t>I</a:t>
            </a:r>
            <a:r>
              <a:rPr lang="en-US" sz="100" noProof="0" dirty="0" smtClean="0"/>
              <a:t> </a:t>
            </a:r>
            <a:r>
              <a:rPr lang="en-US" noProof="0" dirty="0" smtClean="0"/>
              <a:t>P </a:t>
            </a:r>
            <a:r>
              <a:rPr lang="en-US" noProof="0" dirty="0"/>
              <a:t>address and related information from a </a:t>
            </a:r>
            <a:r>
              <a:rPr lang="en-US" noProof="0" dirty="0" smtClean="0"/>
              <a:t>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a:t>
            </a:r>
            <a:r>
              <a:rPr lang="en-US" noProof="0" dirty="0"/>
              <a:t>server</a:t>
            </a:r>
          </a:p>
          <a:p>
            <a:pPr lvl="2">
              <a:spcBef>
                <a:spcPts val="1000"/>
              </a:spcBef>
            </a:pPr>
            <a:r>
              <a:rPr lang="en-US" noProof="0" dirty="0"/>
              <a:t>Static settings might be using the wrong information</a:t>
            </a:r>
          </a:p>
          <a:p>
            <a:pPr lvl="2">
              <a:spcBef>
                <a:spcPts val="1000"/>
              </a:spcBef>
            </a:pPr>
            <a:r>
              <a:rPr lang="en-US" noProof="0" dirty="0"/>
              <a:t>Try switching to </a:t>
            </a:r>
            <a:r>
              <a:rPr lang="en-US" noProof="0" dirty="0" smtClean="0"/>
              <a:t>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a:t>
            </a:r>
            <a:endParaRPr lang="en-US" noProof="0" dirty="0">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894134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3)</a:t>
            </a:r>
            <a:endParaRPr lang="en-US" noProof="0" dirty="0"/>
          </a:p>
        </p:txBody>
      </p:sp>
      <p:sp>
        <p:nvSpPr>
          <p:cNvPr id="2" name="Content Placeholder 1"/>
          <p:cNvSpPr>
            <a:spLocks noGrp="1"/>
          </p:cNvSpPr>
          <p:nvPr>
            <p:ph idx="1"/>
          </p:nvPr>
        </p:nvSpPr>
        <p:spPr>
          <a:xfrm>
            <a:off x="365125" y="1538818"/>
            <a:ext cx="8415338" cy="4278094"/>
          </a:xfrm>
        </p:spPr>
        <p:txBody>
          <a:bodyPr/>
          <a:lstStyle/>
          <a:p>
            <a:pPr>
              <a:spcBef>
                <a:spcPts val="1000"/>
              </a:spcBef>
            </a:pPr>
            <a:r>
              <a:rPr lang="en-US" noProof="0" dirty="0" smtClean="0"/>
              <a:t>The I</a:t>
            </a:r>
            <a:r>
              <a:rPr lang="en-US" sz="100" noProof="0" dirty="0" smtClean="0"/>
              <a:t> </a:t>
            </a:r>
            <a:r>
              <a:rPr lang="en-US" noProof="0" dirty="0" smtClean="0"/>
              <a:t>A</a:t>
            </a:r>
            <a:r>
              <a:rPr lang="en-US" sz="100" noProof="0" dirty="0" smtClean="0"/>
              <a:t> </a:t>
            </a:r>
            <a:r>
              <a:rPr lang="en-US" noProof="0" dirty="0" smtClean="0"/>
              <a:t>N</a:t>
            </a:r>
            <a:r>
              <a:rPr lang="en-US" sz="100" noProof="0" dirty="0" smtClean="0"/>
              <a:t> </a:t>
            </a:r>
            <a:r>
              <a:rPr lang="en-US" noProof="0" dirty="0" smtClean="0"/>
              <a:t>A is an organization responsible for tracking the assignments of domain names, port numbers, and IP addresses</a:t>
            </a:r>
          </a:p>
          <a:p>
            <a:pPr>
              <a:spcBef>
                <a:spcPts val="1000"/>
              </a:spcBef>
            </a:pPr>
            <a:r>
              <a:rPr lang="en-US" noProof="0" dirty="0" smtClean="0"/>
              <a:t>MAC addresses contain two parts, are 48 bits long, and are written in hexadecimal numbers separated by colons</a:t>
            </a:r>
          </a:p>
          <a:p>
            <a:pPr>
              <a:spcBef>
                <a:spcPts val="1000"/>
              </a:spcBef>
            </a:pPr>
            <a:r>
              <a:rPr lang="en-US" noProof="0" dirty="0" smtClean="0"/>
              <a:t>I</a:t>
            </a:r>
            <a:r>
              <a:rPr lang="en-US" sz="100" noProof="0" dirty="0" smtClean="0"/>
              <a:t> </a:t>
            </a:r>
            <a:r>
              <a:rPr lang="en-US" noProof="0" dirty="0" smtClean="0"/>
              <a:t>P addresses identify nodes at the Network layer</a:t>
            </a:r>
          </a:p>
          <a:p>
            <a:pPr>
              <a:spcBef>
                <a:spcPts val="1000"/>
              </a:spcBef>
            </a:pPr>
            <a:r>
              <a:rPr lang="en-US" noProof="0" dirty="0" smtClean="0"/>
              <a:t>The first part of an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address identifies the network and the last part identifies the host</a:t>
            </a:r>
          </a:p>
          <a:p>
            <a:pPr>
              <a:spcBef>
                <a:spcPts val="1000"/>
              </a:spcBef>
            </a:pPr>
            <a:r>
              <a:rPr lang="en-US" noProof="0" dirty="0" smtClean="0"/>
              <a:t>A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scope is a range of addresses to be assigned to clients when they request an </a:t>
            </a:r>
            <a:r>
              <a:rPr lang="en-US" dirty="0"/>
              <a:t>I</a:t>
            </a:r>
            <a:r>
              <a:rPr lang="en-US" sz="100" dirty="0"/>
              <a:t> </a:t>
            </a:r>
            <a:r>
              <a:rPr lang="en-US" dirty="0"/>
              <a:t>P</a:t>
            </a:r>
            <a:r>
              <a:rPr lang="en-US" sz="100" dirty="0"/>
              <a:t> </a:t>
            </a:r>
            <a:r>
              <a:rPr lang="en-US" dirty="0"/>
              <a:t>v</a:t>
            </a:r>
            <a:r>
              <a:rPr lang="en-US" sz="100" dirty="0"/>
              <a:t> </a:t>
            </a:r>
            <a:r>
              <a:rPr lang="en-US" dirty="0"/>
              <a:t>4 </a:t>
            </a:r>
            <a:r>
              <a:rPr lang="en-US" noProof="0" dirty="0" smtClean="0"/>
              <a:t>address</a:t>
            </a:r>
          </a:p>
          <a:p>
            <a:pPr>
              <a:spcBef>
                <a:spcPts val="1000"/>
              </a:spcBef>
            </a:pPr>
            <a:r>
              <a:rPr lang="en-US" noProof="0" dirty="0" smtClean="0"/>
              <a:t>A gateway device that stands between a private network and other networks substitutes the private I</a:t>
            </a:r>
            <a:r>
              <a:rPr lang="en-US" sz="100" noProof="0" dirty="0" smtClean="0"/>
              <a:t> </a:t>
            </a:r>
            <a:r>
              <a:rPr lang="en-US" noProof="0" dirty="0" smtClean="0"/>
              <a:t>P address with its own public address when computers need access to other networks or the Internet</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3)</a:t>
            </a:r>
            <a:endParaRPr lang="en-US" noProof="0" dirty="0"/>
          </a:p>
        </p:txBody>
      </p:sp>
      <p:sp>
        <p:nvSpPr>
          <p:cNvPr id="2" name="Content Placeholder 1"/>
          <p:cNvSpPr>
            <a:spLocks noGrp="1"/>
          </p:cNvSpPr>
          <p:nvPr>
            <p:ph idx="1"/>
          </p:nvPr>
        </p:nvSpPr>
        <p:spPr>
          <a:xfrm>
            <a:off x="365125" y="1538818"/>
            <a:ext cx="8415338" cy="4004173"/>
          </a:xfrm>
        </p:spPr>
        <p:txBody>
          <a:bodyPr/>
          <a:lstStyle/>
          <a:p>
            <a:pPr>
              <a:spcBef>
                <a:spcPts val="1000"/>
              </a:spcBef>
            </a:pPr>
            <a:r>
              <a:rPr lang="en-US" dirty="0"/>
              <a:t>I</a:t>
            </a:r>
            <a:r>
              <a:rPr lang="en-US" sz="100" dirty="0"/>
              <a:t> </a:t>
            </a:r>
            <a:r>
              <a:rPr lang="en-US" dirty="0"/>
              <a:t>P</a:t>
            </a:r>
            <a:r>
              <a:rPr lang="en-US" sz="100" dirty="0"/>
              <a:t> </a:t>
            </a:r>
            <a:r>
              <a:rPr lang="en-US" dirty="0"/>
              <a:t>v</a:t>
            </a:r>
            <a:r>
              <a:rPr lang="en-US" sz="100" dirty="0"/>
              <a:t> </a:t>
            </a:r>
            <a:r>
              <a:rPr lang="en-US" dirty="0" smtClean="0"/>
              <a:t>6 </a:t>
            </a:r>
            <a:r>
              <a:rPr lang="en-US" noProof="0" dirty="0" smtClean="0"/>
              <a:t>standards were developed to improve routing capabilities and speed communication over the established </a:t>
            </a:r>
            <a:r>
              <a:rPr lang="en-US" dirty="0"/>
              <a:t>I</a:t>
            </a:r>
            <a:r>
              <a:rPr lang="en-US" sz="100" dirty="0"/>
              <a:t> </a:t>
            </a:r>
            <a:r>
              <a:rPr lang="en-US" dirty="0"/>
              <a:t>P</a:t>
            </a:r>
            <a:r>
              <a:rPr lang="en-US" sz="100" dirty="0"/>
              <a:t> </a:t>
            </a:r>
            <a:r>
              <a:rPr lang="en-US" dirty="0"/>
              <a:t>v</a:t>
            </a:r>
            <a:r>
              <a:rPr lang="en-US" sz="100" dirty="0"/>
              <a:t> </a:t>
            </a:r>
            <a:r>
              <a:rPr lang="en-US" dirty="0"/>
              <a:t>4 </a:t>
            </a:r>
            <a:r>
              <a:rPr lang="en-US" noProof="0" dirty="0" smtClean="0"/>
              <a:t>standards</a:t>
            </a:r>
          </a:p>
          <a:p>
            <a:pPr>
              <a:spcBef>
                <a:spcPts val="1000"/>
              </a:spcBef>
            </a:pPr>
            <a:r>
              <a:rPr lang="en-US" dirty="0"/>
              <a:t>I</a:t>
            </a:r>
            <a:r>
              <a:rPr lang="en-US" sz="100" dirty="0"/>
              <a:t> </a:t>
            </a:r>
            <a:r>
              <a:rPr lang="en-US" dirty="0"/>
              <a:t>P</a:t>
            </a:r>
            <a:r>
              <a:rPr lang="en-US" sz="100" dirty="0"/>
              <a:t> </a:t>
            </a:r>
            <a:r>
              <a:rPr lang="en-US" dirty="0"/>
              <a:t>v</a:t>
            </a:r>
            <a:r>
              <a:rPr lang="en-US" sz="100" dirty="0"/>
              <a:t> </a:t>
            </a:r>
            <a:r>
              <a:rPr lang="en-US" dirty="0" smtClean="0"/>
              <a:t>6 </a:t>
            </a:r>
            <a:r>
              <a:rPr lang="en-US" noProof="0" dirty="0" smtClean="0"/>
              <a:t>addressing is designed so that a computer can autoconfigure its own link local I</a:t>
            </a:r>
            <a:r>
              <a:rPr lang="en-US" sz="100" noProof="0" dirty="0" smtClean="0"/>
              <a:t> </a:t>
            </a:r>
            <a:r>
              <a:rPr lang="en-US" noProof="0" dirty="0" smtClean="0"/>
              <a:t>P address</a:t>
            </a:r>
          </a:p>
          <a:p>
            <a:pPr>
              <a:spcBef>
                <a:spcPts val="1000"/>
              </a:spcBef>
            </a:pPr>
            <a:r>
              <a:rPr lang="en-US" noProof="0" dirty="0" smtClean="0"/>
              <a:t>A port number is a number, assigned to a process:</a:t>
            </a:r>
          </a:p>
          <a:p>
            <a:pPr lvl="1">
              <a:spcBef>
                <a:spcPts val="1000"/>
              </a:spcBef>
            </a:pPr>
            <a:r>
              <a:rPr lang="en-US" noProof="0" dirty="0" smtClean="0"/>
              <a:t>T</a:t>
            </a:r>
            <a:r>
              <a:rPr lang="en-US" sz="100" noProof="0" dirty="0" smtClean="0"/>
              <a:t> </a:t>
            </a:r>
            <a:r>
              <a:rPr lang="en-US" noProof="0" dirty="0" smtClean="0"/>
              <a:t>C</a:t>
            </a:r>
            <a:r>
              <a:rPr lang="en-US" sz="100" noProof="0" dirty="0" smtClean="0"/>
              <a:t> </a:t>
            </a:r>
            <a:r>
              <a:rPr lang="en-US" noProof="0" dirty="0" smtClean="0"/>
              <a:t>P and U</a:t>
            </a:r>
            <a:r>
              <a:rPr lang="en-US" sz="100" noProof="0" dirty="0" smtClean="0"/>
              <a:t> </a:t>
            </a:r>
            <a:r>
              <a:rPr lang="en-US" noProof="0" dirty="0" smtClean="0"/>
              <a:t>D</a:t>
            </a:r>
            <a:r>
              <a:rPr lang="en-US" sz="100" noProof="0" dirty="0" smtClean="0"/>
              <a:t> </a:t>
            </a:r>
            <a:r>
              <a:rPr lang="en-US" noProof="0" dirty="0" smtClean="0"/>
              <a:t>P ports ensure that data is transmitted to the correct process among multiple process running on the computer</a:t>
            </a:r>
          </a:p>
          <a:p>
            <a:pPr>
              <a:spcBef>
                <a:spcPts val="1000"/>
              </a:spcBef>
            </a:pPr>
            <a:r>
              <a:rPr lang="en-US" noProof="0" dirty="0" smtClean="0"/>
              <a:t>Name resolution is the process of discovering the IP address of a host when its F</a:t>
            </a:r>
            <a:r>
              <a:rPr lang="en-US" sz="100" noProof="0" dirty="0" smtClean="0"/>
              <a:t> </a:t>
            </a:r>
            <a:r>
              <a:rPr lang="en-US" noProof="0" dirty="0" smtClean="0"/>
              <a:t>Q</a:t>
            </a:r>
            <a:r>
              <a:rPr lang="en-US" sz="100" noProof="0" dirty="0" smtClean="0"/>
              <a:t> </a:t>
            </a:r>
            <a:r>
              <a:rPr lang="en-US" noProof="0" dirty="0" smtClean="0"/>
              <a:t>D</a:t>
            </a:r>
            <a:r>
              <a:rPr lang="en-US" sz="100" noProof="0" dirty="0" smtClean="0"/>
              <a:t> </a:t>
            </a:r>
            <a:r>
              <a:rPr lang="en-US" noProof="0" dirty="0" smtClean="0"/>
              <a:t>N is known</a:t>
            </a:r>
          </a:p>
          <a:p>
            <a:pPr>
              <a:spcBef>
                <a:spcPts val="1000"/>
              </a:spcBef>
            </a:pPr>
            <a:r>
              <a:rPr lang="en-US" noProof="0" dirty="0" smtClean="0"/>
              <a:t>Namespace databases are stored in D</a:t>
            </a:r>
            <a:r>
              <a:rPr lang="en-US" sz="100" noProof="0" dirty="0" smtClean="0"/>
              <a:t> </a:t>
            </a:r>
            <a:r>
              <a:rPr lang="en-US" noProof="0" dirty="0" smtClean="0"/>
              <a:t>N</a:t>
            </a:r>
            <a:r>
              <a:rPr lang="en-US" sz="100" noProof="0" dirty="0" smtClean="0"/>
              <a:t> </a:t>
            </a:r>
            <a:r>
              <a:rPr lang="en-US" noProof="0" dirty="0" smtClean="0"/>
              <a:t>S zone files</a:t>
            </a:r>
          </a:p>
          <a:p>
            <a:pPr>
              <a:spcBef>
                <a:spcPts val="1000"/>
              </a:spcBef>
            </a:pPr>
            <a:r>
              <a:rPr lang="en-US" noProof="0" dirty="0" smtClean="0"/>
              <a:t>The most popular D</a:t>
            </a:r>
            <a:r>
              <a:rPr lang="en-US" sz="100" noProof="0" dirty="0" smtClean="0"/>
              <a:t> </a:t>
            </a:r>
            <a:r>
              <a:rPr lang="en-US" noProof="0" dirty="0" smtClean="0"/>
              <a:t>N</a:t>
            </a:r>
            <a:r>
              <a:rPr lang="en-US" sz="100" noProof="0" dirty="0" smtClean="0"/>
              <a:t> </a:t>
            </a:r>
            <a:r>
              <a:rPr lang="en-US" noProof="0" dirty="0" smtClean="0"/>
              <a:t>S server software is BIND</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3)</a:t>
            </a:r>
            <a:endParaRPr lang="en-US" noProof="0" dirty="0"/>
          </a:p>
        </p:txBody>
      </p:sp>
      <p:sp>
        <p:nvSpPr>
          <p:cNvPr id="2" name="Content Placeholder 1"/>
          <p:cNvSpPr>
            <a:spLocks noGrp="1"/>
          </p:cNvSpPr>
          <p:nvPr>
            <p:ph idx="1"/>
          </p:nvPr>
        </p:nvSpPr>
        <p:spPr>
          <a:xfrm>
            <a:off x="365125" y="1538818"/>
            <a:ext cx="8321675" cy="3605602"/>
          </a:xfrm>
        </p:spPr>
        <p:txBody>
          <a:bodyPr/>
          <a:lstStyle/>
          <a:p>
            <a:pPr>
              <a:spcBef>
                <a:spcPts val="1000"/>
              </a:spcBef>
            </a:pPr>
            <a:r>
              <a:rPr lang="en-US" noProof="0" dirty="0" smtClean="0"/>
              <a:t>Troubleshooting utilities and tools:</a:t>
            </a:r>
          </a:p>
          <a:p>
            <a:pPr lvl="1">
              <a:spcBef>
                <a:spcPts val="1000"/>
              </a:spcBef>
            </a:pPr>
            <a:r>
              <a:rPr lang="en-US" noProof="0" dirty="0" smtClean="0"/>
              <a:t>Event Viewer, </a:t>
            </a:r>
            <a:r>
              <a:rPr lang="en-US" noProof="0" dirty="0" smtClean="0">
                <a:cs typeface="Courier New" pitchFamily="49" charset="0"/>
              </a:rPr>
              <a:t>ping</a:t>
            </a:r>
            <a:r>
              <a:rPr lang="en-US" noProof="0" dirty="0" smtClean="0"/>
              <a:t>, </a:t>
            </a:r>
            <a:r>
              <a:rPr lang="en-US" noProof="0" dirty="0" smtClean="0">
                <a:cs typeface="Courier New" pitchFamily="49" charset="0"/>
              </a:rPr>
              <a:t>ipconfig</a:t>
            </a:r>
            <a:r>
              <a:rPr lang="en-US" noProof="0" dirty="0" smtClean="0"/>
              <a:t>, </a:t>
            </a:r>
            <a:r>
              <a:rPr lang="en-US" noProof="0" dirty="0" smtClean="0">
                <a:cs typeface="Courier New" pitchFamily="49" charset="0"/>
              </a:rPr>
              <a:t>ifconfig</a:t>
            </a:r>
            <a:r>
              <a:rPr lang="en-US" noProof="0" dirty="0" smtClean="0"/>
              <a:t> (Linux only), </a:t>
            </a:r>
            <a:r>
              <a:rPr lang="en-US" noProof="0" dirty="0" smtClean="0">
                <a:cs typeface="Courier New" pitchFamily="49" charset="0"/>
              </a:rPr>
              <a:t>nslookup</a:t>
            </a:r>
            <a:r>
              <a:rPr lang="en-US" noProof="0" dirty="0" smtClean="0"/>
              <a:t>, and </a:t>
            </a:r>
            <a:r>
              <a:rPr lang="en-US" noProof="0" dirty="0" smtClean="0">
                <a:cs typeface="Courier New" pitchFamily="49" charset="0"/>
              </a:rPr>
              <a:t>dig</a:t>
            </a:r>
            <a:r>
              <a:rPr lang="en-US" b="1" noProof="0" dirty="0" smtClean="0"/>
              <a:t> </a:t>
            </a:r>
            <a:r>
              <a:rPr lang="en-US" noProof="0" dirty="0" smtClean="0"/>
              <a:t>(Linux only)</a:t>
            </a:r>
          </a:p>
          <a:p>
            <a:pPr>
              <a:spcBef>
                <a:spcPts val="1000"/>
              </a:spcBef>
            </a:pPr>
            <a:r>
              <a:rPr lang="en-US" noProof="0" dirty="0" smtClean="0"/>
              <a:t>If your computer is not a member of a domain, you can determine and adjust the time server your computer syncs to when it connects to the Internet</a:t>
            </a:r>
          </a:p>
          <a:p>
            <a:pPr>
              <a:spcBef>
                <a:spcPts val="1000"/>
              </a:spcBef>
            </a:pPr>
            <a:r>
              <a:rPr lang="en-US" noProof="0" dirty="0" smtClean="0"/>
              <a:t>Make sure the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scope is large enough to account for the number of clients the network must support</a:t>
            </a:r>
          </a:p>
          <a:p>
            <a:pPr>
              <a:spcBef>
                <a:spcPts val="1000"/>
              </a:spcBef>
            </a:pPr>
            <a:r>
              <a:rPr lang="en-US" noProof="0" dirty="0" smtClean="0"/>
              <a:t>If the computer is not obtaining an I</a:t>
            </a:r>
            <a:r>
              <a:rPr lang="en-US" sz="100" noProof="0" dirty="0" smtClean="0"/>
              <a:t> </a:t>
            </a:r>
            <a:r>
              <a:rPr lang="en-US" noProof="0" dirty="0" smtClean="0"/>
              <a:t>P address and related information from a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server:</a:t>
            </a:r>
          </a:p>
          <a:p>
            <a:pPr lvl="1">
              <a:spcBef>
                <a:spcPts val="1000"/>
              </a:spcBef>
            </a:pPr>
            <a:r>
              <a:rPr lang="en-US" noProof="0" dirty="0" smtClean="0"/>
              <a:t>Static settings might be using the wrong information</a:t>
            </a:r>
          </a:p>
          <a:p>
            <a:pPr lvl="1">
              <a:spcBef>
                <a:spcPts val="1000"/>
              </a:spcBef>
            </a:pPr>
            <a:r>
              <a:rPr lang="en-US" noProof="0" dirty="0" smtClean="0"/>
              <a:t>Try switching to 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a:t>
            </a: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 Addresses (1 of 2)</a:t>
            </a:r>
            <a:endParaRPr lang="en-US" noProof="0" dirty="0"/>
          </a:p>
        </p:txBody>
      </p:sp>
      <p:sp>
        <p:nvSpPr>
          <p:cNvPr id="3" name="Content Placeholder 2"/>
          <p:cNvSpPr>
            <a:spLocks noGrp="1"/>
          </p:cNvSpPr>
          <p:nvPr>
            <p:ph idx="1"/>
          </p:nvPr>
        </p:nvSpPr>
        <p:spPr>
          <a:xfrm>
            <a:off x="365125" y="1538818"/>
            <a:ext cx="8415338" cy="4066754"/>
          </a:xfrm>
        </p:spPr>
        <p:txBody>
          <a:bodyPr/>
          <a:lstStyle/>
          <a:p>
            <a:pPr>
              <a:spcBef>
                <a:spcPts val="1000"/>
              </a:spcBef>
            </a:pPr>
            <a:r>
              <a:rPr lang="en-US" noProof="0" dirty="0">
                <a:solidFill>
                  <a:schemeClr val="tx1"/>
                </a:solidFill>
              </a:rPr>
              <a:t>Static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addresses are assigned manually by the network administrator</a:t>
            </a:r>
          </a:p>
          <a:p>
            <a:pPr>
              <a:spcBef>
                <a:spcPts val="1000"/>
              </a:spcBef>
            </a:pPr>
            <a:r>
              <a:rPr lang="en-US" noProof="0" dirty="0">
                <a:solidFill>
                  <a:schemeClr val="tx1"/>
                </a:solidFill>
              </a:rPr>
              <a:t>Dynamic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addresses are automatically assigned by a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H</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(Dynamic Host Configuration Protocol) server</a:t>
            </a:r>
          </a:p>
          <a:p>
            <a:pPr lvl="1">
              <a:spcBef>
                <a:spcPts val="1000"/>
              </a:spcBef>
            </a:pPr>
            <a:r>
              <a:rPr lang="en-US" noProof="0" dirty="0" smtClean="0">
                <a:solidFill>
                  <a:schemeClr val="tx1"/>
                </a:solidFill>
              </a:rPr>
              <a:t>You’ll learn more about D</a:t>
            </a:r>
            <a:r>
              <a:rPr lang="en-US" sz="100" noProof="0" dirty="0" smtClean="0">
                <a:solidFill>
                  <a:schemeClr val="tx1"/>
                </a:solidFill>
              </a:rPr>
              <a:t> </a:t>
            </a:r>
            <a:r>
              <a:rPr lang="en-US" noProof="0" dirty="0" smtClean="0">
                <a:solidFill>
                  <a:schemeClr val="tx1"/>
                </a:solidFill>
              </a:rPr>
              <a:t>H</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P later in the chapter</a:t>
            </a:r>
          </a:p>
          <a:p>
            <a:pPr>
              <a:spcBef>
                <a:spcPts val="1000"/>
              </a:spcBef>
            </a:pPr>
            <a:r>
              <a:rPr lang="en-US" noProof="0" dirty="0" smtClean="0">
                <a:solidFill>
                  <a:schemeClr val="tx1"/>
                </a:solidFill>
              </a:rPr>
              <a:t>To view T</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P/I</a:t>
            </a:r>
            <a:r>
              <a:rPr lang="en-US" sz="100" noProof="0" dirty="0" smtClean="0">
                <a:solidFill>
                  <a:schemeClr val="tx1"/>
                </a:solidFill>
              </a:rPr>
              <a:t> </a:t>
            </a:r>
            <a:r>
              <a:rPr lang="en-US" noProof="0" dirty="0" smtClean="0">
                <a:solidFill>
                  <a:schemeClr val="tx1"/>
                </a:solidFill>
              </a:rPr>
              <a:t>P settings on a Windows 10 computer:</a:t>
            </a:r>
          </a:p>
          <a:p>
            <a:pPr lvl="1">
              <a:spcBef>
                <a:spcPts val="1000"/>
              </a:spcBef>
            </a:pPr>
            <a:r>
              <a:rPr lang="en-US" noProof="0" dirty="0" smtClean="0">
                <a:solidFill>
                  <a:schemeClr val="tx1"/>
                </a:solidFill>
              </a:rPr>
              <a:t>In Control Panel, open the Network and Sharing Center. Click Change adapter settings</a:t>
            </a:r>
          </a:p>
          <a:p>
            <a:pPr>
              <a:spcBef>
                <a:spcPts val="1000"/>
              </a:spcBef>
            </a:pPr>
            <a:r>
              <a:rPr lang="en-US" noProof="0" dirty="0" smtClean="0">
                <a:solidFill>
                  <a:schemeClr val="tx1"/>
                </a:solidFill>
              </a:rPr>
              <a:t>Brief explanation of settings:</a:t>
            </a:r>
          </a:p>
          <a:p>
            <a:pPr lvl="1">
              <a:spcBef>
                <a:spcPts val="1000"/>
              </a:spcBef>
            </a:pPr>
            <a:r>
              <a:rPr lang="en-US" noProof="0" dirty="0" smtClean="0">
                <a:solidFill>
                  <a:schemeClr val="tx1"/>
                </a:solidFill>
              </a:rPr>
              <a:t>Gateway—Device that nodes use for access to the outside world</a:t>
            </a:r>
          </a:p>
          <a:p>
            <a:pPr lvl="1">
              <a:spcBef>
                <a:spcPts val="1000"/>
              </a:spcBef>
            </a:pPr>
            <a:r>
              <a:rPr lang="en-US" noProof="0" dirty="0" smtClean="0">
                <a:solidFill>
                  <a:schemeClr val="tx1"/>
                </a:solidFill>
              </a:rPr>
              <a:t>Subnet mask—Used to indicate what portion of an I</a:t>
            </a:r>
            <a:r>
              <a:rPr lang="en-US" sz="100" noProof="0" dirty="0" smtClean="0">
                <a:solidFill>
                  <a:schemeClr val="tx1"/>
                </a:solidFill>
              </a:rPr>
              <a:t> </a:t>
            </a:r>
            <a:r>
              <a:rPr lang="en-US" noProof="0" dirty="0" smtClean="0">
                <a:solidFill>
                  <a:schemeClr val="tx1"/>
                </a:solidFill>
              </a:rPr>
              <a:t>P address is the network portion (network I</a:t>
            </a:r>
            <a:r>
              <a:rPr lang="en-US" sz="100" noProof="0" dirty="0" smtClean="0">
                <a:solidFill>
                  <a:schemeClr val="tx1"/>
                </a:solidFill>
              </a:rPr>
              <a:t> </a:t>
            </a:r>
            <a:r>
              <a:rPr lang="en-US" noProof="0" dirty="0" smtClean="0">
                <a:solidFill>
                  <a:schemeClr val="tx1"/>
                </a:solidFill>
              </a:rPr>
              <a:t>D) and what part is the host portion (host I</a:t>
            </a:r>
            <a:r>
              <a:rPr lang="en-US" sz="100" noProof="0" dirty="0" smtClean="0">
                <a:solidFill>
                  <a:schemeClr val="tx1"/>
                </a:solidFill>
              </a:rPr>
              <a:t> </a:t>
            </a:r>
            <a:r>
              <a:rPr lang="en-US" noProof="0" dirty="0" smtClean="0">
                <a:solidFill>
                  <a:schemeClr val="tx1"/>
                </a:solidFill>
              </a:rPr>
              <a:t>D)</a:t>
            </a:r>
          </a:p>
          <a:p>
            <a:pPr lvl="1">
              <a:spcBef>
                <a:spcPts val="1000"/>
              </a:spcBef>
            </a:pP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N</a:t>
            </a:r>
            <a:r>
              <a:rPr lang="en-US" sz="100" noProof="0" dirty="0" smtClean="0">
                <a:solidFill>
                  <a:schemeClr val="tx1"/>
                </a:solidFill>
              </a:rPr>
              <a:t> </a:t>
            </a:r>
            <a:r>
              <a:rPr lang="en-US" noProof="0" dirty="0" smtClean="0">
                <a:solidFill>
                  <a:schemeClr val="tx1"/>
                </a:solidFill>
              </a:rPr>
              <a:t>S server—Server responsible for tracking computer names and their I</a:t>
            </a:r>
            <a:r>
              <a:rPr lang="en-US" sz="100" noProof="0" dirty="0" smtClean="0">
                <a:solidFill>
                  <a:schemeClr val="tx1"/>
                </a:solidFill>
              </a:rPr>
              <a:t> </a:t>
            </a:r>
            <a:r>
              <a:rPr lang="en-US" noProof="0" dirty="0" smtClean="0">
                <a:solidFill>
                  <a:schemeClr val="tx1"/>
                </a:solidFill>
              </a:rPr>
              <a:t>P addresses</a:t>
            </a:r>
            <a:endParaRPr lang="en-US" noProof="0"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51016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 Addresses (2 of 2)</a:t>
            </a:r>
            <a:endParaRPr lang="en-US" noProof="0" dirty="0"/>
          </a:p>
        </p:txBody>
      </p:sp>
      <p:sp>
        <p:nvSpPr>
          <p:cNvPr id="3" name="Content Placeholder 2"/>
          <p:cNvSpPr>
            <a:spLocks noGrp="1"/>
          </p:cNvSpPr>
          <p:nvPr>
            <p:ph idx="1"/>
          </p:nvPr>
        </p:nvSpPr>
        <p:spPr>
          <a:xfrm>
            <a:off x="365125" y="1538818"/>
            <a:ext cx="8415338" cy="1788182"/>
          </a:xfrm>
        </p:spPr>
        <p:txBody>
          <a:bodyPr/>
          <a:lstStyle/>
          <a:p>
            <a:pPr>
              <a:spcBef>
                <a:spcPts val="1000"/>
              </a:spcBef>
            </a:pPr>
            <a:r>
              <a:rPr lang="en-US" noProof="0" dirty="0" smtClean="0">
                <a:solidFill>
                  <a:schemeClr val="tx1"/>
                </a:solidFill>
              </a:rPr>
              <a:t>You can use the ipconfig utility in a Command Prompt to find out current T</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P/I</a:t>
            </a:r>
            <a:r>
              <a:rPr lang="en-US" sz="100" noProof="0" dirty="0" smtClean="0">
                <a:solidFill>
                  <a:schemeClr val="tx1"/>
                </a:solidFill>
              </a:rPr>
              <a:t> </a:t>
            </a:r>
            <a:r>
              <a:rPr lang="en-US" noProof="0" dirty="0" smtClean="0">
                <a:solidFill>
                  <a:schemeClr val="tx1"/>
                </a:solidFill>
              </a:rPr>
              <a:t>P settings</a:t>
            </a:r>
          </a:p>
          <a:p>
            <a:pPr>
              <a:spcBef>
                <a:spcPts val="1000"/>
              </a:spcBef>
            </a:pPr>
            <a:r>
              <a:rPr lang="en-US" noProof="0" dirty="0">
                <a:solidFill>
                  <a:schemeClr val="tx1"/>
                </a:solidFill>
              </a:rPr>
              <a:t>Two types of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addresses:</a:t>
            </a:r>
          </a:p>
          <a:p>
            <a:pPr lvl="1">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4—A </a:t>
            </a:r>
            <a:r>
              <a:rPr lang="en-US" noProof="0" dirty="0">
                <a:solidFill>
                  <a:schemeClr val="tx1"/>
                </a:solidFill>
              </a:rPr>
              <a:t>32-bit address</a:t>
            </a:r>
          </a:p>
          <a:p>
            <a:pPr lvl="1">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6—A </a:t>
            </a:r>
            <a:r>
              <a:rPr lang="en-US" noProof="0" dirty="0">
                <a:solidFill>
                  <a:schemeClr val="tx1"/>
                </a:solidFill>
              </a:rPr>
              <a:t>128-bit </a:t>
            </a:r>
            <a:r>
              <a:rPr lang="en-US" noProof="0" dirty="0" smtClean="0">
                <a:solidFill>
                  <a:schemeClr val="tx1"/>
                </a:solidFill>
              </a:rPr>
              <a:t>address</a:t>
            </a:r>
            <a:endParaRPr lang="en-US" noProof="0"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05758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Addresses (1 of 7)</a:t>
            </a:r>
            <a:endParaRPr lang="en-US" noProof="0" dirty="0"/>
          </a:p>
        </p:txBody>
      </p:sp>
      <p:sp>
        <p:nvSpPr>
          <p:cNvPr id="3" name="Content Placeholder 2"/>
          <p:cNvSpPr>
            <a:spLocks noGrp="1"/>
          </p:cNvSpPr>
          <p:nvPr>
            <p:ph idx="1"/>
          </p:nvPr>
        </p:nvSpPr>
        <p:spPr>
          <a:xfrm>
            <a:off x="365125" y="1538818"/>
            <a:ext cx="8415338" cy="1887183"/>
          </a:xfrm>
        </p:spPr>
        <p:txBody>
          <a:bodyPr/>
          <a:lstStyle/>
          <a:p>
            <a:pPr>
              <a:spcBef>
                <a:spcPts val="1000"/>
              </a:spcBef>
            </a:pPr>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t>
            </a:r>
            <a:r>
              <a:rPr lang="en-US" noProof="0" dirty="0"/>
              <a:t>addresses</a:t>
            </a:r>
          </a:p>
          <a:p>
            <a:pPr lvl="1">
              <a:spcBef>
                <a:spcPts val="1000"/>
              </a:spcBef>
            </a:pPr>
            <a:r>
              <a:rPr lang="en-US" noProof="0" dirty="0"/>
              <a:t>32-bit address organized into four groups of 8 bits each (known as octets)</a:t>
            </a:r>
          </a:p>
          <a:p>
            <a:pPr lvl="1">
              <a:spcBef>
                <a:spcPts val="1000"/>
              </a:spcBef>
            </a:pPr>
            <a:r>
              <a:rPr lang="en-US" noProof="0" dirty="0"/>
              <a:t>Each of the four octets can be any number from 0 to 255</a:t>
            </a:r>
          </a:p>
          <a:p>
            <a:pPr lvl="1">
              <a:spcBef>
                <a:spcPts val="1000"/>
              </a:spcBef>
            </a:pPr>
            <a:r>
              <a:rPr lang="en-US" noProof="0" dirty="0"/>
              <a:t>Some </a:t>
            </a:r>
            <a:r>
              <a:rPr lang="en-US" noProof="0" dirty="0" smtClean="0"/>
              <a:t>I</a:t>
            </a:r>
            <a:r>
              <a:rPr lang="en-US" sz="100" noProof="0" dirty="0" smtClean="0"/>
              <a:t> </a:t>
            </a:r>
            <a:r>
              <a:rPr lang="en-US" noProof="0" dirty="0" smtClean="0"/>
              <a:t>P </a:t>
            </a:r>
            <a:r>
              <a:rPr lang="en-US" noProof="0" dirty="0"/>
              <a:t>addresses are reserved</a:t>
            </a:r>
          </a:p>
          <a:p>
            <a:pPr>
              <a:spcBef>
                <a:spcPts val="1000"/>
              </a:spcBef>
            </a:pPr>
            <a:r>
              <a:rPr lang="en-US" noProof="0" dirty="0" smtClean="0"/>
              <a:t>Example of an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address: 72.56.105.12</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32137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Addresses (2 of 7)</a:t>
            </a:r>
            <a:endParaRPr lang="en-US" noProof="0" dirty="0"/>
          </a:p>
        </p:txBody>
      </p:sp>
      <p:sp>
        <p:nvSpPr>
          <p:cNvPr id="3" name="Content Placeholder 2"/>
          <p:cNvSpPr>
            <a:spLocks noGrp="1"/>
          </p:cNvSpPr>
          <p:nvPr>
            <p:ph idx="1"/>
          </p:nvPr>
        </p:nvSpPr>
        <p:spPr>
          <a:xfrm>
            <a:off x="365125" y="1538818"/>
            <a:ext cx="8415338" cy="4586384"/>
          </a:xfrm>
        </p:spPr>
        <p:txBody>
          <a:bodyPr/>
          <a:lstStyle/>
          <a:p>
            <a:pPr>
              <a:spcBef>
                <a:spcPts val="1000"/>
              </a:spcBef>
            </a:pPr>
            <a:r>
              <a:rPr lang="en-US" noProof="0" dirty="0" smtClean="0"/>
              <a:t>Classful addressing</a:t>
            </a:r>
          </a:p>
          <a:p>
            <a:pPr lvl="1">
              <a:spcBef>
                <a:spcPts val="1000"/>
              </a:spcBef>
            </a:pPr>
            <a:r>
              <a:rPr lang="en-US" noProof="0" dirty="0" smtClean="0"/>
              <a:t>The dividing line between the network and host portions is determined by the numerical range the IP address falls in</a:t>
            </a:r>
          </a:p>
          <a:p>
            <a:pPr>
              <a:spcBef>
                <a:spcPts val="1000"/>
              </a:spcBef>
            </a:pPr>
            <a:r>
              <a:rPr lang="en-US" noProof="0" dirty="0" smtClean="0"/>
              <a:t>Classful I</a:t>
            </a:r>
            <a:r>
              <a:rPr lang="en-US" sz="100" noProof="0" dirty="0" smtClean="0"/>
              <a:t> </a:t>
            </a:r>
            <a:r>
              <a:rPr lang="en-US" noProof="0" dirty="0" smtClean="0"/>
              <a:t>P</a:t>
            </a:r>
            <a:r>
              <a:rPr lang="en-US" sz="100" noProof="0" dirty="0" smtClean="0"/>
              <a:t> </a:t>
            </a:r>
            <a:r>
              <a:rPr lang="en-US" noProof="0" dirty="0" smtClean="0"/>
              <a:t>v</a:t>
            </a:r>
            <a:r>
              <a:rPr lang="en-US" sz="100" noProof="0" dirty="0" smtClean="0"/>
              <a:t> </a:t>
            </a:r>
            <a:r>
              <a:rPr lang="en-US" noProof="0" dirty="0" smtClean="0"/>
              <a:t>4 addresses </a:t>
            </a:r>
            <a:r>
              <a:rPr lang="en-US" noProof="0" dirty="0"/>
              <a:t>are divided into five classes:</a:t>
            </a:r>
          </a:p>
          <a:p>
            <a:pPr lvl="1">
              <a:spcBef>
                <a:spcPts val="1000"/>
              </a:spcBef>
            </a:pPr>
            <a:r>
              <a:rPr lang="en-US" noProof="0" dirty="0"/>
              <a:t>Class A, Class B, Class C, Class D, and Class E</a:t>
            </a:r>
          </a:p>
          <a:p>
            <a:pPr>
              <a:spcBef>
                <a:spcPts val="1000"/>
              </a:spcBef>
            </a:pPr>
            <a:r>
              <a:rPr lang="en-US" noProof="0" dirty="0" smtClean="0"/>
              <a:t>Classes </a:t>
            </a:r>
            <a:r>
              <a:rPr lang="en-US" noProof="0" dirty="0"/>
              <a:t>A, B, and C licensed IP addresses are available for use on the Internet</a:t>
            </a:r>
          </a:p>
          <a:p>
            <a:pPr lvl="1">
              <a:spcBef>
                <a:spcPts val="1000"/>
              </a:spcBef>
            </a:pPr>
            <a:r>
              <a:rPr lang="en-US" noProof="0" dirty="0"/>
              <a:t>Called public IP addresses</a:t>
            </a:r>
          </a:p>
          <a:p>
            <a:pPr>
              <a:spcBef>
                <a:spcPts val="1000"/>
              </a:spcBef>
            </a:pPr>
            <a:r>
              <a:rPr lang="en-US" noProof="0" dirty="0"/>
              <a:t>A company can use private </a:t>
            </a:r>
            <a:r>
              <a:rPr lang="en-US" noProof="0" dirty="0" smtClean="0"/>
              <a:t>I</a:t>
            </a:r>
            <a:r>
              <a:rPr lang="en-US" sz="100" noProof="0" dirty="0" smtClean="0"/>
              <a:t> </a:t>
            </a:r>
            <a:r>
              <a:rPr lang="en-US" noProof="0" dirty="0" smtClean="0"/>
              <a:t>P </a:t>
            </a:r>
            <a:r>
              <a:rPr lang="en-US" noProof="0" dirty="0"/>
              <a:t>addresses on its private networks</a:t>
            </a:r>
          </a:p>
          <a:p>
            <a:pPr>
              <a:spcBef>
                <a:spcPts val="1000"/>
              </a:spcBef>
            </a:pPr>
            <a:r>
              <a:rPr lang="en-US" noProof="0" dirty="0" smtClean="0"/>
              <a:t>I</a:t>
            </a:r>
            <a:r>
              <a:rPr lang="en-US" sz="100" noProof="0" dirty="0" smtClean="0"/>
              <a:t> </a:t>
            </a:r>
            <a:r>
              <a:rPr lang="en-US" noProof="0" dirty="0" smtClean="0"/>
              <a:t>E</a:t>
            </a:r>
            <a:r>
              <a:rPr lang="en-US" sz="100" noProof="0" dirty="0" smtClean="0"/>
              <a:t> </a:t>
            </a:r>
            <a:r>
              <a:rPr lang="en-US" noProof="0" dirty="0" smtClean="0"/>
              <a:t>E</a:t>
            </a:r>
            <a:r>
              <a:rPr lang="en-US" sz="100" noProof="0" dirty="0" smtClean="0"/>
              <a:t> </a:t>
            </a:r>
            <a:r>
              <a:rPr lang="en-US" noProof="0" dirty="0" smtClean="0"/>
              <a:t>E </a:t>
            </a:r>
            <a:r>
              <a:rPr lang="en-US" noProof="0" dirty="0"/>
              <a:t>recommends the following </a:t>
            </a:r>
            <a:r>
              <a:rPr lang="en-US" noProof="0" dirty="0" smtClean="0"/>
              <a:t>I</a:t>
            </a:r>
            <a:r>
              <a:rPr lang="en-US" sz="100" noProof="0" dirty="0" smtClean="0"/>
              <a:t> </a:t>
            </a:r>
            <a:r>
              <a:rPr lang="en-US" noProof="0" dirty="0" smtClean="0"/>
              <a:t>P </a:t>
            </a:r>
            <a:r>
              <a:rPr lang="en-US" noProof="0" dirty="0"/>
              <a:t>addresses be used for private networks:</a:t>
            </a:r>
          </a:p>
          <a:p>
            <a:pPr lvl="1">
              <a:spcBef>
                <a:spcPts val="1000"/>
              </a:spcBef>
            </a:pPr>
            <a:r>
              <a:rPr lang="en-US" noProof="0" dirty="0"/>
              <a:t>10.0.0.0 through 10.255.255.255</a:t>
            </a:r>
          </a:p>
          <a:p>
            <a:pPr lvl="1">
              <a:spcBef>
                <a:spcPts val="1000"/>
              </a:spcBef>
            </a:pPr>
            <a:r>
              <a:rPr lang="en-US" noProof="0" dirty="0"/>
              <a:t>172.16.0.0 through 172.31.255.255</a:t>
            </a:r>
          </a:p>
          <a:p>
            <a:pPr lvl="1">
              <a:spcBef>
                <a:spcPts val="1000"/>
              </a:spcBef>
            </a:pPr>
            <a:r>
              <a:rPr lang="en-US" noProof="0" dirty="0"/>
              <a:t>192.168.0.0 through </a:t>
            </a:r>
            <a:r>
              <a:rPr lang="en-US" noProof="0" dirty="0" smtClean="0"/>
              <a:t>192.168.255.255</a:t>
            </a:r>
            <a:endParaRPr lang="en-US" noProof="0" dirty="0"/>
          </a:p>
        </p:txBody>
      </p:sp>
      <p:sp>
        <p:nvSpPr>
          <p:cNvPr id="5"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651940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19168</TotalTime>
  <Words>6501</Words>
  <Application>Microsoft Office PowerPoint</Application>
  <PresentationFormat>On-screen Show (4:3)</PresentationFormat>
  <Paragraphs>448</Paragraphs>
  <Slides>54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Courier New</vt:lpstr>
      <vt:lpstr>Office Theme</vt:lpstr>
      <vt:lpstr>Network+ Guide to Networks Eighth Edition</vt:lpstr>
      <vt:lpstr>Objectives (1 of 2)</vt:lpstr>
      <vt:lpstr>Objectives (2 of 2)</vt:lpstr>
      <vt:lpstr>Addressing Overview</vt:lpstr>
      <vt:lpstr>MAC Addresses</vt:lpstr>
      <vt:lpstr>I P Addresses (1 of 2)</vt:lpstr>
      <vt:lpstr>I P Addresses (2 of 2)</vt:lpstr>
      <vt:lpstr>I P v 4 Addresses (1 of 7)</vt:lpstr>
      <vt:lpstr>I P v 4 Addresses (2 of 7)</vt:lpstr>
      <vt:lpstr>I P v 4 Addresses (3 of 7)</vt:lpstr>
      <vt:lpstr>I P v 4 Addresses (4 of 7)</vt:lpstr>
      <vt:lpstr>I P v 4 Addresses (5 of 7)</vt:lpstr>
      <vt:lpstr>I P v 4 Addresses (6 of 7)</vt:lpstr>
      <vt:lpstr>I P v 4 Addresses (7 of 7)</vt:lpstr>
      <vt:lpstr>I P v 6 Addresses (1 of 7)</vt:lpstr>
      <vt:lpstr>I P v 6 Addresses (2 of 7)</vt:lpstr>
      <vt:lpstr>I P v 6 Addresses (3 of 7)</vt:lpstr>
      <vt:lpstr>I P v 6 Addresses (4 of 7)</vt:lpstr>
      <vt:lpstr>I P v 6 Addresses (5 of 7)</vt:lpstr>
      <vt:lpstr>I P v 6 Addresses (6 of 7)</vt:lpstr>
      <vt:lpstr>I P v 6 Addresses (7 of 7)</vt:lpstr>
      <vt:lpstr>Ports and Sockets (1 of 3)</vt:lpstr>
      <vt:lpstr>Ports and Sockets (2 of 3)</vt:lpstr>
      <vt:lpstr>Ports and Sockets (3 of 3) </vt:lpstr>
      <vt:lpstr>Domain Names and D N S (Domain Name System) (1 of 3)</vt:lpstr>
      <vt:lpstr>Domain Names and D N S (Domain Name System) (2 of 3)</vt:lpstr>
      <vt:lpstr>Domain Names and DNS (Domain Name System) (3 of 3)</vt:lpstr>
      <vt:lpstr>Namespace Databases</vt:lpstr>
      <vt:lpstr>Name Servers (1 of 4)</vt:lpstr>
      <vt:lpstr>Name Servers (2 of 4)</vt:lpstr>
      <vt:lpstr>Name Servers (3 of 4)</vt:lpstr>
      <vt:lpstr>Name Servers (4 of 4)</vt:lpstr>
      <vt:lpstr>Resource Records in a D N S Database</vt:lpstr>
      <vt:lpstr>D N S Server Software (1 of 2)</vt:lpstr>
      <vt:lpstr>D N S Server Software (2 of 2)</vt:lpstr>
      <vt:lpstr>Troubleshooting Address Problems</vt:lpstr>
      <vt:lpstr>Troubleshooting Tools (1 of 12)</vt:lpstr>
      <vt:lpstr>Troubleshooting Tools (2 of 12)</vt:lpstr>
      <vt:lpstr>Troubleshooting Tools (3 of 12)</vt:lpstr>
      <vt:lpstr>Troubleshooting Tools (4 of 12)</vt:lpstr>
      <vt:lpstr>Troubleshooting Tools (5 of 12)</vt:lpstr>
      <vt:lpstr>Troubleshooting Tools (6 of 12)</vt:lpstr>
      <vt:lpstr>Troubleshooting Tools (7 of 12)</vt:lpstr>
      <vt:lpstr>Troubleshooting Tools (8 of 12)</vt:lpstr>
      <vt:lpstr>Troubleshooting Tools (9 of 12)</vt:lpstr>
      <vt:lpstr>Troubleshooting Tools (10 of 12)</vt:lpstr>
      <vt:lpstr>Troubleshooting Tools (11 of 12)</vt:lpstr>
      <vt:lpstr>Troubleshooting Tools (12 of 12)</vt:lpstr>
      <vt:lpstr>Common Network Issues (1 of 3)</vt:lpstr>
      <vt:lpstr>Common Network Issues (2 of 3)</vt:lpstr>
      <vt:lpstr>Common Network Issues (3 of 3)</vt:lpstr>
      <vt:lpstr>Chapter Summary (1 of 3)</vt:lpstr>
      <vt:lpstr>Chapter Summary (2 of 3)</vt:lpstr>
      <vt:lpstr>Chapter Summary (3 of 3)</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Hunnicutt CTR Ken</cp:lastModifiedBy>
  <cp:revision>895</cp:revision>
  <cp:lastPrinted>2010-11-12T17:54:40Z</cp:lastPrinted>
  <dcterms:created xsi:type="dcterms:W3CDTF">2007-02-15T20:50:52Z</dcterms:created>
  <dcterms:modified xsi:type="dcterms:W3CDTF">2020-05-12T11:49:58Z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