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61"/>
  </p:notesMasterIdLst>
  <p:handoutMasterIdLst>
    <p:handoutMasterId r:id="rId62"/>
  </p:handoutMasterIdLst>
  <p:sldIdLst>
    <p:sldId id="402" r:id="rId2"/>
    <p:sldId id="257"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6" r:id="rId52"/>
    <p:sldId id="397" r:id="rId53"/>
    <p:sldId id="398" r:id="rId54"/>
    <p:sldId id="399" r:id="rId55"/>
    <p:sldId id="400" r:id="rId56"/>
    <p:sldId id="401" r:id="rId57"/>
    <p:sldId id="307" r:id="rId58"/>
    <p:sldId id="308" r:id="rId59"/>
    <p:sldId id="346" r:id="rId60"/>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 id="2" name="302928" initials="3"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8" autoAdjust="0"/>
    <p:restoredTop sz="96408" autoAdjust="0"/>
  </p:normalViewPr>
  <p:slideViewPr>
    <p:cSldViewPr>
      <p:cViewPr varScale="1">
        <p:scale>
          <a:sx n="66" d="100"/>
          <a:sy n="66" d="100"/>
        </p:scale>
        <p:origin x="122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2741744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51</a:t>
            </a:fld>
            <a:endParaRPr lang="en-US" dirty="0"/>
          </a:p>
        </p:txBody>
      </p:sp>
    </p:spTree>
    <p:extLst>
      <p:ext uri="{BB962C8B-B14F-4D97-AF65-F5344CB8AC3E}">
        <p14:creationId xmlns:p14="http://schemas.microsoft.com/office/powerpoint/2010/main" val="2653893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57</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58</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59</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17" name="Content Placeholder 6"/>
          <p:cNvSpPr>
            <a:spLocks noGrp="1"/>
          </p:cNvSpPr>
          <p:nvPr>
            <p:ph sz="quarter" idx="10"/>
          </p:nvPr>
        </p:nvSpPr>
        <p:spPr>
          <a:xfrm>
            <a:off x="1485900" y="6324600"/>
            <a:ext cx="5753100" cy="292388"/>
          </a:xfrm>
        </p:spPr>
        <p:txBody>
          <a:bodyPr/>
          <a:lstStyle/>
          <a:p>
            <a:pPr lvl="0"/>
            <a:endParaRPr lang="en-IN" dirty="0"/>
          </a:p>
        </p:txBody>
      </p:sp>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13"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9" name="Picture 18"/>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0"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2" name="Picture 11"/>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15" name="Picture 14"/>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39250103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4</a:t>
            </a:r>
          </a:p>
          <a:p>
            <a:r>
              <a:rPr lang="en-US" sz="2400" b="1" dirty="0">
                <a:solidFill>
                  <a:schemeClr val="tx1"/>
                </a:solidFill>
              </a:rPr>
              <a:t>Network Protocols and Routing</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6793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a:t>
            </a:r>
            <a:r>
              <a:rPr lang="en-US" sz="100" noProof="0" dirty="0" smtClean="0"/>
              <a:t> </a:t>
            </a:r>
            <a:r>
              <a:rPr lang="en-US" noProof="0" dirty="0" smtClean="0"/>
              <a:t>D</a:t>
            </a:r>
            <a:r>
              <a:rPr lang="en-US" sz="100" noProof="0" dirty="0" smtClean="0"/>
              <a:t> </a:t>
            </a:r>
            <a:r>
              <a:rPr lang="en-US" noProof="0" dirty="0" smtClean="0"/>
              <a:t>P (User Datagram Protocol) (1 of 2)</a:t>
            </a:r>
            <a:endParaRPr lang="en-US" noProof="0" dirty="0"/>
          </a:p>
        </p:txBody>
      </p:sp>
      <p:sp>
        <p:nvSpPr>
          <p:cNvPr id="3" name="Content Placeholder 2"/>
          <p:cNvSpPr>
            <a:spLocks noGrp="1"/>
          </p:cNvSpPr>
          <p:nvPr>
            <p:ph idx="1"/>
          </p:nvPr>
        </p:nvSpPr>
        <p:spPr>
          <a:xfrm>
            <a:off x="365125" y="1538818"/>
            <a:ext cx="8415338" cy="3730252"/>
          </a:xfrm>
        </p:spPr>
        <p:txBody>
          <a:bodyPr/>
          <a:lstStyle/>
          <a:p>
            <a:r>
              <a:rPr lang="en-US" noProof="0" dirty="0" smtClean="0"/>
              <a:t>U</a:t>
            </a:r>
            <a:r>
              <a:rPr lang="en-US" sz="100" noProof="0" dirty="0" smtClean="0"/>
              <a:t> </a:t>
            </a:r>
            <a:r>
              <a:rPr lang="en-US" noProof="0" dirty="0" smtClean="0"/>
              <a:t>D</a:t>
            </a:r>
            <a:r>
              <a:rPr lang="en-US" sz="100" noProof="0" dirty="0" smtClean="0"/>
              <a:t> </a:t>
            </a:r>
            <a:r>
              <a:rPr lang="en-US" noProof="0" dirty="0" smtClean="0"/>
              <a:t>P is an unreliable, connectionless protocol:</a:t>
            </a:r>
          </a:p>
          <a:p>
            <a:pPr lvl="1"/>
            <a:r>
              <a:rPr lang="en-US" noProof="0" dirty="0" smtClean="0"/>
              <a:t>No three-way handshake is performed </a:t>
            </a:r>
          </a:p>
          <a:p>
            <a:pPr lvl="1"/>
            <a:r>
              <a:rPr lang="en-US" noProof="0" dirty="0" smtClean="0"/>
              <a:t>Does not guarantee delivery of data</a:t>
            </a:r>
          </a:p>
          <a:p>
            <a:r>
              <a:rPr lang="en-US" noProof="0" dirty="0" smtClean="0"/>
              <a:t>U</a:t>
            </a:r>
            <a:r>
              <a:rPr lang="en-US" sz="100" noProof="0" dirty="0" smtClean="0"/>
              <a:t> </a:t>
            </a:r>
            <a:r>
              <a:rPr lang="en-US" noProof="0" dirty="0" smtClean="0"/>
              <a:t>D</a:t>
            </a:r>
            <a:r>
              <a:rPr lang="en-US" sz="100" noProof="0" dirty="0" smtClean="0"/>
              <a:t> </a:t>
            </a:r>
            <a:r>
              <a:rPr lang="en-US" noProof="0" dirty="0" smtClean="0"/>
              <a:t>P </a:t>
            </a:r>
            <a:r>
              <a:rPr lang="en-US" noProof="0" dirty="0"/>
              <a:t>provides no error </a:t>
            </a:r>
            <a:r>
              <a:rPr lang="en-US" noProof="0" dirty="0" smtClean="0"/>
              <a:t>checking, sequencing, or flow control</a:t>
            </a:r>
            <a:endParaRPr lang="en-US" noProof="0" dirty="0"/>
          </a:p>
          <a:p>
            <a:pPr lvl="1"/>
            <a:r>
              <a:rPr lang="en-US" noProof="0" dirty="0"/>
              <a:t>Makes </a:t>
            </a:r>
            <a:r>
              <a:rPr lang="en-US" noProof="0" dirty="0" smtClean="0"/>
              <a:t>U</a:t>
            </a:r>
            <a:r>
              <a:rPr lang="en-US" sz="100" noProof="0" dirty="0" smtClean="0"/>
              <a:t> </a:t>
            </a:r>
            <a:r>
              <a:rPr lang="en-US" noProof="0" dirty="0" smtClean="0"/>
              <a:t>D</a:t>
            </a:r>
            <a:r>
              <a:rPr lang="en-US" sz="100" noProof="0" dirty="0" smtClean="0"/>
              <a:t> </a:t>
            </a:r>
            <a:r>
              <a:rPr lang="en-US" noProof="0" dirty="0" smtClean="0"/>
              <a:t>P </a:t>
            </a:r>
            <a:r>
              <a:rPr lang="en-US" noProof="0" dirty="0"/>
              <a:t>more efficient than </a:t>
            </a:r>
            <a:r>
              <a:rPr lang="en-US" noProof="0" dirty="0" smtClean="0"/>
              <a:t>T</a:t>
            </a:r>
            <a:r>
              <a:rPr lang="en-US" sz="100" noProof="0" dirty="0" smtClean="0"/>
              <a:t> </a:t>
            </a:r>
            <a:r>
              <a:rPr lang="en-US" noProof="0" dirty="0" smtClean="0"/>
              <a:t>C</a:t>
            </a:r>
            <a:r>
              <a:rPr lang="en-US" sz="100" noProof="0" dirty="0" smtClean="0"/>
              <a:t> </a:t>
            </a:r>
            <a:r>
              <a:rPr lang="en-US" noProof="0" dirty="0" smtClean="0"/>
              <a:t>P</a:t>
            </a:r>
            <a:endParaRPr lang="en-US" noProof="0" dirty="0"/>
          </a:p>
          <a:p>
            <a:r>
              <a:rPr lang="en-US" noProof="0" dirty="0"/>
              <a:t>Useful for live audio or video transmissions over the Internet</a:t>
            </a:r>
          </a:p>
          <a:p>
            <a:r>
              <a:rPr lang="en-US" noProof="0" dirty="0"/>
              <a:t>Also more efficient for carrying messages that fit within one data packet</a:t>
            </a:r>
          </a:p>
          <a:p>
            <a:r>
              <a:rPr lang="en-US" noProof="0" dirty="0"/>
              <a:t>A </a:t>
            </a:r>
            <a:r>
              <a:rPr lang="en-US" noProof="0" dirty="0" smtClean="0"/>
              <a:t>U</a:t>
            </a:r>
            <a:r>
              <a:rPr lang="en-US" sz="100" noProof="0" dirty="0" smtClean="0"/>
              <a:t> </a:t>
            </a:r>
            <a:r>
              <a:rPr lang="en-US" noProof="0" dirty="0" smtClean="0"/>
              <a:t>D</a:t>
            </a:r>
            <a:r>
              <a:rPr lang="en-US" sz="100" noProof="0" dirty="0" smtClean="0"/>
              <a:t> </a:t>
            </a:r>
            <a:r>
              <a:rPr lang="en-US" noProof="0" dirty="0" smtClean="0"/>
              <a:t>P </a:t>
            </a:r>
            <a:r>
              <a:rPr lang="en-US" noProof="0" dirty="0"/>
              <a:t>header contains only four fields: Source port, Destination port, Length, and Checksum</a:t>
            </a:r>
          </a:p>
          <a:p>
            <a:pPr lvl="1"/>
            <a:r>
              <a:rPr lang="en-US" noProof="0" dirty="0"/>
              <a:t>Use of Checksum field in </a:t>
            </a:r>
            <a:r>
              <a:rPr lang="en-US" noProof="0" dirty="0" smtClean="0"/>
              <a:t>U</a:t>
            </a:r>
            <a:r>
              <a:rPr lang="en-US" sz="100" noProof="0" dirty="0" smtClean="0"/>
              <a:t> </a:t>
            </a:r>
            <a:r>
              <a:rPr lang="en-US" noProof="0" dirty="0" smtClean="0"/>
              <a:t>D</a:t>
            </a:r>
            <a:r>
              <a:rPr lang="en-US" sz="100" noProof="0" dirty="0" smtClean="0"/>
              <a:t> </a:t>
            </a:r>
            <a:r>
              <a:rPr lang="en-US" noProof="0" dirty="0" smtClean="0"/>
              <a:t>P </a:t>
            </a:r>
            <a:r>
              <a:rPr lang="en-US" noProof="0" dirty="0"/>
              <a:t>is optional in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a:t>
            </a:r>
            <a:r>
              <a:rPr lang="en-US" noProof="0" dirty="0"/>
              <a:t>, but required in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38172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a:t>
            </a:r>
            <a:r>
              <a:rPr lang="en-US" sz="100" noProof="0" dirty="0" smtClean="0"/>
              <a:t> </a:t>
            </a:r>
            <a:r>
              <a:rPr lang="en-US" noProof="0" dirty="0" smtClean="0"/>
              <a:t>D</a:t>
            </a:r>
            <a:r>
              <a:rPr lang="en-US" sz="100" noProof="0" dirty="0" smtClean="0"/>
              <a:t> </a:t>
            </a:r>
            <a:r>
              <a:rPr lang="en-US" noProof="0" dirty="0" smtClean="0"/>
              <a:t>P (User Datagram Protocol) (2 of 2)</a:t>
            </a:r>
            <a:endParaRPr lang="en-US" noProof="0" dirty="0"/>
          </a:p>
        </p:txBody>
      </p:sp>
      <p:pic>
        <p:nvPicPr>
          <p:cNvPr id="6" name="Picture 5" descr="Figure 4-6 A U D P datagram. A U D P datagram has 16 bits for source port, destination port, length and checksum. It has 32 bits for data.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667000"/>
            <a:ext cx="5933028" cy="184556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6635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 (Internet Protocol) (1 of 4)</a:t>
            </a:r>
            <a:endParaRPr lang="en-US" noProof="0" dirty="0"/>
          </a:p>
        </p:txBody>
      </p:sp>
      <p:sp>
        <p:nvSpPr>
          <p:cNvPr id="3" name="Content Placeholder 2"/>
          <p:cNvSpPr>
            <a:spLocks noGrp="1"/>
          </p:cNvSpPr>
          <p:nvPr>
            <p:ph idx="1"/>
          </p:nvPr>
        </p:nvSpPr>
        <p:spPr>
          <a:xfrm>
            <a:off x="365125" y="1538818"/>
            <a:ext cx="8415338" cy="3880037"/>
          </a:xfrm>
        </p:spPr>
        <p:txBody>
          <a:bodyPr/>
          <a:lstStyle/>
          <a:p>
            <a:pPr>
              <a:spcBef>
                <a:spcPts val="1000"/>
              </a:spcBef>
            </a:pPr>
            <a:r>
              <a:rPr lang="en-US" noProof="0" dirty="0" smtClean="0"/>
              <a:t>I</a:t>
            </a:r>
            <a:r>
              <a:rPr lang="en-US" sz="100" noProof="0" dirty="0" smtClean="0"/>
              <a:t> </a:t>
            </a:r>
            <a:r>
              <a:rPr lang="en-US" noProof="0" dirty="0" smtClean="0"/>
              <a:t>P </a:t>
            </a:r>
            <a:r>
              <a:rPr lang="en-US" noProof="0" dirty="0"/>
              <a:t>operates at the Network layer of the </a:t>
            </a:r>
            <a:r>
              <a:rPr lang="en-US" noProof="0" dirty="0" smtClean="0"/>
              <a:t>O</a:t>
            </a:r>
            <a:r>
              <a:rPr lang="en-US" sz="100" noProof="0" dirty="0" smtClean="0"/>
              <a:t> </a:t>
            </a:r>
            <a:r>
              <a:rPr lang="en-US" noProof="0" dirty="0" smtClean="0"/>
              <a:t>S</a:t>
            </a:r>
            <a:r>
              <a:rPr lang="en-US" sz="100" noProof="0" dirty="0" smtClean="0"/>
              <a:t> </a:t>
            </a:r>
            <a:r>
              <a:rPr lang="en-US" noProof="0" dirty="0" smtClean="0"/>
              <a:t>I model:</a:t>
            </a:r>
            <a:endParaRPr lang="en-US" noProof="0" dirty="0"/>
          </a:p>
          <a:p>
            <a:pPr lvl="1">
              <a:spcBef>
                <a:spcPts val="1000"/>
              </a:spcBef>
            </a:pPr>
            <a:r>
              <a:rPr lang="en-US" noProof="0" dirty="0"/>
              <a:t>Specifies </a:t>
            </a:r>
            <a:r>
              <a:rPr lang="en-US" noProof="0" dirty="0" smtClean="0"/>
              <a:t>where </a:t>
            </a:r>
            <a:r>
              <a:rPr lang="en-US" noProof="0" dirty="0"/>
              <a:t>data should be </a:t>
            </a:r>
            <a:r>
              <a:rPr lang="en-US" noProof="0" dirty="0" smtClean="0"/>
              <a:t>delivered</a:t>
            </a:r>
          </a:p>
          <a:p>
            <a:pPr lvl="1">
              <a:spcBef>
                <a:spcPts val="1000"/>
              </a:spcBef>
            </a:pPr>
            <a:r>
              <a:rPr lang="en-US" noProof="0" dirty="0" smtClean="0"/>
              <a:t>Identifies the data’s source and destination </a:t>
            </a:r>
            <a:r>
              <a:rPr lang="en-US" dirty="0"/>
              <a:t>I</a:t>
            </a:r>
            <a:r>
              <a:rPr lang="en-US" sz="100" dirty="0"/>
              <a:t> </a:t>
            </a:r>
            <a:r>
              <a:rPr lang="en-US" dirty="0"/>
              <a:t>P </a:t>
            </a:r>
            <a:r>
              <a:rPr lang="en-US" noProof="0" dirty="0" smtClean="0"/>
              <a:t>addresses</a:t>
            </a:r>
            <a:endParaRPr lang="en-US" noProof="0" dirty="0"/>
          </a:p>
          <a:p>
            <a:pPr>
              <a:spcBef>
                <a:spcPts val="1000"/>
              </a:spcBef>
            </a:pPr>
            <a:r>
              <a:rPr lang="en-US" dirty="0"/>
              <a:t>I</a:t>
            </a:r>
            <a:r>
              <a:rPr lang="en-US" sz="100" dirty="0"/>
              <a:t> </a:t>
            </a:r>
            <a:r>
              <a:rPr lang="en-US" dirty="0"/>
              <a:t>P </a:t>
            </a:r>
            <a:r>
              <a:rPr lang="en-US" noProof="0" dirty="0"/>
              <a:t>enables </a:t>
            </a:r>
            <a:r>
              <a:rPr lang="en-US" noProof="0" dirty="0" smtClean="0"/>
              <a:t>T</a:t>
            </a:r>
            <a:r>
              <a:rPr lang="en-US" sz="100" noProof="0" dirty="0" smtClean="0"/>
              <a:t> </a:t>
            </a:r>
            <a:r>
              <a:rPr lang="en-US" noProof="0" dirty="0" smtClean="0"/>
              <a:t>C</a:t>
            </a:r>
            <a:r>
              <a:rPr lang="en-US" sz="100" noProof="0" dirty="0" smtClean="0"/>
              <a:t> </a:t>
            </a:r>
            <a:r>
              <a:rPr lang="en-US" noProof="0" dirty="0" smtClean="0"/>
              <a:t>P</a:t>
            </a:r>
            <a:r>
              <a:rPr lang="en-US" dirty="0" smtClean="0"/>
              <a:t>/I</a:t>
            </a:r>
            <a:r>
              <a:rPr lang="en-US" sz="100" dirty="0" smtClean="0"/>
              <a:t> </a:t>
            </a:r>
            <a:r>
              <a:rPr lang="en-US" dirty="0"/>
              <a:t>P </a:t>
            </a:r>
            <a:r>
              <a:rPr lang="en-US" noProof="0" dirty="0"/>
              <a:t>to internetwork</a:t>
            </a:r>
          </a:p>
          <a:p>
            <a:pPr lvl="1">
              <a:spcBef>
                <a:spcPts val="1000"/>
              </a:spcBef>
            </a:pPr>
            <a:r>
              <a:rPr lang="en-US" noProof="0" dirty="0"/>
              <a:t>Traverse more than one LAN segment and more than one type of network through a router</a:t>
            </a:r>
          </a:p>
          <a:p>
            <a:pPr>
              <a:spcBef>
                <a:spcPts val="1000"/>
              </a:spcBef>
            </a:pPr>
            <a:r>
              <a:rPr lang="en-US" dirty="0"/>
              <a:t>I</a:t>
            </a:r>
            <a:r>
              <a:rPr lang="en-US" sz="100" dirty="0"/>
              <a:t> </a:t>
            </a:r>
            <a:r>
              <a:rPr lang="en-US" dirty="0"/>
              <a:t>P </a:t>
            </a:r>
            <a:r>
              <a:rPr lang="en-US" noProof="0" dirty="0"/>
              <a:t>is an unreliable, connectionless protocol</a:t>
            </a:r>
          </a:p>
          <a:p>
            <a:pPr lvl="1">
              <a:spcBef>
                <a:spcPts val="1000"/>
              </a:spcBef>
            </a:pPr>
            <a:r>
              <a:rPr lang="en-US" noProof="0" dirty="0"/>
              <a:t>Means that </a:t>
            </a:r>
            <a:r>
              <a:rPr lang="en-US" dirty="0"/>
              <a:t>I</a:t>
            </a:r>
            <a:r>
              <a:rPr lang="en-US" sz="100" dirty="0"/>
              <a:t> </a:t>
            </a:r>
            <a:r>
              <a:rPr lang="en-US" dirty="0"/>
              <a:t>P </a:t>
            </a:r>
            <a:r>
              <a:rPr lang="en-US" noProof="0" dirty="0"/>
              <a:t>does not guarantee delivery of data and no </a:t>
            </a:r>
            <a:r>
              <a:rPr lang="en-US" noProof="0" dirty="0" smtClean="0"/>
              <a:t>session </a:t>
            </a:r>
            <a:r>
              <a:rPr lang="en-US" noProof="0" dirty="0"/>
              <a:t>is established before data is transmitted</a:t>
            </a:r>
          </a:p>
          <a:p>
            <a:pPr lvl="1">
              <a:spcBef>
                <a:spcPts val="1000"/>
              </a:spcBef>
            </a:pPr>
            <a:r>
              <a:rPr lang="en-US" dirty="0"/>
              <a:t>I</a:t>
            </a:r>
            <a:r>
              <a:rPr lang="en-US" sz="100" dirty="0"/>
              <a:t> </a:t>
            </a:r>
            <a:r>
              <a:rPr lang="en-US" dirty="0"/>
              <a:t>P </a:t>
            </a:r>
            <a:r>
              <a:rPr lang="en-US" noProof="0" dirty="0"/>
              <a:t>depends on </a:t>
            </a:r>
            <a:r>
              <a:rPr lang="en-US" noProof="0" dirty="0" smtClean="0"/>
              <a:t>T</a:t>
            </a:r>
            <a:r>
              <a:rPr lang="en-US" sz="100" noProof="0" dirty="0" smtClean="0"/>
              <a:t> </a:t>
            </a:r>
            <a:r>
              <a:rPr lang="en-US" noProof="0" dirty="0" smtClean="0"/>
              <a:t>C</a:t>
            </a:r>
            <a:r>
              <a:rPr lang="en-US" sz="100" noProof="0" dirty="0" smtClean="0"/>
              <a:t> </a:t>
            </a:r>
            <a:r>
              <a:rPr lang="en-US" noProof="0" dirty="0" smtClean="0"/>
              <a:t>P </a:t>
            </a:r>
            <a:r>
              <a:rPr lang="en-US" noProof="0" dirty="0"/>
              <a:t>to ensure </a:t>
            </a:r>
            <a:r>
              <a:rPr lang="en-US" noProof="0" dirty="0" smtClean="0"/>
              <a:t>messages are put back together in the right order and to ensure each message reaches the correct application on the receiving host</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47134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 (Internet Protocol) (2 of 4)</a:t>
            </a:r>
            <a:endParaRPr lang="en-US" noProof="0" dirty="0"/>
          </a:p>
        </p:txBody>
      </p:sp>
      <p:pic>
        <p:nvPicPr>
          <p:cNvPr id="6" name="Picture 5" descr="Figure 4-7 An I P v4 packet. A visual representation of an I P v 4 p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057400"/>
            <a:ext cx="5678555" cy="331470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701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 </a:t>
            </a:r>
            <a:r>
              <a:rPr lang="en-US" noProof="0" dirty="0"/>
              <a:t>(Internet Protocol</a:t>
            </a:r>
            <a:r>
              <a:rPr lang="en-US" noProof="0" dirty="0" smtClean="0"/>
              <a:t>) (3 of 4)</a:t>
            </a:r>
            <a:endParaRPr lang="en-US" noProof="0" dirty="0"/>
          </a:p>
        </p:txBody>
      </p:sp>
      <p:sp>
        <p:nvSpPr>
          <p:cNvPr id="3" name="Content Placeholder 2"/>
          <p:cNvSpPr>
            <a:spLocks noGrp="1"/>
          </p:cNvSpPr>
          <p:nvPr>
            <p:ph idx="1"/>
          </p:nvPr>
        </p:nvSpPr>
        <p:spPr>
          <a:xfrm>
            <a:off x="365125" y="1538818"/>
            <a:ext cx="8415338" cy="2062616"/>
          </a:xfrm>
        </p:spPr>
        <p:txBody>
          <a:bodyPr/>
          <a:lstStyle/>
          <a:p>
            <a:pPr>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packets:</a:t>
            </a:r>
          </a:p>
          <a:p>
            <a:pPr lvl="1">
              <a:spcBef>
                <a:spcPts val="1000"/>
              </a:spcBef>
            </a:pP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uses a different packet format than </a:t>
            </a:r>
            <a:r>
              <a:rPr lang="en-US" dirty="0"/>
              <a:t>I</a:t>
            </a:r>
            <a:r>
              <a:rPr lang="en-US" sz="100" dirty="0"/>
              <a:t> </a:t>
            </a:r>
            <a:r>
              <a:rPr lang="en-US" dirty="0"/>
              <a:t>P</a:t>
            </a:r>
            <a:r>
              <a:rPr lang="en-US" sz="100" dirty="0"/>
              <a:t> </a:t>
            </a:r>
            <a:r>
              <a:rPr lang="en-US" dirty="0"/>
              <a:t>v</a:t>
            </a:r>
            <a:r>
              <a:rPr lang="en-US" sz="100" dirty="0"/>
              <a:t> </a:t>
            </a:r>
            <a:r>
              <a:rPr lang="en-US" dirty="0" smtClean="0"/>
              <a:t>4</a:t>
            </a:r>
            <a:endParaRPr lang="en-US" noProof="0" dirty="0" smtClean="0"/>
          </a:p>
          <a:p>
            <a:pPr lvl="1">
              <a:spcBef>
                <a:spcPts val="1000"/>
              </a:spcBef>
            </a:pPr>
            <a:r>
              <a:rPr lang="en-US" noProof="0" dirty="0" smtClean="0"/>
              <a:t>Accommodate the much longer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addresses</a:t>
            </a:r>
          </a:p>
          <a:p>
            <a:pPr lvl="1">
              <a:spcBef>
                <a:spcPts val="1000"/>
              </a:spcBef>
            </a:pPr>
            <a:r>
              <a:rPr lang="en-US" noProof="0" dirty="0" smtClean="0"/>
              <a:t>There is no Fragment offset field</a:t>
            </a:r>
          </a:p>
          <a:p>
            <a:pPr lvl="2">
              <a:spcBef>
                <a:spcPts val="1000"/>
              </a:spcBef>
            </a:pP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hosts adjust their packet sizes to fit the requirements of the network before sending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messages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65480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 </a:t>
            </a:r>
            <a:r>
              <a:rPr lang="en-US" noProof="0" dirty="0"/>
              <a:t>(Internet Protocol</a:t>
            </a:r>
            <a:r>
              <a:rPr lang="en-US" noProof="0" dirty="0" smtClean="0"/>
              <a:t>) (4 of 4)</a:t>
            </a:r>
            <a:endParaRPr lang="en-US" noProof="0" dirty="0"/>
          </a:p>
        </p:txBody>
      </p:sp>
      <p:pic>
        <p:nvPicPr>
          <p:cNvPr id="6" name="Picture 5" descr="Figure 4-9 An IPv6 packet. A visual representation of an I P v 6 p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057400"/>
            <a:ext cx="5060726" cy="308305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27000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(Internet Control Message Protocol) (1 of 3)</a:t>
            </a:r>
            <a:endParaRPr lang="en-US" noProof="0" dirty="0"/>
          </a:p>
        </p:txBody>
      </p:sp>
      <p:sp>
        <p:nvSpPr>
          <p:cNvPr id="3" name="Content Placeholder 2"/>
          <p:cNvSpPr>
            <a:spLocks noGrp="1"/>
          </p:cNvSpPr>
          <p:nvPr>
            <p:ph idx="1"/>
          </p:nvPr>
        </p:nvSpPr>
        <p:spPr>
          <a:xfrm>
            <a:off x="365125" y="1538818"/>
            <a:ext cx="8415338" cy="4125232"/>
          </a:xfrm>
        </p:spPr>
        <p:txBody>
          <a:bodyPr/>
          <a:lstStyle/>
          <a:p>
            <a:pPr>
              <a:spcBef>
                <a:spcPts val="1000"/>
              </a:spcBef>
            </a:pP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is a Network layer, core protocol that reports on the success or failure of data delivery</a:t>
            </a:r>
          </a:p>
          <a:p>
            <a:pPr>
              <a:spcBef>
                <a:spcPts val="1000"/>
              </a:spcBef>
            </a:pP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can indicate:</a:t>
            </a:r>
          </a:p>
          <a:p>
            <a:pPr lvl="1">
              <a:spcBef>
                <a:spcPts val="1000"/>
              </a:spcBef>
            </a:pPr>
            <a:r>
              <a:rPr lang="en-US" noProof="0" dirty="0"/>
              <a:t>W</a:t>
            </a:r>
            <a:r>
              <a:rPr lang="en-US" noProof="0" dirty="0" smtClean="0"/>
              <a:t>hen part of a network is congested</a:t>
            </a:r>
          </a:p>
          <a:p>
            <a:pPr lvl="1">
              <a:spcBef>
                <a:spcPts val="1000"/>
              </a:spcBef>
            </a:pPr>
            <a:r>
              <a:rPr lang="en-US" noProof="0" dirty="0" smtClean="0"/>
              <a:t>When data fails to reach its destination</a:t>
            </a:r>
          </a:p>
          <a:p>
            <a:pPr lvl="1">
              <a:spcBef>
                <a:spcPts val="1000"/>
              </a:spcBef>
            </a:pPr>
            <a:r>
              <a:rPr lang="en-US" noProof="0" dirty="0" smtClean="0"/>
              <a:t>When data has been discarded because the allotted T</a:t>
            </a:r>
            <a:r>
              <a:rPr lang="en-US" sz="100" noProof="0" dirty="0" smtClean="0"/>
              <a:t> </a:t>
            </a:r>
            <a:r>
              <a:rPr lang="en-US" noProof="0" dirty="0" err="1" smtClean="0"/>
              <a:t>T</a:t>
            </a:r>
            <a:r>
              <a:rPr lang="en-US" sz="100" noProof="0" dirty="0" smtClean="0"/>
              <a:t> </a:t>
            </a:r>
            <a:r>
              <a:rPr lang="en-US" noProof="0" dirty="0" smtClean="0"/>
              <a:t>L has expired</a:t>
            </a:r>
          </a:p>
          <a:p>
            <a:pPr>
              <a:spcBef>
                <a:spcPts val="1000"/>
              </a:spcBef>
            </a:pP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announces transmission failures to the sender</a:t>
            </a:r>
          </a:p>
          <a:p>
            <a:pPr lvl="1">
              <a:spcBef>
                <a:spcPts val="1000"/>
              </a:spcBef>
            </a:pPr>
            <a:r>
              <a:rPr lang="en-US" noProof="0" dirty="0" smtClean="0"/>
              <a:t>But does not correct errors it detects</a:t>
            </a:r>
          </a:p>
          <a:p>
            <a:pPr>
              <a:spcBef>
                <a:spcPts val="1000"/>
              </a:spcBef>
            </a:pPr>
            <a:r>
              <a:rPr lang="en-US" noProof="0" dirty="0" smtClean="0"/>
              <a:t>Provides critical information for troubleshooting network problems</a:t>
            </a:r>
          </a:p>
          <a:p>
            <a:pPr>
              <a:spcBef>
                <a:spcPts val="1000"/>
              </a:spcBef>
            </a:pP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t>
            </a:r>
            <a:r>
              <a:rPr lang="en-US" noProof="0" dirty="0"/>
              <a:t>on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t>
            </a:r>
            <a:r>
              <a:rPr lang="en-US" noProof="0" dirty="0"/>
              <a:t>networks performs the functions of </a:t>
            </a: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a:t>
            </a:r>
            <a:r>
              <a:rPr lang="en-US" noProof="0" dirty="0"/>
              <a:t>and </a:t>
            </a: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on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networks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88130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(Internet Control Message Protocol) (2 of 3)</a:t>
            </a:r>
            <a:endParaRPr lang="en-US" noProof="0" dirty="0"/>
          </a:p>
        </p:txBody>
      </p:sp>
      <p:pic>
        <p:nvPicPr>
          <p:cNvPr id="6" name="Picture 5" descr="Figure 4-11 An I C M P packet. A visual representation of an I C M P p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362200"/>
            <a:ext cx="6740586" cy="207264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83355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(Internet Control Message Protocol) (3 of 3)</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4-7 An 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packet</a:t>
            </a:r>
            <a:endParaRPr lang="en-US" noProof="0" dirty="0"/>
          </a:p>
        </p:txBody>
      </p:sp>
      <p:graphicFrame>
        <p:nvGraphicFramePr>
          <p:cNvPr id="5" name="Table 4" descr="The table consists of three columns and five rows. The column headings from left to right are as follows: field, length, and function. The rows are as follows. Row 1. Field, type. Length, 8 bits. Function, indicates the type of I c m p message, such as destination unreachable. Row 2. Field, code. Length, 8 bits. Function, indicates the subtype of the message, such as destination host unknown. Row 3. Field, checksum. Length, 16 bits. Function, allows the receiving node to determine whether the I c m p packet became corrupted during transmission. Row 4. Field, rest of header. Length, 32 bits. Function, varies depending on message type and subtype. Row 5. Field, data. Length, variable. Function, usually contains the I P header and first 8 bytes of the data portion of the I P packet that triggered the I c m p message.   "/>
          <p:cNvGraphicFramePr>
            <a:graphicFrameLocks noGrp="1"/>
          </p:cNvGraphicFramePr>
          <p:nvPr>
            <p:extLst>
              <p:ext uri="{D42A27DB-BD31-4B8C-83A1-F6EECF244321}">
                <p14:modId xmlns:p14="http://schemas.microsoft.com/office/powerpoint/2010/main" val="3173956442"/>
              </p:ext>
            </p:extLst>
          </p:nvPr>
        </p:nvGraphicFramePr>
        <p:xfrm>
          <a:off x="1447800" y="2286000"/>
          <a:ext cx="6096000" cy="2936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939800">
                  <a:extLst>
                    <a:ext uri="{9D8B030D-6E8A-4147-A177-3AD203B41FA5}">
                      <a16:colId xmlns:a16="http://schemas.microsoft.com/office/drawing/2014/main" xmlns="" val="20001"/>
                    </a:ext>
                  </a:extLst>
                </a:gridCol>
                <a:gridCol w="3124200">
                  <a:extLst>
                    <a:ext uri="{9D8B030D-6E8A-4147-A177-3AD203B41FA5}">
                      <a16:colId xmlns:a16="http://schemas.microsoft.com/office/drawing/2014/main" xmlns="" val="20002"/>
                    </a:ext>
                  </a:extLst>
                </a:gridCol>
              </a:tblGrid>
              <a:tr h="370840">
                <a:tc>
                  <a:txBody>
                    <a:bodyPr/>
                    <a:lstStyle/>
                    <a:p>
                      <a:r>
                        <a:rPr lang="en-US" sz="1200" dirty="0" smtClean="0"/>
                        <a:t>Field</a:t>
                      </a:r>
                      <a:endParaRPr lang="en-US" sz="1200" dirty="0"/>
                    </a:p>
                  </a:txBody>
                  <a:tcPr/>
                </a:tc>
                <a:tc>
                  <a:txBody>
                    <a:bodyPr/>
                    <a:lstStyle/>
                    <a:p>
                      <a:r>
                        <a:rPr lang="en-US" sz="1200" dirty="0" smtClean="0"/>
                        <a:t>Length</a:t>
                      </a:r>
                      <a:endParaRPr lang="en-US" sz="1200" dirty="0"/>
                    </a:p>
                  </a:txBody>
                  <a:tcPr/>
                </a:tc>
                <a:tc>
                  <a:txBody>
                    <a:bodyPr/>
                    <a:lstStyle/>
                    <a:p>
                      <a:r>
                        <a:rPr lang="en-US" sz="1200" dirty="0" smtClean="0"/>
                        <a:t>Function</a:t>
                      </a:r>
                      <a:endParaRPr lang="en-US" sz="1200" dirty="0"/>
                    </a:p>
                  </a:txBody>
                  <a:tcPr/>
                </a:tc>
                <a:extLst>
                  <a:ext uri="{0D108BD9-81ED-4DB2-BD59-A6C34878D82A}">
                    <a16:rowId xmlns:a16="http://schemas.microsoft.com/office/drawing/2014/main" xmlns="" val="10000"/>
                  </a:ext>
                </a:extLst>
              </a:tr>
              <a:tr h="370840">
                <a:tc>
                  <a:txBody>
                    <a:bodyPr/>
                    <a:lstStyle/>
                    <a:p>
                      <a:r>
                        <a:rPr lang="en-US" sz="1200" dirty="0" smtClean="0"/>
                        <a:t>Type</a:t>
                      </a:r>
                      <a:endParaRPr lang="en-US" sz="1200" dirty="0"/>
                    </a:p>
                  </a:txBody>
                  <a:tcPr/>
                </a:tc>
                <a:tc>
                  <a:txBody>
                    <a:bodyPr/>
                    <a:lstStyle/>
                    <a:p>
                      <a:r>
                        <a:rPr lang="en-US" sz="1200" dirty="0" smtClean="0"/>
                        <a:t>8 bits</a:t>
                      </a:r>
                      <a:endParaRPr lang="en-US" sz="1200" dirty="0"/>
                    </a:p>
                  </a:txBody>
                  <a:tcPr/>
                </a:tc>
                <a:tc>
                  <a:txBody>
                    <a:bodyPr/>
                    <a:lstStyle/>
                    <a:p>
                      <a:r>
                        <a:rPr lang="en-US" sz="1200" dirty="0" smtClean="0"/>
                        <a:t>Indicates the type of I</a:t>
                      </a:r>
                      <a:r>
                        <a:rPr lang="en-US" sz="100" dirty="0" smtClean="0"/>
                        <a:t> </a:t>
                      </a:r>
                      <a:r>
                        <a:rPr lang="en-US" sz="1200" dirty="0" smtClean="0"/>
                        <a:t>C</a:t>
                      </a:r>
                      <a:r>
                        <a:rPr lang="en-US" sz="100" dirty="0" smtClean="0"/>
                        <a:t> </a:t>
                      </a:r>
                      <a:r>
                        <a:rPr lang="en-US" sz="1200" dirty="0" smtClean="0"/>
                        <a:t>M</a:t>
                      </a:r>
                      <a:r>
                        <a:rPr lang="en-US" sz="100" dirty="0" smtClean="0"/>
                        <a:t> </a:t>
                      </a:r>
                      <a:r>
                        <a:rPr lang="en-US" sz="1200" dirty="0" smtClean="0"/>
                        <a:t>P message, such</a:t>
                      </a:r>
                      <a:r>
                        <a:rPr lang="en-US" sz="1200" baseline="0" dirty="0" smtClean="0"/>
                        <a:t> as Destination Unreachable</a:t>
                      </a:r>
                      <a:endParaRPr lang="en-US" sz="1200" dirty="0"/>
                    </a:p>
                  </a:txBody>
                  <a:tcPr/>
                </a:tc>
                <a:extLst>
                  <a:ext uri="{0D108BD9-81ED-4DB2-BD59-A6C34878D82A}">
                    <a16:rowId xmlns:a16="http://schemas.microsoft.com/office/drawing/2014/main" xmlns="" val="10001"/>
                  </a:ext>
                </a:extLst>
              </a:tr>
              <a:tr h="370840">
                <a:tc>
                  <a:txBody>
                    <a:bodyPr/>
                    <a:lstStyle/>
                    <a:p>
                      <a:r>
                        <a:rPr lang="en-US" sz="1200" dirty="0" smtClean="0"/>
                        <a:t>Code</a:t>
                      </a:r>
                      <a:endParaRPr lang="en-US" sz="1200" dirty="0"/>
                    </a:p>
                  </a:txBody>
                  <a:tcPr/>
                </a:tc>
                <a:tc>
                  <a:txBody>
                    <a:bodyPr/>
                    <a:lstStyle/>
                    <a:p>
                      <a:r>
                        <a:rPr lang="en-US" sz="1200" dirty="0" smtClean="0"/>
                        <a:t>8 bits</a:t>
                      </a:r>
                      <a:endParaRPr lang="en-US" sz="1200" dirty="0"/>
                    </a:p>
                  </a:txBody>
                  <a:tcPr/>
                </a:tc>
                <a:tc>
                  <a:txBody>
                    <a:bodyPr/>
                    <a:lstStyle/>
                    <a:p>
                      <a:r>
                        <a:rPr lang="en-US" sz="1200" dirty="0" smtClean="0"/>
                        <a:t>Indicates</a:t>
                      </a:r>
                      <a:r>
                        <a:rPr lang="en-US" sz="1200" baseline="0" dirty="0" smtClean="0"/>
                        <a:t> the subtype of the message, such as Destination host unknown</a:t>
                      </a:r>
                      <a:endParaRPr lang="en-US" sz="1200" dirty="0"/>
                    </a:p>
                  </a:txBody>
                  <a:tcPr/>
                </a:tc>
                <a:extLst>
                  <a:ext uri="{0D108BD9-81ED-4DB2-BD59-A6C34878D82A}">
                    <a16:rowId xmlns:a16="http://schemas.microsoft.com/office/drawing/2014/main" xmlns="" val="10002"/>
                  </a:ext>
                </a:extLst>
              </a:tr>
              <a:tr h="370840">
                <a:tc>
                  <a:txBody>
                    <a:bodyPr/>
                    <a:lstStyle/>
                    <a:p>
                      <a:r>
                        <a:rPr lang="en-US" sz="1200" dirty="0" smtClean="0"/>
                        <a:t>Checksum</a:t>
                      </a:r>
                      <a:endParaRPr lang="en-US" sz="1200" dirty="0"/>
                    </a:p>
                  </a:txBody>
                  <a:tcPr/>
                </a:tc>
                <a:tc>
                  <a:txBody>
                    <a:bodyPr/>
                    <a:lstStyle/>
                    <a:p>
                      <a:r>
                        <a:rPr lang="en-US" sz="1200" dirty="0" smtClean="0"/>
                        <a:t>16 bits </a:t>
                      </a:r>
                      <a:endParaRPr lang="en-US" sz="1200" dirty="0"/>
                    </a:p>
                  </a:txBody>
                  <a:tcPr/>
                </a:tc>
                <a:tc>
                  <a:txBody>
                    <a:bodyPr/>
                    <a:lstStyle/>
                    <a:p>
                      <a:r>
                        <a:rPr lang="en-US" sz="1200" dirty="0" smtClean="0"/>
                        <a:t>Allows the receiving node to determine whether the I</a:t>
                      </a:r>
                      <a:r>
                        <a:rPr lang="en-US" sz="100" dirty="0" smtClean="0"/>
                        <a:t> </a:t>
                      </a:r>
                      <a:r>
                        <a:rPr lang="en-US" sz="1200" dirty="0" smtClean="0"/>
                        <a:t>C</a:t>
                      </a:r>
                      <a:r>
                        <a:rPr lang="en-US" sz="100" dirty="0" smtClean="0"/>
                        <a:t> </a:t>
                      </a:r>
                      <a:r>
                        <a:rPr lang="en-US" sz="1200" dirty="0" smtClean="0"/>
                        <a:t>M</a:t>
                      </a:r>
                      <a:r>
                        <a:rPr lang="en-US" sz="100" dirty="0" smtClean="0"/>
                        <a:t> </a:t>
                      </a:r>
                      <a:r>
                        <a:rPr lang="en-US" sz="1200" dirty="0" smtClean="0"/>
                        <a:t>P packet became corrupted during transmission</a:t>
                      </a:r>
                      <a:endParaRPr lang="en-US" sz="1200" dirty="0"/>
                    </a:p>
                  </a:txBody>
                  <a:tcPr/>
                </a:tc>
                <a:extLst>
                  <a:ext uri="{0D108BD9-81ED-4DB2-BD59-A6C34878D82A}">
                    <a16:rowId xmlns:a16="http://schemas.microsoft.com/office/drawing/2014/main" xmlns="" val="10003"/>
                  </a:ext>
                </a:extLst>
              </a:tr>
              <a:tr h="370840">
                <a:tc>
                  <a:txBody>
                    <a:bodyPr/>
                    <a:lstStyle/>
                    <a:p>
                      <a:r>
                        <a:rPr lang="en-US" sz="1200" dirty="0" smtClean="0"/>
                        <a:t>Rest of header</a:t>
                      </a:r>
                      <a:endParaRPr lang="en-US" sz="1200" dirty="0"/>
                    </a:p>
                  </a:txBody>
                  <a:tcPr/>
                </a:tc>
                <a:tc>
                  <a:txBody>
                    <a:bodyPr/>
                    <a:lstStyle/>
                    <a:p>
                      <a:r>
                        <a:rPr lang="en-US" sz="1200" dirty="0" smtClean="0"/>
                        <a:t>32 bits</a:t>
                      </a:r>
                      <a:endParaRPr lang="en-US" sz="1200" dirty="0"/>
                    </a:p>
                  </a:txBody>
                  <a:tcPr/>
                </a:tc>
                <a:tc>
                  <a:txBody>
                    <a:bodyPr/>
                    <a:lstStyle/>
                    <a:p>
                      <a:r>
                        <a:rPr lang="en-US" sz="1200" dirty="0" smtClean="0"/>
                        <a:t>Varies depending on message type and subtype</a:t>
                      </a:r>
                      <a:endParaRPr lang="en-US" sz="1200" dirty="0"/>
                    </a:p>
                  </a:txBody>
                  <a:tcPr/>
                </a:tc>
                <a:extLst>
                  <a:ext uri="{0D108BD9-81ED-4DB2-BD59-A6C34878D82A}">
                    <a16:rowId xmlns:a16="http://schemas.microsoft.com/office/drawing/2014/main" xmlns="" val="10004"/>
                  </a:ext>
                </a:extLst>
              </a:tr>
              <a:tr h="370840">
                <a:tc>
                  <a:txBody>
                    <a:bodyPr/>
                    <a:lstStyle/>
                    <a:p>
                      <a:r>
                        <a:rPr lang="en-US" sz="1200" dirty="0" smtClean="0"/>
                        <a:t>Data</a:t>
                      </a:r>
                      <a:endParaRPr lang="en-US" sz="1200" dirty="0"/>
                    </a:p>
                  </a:txBody>
                  <a:tcPr/>
                </a:tc>
                <a:tc>
                  <a:txBody>
                    <a:bodyPr/>
                    <a:lstStyle/>
                    <a:p>
                      <a:r>
                        <a:rPr lang="en-US" sz="1200" dirty="0" smtClean="0"/>
                        <a:t>Variable</a:t>
                      </a:r>
                      <a:endParaRPr lang="en-US" sz="1200" dirty="0"/>
                    </a:p>
                  </a:txBody>
                  <a:tcPr/>
                </a:tc>
                <a:tc>
                  <a:txBody>
                    <a:bodyPr/>
                    <a:lstStyle/>
                    <a:p>
                      <a:r>
                        <a:rPr lang="en-US" sz="1200" dirty="0" smtClean="0"/>
                        <a:t>Usually contains the I</a:t>
                      </a:r>
                      <a:r>
                        <a:rPr lang="en-US" sz="100" dirty="0" smtClean="0"/>
                        <a:t> </a:t>
                      </a:r>
                      <a:r>
                        <a:rPr lang="en-US" sz="1200" dirty="0" smtClean="0"/>
                        <a:t>P header</a:t>
                      </a:r>
                      <a:r>
                        <a:rPr lang="en-US" sz="1200" baseline="0" dirty="0" smtClean="0"/>
                        <a:t> and first 8 bytes of the data portion of the IP packet that triggered the ICMP message</a:t>
                      </a:r>
                      <a:endParaRPr lang="en-US" sz="1200" dirty="0"/>
                    </a:p>
                  </a:txBody>
                  <a:tcPr/>
                </a:tc>
                <a:extLst>
                  <a:ext uri="{0D108BD9-81ED-4DB2-BD59-A6C34878D82A}">
                    <a16:rowId xmlns:a16="http://schemas.microsoft.com/office/drawing/2014/main" xmlns="" val="10005"/>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89729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R</a:t>
            </a:r>
            <a:r>
              <a:rPr lang="en-US" sz="100" noProof="0" dirty="0" smtClean="0"/>
              <a:t> </a:t>
            </a:r>
            <a:r>
              <a:rPr lang="en-US" noProof="0" dirty="0" smtClean="0"/>
              <a:t>P (Address Resolution Protocol) on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Networks (1 of 4)</a:t>
            </a:r>
            <a:endParaRPr lang="en-US" noProof="0" dirty="0"/>
          </a:p>
        </p:txBody>
      </p:sp>
      <p:sp>
        <p:nvSpPr>
          <p:cNvPr id="3" name="Content Placeholder 2"/>
          <p:cNvSpPr>
            <a:spLocks noGrp="1"/>
          </p:cNvSpPr>
          <p:nvPr>
            <p:ph idx="1"/>
          </p:nvPr>
        </p:nvSpPr>
        <p:spPr>
          <a:xfrm>
            <a:off x="365125" y="1538818"/>
            <a:ext cx="8415338" cy="2951064"/>
          </a:xfrm>
        </p:spPr>
        <p:txBody>
          <a:bodyPr/>
          <a:lstStyle/>
          <a:p>
            <a:pPr>
              <a:spcBef>
                <a:spcPts val="1000"/>
              </a:spcBef>
            </a:pP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works in conjunction with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t>
            </a:r>
            <a:r>
              <a:rPr lang="en-US" noProof="0" dirty="0"/>
              <a:t>to discover the MAC address of a host or node on the local network</a:t>
            </a:r>
          </a:p>
          <a:p>
            <a:pPr lvl="1">
              <a:spcBef>
                <a:spcPts val="1000"/>
              </a:spcBef>
            </a:pPr>
            <a:r>
              <a:rPr lang="en-US" noProof="0" dirty="0"/>
              <a:t>And to maintain a database that maps IP addresses to MAC addresses on the local network</a:t>
            </a:r>
          </a:p>
          <a:p>
            <a:pPr>
              <a:spcBef>
                <a:spcPts val="1000"/>
              </a:spcBef>
            </a:pP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is a Layer 2 protocol that uses </a:t>
            </a:r>
            <a:r>
              <a:rPr lang="en-US" noProof="0" dirty="0" smtClean="0"/>
              <a:t>I</a:t>
            </a:r>
            <a:r>
              <a:rPr lang="en-US" sz="100" noProof="0" dirty="0" smtClean="0"/>
              <a:t> </a:t>
            </a:r>
            <a:r>
              <a:rPr lang="en-US" noProof="0" dirty="0" smtClean="0"/>
              <a:t>P </a:t>
            </a:r>
            <a:r>
              <a:rPr lang="en-US" noProof="0" dirty="0"/>
              <a:t>in Layer 3</a:t>
            </a:r>
          </a:p>
          <a:p>
            <a:pPr lvl="1">
              <a:spcBef>
                <a:spcPts val="1000"/>
              </a:spcBef>
            </a:pPr>
            <a:r>
              <a:rPr lang="en-US" noProof="0" dirty="0"/>
              <a:t>Operates only within its local network</a:t>
            </a:r>
          </a:p>
          <a:p>
            <a:pPr>
              <a:spcBef>
                <a:spcPts val="1000"/>
              </a:spcBef>
            </a:pP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relies on broadcasting</a:t>
            </a:r>
          </a:p>
          <a:p>
            <a:pPr>
              <a:spcBef>
                <a:spcPts val="1000"/>
              </a:spcBef>
            </a:pPr>
            <a:r>
              <a:rPr lang="en-US" noProof="0" dirty="0" smtClean="0"/>
              <a:t>A</a:t>
            </a:r>
            <a:r>
              <a:rPr lang="en-US" sz="100" noProof="0" dirty="0" smtClean="0"/>
              <a:t> </a:t>
            </a:r>
            <a:r>
              <a:rPr lang="en-US" noProof="0" dirty="0" smtClean="0"/>
              <a:t>R</a:t>
            </a:r>
            <a:r>
              <a:rPr lang="en-US" sz="100" noProof="0" dirty="0" smtClean="0"/>
              <a:t> </a:t>
            </a:r>
            <a:r>
              <a:rPr lang="en-US" noProof="0" dirty="0" smtClean="0"/>
              <a:t>P table—The </a:t>
            </a:r>
            <a:r>
              <a:rPr lang="en-US" noProof="0" dirty="0"/>
              <a:t>database of </a:t>
            </a:r>
            <a:r>
              <a:rPr lang="en-US" noProof="0" dirty="0" smtClean="0"/>
              <a:t>I</a:t>
            </a:r>
            <a:r>
              <a:rPr lang="en-US" sz="100" noProof="0" dirty="0" smtClean="0"/>
              <a:t> </a:t>
            </a:r>
            <a:r>
              <a:rPr lang="en-US" noProof="0" dirty="0" smtClean="0"/>
              <a:t>P-to-MAC </a:t>
            </a:r>
            <a:r>
              <a:rPr lang="en-US" noProof="0" dirty="0"/>
              <a:t>address </a:t>
            </a:r>
            <a:r>
              <a:rPr lang="en-US" noProof="0" dirty="0" smtClean="0"/>
              <a:t>mappings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89310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Objectives</a:t>
            </a:r>
            <a:endParaRPr lang="en-US" b="1" noProof="0" dirty="0"/>
          </a:p>
        </p:txBody>
      </p:sp>
      <p:sp>
        <p:nvSpPr>
          <p:cNvPr id="3" name="Text Placeholder 2"/>
          <p:cNvSpPr>
            <a:spLocks noGrp="1"/>
          </p:cNvSpPr>
          <p:nvPr>
            <p:ph type="body" idx="1"/>
          </p:nvPr>
        </p:nvSpPr>
        <p:spPr>
          <a:xfrm>
            <a:off x="2641600" y="2942670"/>
            <a:ext cx="5740400" cy="2391330"/>
          </a:xfrm>
        </p:spPr>
        <p:txBody>
          <a:bodyPr/>
          <a:lstStyle/>
          <a:p>
            <a:r>
              <a:rPr lang="en-US" b="1" noProof="0" dirty="0" smtClean="0">
                <a:solidFill>
                  <a:srgbClr val="1B70A5"/>
                </a:solidFill>
              </a:rPr>
              <a:t>4.1</a:t>
            </a:r>
            <a:r>
              <a:rPr lang="en-US" noProof="0" dirty="0" smtClean="0"/>
              <a:t> Describe the functions of core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protocols</a:t>
            </a:r>
          </a:p>
          <a:p>
            <a:pPr marL="358775" indent="-358775"/>
            <a:r>
              <a:rPr lang="en-US" b="1" noProof="0" dirty="0" smtClean="0">
                <a:solidFill>
                  <a:srgbClr val="1B70A5"/>
                </a:solidFill>
              </a:rPr>
              <a:t>4.2</a:t>
            </a:r>
            <a:r>
              <a:rPr lang="en-US" noProof="0" dirty="0" smtClean="0"/>
              <a:t> Identify how each protocol’s information is formatted in a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message</a:t>
            </a:r>
          </a:p>
          <a:p>
            <a:pPr marL="355600" indent="-355600"/>
            <a:r>
              <a:rPr lang="en-US" b="1" noProof="0" dirty="0" smtClean="0">
                <a:solidFill>
                  <a:srgbClr val="1B70A5"/>
                </a:solidFill>
              </a:rPr>
              <a:t>4.3</a:t>
            </a:r>
            <a:r>
              <a:rPr lang="en-US" noProof="0" dirty="0" smtClean="0"/>
              <a:t> Explain how routers manage internetwork communications</a:t>
            </a:r>
          </a:p>
          <a:p>
            <a:pPr marL="358775" indent="-358775"/>
            <a:r>
              <a:rPr lang="en-US" b="1" noProof="0" dirty="0" smtClean="0">
                <a:solidFill>
                  <a:srgbClr val="1B70A5"/>
                </a:solidFill>
              </a:rPr>
              <a:t>4.4</a:t>
            </a:r>
            <a:r>
              <a:rPr lang="en-US" noProof="0" dirty="0" smtClean="0"/>
              <a:t> Employ various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utilities for network discovery and troubleshooting</a:t>
            </a:r>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R</a:t>
            </a:r>
            <a:r>
              <a:rPr lang="en-US" sz="100" noProof="0" dirty="0" smtClean="0"/>
              <a:t> </a:t>
            </a:r>
            <a:r>
              <a:rPr lang="en-US" noProof="0" dirty="0" smtClean="0"/>
              <a:t>P (Address Resolution Protocol) on </a:t>
            </a:r>
            <a:r>
              <a:rPr lang="en-US" dirty="0"/>
              <a:t>I</a:t>
            </a:r>
            <a:r>
              <a:rPr lang="en-US" sz="100" dirty="0"/>
              <a:t> </a:t>
            </a:r>
            <a:r>
              <a:rPr lang="en-US" dirty="0"/>
              <a:t>P</a:t>
            </a:r>
            <a:r>
              <a:rPr lang="en-US" sz="100" dirty="0"/>
              <a:t> </a:t>
            </a:r>
            <a:r>
              <a:rPr lang="en-US" dirty="0"/>
              <a:t>v</a:t>
            </a:r>
            <a:r>
              <a:rPr lang="en-US" sz="100" dirty="0"/>
              <a:t> </a:t>
            </a:r>
            <a:r>
              <a:rPr lang="en-US" dirty="0"/>
              <a:t>4 </a:t>
            </a:r>
            <a:r>
              <a:rPr lang="en-US" noProof="0" dirty="0" smtClean="0"/>
              <a:t>Networks (2 of 4)</a:t>
            </a:r>
            <a:endParaRPr lang="en-US" noProof="0" dirty="0"/>
          </a:p>
        </p:txBody>
      </p:sp>
      <p:pic>
        <p:nvPicPr>
          <p:cNvPr id="6" name="Picture 5" descr="Figure 4-12 Sample A R P table. An A R P table has an I P address, a hardware address and the typ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691789"/>
            <a:ext cx="5923685" cy="189738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38884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R</a:t>
            </a:r>
            <a:r>
              <a:rPr lang="en-US" sz="100" noProof="0" dirty="0" smtClean="0"/>
              <a:t> </a:t>
            </a:r>
            <a:r>
              <a:rPr lang="en-US" noProof="0" dirty="0" smtClean="0"/>
              <a:t>P (Address Resolution Protocol) on </a:t>
            </a:r>
            <a:r>
              <a:rPr lang="en-US" dirty="0"/>
              <a:t>I</a:t>
            </a:r>
            <a:r>
              <a:rPr lang="en-US" sz="100" dirty="0"/>
              <a:t> </a:t>
            </a:r>
            <a:r>
              <a:rPr lang="en-US" dirty="0"/>
              <a:t>P</a:t>
            </a:r>
            <a:r>
              <a:rPr lang="en-US" sz="100" dirty="0"/>
              <a:t> </a:t>
            </a:r>
            <a:r>
              <a:rPr lang="en-US" dirty="0"/>
              <a:t>v</a:t>
            </a:r>
            <a:r>
              <a:rPr lang="en-US" sz="100" dirty="0"/>
              <a:t> </a:t>
            </a:r>
            <a:r>
              <a:rPr lang="en-US" dirty="0"/>
              <a:t>4 </a:t>
            </a:r>
            <a:r>
              <a:rPr lang="en-US" noProof="0" dirty="0" smtClean="0"/>
              <a:t>Networks (3 of 4)</a:t>
            </a:r>
            <a:endParaRPr lang="en-US" noProof="0" dirty="0"/>
          </a:p>
        </p:txBody>
      </p:sp>
      <p:sp>
        <p:nvSpPr>
          <p:cNvPr id="3" name="Content Placeholder 2"/>
          <p:cNvSpPr>
            <a:spLocks noGrp="1"/>
          </p:cNvSpPr>
          <p:nvPr>
            <p:ph idx="1"/>
          </p:nvPr>
        </p:nvSpPr>
        <p:spPr>
          <a:xfrm>
            <a:off x="365125" y="1538818"/>
            <a:ext cx="8415338" cy="2150332"/>
          </a:xfrm>
        </p:spPr>
        <p:txBody>
          <a:bodyPr/>
          <a:lstStyle/>
          <a:p>
            <a:pPr>
              <a:spcBef>
                <a:spcPts val="1000"/>
              </a:spcBef>
            </a:pPr>
            <a:r>
              <a:rPr lang="en-US" noProof="0" dirty="0"/>
              <a:t>An </a:t>
            </a: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table can contain two types of entries:</a:t>
            </a:r>
          </a:p>
          <a:p>
            <a:pPr lvl="1">
              <a:spcBef>
                <a:spcPts val="1000"/>
              </a:spcBef>
            </a:pPr>
            <a:r>
              <a:rPr lang="en-US" noProof="0" dirty="0" smtClean="0"/>
              <a:t>Dynamic—Created </a:t>
            </a:r>
            <a:r>
              <a:rPr lang="en-US" noProof="0" dirty="0"/>
              <a:t>when a client makes an </a:t>
            </a:r>
            <a:r>
              <a:rPr lang="en-US" dirty="0"/>
              <a:t>A</a:t>
            </a:r>
            <a:r>
              <a:rPr lang="en-US" sz="100" dirty="0"/>
              <a:t> </a:t>
            </a:r>
            <a:r>
              <a:rPr lang="en-US" dirty="0"/>
              <a:t>R</a:t>
            </a:r>
            <a:r>
              <a:rPr lang="en-US" sz="100" dirty="0"/>
              <a:t> </a:t>
            </a:r>
            <a:r>
              <a:rPr lang="en-US" dirty="0"/>
              <a:t>P </a:t>
            </a:r>
            <a:r>
              <a:rPr lang="en-US" noProof="0" dirty="0"/>
              <a:t>request that could not be satisfied by data already in the </a:t>
            </a: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table</a:t>
            </a:r>
          </a:p>
          <a:p>
            <a:pPr lvl="1">
              <a:spcBef>
                <a:spcPts val="1000"/>
              </a:spcBef>
            </a:pPr>
            <a:r>
              <a:rPr lang="en-US" noProof="0" dirty="0" smtClean="0"/>
              <a:t>Static—Those </a:t>
            </a:r>
            <a:r>
              <a:rPr lang="en-US" noProof="0" dirty="0"/>
              <a:t>someone entered manually using the </a:t>
            </a: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utility (</a:t>
            </a:r>
            <a:r>
              <a:rPr lang="en-US" b="1" noProof="0" dirty="0">
                <a:cs typeface="Courier New" panose="02070309020205020404" pitchFamily="49" charset="0"/>
              </a:rPr>
              <a:t>arp</a:t>
            </a:r>
            <a:r>
              <a:rPr lang="en-US" noProof="0" dirty="0"/>
              <a:t> command)</a:t>
            </a:r>
          </a:p>
          <a:p>
            <a:pPr>
              <a:spcBef>
                <a:spcPts val="1000"/>
              </a:spcBef>
            </a:pPr>
            <a:r>
              <a:rPr lang="en-US" noProof="0" dirty="0"/>
              <a:t>To view a Window’s workstation’s </a:t>
            </a: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table, enter the command:</a:t>
            </a:r>
          </a:p>
          <a:p>
            <a:pPr lvl="1">
              <a:spcBef>
                <a:spcPts val="1000"/>
              </a:spcBef>
            </a:pPr>
            <a:r>
              <a:rPr lang="en-US" b="1" noProof="0" dirty="0" smtClean="0">
                <a:cs typeface="Courier New" panose="02070309020205020404" pitchFamily="49" charset="0"/>
              </a:rPr>
              <a:t>arp </a:t>
            </a:r>
            <a:r>
              <a:rPr lang="en-US" b="1" noProof="0" dirty="0">
                <a:cs typeface="Courier New" panose="02070309020205020404" pitchFamily="49" charset="0"/>
              </a:rPr>
              <a:t>-a</a:t>
            </a:r>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23468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R</a:t>
            </a:r>
            <a:r>
              <a:rPr lang="en-US" sz="100" noProof="0" dirty="0" smtClean="0"/>
              <a:t> </a:t>
            </a:r>
            <a:r>
              <a:rPr lang="en-US" noProof="0" dirty="0" smtClean="0"/>
              <a:t>P (Address Resolution Protocol) on </a:t>
            </a:r>
            <a:r>
              <a:rPr lang="en-US" dirty="0"/>
              <a:t>I</a:t>
            </a:r>
            <a:r>
              <a:rPr lang="en-US" sz="100" dirty="0"/>
              <a:t> </a:t>
            </a:r>
            <a:r>
              <a:rPr lang="en-US" dirty="0"/>
              <a:t>P</a:t>
            </a:r>
            <a:r>
              <a:rPr lang="en-US" sz="100" dirty="0"/>
              <a:t> </a:t>
            </a:r>
            <a:r>
              <a:rPr lang="en-US" dirty="0"/>
              <a:t>v</a:t>
            </a:r>
            <a:r>
              <a:rPr lang="en-US" sz="100" dirty="0"/>
              <a:t> </a:t>
            </a:r>
            <a:r>
              <a:rPr lang="en-US" dirty="0"/>
              <a:t>4 </a:t>
            </a:r>
            <a:r>
              <a:rPr lang="en-US" noProof="0" dirty="0" smtClean="0"/>
              <a:t>Networks (4 of 4)</a:t>
            </a:r>
            <a:endParaRPr lang="en-US" noProof="0" dirty="0"/>
          </a:p>
        </p:txBody>
      </p:sp>
      <p:pic>
        <p:nvPicPr>
          <p:cNvPr id="6" name="Picture 5" descr="Figure 4-13  The a r p negative a command lists devices on the netwo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1754124"/>
            <a:ext cx="5090160" cy="334975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30260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Ethernet (1 of 3)</a:t>
            </a:r>
            <a:endParaRPr lang="en-US" noProof="0" dirty="0"/>
          </a:p>
        </p:txBody>
      </p:sp>
      <p:sp>
        <p:nvSpPr>
          <p:cNvPr id="3" name="Content Placeholder 2"/>
          <p:cNvSpPr>
            <a:spLocks noGrp="1"/>
          </p:cNvSpPr>
          <p:nvPr>
            <p:ph idx="1"/>
          </p:nvPr>
        </p:nvSpPr>
        <p:spPr>
          <a:xfrm>
            <a:off x="365125" y="1538818"/>
            <a:ext cx="8415338" cy="3090590"/>
          </a:xfrm>
        </p:spPr>
        <p:txBody>
          <a:bodyPr/>
          <a:lstStyle/>
          <a:p>
            <a:pPr>
              <a:spcBef>
                <a:spcPts val="1000"/>
              </a:spcBef>
            </a:pPr>
            <a:r>
              <a:rPr lang="en-US" noProof="0" dirty="0" smtClean="0"/>
              <a:t>Ethernet:</a:t>
            </a:r>
          </a:p>
          <a:p>
            <a:pPr lvl="1">
              <a:spcBef>
                <a:spcPts val="1000"/>
              </a:spcBef>
            </a:pPr>
            <a:r>
              <a:rPr lang="en-US" noProof="0" dirty="0" smtClean="0"/>
              <a:t>Most important Data Link layer standard</a:t>
            </a:r>
          </a:p>
          <a:p>
            <a:pPr lvl="1">
              <a:spcBef>
                <a:spcPts val="1000"/>
              </a:spcBef>
            </a:pPr>
            <a:r>
              <a:rPr lang="en-US" noProof="0" dirty="0" smtClean="0"/>
              <a:t>Capable of running on a variety of network media</a:t>
            </a:r>
          </a:p>
          <a:p>
            <a:pPr lvl="1">
              <a:spcBef>
                <a:spcPts val="1000"/>
              </a:spcBef>
            </a:pPr>
            <a:r>
              <a:rPr lang="en-US" noProof="0" dirty="0" smtClean="0"/>
              <a:t>Offers excellent throughput at a reasonable cost</a:t>
            </a:r>
          </a:p>
          <a:p>
            <a:pPr lvl="1">
              <a:spcBef>
                <a:spcPts val="1000"/>
              </a:spcBef>
            </a:pPr>
            <a:r>
              <a:rPr lang="en-US" noProof="0" dirty="0" smtClean="0"/>
              <a:t>Most popular network technology used on modern LANs</a:t>
            </a:r>
          </a:p>
          <a:p>
            <a:pPr>
              <a:spcBef>
                <a:spcPts val="1000"/>
              </a:spcBef>
            </a:pPr>
            <a:r>
              <a:rPr lang="en-US" noProof="0" dirty="0" smtClean="0"/>
              <a:t>Ethernet II is the current standard</a:t>
            </a:r>
          </a:p>
          <a:p>
            <a:pPr>
              <a:spcBef>
                <a:spcPts val="1000"/>
              </a:spcBef>
            </a:pPr>
            <a:r>
              <a:rPr lang="en-US" noProof="0" dirty="0" smtClean="0"/>
              <a:t>Adds both a header and a trailer to the payload</a:t>
            </a:r>
          </a:p>
          <a:p>
            <a:pPr lvl="1">
              <a:spcBef>
                <a:spcPts val="1000"/>
              </a:spcBef>
            </a:pPr>
            <a:r>
              <a:rPr lang="en-US" noProof="0" dirty="0" smtClean="0"/>
              <a:t>Creates a frame around the payload</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79342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Ethernet (2 of 3)</a:t>
            </a:r>
            <a:endParaRPr lang="en-US" noProof="0" dirty="0"/>
          </a:p>
        </p:txBody>
      </p:sp>
      <p:pic>
        <p:nvPicPr>
          <p:cNvPr id="6" name="Picture 5" descr="Figure 4-14 Ethernet II frame. An Ethernet 2 frame includes preamble and S F D of 8 bytes, destination address of 6 bytes, source address of 6 bytes, Ethernet type of 2 bytes, data plus padding of 46 to 1500 bytes, and F C S of 4 byt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743200"/>
            <a:ext cx="5853635" cy="148132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13521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Ethernet (3 of 3)</a:t>
            </a:r>
            <a:endParaRPr lang="en-US" noProof="0" dirty="0"/>
          </a:p>
        </p:txBody>
      </p:sp>
      <p:sp>
        <p:nvSpPr>
          <p:cNvPr id="3" name="Content Placeholder 2"/>
          <p:cNvSpPr>
            <a:spLocks noGrp="1"/>
          </p:cNvSpPr>
          <p:nvPr>
            <p:ph idx="1"/>
          </p:nvPr>
        </p:nvSpPr>
        <p:spPr>
          <a:xfrm>
            <a:off x="365125" y="1538818"/>
            <a:ext cx="8415338" cy="3616888"/>
          </a:xfrm>
        </p:spPr>
        <p:txBody>
          <a:bodyPr/>
          <a:lstStyle/>
          <a:p>
            <a:pPr>
              <a:spcBef>
                <a:spcPts val="1000"/>
              </a:spcBef>
            </a:pPr>
            <a:r>
              <a:rPr lang="en-US" noProof="0" dirty="0" smtClean="0"/>
              <a:t>The header and F</a:t>
            </a:r>
            <a:r>
              <a:rPr lang="en-US" sz="100" noProof="0" dirty="0" smtClean="0"/>
              <a:t> </a:t>
            </a:r>
            <a:r>
              <a:rPr lang="en-US" noProof="0" dirty="0" smtClean="0"/>
              <a:t>C</a:t>
            </a:r>
            <a:r>
              <a:rPr lang="en-US" sz="100" noProof="0" dirty="0" smtClean="0"/>
              <a:t> </a:t>
            </a:r>
            <a:r>
              <a:rPr lang="en-US" noProof="0" dirty="0" smtClean="0"/>
              <a:t>S make up the 18-byte “frame” around the data</a:t>
            </a:r>
          </a:p>
          <a:p>
            <a:pPr>
              <a:spcBef>
                <a:spcPts val="1000"/>
              </a:spcBef>
            </a:pPr>
            <a:r>
              <a:rPr lang="en-US" noProof="0" dirty="0" smtClean="0"/>
              <a:t>Data portion of an Ethernet frame may contain from 46 to 1500 bytes </a:t>
            </a:r>
          </a:p>
          <a:p>
            <a:pPr>
              <a:spcBef>
                <a:spcPts val="1000"/>
              </a:spcBef>
            </a:pPr>
            <a:r>
              <a:rPr lang="en-US" noProof="0" dirty="0" smtClean="0"/>
              <a:t>M</a:t>
            </a:r>
            <a:r>
              <a:rPr lang="en-US" sz="100" noProof="0" dirty="0" smtClean="0"/>
              <a:t> </a:t>
            </a:r>
            <a:r>
              <a:rPr lang="en-US" noProof="0" dirty="0" smtClean="0"/>
              <a:t>T</a:t>
            </a:r>
            <a:r>
              <a:rPr lang="en-US" sz="100" noProof="0" dirty="0" smtClean="0"/>
              <a:t> </a:t>
            </a:r>
            <a:r>
              <a:rPr lang="en-US" noProof="0" dirty="0" smtClean="0"/>
              <a:t>U (maximum transmission unit)</a:t>
            </a:r>
          </a:p>
          <a:p>
            <a:pPr lvl="1">
              <a:spcBef>
                <a:spcPts val="1000"/>
              </a:spcBef>
            </a:pPr>
            <a:r>
              <a:rPr lang="en-US" noProof="0" dirty="0" smtClean="0"/>
              <a:t>The largest size that routers in a message’s path will allow at the Network Layer</a:t>
            </a:r>
          </a:p>
          <a:p>
            <a:pPr>
              <a:spcBef>
                <a:spcPts val="1000"/>
              </a:spcBef>
            </a:pPr>
            <a:r>
              <a:rPr lang="en-US" noProof="0" dirty="0" smtClean="0"/>
              <a:t>Exceptions to Ethernet frame size limitations:</a:t>
            </a:r>
          </a:p>
          <a:p>
            <a:pPr lvl="1">
              <a:spcBef>
                <a:spcPts val="1000"/>
              </a:spcBef>
            </a:pPr>
            <a:r>
              <a:rPr lang="en-US" noProof="0" dirty="0" smtClean="0"/>
              <a:t>Ethernet frames on a V</a:t>
            </a:r>
            <a:r>
              <a:rPr lang="en-US" sz="100" noProof="0" dirty="0" smtClean="0"/>
              <a:t> </a:t>
            </a:r>
            <a:r>
              <a:rPr lang="en-US" noProof="0" dirty="0" smtClean="0"/>
              <a:t>LAN can have an extra 4-byte field between the Source address field and the Type field</a:t>
            </a:r>
          </a:p>
          <a:p>
            <a:pPr lvl="1">
              <a:spcBef>
                <a:spcPts val="1000"/>
              </a:spcBef>
            </a:pPr>
            <a:r>
              <a:rPr lang="en-US" noProof="0" dirty="0" smtClean="0"/>
              <a:t>Some special-purpose networks use a proprietary version of Ethernet that allows for a jumbo frame</a:t>
            </a:r>
          </a:p>
          <a:p>
            <a:pPr lvl="2">
              <a:spcBef>
                <a:spcPts val="1000"/>
              </a:spcBef>
            </a:pPr>
            <a:r>
              <a:rPr lang="en-US" noProof="0" dirty="0" smtClean="0"/>
              <a:t>The M</a:t>
            </a:r>
            <a:r>
              <a:rPr lang="en-US" sz="100" noProof="0" dirty="0" smtClean="0"/>
              <a:t> </a:t>
            </a:r>
            <a:r>
              <a:rPr lang="en-US" noProof="0" dirty="0" smtClean="0"/>
              <a:t>T</a:t>
            </a:r>
            <a:r>
              <a:rPr lang="en-US" sz="100" noProof="0" dirty="0" smtClean="0"/>
              <a:t> </a:t>
            </a:r>
            <a:r>
              <a:rPr lang="en-US" noProof="0" dirty="0" smtClean="0"/>
              <a:t>U can be as high as 9198 bytes, depending on the type of Ethernet architecture used</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69916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Routers and How They Work (1 of 4)</a:t>
            </a:r>
            <a:endParaRPr lang="en-US" noProof="0" dirty="0"/>
          </a:p>
        </p:txBody>
      </p:sp>
      <p:sp>
        <p:nvSpPr>
          <p:cNvPr id="3" name="Content Placeholder 2"/>
          <p:cNvSpPr>
            <a:spLocks noGrp="1"/>
          </p:cNvSpPr>
          <p:nvPr>
            <p:ph idx="1"/>
          </p:nvPr>
        </p:nvSpPr>
        <p:spPr>
          <a:xfrm>
            <a:off x="365125" y="1538818"/>
            <a:ext cx="8415338" cy="2570960"/>
          </a:xfrm>
        </p:spPr>
        <p:txBody>
          <a:bodyPr/>
          <a:lstStyle/>
          <a:p>
            <a:pPr>
              <a:spcBef>
                <a:spcPts val="1000"/>
              </a:spcBef>
            </a:pPr>
            <a:r>
              <a:rPr lang="en-US" noProof="0" dirty="0"/>
              <a:t>A router joins two or more networks and passes packets from one network to another</a:t>
            </a:r>
          </a:p>
          <a:p>
            <a:pPr>
              <a:spcBef>
                <a:spcPts val="1000"/>
              </a:spcBef>
            </a:pPr>
            <a:r>
              <a:rPr lang="en-US" noProof="0" dirty="0"/>
              <a:t>Routers can do the following:</a:t>
            </a:r>
          </a:p>
          <a:p>
            <a:pPr lvl="1">
              <a:spcBef>
                <a:spcPts val="1000"/>
              </a:spcBef>
            </a:pPr>
            <a:r>
              <a:rPr lang="en-US" noProof="0" dirty="0"/>
              <a:t>Connect dissimilar networks (LANs and WANs)</a:t>
            </a:r>
          </a:p>
          <a:p>
            <a:pPr lvl="1">
              <a:spcBef>
                <a:spcPts val="1000"/>
              </a:spcBef>
            </a:pPr>
            <a:r>
              <a:rPr lang="en-US" noProof="0" dirty="0"/>
              <a:t>Interpret Layer 3 and often Layer 4 addressing</a:t>
            </a:r>
          </a:p>
          <a:p>
            <a:pPr lvl="1">
              <a:spcBef>
                <a:spcPts val="1000"/>
              </a:spcBef>
            </a:pPr>
            <a:r>
              <a:rPr lang="en-US" noProof="0" dirty="0"/>
              <a:t>Determine the best path for data to follow from point A to point B</a:t>
            </a:r>
          </a:p>
          <a:p>
            <a:pPr lvl="1">
              <a:spcBef>
                <a:spcPts val="1000"/>
              </a:spcBef>
            </a:pPr>
            <a:r>
              <a:rPr lang="en-US" noProof="0" dirty="0"/>
              <a:t>Reroute traffic if the path of first choice is down but another path is </a:t>
            </a:r>
            <a:r>
              <a:rPr lang="en-US" noProof="0" dirty="0" smtClean="0"/>
              <a:t>available</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1393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Routers and How They Work (2 of 4)</a:t>
            </a:r>
            <a:endParaRPr lang="en-US" noProof="0" dirty="0"/>
          </a:p>
        </p:txBody>
      </p:sp>
      <p:pic>
        <p:nvPicPr>
          <p:cNvPr id="6" name="Picture 5" descr="Figure 4-16 I S P, business, and consumer router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4138" y="2054987"/>
            <a:ext cx="5816709" cy="318516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68363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Routers and How They Work (3 of 4)</a:t>
            </a:r>
            <a:endParaRPr lang="en-US" noProof="0" dirty="0"/>
          </a:p>
        </p:txBody>
      </p:sp>
      <p:sp>
        <p:nvSpPr>
          <p:cNvPr id="3" name="Content Placeholder 2"/>
          <p:cNvSpPr>
            <a:spLocks noGrp="1"/>
          </p:cNvSpPr>
          <p:nvPr>
            <p:ph idx="1"/>
          </p:nvPr>
        </p:nvSpPr>
        <p:spPr>
          <a:xfrm>
            <a:off x="365125" y="1538818"/>
            <a:ext cx="8415338" cy="2903872"/>
          </a:xfrm>
        </p:spPr>
        <p:txBody>
          <a:bodyPr/>
          <a:lstStyle/>
          <a:p>
            <a:pPr>
              <a:spcBef>
                <a:spcPts val="1000"/>
              </a:spcBef>
            </a:pPr>
            <a:r>
              <a:rPr lang="en-US" noProof="0" dirty="0"/>
              <a:t>Routers may perform any of the following optional functions:</a:t>
            </a:r>
          </a:p>
          <a:p>
            <a:pPr lvl="1">
              <a:spcBef>
                <a:spcPts val="1000"/>
              </a:spcBef>
            </a:pPr>
            <a:r>
              <a:rPr lang="en-US" noProof="0" dirty="0"/>
              <a:t>Filter broadcast transmissions</a:t>
            </a:r>
          </a:p>
          <a:p>
            <a:pPr lvl="1">
              <a:spcBef>
                <a:spcPts val="1000"/>
              </a:spcBef>
            </a:pPr>
            <a:r>
              <a:rPr lang="en-US" noProof="0" dirty="0"/>
              <a:t>Prevent certain types of traffic from getting to a network</a:t>
            </a:r>
          </a:p>
          <a:p>
            <a:pPr lvl="1">
              <a:spcBef>
                <a:spcPts val="1000"/>
              </a:spcBef>
            </a:pPr>
            <a:r>
              <a:rPr lang="en-US" noProof="0" dirty="0"/>
              <a:t>Support simultaneous local and remote connectivity</a:t>
            </a:r>
          </a:p>
          <a:p>
            <a:pPr lvl="1">
              <a:spcBef>
                <a:spcPts val="1000"/>
              </a:spcBef>
            </a:pPr>
            <a:r>
              <a:rPr lang="en-US" noProof="0" dirty="0"/>
              <a:t>Provide high network fault tolerance through redundant components such as power supplies</a:t>
            </a:r>
          </a:p>
          <a:p>
            <a:pPr lvl="1">
              <a:spcBef>
                <a:spcPts val="1000"/>
              </a:spcBef>
            </a:pPr>
            <a:r>
              <a:rPr lang="en-US" noProof="0" dirty="0"/>
              <a:t>Monitor network traffic and report statistics</a:t>
            </a:r>
          </a:p>
          <a:p>
            <a:pPr lvl="1">
              <a:spcBef>
                <a:spcPts val="1000"/>
              </a:spcBef>
            </a:pPr>
            <a:r>
              <a:rPr lang="en-US" noProof="0" dirty="0"/>
              <a:t>Diagnose internal or other connectivity problems and trigger </a:t>
            </a:r>
            <a:r>
              <a:rPr lang="en-US" noProof="0" dirty="0" smtClean="0"/>
              <a:t>alarms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98081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Routers and How They Work (4 of 4)</a:t>
            </a:r>
            <a:endParaRPr lang="en-US" noProof="0" dirty="0"/>
          </a:p>
        </p:txBody>
      </p:sp>
      <p:sp>
        <p:nvSpPr>
          <p:cNvPr id="3" name="Content Placeholder 2"/>
          <p:cNvSpPr>
            <a:spLocks noGrp="1"/>
          </p:cNvSpPr>
          <p:nvPr>
            <p:ph idx="1"/>
          </p:nvPr>
        </p:nvSpPr>
        <p:spPr>
          <a:xfrm>
            <a:off x="365125" y="1538818"/>
            <a:ext cx="8415338" cy="2355004"/>
          </a:xfrm>
        </p:spPr>
        <p:txBody>
          <a:bodyPr/>
          <a:lstStyle/>
          <a:p>
            <a:pPr>
              <a:spcBef>
                <a:spcPts val="1000"/>
              </a:spcBef>
            </a:pPr>
            <a:r>
              <a:rPr lang="en-US" noProof="0" dirty="0"/>
              <a:t>Router categories:</a:t>
            </a:r>
          </a:p>
          <a:p>
            <a:pPr lvl="1">
              <a:spcBef>
                <a:spcPts val="1000"/>
              </a:spcBef>
            </a:pPr>
            <a:r>
              <a:rPr lang="en-US" noProof="0" dirty="0" smtClean="0"/>
              <a:t>Core routers, also called interior routers—Direct </a:t>
            </a:r>
            <a:r>
              <a:rPr lang="en-US" noProof="0" dirty="0"/>
              <a:t>data between networks within the same autonomous </a:t>
            </a:r>
            <a:r>
              <a:rPr lang="en-US" noProof="0" dirty="0" smtClean="0"/>
              <a:t>system (A</a:t>
            </a:r>
            <a:r>
              <a:rPr lang="en-US" sz="100" noProof="0" dirty="0" smtClean="0"/>
              <a:t> </a:t>
            </a:r>
            <a:r>
              <a:rPr lang="en-US" noProof="0" dirty="0" smtClean="0"/>
              <a:t>S)</a:t>
            </a:r>
            <a:endParaRPr lang="en-US" noProof="0" dirty="0"/>
          </a:p>
          <a:p>
            <a:pPr lvl="1">
              <a:spcBef>
                <a:spcPts val="1000"/>
              </a:spcBef>
            </a:pPr>
            <a:r>
              <a:rPr lang="en-US" noProof="0" dirty="0" smtClean="0"/>
              <a:t>Edge routers, or border routers—Connect </a:t>
            </a:r>
            <a:r>
              <a:rPr lang="en-US" noProof="0" dirty="0"/>
              <a:t>an autonomous system with an outside network</a:t>
            </a:r>
          </a:p>
          <a:p>
            <a:pPr lvl="1">
              <a:spcBef>
                <a:spcPts val="1000"/>
              </a:spcBef>
            </a:pPr>
            <a:r>
              <a:rPr lang="en-US" noProof="0" dirty="0"/>
              <a:t>Exterior </a:t>
            </a:r>
            <a:r>
              <a:rPr lang="en-US" noProof="0" dirty="0" smtClean="0"/>
              <a:t>routers—Refers to any router outside the organization’s A</a:t>
            </a:r>
            <a:r>
              <a:rPr lang="en-US" sz="100" noProof="0" dirty="0" smtClean="0"/>
              <a:t> </a:t>
            </a:r>
            <a:r>
              <a:rPr lang="en-US" noProof="0" dirty="0" smtClean="0"/>
              <a:t>S </a:t>
            </a:r>
          </a:p>
          <a:p>
            <a:pPr lvl="2">
              <a:spcBef>
                <a:spcPts val="1000"/>
              </a:spcBef>
            </a:pPr>
            <a:r>
              <a:rPr lang="en-US" noProof="0" dirty="0" smtClean="0"/>
              <a:t>Direct </a:t>
            </a:r>
            <a:r>
              <a:rPr lang="en-US" noProof="0" dirty="0"/>
              <a:t>data between autonomous </a:t>
            </a:r>
            <a:r>
              <a:rPr lang="en-US" noProof="0" dirty="0" smtClean="0"/>
              <a:t>systems</a:t>
            </a:r>
            <a:endParaRPr lang="en-US" noProof="0" dirty="0"/>
          </a:p>
        </p:txBody>
      </p:sp>
      <p:pic>
        <p:nvPicPr>
          <p:cNvPr id="5" name="Picture 4" descr="Figure 4-17 Core, edge, and exterior routers. The image illustrates two interconnected ISP exterior routers, labeled ISP 1 exterior router and ISP 2 exterior router and two autonomous systems. The ISP 1 exterior router connects to one autonomous system through an edge router which connects to two interconnected core routers. The ISP 2 exterior router connects to another autonomous system through an edge router which connects to three interconnected core rout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986" y="3996432"/>
            <a:ext cx="5309616" cy="2167128"/>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64707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Core Protocols (1 of 3)</a:t>
            </a:r>
            <a:endParaRPr lang="en-US" noProof="0" dirty="0"/>
          </a:p>
        </p:txBody>
      </p:sp>
      <p:sp>
        <p:nvSpPr>
          <p:cNvPr id="3" name="Content Placeholder 2"/>
          <p:cNvSpPr>
            <a:spLocks noGrp="1"/>
          </p:cNvSpPr>
          <p:nvPr>
            <p:ph idx="1"/>
          </p:nvPr>
        </p:nvSpPr>
        <p:spPr>
          <a:xfrm>
            <a:off x="365125" y="1538818"/>
            <a:ext cx="8415338" cy="1104405"/>
          </a:xfrm>
        </p:spPr>
        <p:txBody>
          <a:bodyPr/>
          <a:lstStyle/>
          <a:p>
            <a:pPr>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P—A </a:t>
            </a:r>
            <a:r>
              <a:rPr lang="en-US" noProof="0" dirty="0"/>
              <a:t>suite of protocols including:</a:t>
            </a:r>
          </a:p>
          <a:p>
            <a:pPr lvl="1">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a:t>
            </a:r>
            <a:r>
              <a:rPr lang="en-US" noProof="0" dirty="0"/>
              <a:t>, </a:t>
            </a:r>
            <a:r>
              <a:rPr lang="en-US" noProof="0" dirty="0" smtClean="0"/>
              <a:t>I</a:t>
            </a:r>
            <a:r>
              <a:rPr lang="en-US" sz="100" noProof="0" dirty="0" smtClean="0"/>
              <a:t> </a:t>
            </a:r>
            <a:r>
              <a:rPr lang="en-US" noProof="0" dirty="0" smtClean="0"/>
              <a:t>P</a:t>
            </a:r>
            <a:r>
              <a:rPr lang="en-US" noProof="0" dirty="0"/>
              <a:t>, </a:t>
            </a:r>
            <a:r>
              <a:rPr lang="en-US" noProof="0" dirty="0" smtClean="0"/>
              <a:t>U</a:t>
            </a:r>
            <a:r>
              <a:rPr lang="en-US" sz="100" noProof="0" dirty="0" smtClean="0"/>
              <a:t> </a:t>
            </a:r>
            <a:r>
              <a:rPr lang="en-US" noProof="0" dirty="0" smtClean="0"/>
              <a:t>D</a:t>
            </a:r>
            <a:r>
              <a:rPr lang="en-US" sz="100" noProof="0" dirty="0" smtClean="0"/>
              <a:t> </a:t>
            </a:r>
            <a:r>
              <a:rPr lang="en-US" noProof="0" dirty="0" smtClean="0"/>
              <a:t>P</a:t>
            </a:r>
            <a:r>
              <a:rPr lang="en-US" noProof="0" dirty="0"/>
              <a:t>, </a:t>
            </a:r>
            <a:r>
              <a:rPr lang="en-US" noProof="0" dirty="0" smtClean="0"/>
              <a:t>A</a:t>
            </a:r>
            <a:r>
              <a:rPr lang="en-US" sz="100" noProof="0" dirty="0" smtClean="0"/>
              <a:t> </a:t>
            </a:r>
            <a:r>
              <a:rPr lang="en-US" noProof="0" dirty="0" smtClean="0"/>
              <a:t>R</a:t>
            </a:r>
            <a:r>
              <a:rPr lang="en-US" sz="100" noProof="0" dirty="0" smtClean="0"/>
              <a:t> </a:t>
            </a:r>
            <a:r>
              <a:rPr lang="en-US" noProof="0" dirty="0" smtClean="0"/>
              <a:t>P</a:t>
            </a:r>
            <a:r>
              <a:rPr lang="en-US" noProof="0" dirty="0"/>
              <a:t>, and many others</a:t>
            </a:r>
          </a:p>
          <a:p>
            <a:pPr>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protocols </a:t>
            </a:r>
            <a:r>
              <a:rPr lang="en-US" noProof="0" dirty="0"/>
              <a:t>add a header to data inherited from the layer above </a:t>
            </a:r>
            <a:r>
              <a:rPr lang="en-US" noProof="0" dirty="0" smtClean="0"/>
              <a:t>it</a:t>
            </a:r>
            <a:endParaRPr lang="en-US" noProof="0" dirty="0"/>
          </a:p>
        </p:txBody>
      </p:sp>
      <p:pic>
        <p:nvPicPr>
          <p:cNvPr id="5" name="Picture 4" descr="Figure 4-1 Each layer adds its own data and addresses its transmission to the corresponding layer in the destination devic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3124200"/>
            <a:ext cx="6939547" cy="2209800"/>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133431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Multilayer Switches</a:t>
            </a:r>
            <a:endParaRPr lang="en-US" noProof="0" dirty="0"/>
          </a:p>
        </p:txBody>
      </p:sp>
      <p:sp>
        <p:nvSpPr>
          <p:cNvPr id="3" name="Content Placeholder 2"/>
          <p:cNvSpPr>
            <a:spLocks noGrp="1"/>
          </p:cNvSpPr>
          <p:nvPr>
            <p:ph idx="1"/>
          </p:nvPr>
        </p:nvSpPr>
        <p:spPr>
          <a:xfrm>
            <a:off x="365125" y="1538818"/>
            <a:ext cx="8415338" cy="3225498"/>
          </a:xfrm>
        </p:spPr>
        <p:txBody>
          <a:bodyPr/>
          <a:lstStyle/>
          <a:p>
            <a:pPr>
              <a:spcBef>
                <a:spcPts val="1000"/>
              </a:spcBef>
            </a:pPr>
            <a:r>
              <a:rPr lang="en-US" noProof="0" dirty="0"/>
              <a:t>Layer 3 </a:t>
            </a:r>
            <a:r>
              <a:rPr lang="en-US" noProof="0" dirty="0" smtClean="0"/>
              <a:t>switch—Capable </a:t>
            </a:r>
            <a:r>
              <a:rPr lang="en-US" noProof="0" dirty="0"/>
              <a:t>of interpreting Layer 3 data and works much like a </a:t>
            </a:r>
            <a:r>
              <a:rPr lang="en-US" noProof="0" dirty="0" smtClean="0"/>
              <a:t>router:</a:t>
            </a:r>
            <a:endParaRPr lang="en-US" noProof="0" dirty="0"/>
          </a:p>
          <a:p>
            <a:pPr lvl="1">
              <a:spcBef>
                <a:spcPts val="1000"/>
              </a:spcBef>
            </a:pPr>
            <a:r>
              <a:rPr lang="en-US" noProof="0" dirty="0" smtClean="0"/>
              <a:t>Usually faster and less expensive</a:t>
            </a:r>
          </a:p>
          <a:p>
            <a:pPr lvl="1">
              <a:spcBef>
                <a:spcPts val="1000"/>
              </a:spcBef>
            </a:pPr>
            <a:r>
              <a:rPr lang="en-US" noProof="0" dirty="0" smtClean="0"/>
              <a:t>Primary </a:t>
            </a:r>
            <a:r>
              <a:rPr lang="en-US" noProof="0" dirty="0"/>
              <a:t>difference is the way the hardware is built </a:t>
            </a:r>
            <a:endParaRPr lang="en-US" noProof="0" dirty="0" smtClean="0"/>
          </a:p>
          <a:p>
            <a:pPr>
              <a:spcBef>
                <a:spcPts val="1000"/>
              </a:spcBef>
            </a:pPr>
            <a:r>
              <a:rPr lang="en-US" noProof="0" dirty="0" smtClean="0"/>
              <a:t>Layer </a:t>
            </a:r>
            <a:r>
              <a:rPr lang="en-US" noProof="0" dirty="0"/>
              <a:t>4 </a:t>
            </a:r>
            <a:r>
              <a:rPr lang="en-US" noProof="0" dirty="0" smtClean="0"/>
              <a:t>switch—Capable </a:t>
            </a:r>
            <a:r>
              <a:rPr lang="en-US" noProof="0" dirty="0"/>
              <a:t>of interpreting Layer 4 </a:t>
            </a:r>
            <a:r>
              <a:rPr lang="en-US" noProof="0" dirty="0" smtClean="0"/>
              <a:t>data:</a:t>
            </a:r>
            <a:endParaRPr lang="en-US" noProof="0" dirty="0"/>
          </a:p>
          <a:p>
            <a:pPr lvl="1">
              <a:spcBef>
                <a:spcPts val="1000"/>
              </a:spcBef>
            </a:pPr>
            <a:r>
              <a:rPr lang="en-US" noProof="0" dirty="0"/>
              <a:t>Also known as content or application switches</a:t>
            </a:r>
          </a:p>
          <a:p>
            <a:pPr lvl="1">
              <a:spcBef>
                <a:spcPts val="1000"/>
              </a:spcBef>
            </a:pPr>
            <a:r>
              <a:rPr lang="en-US" noProof="0" dirty="0"/>
              <a:t>Enables switch to perform advanced filtering, keep statistics, and provide security functions</a:t>
            </a:r>
          </a:p>
          <a:p>
            <a:pPr lvl="1">
              <a:spcBef>
                <a:spcPts val="1000"/>
              </a:spcBef>
            </a:pPr>
            <a:r>
              <a:rPr lang="en-US" noProof="0" dirty="0"/>
              <a:t>Typically used as part of a network’s </a:t>
            </a:r>
            <a:r>
              <a:rPr lang="en-US" noProof="0" dirty="0" smtClean="0"/>
              <a:t>backbone</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692124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Routing Tables (1 of 2)</a:t>
            </a:r>
            <a:endParaRPr lang="en-US" noProof="0" dirty="0"/>
          </a:p>
        </p:txBody>
      </p:sp>
      <p:sp>
        <p:nvSpPr>
          <p:cNvPr id="3" name="Content Placeholder 2"/>
          <p:cNvSpPr>
            <a:spLocks noGrp="1"/>
          </p:cNvSpPr>
          <p:nvPr>
            <p:ph idx="1"/>
          </p:nvPr>
        </p:nvSpPr>
        <p:spPr>
          <a:xfrm>
            <a:off x="365125" y="1538818"/>
            <a:ext cx="8415338" cy="1952329"/>
          </a:xfrm>
        </p:spPr>
        <p:txBody>
          <a:bodyPr/>
          <a:lstStyle/>
          <a:p>
            <a:pPr>
              <a:spcBef>
                <a:spcPts val="1000"/>
              </a:spcBef>
            </a:pPr>
            <a:r>
              <a:rPr lang="en-US" noProof="0" dirty="0"/>
              <a:t>Routing </a:t>
            </a:r>
            <a:r>
              <a:rPr lang="en-US" noProof="0" dirty="0" smtClean="0"/>
              <a:t>table—A </a:t>
            </a:r>
            <a:r>
              <a:rPr lang="en-US" noProof="0" dirty="0"/>
              <a:t>database that maintains information about where hosts are located and the most efficient way to reach them</a:t>
            </a:r>
          </a:p>
          <a:p>
            <a:pPr lvl="1">
              <a:spcBef>
                <a:spcPts val="1000"/>
              </a:spcBef>
            </a:pPr>
            <a:r>
              <a:rPr lang="en-US" noProof="0" dirty="0"/>
              <a:t>Routers rely on them to identify which router is the next hop to reach a particular destination host</a:t>
            </a:r>
          </a:p>
          <a:p>
            <a:pPr>
              <a:spcBef>
                <a:spcPts val="1000"/>
              </a:spcBef>
            </a:pPr>
            <a:r>
              <a:rPr lang="en-US" noProof="0" dirty="0"/>
              <a:t>Routing tables contain IP addresses and network masks that identify a network that a host or another router belongs </a:t>
            </a:r>
            <a:r>
              <a:rPr lang="en-US" noProof="0" dirty="0" smtClean="0"/>
              <a:t>to</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85247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Routing Tables (2 of 2)</a:t>
            </a:r>
            <a:endParaRPr lang="en-US" noProof="0" dirty="0"/>
          </a:p>
        </p:txBody>
      </p:sp>
      <p:pic>
        <p:nvPicPr>
          <p:cNvPr id="6" name="Picture 5" descr="Figure 4-18 Routers rely on routing tables to locate destination hosts. The internet connects to a router b which connects to router a and c. Router b also connects to switch b within lan B. Router a connects to switch a within lan a. Router c connects to switch c within lan c. Router d also connects to switch d within lan 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209800"/>
            <a:ext cx="6140302" cy="250240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13454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Routing Path Types</a:t>
            </a:r>
            <a:endParaRPr lang="en-US" noProof="0" dirty="0"/>
          </a:p>
        </p:txBody>
      </p:sp>
      <p:sp>
        <p:nvSpPr>
          <p:cNvPr id="3" name="Content Placeholder 2"/>
          <p:cNvSpPr>
            <a:spLocks noGrp="1"/>
          </p:cNvSpPr>
          <p:nvPr>
            <p:ph idx="1"/>
          </p:nvPr>
        </p:nvSpPr>
        <p:spPr>
          <a:xfrm>
            <a:off x="365125" y="1538818"/>
            <a:ext cx="8415338" cy="2343719"/>
          </a:xfrm>
        </p:spPr>
        <p:txBody>
          <a:bodyPr/>
          <a:lstStyle/>
          <a:p>
            <a:pPr>
              <a:spcBef>
                <a:spcPts val="1000"/>
              </a:spcBef>
            </a:pPr>
            <a:r>
              <a:rPr lang="en-US" noProof="0" dirty="0"/>
              <a:t>Static </a:t>
            </a:r>
            <a:r>
              <a:rPr lang="en-US" noProof="0" dirty="0" smtClean="0"/>
              <a:t>routing—Network </a:t>
            </a:r>
            <a:r>
              <a:rPr lang="en-US" noProof="0" dirty="0"/>
              <a:t>administrators configures a routing table to direct messages along specific paths</a:t>
            </a:r>
          </a:p>
          <a:p>
            <a:pPr lvl="1">
              <a:spcBef>
                <a:spcPts val="1000"/>
              </a:spcBef>
            </a:pPr>
            <a:r>
              <a:rPr lang="en-US" noProof="0" dirty="0" smtClean="0"/>
              <a:t>Example—A </a:t>
            </a:r>
            <a:r>
              <a:rPr lang="en-US" noProof="0" dirty="0"/>
              <a:t>static route between a small business and its </a:t>
            </a:r>
            <a:r>
              <a:rPr lang="en-US" noProof="0" dirty="0" smtClean="0"/>
              <a:t>I</a:t>
            </a:r>
            <a:r>
              <a:rPr lang="en-US" sz="100" noProof="0" dirty="0" smtClean="0"/>
              <a:t> </a:t>
            </a:r>
            <a:r>
              <a:rPr lang="en-US" noProof="0" dirty="0" smtClean="0"/>
              <a:t>S</a:t>
            </a:r>
            <a:r>
              <a:rPr lang="en-US" sz="100" noProof="0" dirty="0" smtClean="0"/>
              <a:t> </a:t>
            </a:r>
            <a:r>
              <a:rPr lang="en-US" noProof="0" dirty="0" smtClean="0"/>
              <a:t>P</a:t>
            </a:r>
            <a:endParaRPr lang="en-US" noProof="0" dirty="0"/>
          </a:p>
          <a:p>
            <a:pPr>
              <a:spcBef>
                <a:spcPts val="1000"/>
              </a:spcBef>
            </a:pPr>
            <a:r>
              <a:rPr lang="en-US" noProof="0" dirty="0"/>
              <a:t>Dynamic </a:t>
            </a:r>
            <a:r>
              <a:rPr lang="en-US" noProof="0" dirty="0" smtClean="0"/>
              <a:t>routing—Automatically </a:t>
            </a:r>
            <a:r>
              <a:rPr lang="en-US" noProof="0" dirty="0"/>
              <a:t>calculates the best path between two networks and maintains this information in a routing table</a:t>
            </a:r>
          </a:p>
          <a:p>
            <a:pPr lvl="1">
              <a:spcBef>
                <a:spcPts val="1000"/>
              </a:spcBef>
            </a:pPr>
            <a:r>
              <a:rPr lang="en-US" noProof="0" dirty="0"/>
              <a:t>Router can detect problems with failed or congested routes and reroute messages through a different </a:t>
            </a:r>
            <a:r>
              <a:rPr lang="en-US" noProof="0" dirty="0" smtClean="0"/>
              <a:t>path</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528691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noProof="0" dirty="0" smtClean="0"/>
              <a:t>The </a:t>
            </a:r>
            <a:r>
              <a:rPr lang="en-US" noProof="0" dirty="0" smtClean="0">
                <a:cs typeface="Courier New" panose="02070309020205020404" pitchFamily="49" charset="0"/>
              </a:rPr>
              <a:t>route</a:t>
            </a:r>
            <a:r>
              <a:rPr lang="en-US" noProof="0" dirty="0" smtClean="0"/>
              <a:t> Command</a:t>
            </a:r>
            <a:endParaRPr lang="en-US" noProof="0" dirty="0"/>
          </a:p>
        </p:txBody>
      </p:sp>
      <p:sp>
        <p:nvSpPr>
          <p:cNvPr id="3" name="Content Placeholder 2"/>
          <p:cNvSpPr>
            <a:spLocks noGrp="1"/>
          </p:cNvSpPr>
          <p:nvPr>
            <p:ph idx="1"/>
          </p:nvPr>
        </p:nvSpPr>
        <p:spPr>
          <a:xfrm>
            <a:off x="365125" y="1538818"/>
            <a:ext cx="8415338" cy="1466555"/>
          </a:xfrm>
        </p:spPr>
        <p:txBody>
          <a:bodyPr/>
          <a:lstStyle/>
          <a:p>
            <a:pPr>
              <a:spcBef>
                <a:spcPts val="1000"/>
              </a:spcBef>
            </a:pPr>
            <a:r>
              <a:rPr lang="en-US" noProof="0" dirty="0"/>
              <a:t>The route command allows you to view a host’s routing </a:t>
            </a:r>
            <a:r>
              <a:rPr lang="en-US" noProof="0" dirty="0" smtClean="0"/>
              <a:t>table:</a:t>
            </a:r>
            <a:endParaRPr lang="en-US" noProof="0" dirty="0"/>
          </a:p>
          <a:p>
            <a:pPr lvl="1">
              <a:spcBef>
                <a:spcPts val="1000"/>
              </a:spcBef>
            </a:pPr>
            <a:r>
              <a:rPr lang="en-US" noProof="0" dirty="0" smtClean="0"/>
              <a:t>On a Linux or UNIX system, use the command </a:t>
            </a:r>
            <a:r>
              <a:rPr lang="en-US" b="1" noProof="0" dirty="0" smtClean="0">
                <a:cs typeface="Courier New" panose="02070309020205020404" pitchFamily="49" charset="0"/>
              </a:rPr>
              <a:t>route</a:t>
            </a:r>
          </a:p>
          <a:p>
            <a:pPr lvl="1">
              <a:spcBef>
                <a:spcPts val="1000"/>
              </a:spcBef>
            </a:pPr>
            <a:r>
              <a:rPr lang="en-US" noProof="0" dirty="0" smtClean="0"/>
              <a:t>On </a:t>
            </a:r>
            <a:r>
              <a:rPr lang="en-US" noProof="0" dirty="0"/>
              <a:t>a Windows-based system, use the command </a:t>
            </a:r>
            <a:r>
              <a:rPr lang="en-US" b="1" noProof="0" dirty="0">
                <a:cs typeface="Courier New" panose="02070309020205020404" pitchFamily="49" charset="0"/>
              </a:rPr>
              <a:t>route print</a:t>
            </a:r>
            <a:r>
              <a:rPr lang="en-US" noProof="0" dirty="0">
                <a:cs typeface="Courier New" panose="02070309020205020404" pitchFamily="49" charset="0"/>
              </a:rPr>
              <a:t> </a:t>
            </a:r>
          </a:p>
          <a:p>
            <a:pPr lvl="1">
              <a:spcBef>
                <a:spcPts val="1000"/>
              </a:spcBef>
            </a:pPr>
            <a:r>
              <a:rPr lang="en-US" noProof="0" dirty="0"/>
              <a:t>On a </a:t>
            </a:r>
            <a:r>
              <a:rPr lang="en-US" noProof="0" dirty="0" smtClean="0"/>
              <a:t>Cisco I</a:t>
            </a:r>
            <a:r>
              <a:rPr lang="en-US" sz="100" noProof="0" dirty="0" smtClean="0"/>
              <a:t> </a:t>
            </a:r>
            <a:r>
              <a:rPr lang="en-US" noProof="0" dirty="0" smtClean="0"/>
              <a:t>O</a:t>
            </a:r>
            <a:r>
              <a:rPr lang="en-US" sz="100" noProof="0" dirty="0" smtClean="0"/>
              <a:t> </a:t>
            </a:r>
            <a:r>
              <a:rPr lang="en-US" noProof="0" dirty="0" smtClean="0"/>
              <a:t>S, </a:t>
            </a:r>
            <a:r>
              <a:rPr lang="en-US" noProof="0" dirty="0"/>
              <a:t>use the command </a:t>
            </a:r>
            <a:r>
              <a:rPr lang="en-US" b="1" noProof="0" dirty="0">
                <a:cs typeface="Courier New" panose="02070309020205020404" pitchFamily="49" charset="0"/>
              </a:rPr>
              <a:t>show ip </a:t>
            </a:r>
            <a:r>
              <a:rPr lang="en-US" b="1" noProof="0" dirty="0" smtClean="0">
                <a:cs typeface="Courier New" panose="02070309020205020404" pitchFamily="49" charset="0"/>
              </a:rPr>
              <a:t>route</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49199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Routing Metrics</a:t>
            </a:r>
            <a:endParaRPr lang="en-US" noProof="0" dirty="0"/>
          </a:p>
        </p:txBody>
      </p:sp>
      <p:sp>
        <p:nvSpPr>
          <p:cNvPr id="3" name="Content Placeholder 2"/>
          <p:cNvSpPr>
            <a:spLocks noGrp="1"/>
          </p:cNvSpPr>
          <p:nvPr>
            <p:ph idx="1"/>
          </p:nvPr>
        </p:nvSpPr>
        <p:spPr>
          <a:xfrm>
            <a:off x="365125" y="1538818"/>
            <a:ext cx="8415338" cy="3979038"/>
          </a:xfrm>
        </p:spPr>
        <p:txBody>
          <a:bodyPr/>
          <a:lstStyle/>
          <a:p>
            <a:pPr>
              <a:spcBef>
                <a:spcPts val="1000"/>
              </a:spcBef>
            </a:pPr>
            <a:r>
              <a:rPr lang="en-US" noProof="0" dirty="0"/>
              <a:t>Routing </a:t>
            </a:r>
            <a:r>
              <a:rPr lang="en-US" noProof="0" dirty="0" smtClean="0"/>
              <a:t>metrics—Properties </a:t>
            </a:r>
            <a:r>
              <a:rPr lang="en-US" noProof="0" dirty="0"/>
              <a:t>of a route used by routers to determine the best path to a destination:</a:t>
            </a:r>
          </a:p>
          <a:p>
            <a:pPr lvl="1">
              <a:spcBef>
                <a:spcPts val="1000"/>
              </a:spcBef>
            </a:pPr>
            <a:r>
              <a:rPr lang="en-US" noProof="0" dirty="0"/>
              <a:t>Hop count</a:t>
            </a:r>
          </a:p>
          <a:p>
            <a:pPr lvl="1">
              <a:spcBef>
                <a:spcPts val="1000"/>
              </a:spcBef>
            </a:pPr>
            <a:r>
              <a:rPr lang="en-US" noProof="0" dirty="0"/>
              <a:t>Theoretical bandwidth and actual throughput</a:t>
            </a:r>
          </a:p>
          <a:p>
            <a:pPr lvl="1">
              <a:spcBef>
                <a:spcPts val="1000"/>
              </a:spcBef>
            </a:pPr>
            <a:r>
              <a:rPr lang="en-US" noProof="0" dirty="0"/>
              <a:t>Delay, or latency, on a potential path</a:t>
            </a:r>
          </a:p>
          <a:p>
            <a:pPr lvl="1">
              <a:spcBef>
                <a:spcPts val="1000"/>
              </a:spcBef>
            </a:pPr>
            <a:r>
              <a:rPr lang="en-US" noProof="0" dirty="0"/>
              <a:t>Load, or the traffic or processing burden</a:t>
            </a:r>
          </a:p>
          <a:p>
            <a:pPr lvl="1">
              <a:spcBef>
                <a:spcPts val="1000"/>
              </a:spcBef>
            </a:pPr>
            <a:r>
              <a:rPr lang="en-US" noProof="0" dirty="0" smtClean="0"/>
              <a:t>M</a:t>
            </a:r>
            <a:r>
              <a:rPr lang="en-US" sz="100" noProof="0" dirty="0" smtClean="0"/>
              <a:t> </a:t>
            </a:r>
            <a:r>
              <a:rPr lang="en-US" noProof="0" dirty="0" smtClean="0"/>
              <a:t>T</a:t>
            </a:r>
            <a:r>
              <a:rPr lang="en-US" sz="100" noProof="0" dirty="0" smtClean="0"/>
              <a:t> </a:t>
            </a:r>
            <a:r>
              <a:rPr lang="en-US" noProof="0" dirty="0" smtClean="0"/>
              <a:t>U </a:t>
            </a:r>
            <a:r>
              <a:rPr lang="en-US" noProof="0" dirty="0"/>
              <a:t>(maximum transmission unit</a:t>
            </a:r>
            <a:r>
              <a:rPr lang="en-US" noProof="0" dirty="0" smtClean="0"/>
              <a:t>) </a:t>
            </a:r>
            <a:r>
              <a:rPr lang="en-US" noProof="0" dirty="0"/>
              <a:t>or the largest </a:t>
            </a:r>
            <a:r>
              <a:rPr lang="en-US" noProof="0" dirty="0" smtClean="0"/>
              <a:t>I</a:t>
            </a:r>
            <a:r>
              <a:rPr lang="en-US" sz="100" noProof="0" dirty="0" smtClean="0"/>
              <a:t> </a:t>
            </a:r>
            <a:r>
              <a:rPr lang="en-US" noProof="0" dirty="0" smtClean="0"/>
              <a:t>P </a:t>
            </a:r>
            <a:r>
              <a:rPr lang="en-US" noProof="0" dirty="0"/>
              <a:t>packet size in bytes allowable without fragmentation</a:t>
            </a:r>
          </a:p>
          <a:p>
            <a:pPr lvl="1">
              <a:spcBef>
                <a:spcPts val="1000"/>
              </a:spcBef>
            </a:pPr>
            <a:r>
              <a:rPr lang="en-US" noProof="0" dirty="0"/>
              <a:t>Routing </a:t>
            </a:r>
            <a:r>
              <a:rPr lang="en-US" noProof="0" dirty="0" smtClean="0"/>
              <a:t>cost, </a:t>
            </a:r>
            <a:r>
              <a:rPr lang="en-US" noProof="0" dirty="0"/>
              <a:t>or a value assigned to a particular route</a:t>
            </a:r>
          </a:p>
          <a:p>
            <a:pPr lvl="1">
              <a:spcBef>
                <a:spcPts val="1000"/>
              </a:spcBef>
            </a:pPr>
            <a:r>
              <a:rPr lang="en-US" noProof="0" dirty="0"/>
              <a:t>Reliability of a potential path</a:t>
            </a:r>
          </a:p>
          <a:p>
            <a:pPr lvl="1">
              <a:spcBef>
                <a:spcPts val="1000"/>
              </a:spcBef>
            </a:pPr>
            <a:r>
              <a:rPr lang="en-US" noProof="0" dirty="0"/>
              <a:t>Topology of a </a:t>
            </a:r>
            <a:r>
              <a:rPr lang="en-US" noProof="0" dirty="0" smtClean="0"/>
              <a:t>network</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8323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Routing Protocols to Determine Best Paths (1 of 2)</a:t>
            </a:r>
            <a:endParaRPr lang="en-US" noProof="0" dirty="0"/>
          </a:p>
        </p:txBody>
      </p:sp>
      <p:sp>
        <p:nvSpPr>
          <p:cNvPr id="3" name="Content Placeholder 2"/>
          <p:cNvSpPr>
            <a:spLocks noGrp="1"/>
          </p:cNvSpPr>
          <p:nvPr>
            <p:ph idx="1"/>
          </p:nvPr>
        </p:nvSpPr>
        <p:spPr>
          <a:xfrm>
            <a:off x="365125" y="1538818"/>
            <a:ext cx="8415338" cy="2735108"/>
          </a:xfrm>
        </p:spPr>
        <p:txBody>
          <a:bodyPr/>
          <a:lstStyle/>
          <a:p>
            <a:pPr>
              <a:spcBef>
                <a:spcPts val="1000"/>
              </a:spcBef>
            </a:pPr>
            <a:r>
              <a:rPr lang="en-US" noProof="0" dirty="0"/>
              <a:t>Routing </a:t>
            </a:r>
            <a:r>
              <a:rPr lang="en-US" noProof="0" dirty="0" smtClean="0"/>
              <a:t>protocols—Used </a:t>
            </a:r>
            <a:r>
              <a:rPr lang="en-US" noProof="0" dirty="0"/>
              <a:t>by routers to communicate with each other to determine the best path</a:t>
            </a:r>
          </a:p>
          <a:p>
            <a:pPr>
              <a:spcBef>
                <a:spcPts val="1000"/>
              </a:spcBef>
            </a:pPr>
            <a:r>
              <a:rPr lang="en-US" noProof="0" dirty="0"/>
              <a:t>Routers rate the reliability and priority of a routing protocol’s data based on these criteria:</a:t>
            </a:r>
          </a:p>
          <a:p>
            <a:pPr lvl="1">
              <a:spcBef>
                <a:spcPts val="1000"/>
              </a:spcBef>
            </a:pPr>
            <a:r>
              <a:rPr lang="en-US" noProof="0" dirty="0"/>
              <a:t>Administrative distance (</a:t>
            </a:r>
            <a:r>
              <a:rPr lang="en-US" noProof="0" dirty="0" smtClean="0"/>
              <a:t>A</a:t>
            </a:r>
            <a:r>
              <a:rPr lang="en-US" sz="100" noProof="0" dirty="0" smtClean="0"/>
              <a:t> </a:t>
            </a:r>
            <a:r>
              <a:rPr lang="en-US" noProof="0" dirty="0" smtClean="0"/>
              <a:t>D)—A </a:t>
            </a:r>
            <a:r>
              <a:rPr lang="en-US" noProof="0" dirty="0"/>
              <a:t>number indicating the protocol’s reliability</a:t>
            </a:r>
          </a:p>
          <a:p>
            <a:pPr lvl="1">
              <a:spcBef>
                <a:spcPts val="1000"/>
              </a:spcBef>
            </a:pPr>
            <a:r>
              <a:rPr lang="en-US" noProof="0" dirty="0"/>
              <a:t>Convergence </a:t>
            </a:r>
            <a:r>
              <a:rPr lang="en-US" noProof="0" dirty="0" smtClean="0"/>
              <a:t>time—Time </a:t>
            </a:r>
            <a:r>
              <a:rPr lang="en-US" noProof="0" dirty="0"/>
              <a:t>it takes to recognize a best path in the event of a change or network outage</a:t>
            </a:r>
          </a:p>
          <a:p>
            <a:pPr lvl="1">
              <a:spcBef>
                <a:spcPts val="1000"/>
              </a:spcBef>
            </a:pPr>
            <a:r>
              <a:rPr lang="en-US" noProof="0" dirty="0" smtClean="0"/>
              <a:t>Overhead—The </a:t>
            </a:r>
            <a:r>
              <a:rPr lang="en-US" noProof="0" dirty="0"/>
              <a:t>burden placed on the underlying network to support the </a:t>
            </a:r>
            <a:r>
              <a:rPr lang="en-US" noProof="0" dirty="0" smtClean="0"/>
              <a:t>protocol</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71805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Routing Protocols to Determine Best Paths (2 of 2)</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4-10  Summary of common routing protocols</a:t>
            </a:r>
            <a:endParaRPr lang="en-US" noProof="0" dirty="0"/>
          </a:p>
        </p:txBody>
      </p:sp>
      <p:graphicFrame>
        <p:nvGraphicFramePr>
          <p:cNvPr id="5" name="Table 4" descr="The table consists of three columns and five rows. The column headings from left to right are as follows: field, length, and function. The rows are as follows. Row 1. Field, type. Length, 8 bits. Function, indicates the type of i c m p message, such as destination unreachable. Row 2. Field, code. Length, 8 bits. Function, indicates the subtype of the message, such as destination host unknown. Row 3. Field, checksum. Length, 16 bits. Function, allows the receiving node to determine whether the i c m p packet became corrupted during transmission. Row 4. Field, rest of header. Length, 32 bits. Function, varies depending on message type and subtype. Row 5. Field, data. Length, variable. Function, usually contains the I P header and first 8 bytes of the data portion of the I P packet that triggered the i c m p message.   "/>
          <p:cNvGraphicFramePr>
            <a:graphicFrameLocks noGrp="1"/>
          </p:cNvGraphicFramePr>
          <p:nvPr>
            <p:extLst>
              <p:ext uri="{D42A27DB-BD31-4B8C-83A1-F6EECF244321}">
                <p14:modId xmlns:p14="http://schemas.microsoft.com/office/powerpoint/2010/main" val="3905931005"/>
              </p:ext>
            </p:extLst>
          </p:nvPr>
        </p:nvGraphicFramePr>
        <p:xfrm>
          <a:off x="1143000" y="2209800"/>
          <a:ext cx="6553201" cy="2768600"/>
        </p:xfrm>
        <a:graphic>
          <a:graphicData uri="http://schemas.openxmlformats.org/drawingml/2006/table">
            <a:tbl>
              <a:tblPr firstRow="1" bandRow="1">
                <a:tableStyleId>{5C22544A-7EE6-4342-B048-85BDC9FD1C3A}</a:tableStyleId>
              </a:tblPr>
              <a:tblGrid>
                <a:gridCol w="3358515">
                  <a:extLst>
                    <a:ext uri="{9D8B030D-6E8A-4147-A177-3AD203B41FA5}">
                      <a16:colId xmlns:a16="http://schemas.microsoft.com/office/drawing/2014/main" xmlns="" val="20000"/>
                    </a:ext>
                  </a:extLst>
                </a:gridCol>
                <a:gridCol w="573406">
                  <a:extLst>
                    <a:ext uri="{9D8B030D-6E8A-4147-A177-3AD203B41FA5}">
                      <a16:colId xmlns:a16="http://schemas.microsoft.com/office/drawing/2014/main" xmlns="" val="20001"/>
                    </a:ext>
                  </a:extLst>
                </a:gridCol>
                <a:gridCol w="2621280">
                  <a:extLst>
                    <a:ext uri="{9D8B030D-6E8A-4147-A177-3AD203B41FA5}">
                      <a16:colId xmlns:a16="http://schemas.microsoft.com/office/drawing/2014/main" xmlns="" val="20002"/>
                    </a:ext>
                  </a:extLst>
                </a:gridCol>
              </a:tblGrid>
              <a:tr h="370840">
                <a:tc>
                  <a:txBody>
                    <a:bodyPr/>
                    <a:lstStyle/>
                    <a:p>
                      <a:r>
                        <a:rPr lang="en-US" sz="1200" dirty="0" smtClean="0"/>
                        <a:t>Routing Protocol</a:t>
                      </a:r>
                      <a:endParaRPr lang="en-US" sz="1200" dirty="0"/>
                    </a:p>
                  </a:txBody>
                  <a:tcPr/>
                </a:tc>
                <a:tc>
                  <a:txBody>
                    <a:bodyPr/>
                    <a:lstStyle/>
                    <a:p>
                      <a:r>
                        <a:rPr lang="en-US" sz="1200" dirty="0" smtClean="0"/>
                        <a:t>Type</a:t>
                      </a:r>
                      <a:endParaRPr lang="en-US" sz="1200" dirty="0"/>
                    </a:p>
                  </a:txBody>
                  <a:tcPr/>
                </a:tc>
                <a:tc>
                  <a:txBody>
                    <a:bodyPr/>
                    <a:lstStyle/>
                    <a:p>
                      <a:r>
                        <a:rPr lang="en-US" sz="1200" dirty="0" smtClean="0"/>
                        <a:t>Algorithm Used</a:t>
                      </a:r>
                      <a:endParaRPr lang="en-US" sz="1200" dirty="0"/>
                    </a:p>
                  </a:txBody>
                  <a:tcPr/>
                </a:tc>
                <a:extLst>
                  <a:ext uri="{0D108BD9-81ED-4DB2-BD59-A6C34878D82A}">
                    <a16:rowId xmlns:a16="http://schemas.microsoft.com/office/drawing/2014/main" xmlns="" val="10000"/>
                  </a:ext>
                </a:extLst>
              </a:tr>
              <a:tr h="370840">
                <a:tc>
                  <a:txBody>
                    <a:bodyPr/>
                    <a:lstStyle/>
                    <a:p>
                      <a:r>
                        <a:rPr lang="en-US" sz="1200" dirty="0" smtClean="0"/>
                        <a:t>R</a:t>
                      </a:r>
                      <a:r>
                        <a:rPr lang="en-US" sz="100" dirty="0" smtClean="0"/>
                        <a:t> </a:t>
                      </a:r>
                      <a:r>
                        <a:rPr lang="en-US" sz="1200" dirty="0" smtClean="0"/>
                        <a:t>I</a:t>
                      </a:r>
                      <a:r>
                        <a:rPr lang="en-US" sz="100" dirty="0" smtClean="0"/>
                        <a:t> </a:t>
                      </a:r>
                      <a:r>
                        <a:rPr lang="en-US" sz="1200" dirty="0" smtClean="0"/>
                        <a:t>P (Routing Information Protocol)</a:t>
                      </a:r>
                      <a:endParaRPr lang="en-US" sz="1200" dirty="0"/>
                    </a:p>
                  </a:txBody>
                  <a:tcPr/>
                </a:tc>
                <a:tc>
                  <a:txBody>
                    <a:bodyPr/>
                    <a:lstStyle/>
                    <a:p>
                      <a:r>
                        <a:rPr lang="en-US" sz="1200" dirty="0" smtClean="0"/>
                        <a:t>I</a:t>
                      </a:r>
                      <a:r>
                        <a:rPr lang="en-US" sz="100" dirty="0" smtClean="0"/>
                        <a:t> </a:t>
                      </a:r>
                      <a:r>
                        <a:rPr lang="en-US" sz="1200" dirty="0" smtClean="0"/>
                        <a:t>G</a:t>
                      </a:r>
                      <a:r>
                        <a:rPr lang="en-US" sz="100" dirty="0" smtClean="0"/>
                        <a:t> </a:t>
                      </a:r>
                      <a:r>
                        <a:rPr lang="en-US" sz="1200" dirty="0" smtClean="0"/>
                        <a:t>P</a:t>
                      </a:r>
                      <a:endParaRPr lang="en-US" sz="1200" dirty="0"/>
                    </a:p>
                  </a:txBody>
                  <a:tcPr/>
                </a:tc>
                <a:tc>
                  <a:txBody>
                    <a:bodyPr/>
                    <a:lstStyle/>
                    <a:p>
                      <a:r>
                        <a:rPr lang="en-US" sz="1200" dirty="0" smtClean="0"/>
                        <a:t>Distance-vector</a:t>
                      </a:r>
                      <a:endParaRPr lang="en-US" sz="1200" dirty="0"/>
                    </a:p>
                  </a:txBody>
                  <a:tcPr/>
                </a:tc>
                <a:extLst>
                  <a:ext uri="{0D108BD9-81ED-4DB2-BD59-A6C34878D82A}">
                    <a16:rowId xmlns:a16="http://schemas.microsoft.com/office/drawing/2014/main" xmlns="" val="10001"/>
                  </a:ext>
                </a:extLst>
              </a:tr>
              <a:tr h="370840">
                <a:tc>
                  <a:txBody>
                    <a:bodyPr/>
                    <a:lstStyle/>
                    <a:p>
                      <a:r>
                        <a:rPr lang="en-US" sz="1200" dirty="0" smtClean="0"/>
                        <a:t>R</a:t>
                      </a:r>
                      <a:r>
                        <a:rPr lang="en-US" sz="100" dirty="0" smtClean="0"/>
                        <a:t> </a:t>
                      </a:r>
                      <a:r>
                        <a:rPr lang="en-US" sz="1200" dirty="0" smtClean="0"/>
                        <a:t>I</a:t>
                      </a:r>
                      <a:r>
                        <a:rPr lang="en-US" sz="100" dirty="0" smtClean="0"/>
                        <a:t> </a:t>
                      </a:r>
                      <a:r>
                        <a:rPr lang="en-US" sz="1200" dirty="0" smtClean="0"/>
                        <a:t>Pv2 (Routing Information</a:t>
                      </a:r>
                      <a:r>
                        <a:rPr lang="en-US" sz="1200" baseline="0" dirty="0" smtClean="0"/>
                        <a:t> Protocol, version 2)</a:t>
                      </a:r>
                      <a:endParaRPr lang="en-US" sz="1200" dirty="0"/>
                    </a:p>
                  </a:txBody>
                  <a:tcPr/>
                </a:tc>
                <a:tc>
                  <a:txBody>
                    <a:bodyPr/>
                    <a:lstStyle/>
                    <a:p>
                      <a:r>
                        <a:rPr lang="en-US" sz="1200" dirty="0" smtClean="0"/>
                        <a:t>I</a:t>
                      </a:r>
                      <a:r>
                        <a:rPr lang="en-US" sz="100" dirty="0" smtClean="0"/>
                        <a:t> </a:t>
                      </a:r>
                      <a:r>
                        <a:rPr lang="en-US" sz="1200" dirty="0" smtClean="0"/>
                        <a:t>G</a:t>
                      </a:r>
                      <a:r>
                        <a:rPr lang="en-US" sz="100" dirty="0" smtClean="0"/>
                        <a:t> </a:t>
                      </a:r>
                      <a:r>
                        <a:rPr lang="en-US" sz="1200" dirty="0" smtClean="0"/>
                        <a:t>P</a:t>
                      </a:r>
                      <a:endParaRPr lang="en-US" sz="1200" dirty="0"/>
                    </a:p>
                  </a:txBody>
                  <a:tcPr/>
                </a:tc>
                <a:tc>
                  <a:txBody>
                    <a:bodyPr/>
                    <a:lstStyle/>
                    <a:p>
                      <a:r>
                        <a:rPr lang="en-US" sz="1200" dirty="0" smtClean="0"/>
                        <a:t>Distance-vector</a:t>
                      </a:r>
                      <a:endParaRPr lang="en-US" sz="1200" dirty="0"/>
                    </a:p>
                  </a:txBody>
                  <a:tcPr/>
                </a:tc>
                <a:extLst>
                  <a:ext uri="{0D108BD9-81ED-4DB2-BD59-A6C34878D82A}">
                    <a16:rowId xmlns:a16="http://schemas.microsoft.com/office/drawing/2014/main" xmlns="" val="10002"/>
                  </a:ext>
                </a:extLst>
              </a:tr>
              <a:tr h="370840">
                <a:tc>
                  <a:txBody>
                    <a:bodyPr/>
                    <a:lstStyle/>
                    <a:p>
                      <a:r>
                        <a:rPr lang="en-US" sz="1200" dirty="0" smtClean="0"/>
                        <a:t>O</a:t>
                      </a:r>
                      <a:r>
                        <a:rPr lang="en-US" sz="100" dirty="0" smtClean="0"/>
                        <a:t> </a:t>
                      </a:r>
                      <a:r>
                        <a:rPr lang="en-US" sz="1200" dirty="0" smtClean="0"/>
                        <a:t>S</a:t>
                      </a:r>
                      <a:r>
                        <a:rPr lang="en-US" sz="100" dirty="0" smtClean="0"/>
                        <a:t> </a:t>
                      </a:r>
                      <a:r>
                        <a:rPr lang="en-US" sz="1200" dirty="0" smtClean="0"/>
                        <a:t>P</a:t>
                      </a:r>
                      <a:r>
                        <a:rPr lang="en-US" sz="100" dirty="0" smtClean="0"/>
                        <a:t> </a:t>
                      </a:r>
                      <a:r>
                        <a:rPr lang="en-US" sz="1200" dirty="0" smtClean="0"/>
                        <a:t>F</a:t>
                      </a:r>
                      <a:r>
                        <a:rPr lang="en-US" sz="1200" baseline="0" dirty="0" smtClean="0"/>
                        <a:t> (Open Shortest Path First)</a:t>
                      </a:r>
                      <a:endParaRPr lang="en-US" sz="1200" dirty="0"/>
                    </a:p>
                  </a:txBody>
                  <a:tcPr/>
                </a:tc>
                <a:tc>
                  <a:txBody>
                    <a:bodyPr/>
                    <a:lstStyle/>
                    <a:p>
                      <a:r>
                        <a:rPr lang="en-US" sz="1200" dirty="0" smtClean="0"/>
                        <a:t>I</a:t>
                      </a:r>
                      <a:r>
                        <a:rPr lang="en-US" sz="100" dirty="0" smtClean="0"/>
                        <a:t> </a:t>
                      </a:r>
                      <a:r>
                        <a:rPr lang="en-US" sz="1200" dirty="0" smtClean="0"/>
                        <a:t>G</a:t>
                      </a:r>
                      <a:r>
                        <a:rPr lang="en-US" sz="100" dirty="0" smtClean="0"/>
                        <a:t> </a:t>
                      </a:r>
                      <a:r>
                        <a:rPr lang="en-US" sz="1200" dirty="0" smtClean="0"/>
                        <a:t>P</a:t>
                      </a:r>
                      <a:endParaRPr lang="en-US" sz="1200" dirty="0"/>
                    </a:p>
                  </a:txBody>
                  <a:tcPr/>
                </a:tc>
                <a:tc>
                  <a:txBody>
                    <a:bodyPr/>
                    <a:lstStyle/>
                    <a:p>
                      <a:r>
                        <a:rPr lang="en-US" sz="1200" dirty="0" smtClean="0"/>
                        <a:t>Link-state</a:t>
                      </a:r>
                      <a:endParaRPr lang="en-US" sz="1200" dirty="0"/>
                    </a:p>
                  </a:txBody>
                  <a:tcPr/>
                </a:tc>
                <a:extLst>
                  <a:ext uri="{0D108BD9-81ED-4DB2-BD59-A6C34878D82A}">
                    <a16:rowId xmlns:a16="http://schemas.microsoft.com/office/drawing/2014/main" xmlns="" val="10003"/>
                  </a:ext>
                </a:extLst>
              </a:tr>
              <a:tr h="370840">
                <a:tc>
                  <a:txBody>
                    <a:bodyPr/>
                    <a:lstStyle/>
                    <a:p>
                      <a:r>
                        <a:rPr lang="en-US" sz="1200" dirty="0" smtClean="0"/>
                        <a:t>I</a:t>
                      </a:r>
                      <a:r>
                        <a:rPr lang="en-US" sz="100" dirty="0" smtClean="0"/>
                        <a:t>  </a:t>
                      </a:r>
                      <a:r>
                        <a:rPr lang="en-US" sz="1200" dirty="0" smtClean="0"/>
                        <a:t>S-I</a:t>
                      </a:r>
                      <a:r>
                        <a:rPr lang="en-US" sz="100" dirty="0" smtClean="0"/>
                        <a:t>  </a:t>
                      </a:r>
                      <a:r>
                        <a:rPr lang="en-US" sz="1200" dirty="0" smtClean="0"/>
                        <a:t>S (Intermediate System to Intermediate System)</a:t>
                      </a:r>
                      <a:endParaRPr lang="en-US" sz="1200" dirty="0"/>
                    </a:p>
                  </a:txBody>
                  <a:tcPr/>
                </a:tc>
                <a:tc>
                  <a:txBody>
                    <a:bodyPr/>
                    <a:lstStyle/>
                    <a:p>
                      <a:r>
                        <a:rPr lang="en-US" sz="1200" dirty="0" smtClean="0"/>
                        <a:t>I</a:t>
                      </a:r>
                      <a:r>
                        <a:rPr lang="en-US" sz="100" dirty="0" smtClean="0"/>
                        <a:t> </a:t>
                      </a:r>
                      <a:r>
                        <a:rPr lang="en-US" sz="1200" dirty="0" smtClean="0"/>
                        <a:t>G</a:t>
                      </a:r>
                      <a:r>
                        <a:rPr lang="en-US" sz="100" dirty="0" smtClean="0"/>
                        <a:t> </a:t>
                      </a:r>
                      <a:r>
                        <a:rPr lang="en-US" sz="1200" dirty="0" smtClean="0"/>
                        <a:t>P</a:t>
                      </a:r>
                      <a:endParaRPr lang="en-US" sz="1200" dirty="0"/>
                    </a:p>
                  </a:txBody>
                  <a:tcPr/>
                </a:tc>
                <a:tc>
                  <a:txBody>
                    <a:bodyPr/>
                    <a:lstStyle/>
                    <a:p>
                      <a:r>
                        <a:rPr lang="en-US" sz="1200" dirty="0" smtClean="0"/>
                        <a:t>Link-state</a:t>
                      </a:r>
                      <a:endParaRPr lang="en-US" sz="1200" dirty="0"/>
                    </a:p>
                  </a:txBody>
                  <a:tcPr/>
                </a:tc>
                <a:extLst>
                  <a:ext uri="{0D108BD9-81ED-4DB2-BD59-A6C34878D82A}">
                    <a16:rowId xmlns:a16="http://schemas.microsoft.com/office/drawing/2014/main" xmlns="" val="10004"/>
                  </a:ext>
                </a:extLst>
              </a:tr>
              <a:tr h="370840">
                <a:tc>
                  <a:txBody>
                    <a:bodyPr/>
                    <a:lstStyle/>
                    <a:p>
                      <a:r>
                        <a:rPr lang="en-US" sz="1200" dirty="0" smtClean="0"/>
                        <a:t>E</a:t>
                      </a:r>
                      <a:r>
                        <a:rPr lang="en-US" sz="100" dirty="0" smtClean="0"/>
                        <a:t> </a:t>
                      </a:r>
                      <a:r>
                        <a:rPr lang="en-US" sz="1200" dirty="0" smtClean="0"/>
                        <a:t>I</a:t>
                      </a:r>
                      <a:r>
                        <a:rPr lang="en-US" sz="100" dirty="0" smtClean="0"/>
                        <a:t> </a:t>
                      </a:r>
                      <a:r>
                        <a:rPr lang="en-US" sz="1200" dirty="0" smtClean="0"/>
                        <a:t>G</a:t>
                      </a:r>
                      <a:r>
                        <a:rPr lang="en-US" sz="100" dirty="0" smtClean="0"/>
                        <a:t> </a:t>
                      </a:r>
                      <a:r>
                        <a:rPr lang="en-US" sz="1200" dirty="0" smtClean="0"/>
                        <a:t>R</a:t>
                      </a:r>
                      <a:r>
                        <a:rPr lang="en-US" sz="100" dirty="0" smtClean="0"/>
                        <a:t> </a:t>
                      </a:r>
                      <a:r>
                        <a:rPr lang="en-US" sz="1200" dirty="0" smtClean="0"/>
                        <a:t>P (Enhanced Interior</a:t>
                      </a:r>
                      <a:r>
                        <a:rPr lang="en-US" sz="1200" baseline="0" dirty="0" smtClean="0"/>
                        <a:t> Gateway Routing Protocol)</a:t>
                      </a:r>
                      <a:endParaRPr lang="en-US" sz="1200" dirty="0"/>
                    </a:p>
                  </a:txBody>
                  <a:tcPr/>
                </a:tc>
                <a:tc>
                  <a:txBody>
                    <a:bodyPr/>
                    <a:lstStyle/>
                    <a:p>
                      <a:r>
                        <a:rPr lang="en-US" sz="1200" dirty="0" smtClean="0"/>
                        <a:t>I</a:t>
                      </a:r>
                      <a:r>
                        <a:rPr lang="en-US" sz="100" dirty="0" smtClean="0"/>
                        <a:t> </a:t>
                      </a:r>
                      <a:r>
                        <a:rPr lang="en-US" sz="1200" dirty="0" smtClean="0"/>
                        <a:t>G</a:t>
                      </a:r>
                      <a:r>
                        <a:rPr lang="en-US" sz="100" dirty="0" smtClean="0"/>
                        <a:t> </a:t>
                      </a:r>
                      <a:r>
                        <a:rPr lang="en-US" sz="1200" dirty="0" smtClean="0"/>
                        <a:t>P</a:t>
                      </a:r>
                      <a:endParaRPr lang="en-US" sz="1200" dirty="0"/>
                    </a:p>
                  </a:txBody>
                  <a:tcPr/>
                </a:tc>
                <a:tc>
                  <a:txBody>
                    <a:bodyPr/>
                    <a:lstStyle/>
                    <a:p>
                      <a:r>
                        <a:rPr lang="en-US" sz="1200" dirty="0" smtClean="0"/>
                        <a:t>Advanced distance-vector</a:t>
                      </a:r>
                      <a:endParaRPr lang="en-US" sz="1200" dirty="0"/>
                    </a:p>
                  </a:txBody>
                  <a:tcPr/>
                </a:tc>
                <a:extLst>
                  <a:ext uri="{0D108BD9-81ED-4DB2-BD59-A6C34878D82A}">
                    <a16:rowId xmlns:a16="http://schemas.microsoft.com/office/drawing/2014/main" xmlns="" val="10005"/>
                  </a:ext>
                </a:extLst>
              </a:tr>
              <a:tr h="370840">
                <a:tc>
                  <a:txBody>
                    <a:bodyPr/>
                    <a:lstStyle/>
                    <a:p>
                      <a:r>
                        <a:rPr lang="en-US" sz="1200" dirty="0" smtClean="0"/>
                        <a:t>B</a:t>
                      </a:r>
                      <a:r>
                        <a:rPr lang="en-US" sz="100" dirty="0" smtClean="0"/>
                        <a:t> </a:t>
                      </a:r>
                      <a:r>
                        <a:rPr lang="en-US" sz="1200" dirty="0" smtClean="0"/>
                        <a:t>G</a:t>
                      </a:r>
                      <a:r>
                        <a:rPr lang="en-US" sz="100" dirty="0" smtClean="0"/>
                        <a:t> </a:t>
                      </a:r>
                      <a:r>
                        <a:rPr lang="en-US" sz="1200" dirty="0" smtClean="0"/>
                        <a:t>P (Border Gateway Protocol)</a:t>
                      </a:r>
                      <a:endParaRPr lang="en-US" sz="1200" dirty="0"/>
                    </a:p>
                  </a:txBody>
                  <a:tcPr/>
                </a:tc>
                <a:tc>
                  <a:txBody>
                    <a:bodyPr/>
                    <a:lstStyle/>
                    <a:p>
                      <a:r>
                        <a:rPr lang="en-US" sz="1200" dirty="0" smtClean="0"/>
                        <a:t>E</a:t>
                      </a:r>
                      <a:r>
                        <a:rPr lang="en-US" sz="100" dirty="0" smtClean="0"/>
                        <a:t> </a:t>
                      </a:r>
                      <a:r>
                        <a:rPr lang="en-US" sz="1200" dirty="0" smtClean="0"/>
                        <a:t>G</a:t>
                      </a:r>
                      <a:r>
                        <a:rPr lang="en-US" sz="100" dirty="0" smtClean="0"/>
                        <a:t> </a:t>
                      </a:r>
                      <a:r>
                        <a:rPr lang="en-US" sz="1200" dirty="0" smtClean="0"/>
                        <a:t>P</a:t>
                      </a:r>
                      <a:endParaRPr lang="en-US" sz="1200" dirty="0"/>
                    </a:p>
                  </a:txBody>
                  <a:tcPr/>
                </a:tc>
                <a:tc>
                  <a:txBody>
                    <a:bodyPr/>
                    <a:lstStyle/>
                    <a:p>
                      <a:r>
                        <a:rPr lang="en-US" sz="1200" dirty="0" smtClean="0"/>
                        <a:t>Advanced distance-vector</a:t>
                      </a:r>
                      <a:r>
                        <a:rPr lang="en-US" sz="1200" baseline="0" dirty="0" smtClean="0"/>
                        <a:t> or path vector</a:t>
                      </a:r>
                      <a:endParaRPr lang="en-US" sz="1200" dirty="0"/>
                    </a:p>
                  </a:txBody>
                  <a:tcPr/>
                </a:tc>
                <a:extLst>
                  <a:ext uri="{0D108BD9-81ED-4DB2-BD59-A6C34878D82A}">
                    <a16:rowId xmlns:a16="http://schemas.microsoft.com/office/drawing/2014/main" xmlns=""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5519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Interior and Exterior Gateway Protocols (1 of 6)</a:t>
            </a:r>
            <a:endParaRPr lang="en-US" noProof="0" dirty="0"/>
          </a:p>
        </p:txBody>
      </p:sp>
      <p:sp>
        <p:nvSpPr>
          <p:cNvPr id="3" name="Content Placeholder 2"/>
          <p:cNvSpPr>
            <a:spLocks noGrp="1"/>
          </p:cNvSpPr>
          <p:nvPr>
            <p:ph idx="1"/>
          </p:nvPr>
        </p:nvSpPr>
        <p:spPr>
          <a:xfrm>
            <a:off x="365125" y="1538818"/>
            <a:ext cx="8415338" cy="3290644"/>
          </a:xfrm>
        </p:spPr>
        <p:txBody>
          <a:bodyPr/>
          <a:lstStyle/>
          <a:p>
            <a:pPr>
              <a:spcBef>
                <a:spcPts val="1000"/>
              </a:spcBef>
            </a:pPr>
            <a:r>
              <a:rPr lang="en-US" noProof="0" dirty="0" smtClean="0"/>
              <a:t>I</a:t>
            </a:r>
            <a:r>
              <a:rPr lang="en-US" sz="100" noProof="0" dirty="0" smtClean="0"/>
              <a:t> </a:t>
            </a:r>
            <a:r>
              <a:rPr lang="en-US" noProof="0" dirty="0" smtClean="0"/>
              <a:t>G</a:t>
            </a:r>
            <a:r>
              <a:rPr lang="en-US" sz="100" noProof="0" dirty="0" smtClean="0"/>
              <a:t> </a:t>
            </a:r>
            <a:r>
              <a:rPr lang="en-US" noProof="0" dirty="0" smtClean="0"/>
              <a:t>P </a:t>
            </a:r>
            <a:r>
              <a:rPr lang="en-US" noProof="0" dirty="0"/>
              <a:t>(interior gateway protocols</a:t>
            </a:r>
            <a:r>
              <a:rPr lang="en-US" noProof="0" dirty="0" smtClean="0"/>
              <a:t>)—Used </a:t>
            </a:r>
            <a:r>
              <a:rPr lang="en-US" noProof="0" dirty="0"/>
              <a:t>by </a:t>
            </a:r>
            <a:r>
              <a:rPr lang="en-US" noProof="0" dirty="0" smtClean="0"/>
              <a:t>core </a:t>
            </a:r>
            <a:r>
              <a:rPr lang="en-US" noProof="0" dirty="0"/>
              <a:t>routers and </a:t>
            </a:r>
            <a:r>
              <a:rPr lang="en-US" noProof="0" dirty="0" smtClean="0"/>
              <a:t>edge </a:t>
            </a:r>
            <a:r>
              <a:rPr lang="en-US" noProof="0" dirty="0"/>
              <a:t>routers within autonomous systems and are often grouped according to the algorithms they use to calculate best paths:</a:t>
            </a:r>
          </a:p>
          <a:p>
            <a:pPr lvl="1">
              <a:spcBef>
                <a:spcPts val="1000"/>
              </a:spcBef>
            </a:pPr>
            <a:r>
              <a:rPr lang="en-US" noProof="0" dirty="0"/>
              <a:t>Distance-vector routing </a:t>
            </a:r>
            <a:r>
              <a:rPr lang="en-US" noProof="0" dirty="0" smtClean="0"/>
              <a:t>protocols—Calculate path on the basis of the distance to that destination</a:t>
            </a:r>
            <a:endParaRPr lang="en-US" noProof="0" dirty="0"/>
          </a:p>
          <a:p>
            <a:pPr lvl="1">
              <a:spcBef>
                <a:spcPts val="1000"/>
              </a:spcBef>
            </a:pPr>
            <a:r>
              <a:rPr lang="en-US" noProof="0" dirty="0"/>
              <a:t>Link-state routing </a:t>
            </a:r>
            <a:r>
              <a:rPr lang="en-US" noProof="0" dirty="0" smtClean="0"/>
              <a:t>protocols—Enables routers to communicate beyond neighboring routers in order to independently map the network and determine the best path</a:t>
            </a:r>
            <a:endParaRPr lang="en-US" noProof="0" dirty="0"/>
          </a:p>
          <a:p>
            <a:pPr>
              <a:spcBef>
                <a:spcPts val="1000"/>
              </a:spcBef>
            </a:pPr>
            <a:r>
              <a:rPr lang="en-US" noProof="0" dirty="0" smtClean="0"/>
              <a:t>E</a:t>
            </a:r>
            <a:r>
              <a:rPr lang="en-US" sz="100" noProof="0" dirty="0" smtClean="0"/>
              <a:t> </a:t>
            </a:r>
            <a:r>
              <a:rPr lang="en-US" noProof="0" dirty="0" smtClean="0"/>
              <a:t>G</a:t>
            </a:r>
            <a:r>
              <a:rPr lang="en-US" sz="100" noProof="0" dirty="0" smtClean="0"/>
              <a:t> </a:t>
            </a:r>
            <a:r>
              <a:rPr lang="en-US" noProof="0" dirty="0" smtClean="0"/>
              <a:t>P </a:t>
            </a:r>
            <a:r>
              <a:rPr lang="en-US" noProof="0" dirty="0"/>
              <a:t>(exterior gateway protocols</a:t>
            </a:r>
            <a:r>
              <a:rPr lang="en-US" noProof="0" dirty="0" smtClean="0"/>
              <a:t>)—Used </a:t>
            </a:r>
            <a:r>
              <a:rPr lang="en-US" noProof="0" dirty="0"/>
              <a:t>by </a:t>
            </a:r>
            <a:r>
              <a:rPr lang="en-US" noProof="0" dirty="0" smtClean="0"/>
              <a:t>edge </a:t>
            </a:r>
            <a:r>
              <a:rPr lang="en-US" noProof="0" dirty="0"/>
              <a:t>routers and exterior routers to distribute data outside of autonomous systems</a:t>
            </a:r>
          </a:p>
          <a:p>
            <a:pPr lvl="1">
              <a:spcBef>
                <a:spcPts val="1000"/>
              </a:spcBef>
            </a:pPr>
            <a:r>
              <a:rPr lang="en-US" noProof="0" dirty="0"/>
              <a:t>The only </a:t>
            </a:r>
            <a:r>
              <a:rPr lang="en-US" noProof="0" dirty="0" smtClean="0"/>
              <a:t>E</a:t>
            </a:r>
            <a:r>
              <a:rPr lang="en-US" sz="100" noProof="0" dirty="0" smtClean="0"/>
              <a:t> </a:t>
            </a:r>
            <a:r>
              <a:rPr lang="en-US" noProof="0" dirty="0" smtClean="0"/>
              <a:t>G</a:t>
            </a:r>
            <a:r>
              <a:rPr lang="en-US" sz="100" noProof="0" dirty="0" smtClean="0"/>
              <a:t> </a:t>
            </a:r>
            <a:r>
              <a:rPr lang="en-US" noProof="0" dirty="0" smtClean="0"/>
              <a:t>P </a:t>
            </a:r>
            <a:r>
              <a:rPr lang="en-US" noProof="0" dirty="0"/>
              <a:t>currently in use is </a:t>
            </a:r>
            <a:r>
              <a:rPr lang="en-US" noProof="0" dirty="0" smtClean="0"/>
              <a:t>B</a:t>
            </a:r>
            <a:r>
              <a:rPr lang="en-US" sz="100" noProof="0" dirty="0" smtClean="0"/>
              <a:t> </a:t>
            </a:r>
            <a:r>
              <a:rPr lang="en-US" noProof="0" dirty="0" smtClean="0"/>
              <a:t>G</a:t>
            </a:r>
            <a:r>
              <a:rPr lang="en-US" sz="100" noProof="0" dirty="0" smtClean="0"/>
              <a:t> </a:t>
            </a:r>
            <a:r>
              <a:rPr lang="en-US" noProof="0" dirty="0" smtClean="0"/>
              <a:t>P</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70225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Interior and Exterior Gateway Protocols (2 of 6)</a:t>
            </a:r>
            <a:endParaRPr lang="en-US" noProof="0" dirty="0"/>
          </a:p>
        </p:txBody>
      </p:sp>
      <p:pic>
        <p:nvPicPr>
          <p:cNvPr id="6" name="Picture 5" descr="Figure 4-19 B G P is the only routing protocol that communicates across the Internet. The image illustrates two interconnected ISP exterior routers, labeled ISP 1 exterior router and ISP 2 exterior router and two autonomous systems. The ISP 1 exterior router connects to one autonomous system through an edge router which connects to two interconnected core routers. The ISP 2 exterior router connects to another autonomous system through an edge router which connects to three interconnected core routers. The connections within the exterior routers and edge routers are E G P, B G P. The connects within the autonomous systems are: I G Ps: R I P or R I P v 2. O S P F, I S I S, E I G R P.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712" y="2287524"/>
            <a:ext cx="5370576" cy="228295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40372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Core Protocols (2 of 3)</a:t>
            </a:r>
            <a:endParaRPr lang="en-US" noProof="0" dirty="0"/>
          </a:p>
        </p:txBody>
      </p:sp>
      <p:sp>
        <p:nvSpPr>
          <p:cNvPr id="3" name="Content Placeholder 2"/>
          <p:cNvSpPr>
            <a:spLocks noGrp="1"/>
          </p:cNvSpPr>
          <p:nvPr>
            <p:ph idx="1"/>
          </p:nvPr>
        </p:nvSpPr>
        <p:spPr>
          <a:xfrm>
            <a:off x="365125" y="1538818"/>
            <a:ext cx="8415338" cy="3587136"/>
          </a:xfrm>
        </p:spPr>
        <p:txBody>
          <a:bodyPr/>
          <a:lstStyle/>
          <a:p>
            <a:pPr>
              <a:spcBef>
                <a:spcPts val="1000"/>
              </a:spcBef>
            </a:pPr>
            <a:r>
              <a:rPr lang="en-US" noProof="0" dirty="0"/>
              <a:t>Layers 7, 6, and </a:t>
            </a:r>
            <a:r>
              <a:rPr lang="en-US" noProof="0" dirty="0" smtClean="0"/>
              <a:t>5—Data </a:t>
            </a:r>
            <a:r>
              <a:rPr lang="en-US" noProof="0" dirty="0"/>
              <a:t>and instructions, known as payload, are generated by applications running on source host</a:t>
            </a:r>
          </a:p>
          <a:p>
            <a:pPr>
              <a:spcBef>
                <a:spcPts val="1000"/>
              </a:spcBef>
            </a:pPr>
            <a:r>
              <a:rPr lang="en-US" noProof="0" dirty="0"/>
              <a:t>Layer 4—A </a:t>
            </a:r>
            <a:r>
              <a:rPr lang="en-US" noProof="0" dirty="0" smtClean="0"/>
              <a:t>Transport layer protocol, usually T</a:t>
            </a:r>
            <a:r>
              <a:rPr lang="en-US" sz="100" noProof="0" dirty="0" smtClean="0"/>
              <a:t> </a:t>
            </a:r>
            <a:r>
              <a:rPr lang="en-US" noProof="0" dirty="0" smtClean="0"/>
              <a:t>C</a:t>
            </a:r>
            <a:r>
              <a:rPr lang="en-US" sz="100" noProof="0" dirty="0" smtClean="0"/>
              <a:t> </a:t>
            </a:r>
            <a:r>
              <a:rPr lang="en-US" noProof="0" dirty="0" smtClean="0"/>
              <a:t>P </a:t>
            </a:r>
            <a:r>
              <a:rPr lang="en-US" noProof="0" dirty="0"/>
              <a:t>or </a:t>
            </a:r>
            <a:r>
              <a:rPr lang="en-US" noProof="0" dirty="0" smtClean="0"/>
              <a:t>U</a:t>
            </a:r>
            <a:r>
              <a:rPr lang="en-US" sz="100" noProof="0" dirty="0" smtClean="0"/>
              <a:t> </a:t>
            </a:r>
            <a:r>
              <a:rPr lang="en-US" noProof="0" dirty="0" smtClean="0"/>
              <a:t>D</a:t>
            </a:r>
            <a:r>
              <a:rPr lang="en-US" sz="100" noProof="0" dirty="0" smtClean="0"/>
              <a:t> </a:t>
            </a:r>
            <a:r>
              <a:rPr lang="en-US" noProof="0" dirty="0" smtClean="0"/>
              <a:t>P, </a:t>
            </a:r>
            <a:r>
              <a:rPr lang="en-US" noProof="0" dirty="0"/>
              <a:t>adds a header to the payload</a:t>
            </a:r>
          </a:p>
          <a:p>
            <a:pPr lvl="1">
              <a:spcBef>
                <a:spcPts val="1000"/>
              </a:spcBef>
            </a:pPr>
            <a:r>
              <a:rPr lang="en-US" noProof="0" dirty="0"/>
              <a:t>Includes a port number to identify the receiving app</a:t>
            </a:r>
          </a:p>
          <a:p>
            <a:pPr>
              <a:spcBef>
                <a:spcPts val="1000"/>
              </a:spcBef>
            </a:pPr>
            <a:r>
              <a:rPr lang="en-US" noProof="0" dirty="0"/>
              <a:t>Layer 3—Network layer adds it own header and becomes a packet</a:t>
            </a:r>
          </a:p>
          <a:p>
            <a:pPr>
              <a:spcBef>
                <a:spcPts val="1000"/>
              </a:spcBef>
            </a:pPr>
            <a:r>
              <a:rPr lang="en-US" noProof="0" dirty="0"/>
              <a:t>Layer </a:t>
            </a:r>
            <a:r>
              <a:rPr lang="en-US" noProof="0" dirty="0" smtClean="0"/>
              <a:t>2—Packet </a:t>
            </a:r>
            <a:r>
              <a:rPr lang="en-US" noProof="0" dirty="0"/>
              <a:t>is passed to Data Link layer on </a:t>
            </a:r>
            <a:r>
              <a:rPr lang="en-US" noProof="0" dirty="0" smtClean="0"/>
              <a:t>N</a:t>
            </a:r>
            <a:r>
              <a:rPr lang="en-US" sz="100" noProof="0" dirty="0" smtClean="0"/>
              <a:t> </a:t>
            </a:r>
            <a:r>
              <a:rPr lang="en-US" noProof="0" dirty="0" smtClean="0"/>
              <a:t>I</a:t>
            </a:r>
            <a:r>
              <a:rPr lang="en-US" sz="100" noProof="0" dirty="0" smtClean="0"/>
              <a:t> </a:t>
            </a:r>
            <a:r>
              <a:rPr lang="en-US" noProof="0" dirty="0" smtClean="0"/>
              <a:t>C</a:t>
            </a:r>
            <a:r>
              <a:rPr lang="en-US" noProof="0" dirty="0"/>
              <a:t>, which encapsulates data with its own header and trailer, creating a </a:t>
            </a:r>
            <a:r>
              <a:rPr lang="en-US" noProof="0" dirty="0" smtClean="0"/>
              <a:t>frame</a:t>
            </a:r>
          </a:p>
          <a:p>
            <a:pPr>
              <a:spcBef>
                <a:spcPts val="1000"/>
              </a:spcBef>
            </a:pPr>
            <a:r>
              <a:rPr lang="en-US" noProof="0" dirty="0"/>
              <a:t>Layer 1—Physical layer on the </a:t>
            </a:r>
            <a:r>
              <a:rPr lang="en-US" noProof="0" dirty="0" smtClean="0"/>
              <a:t>N</a:t>
            </a:r>
            <a:r>
              <a:rPr lang="en-US" sz="100" noProof="0" dirty="0" smtClean="0"/>
              <a:t> </a:t>
            </a:r>
            <a:r>
              <a:rPr lang="en-US" noProof="0" dirty="0" smtClean="0"/>
              <a:t>I</a:t>
            </a:r>
            <a:r>
              <a:rPr lang="en-US" sz="100" noProof="0" dirty="0" smtClean="0"/>
              <a:t> </a:t>
            </a:r>
            <a:r>
              <a:rPr lang="en-US" noProof="0" dirty="0" smtClean="0"/>
              <a:t>C </a:t>
            </a:r>
            <a:r>
              <a:rPr lang="en-US" noProof="0" dirty="0"/>
              <a:t>receives the frame and places  the transmission on the </a:t>
            </a:r>
            <a:r>
              <a:rPr lang="en-US" noProof="0" dirty="0" smtClean="0"/>
              <a:t>network</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77122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Interior and Exterior Gateway Protocols (3 of 6)</a:t>
            </a:r>
            <a:endParaRPr lang="en-US" noProof="0" dirty="0"/>
          </a:p>
        </p:txBody>
      </p:sp>
      <p:sp>
        <p:nvSpPr>
          <p:cNvPr id="3" name="Content Placeholder 2"/>
          <p:cNvSpPr>
            <a:spLocks noGrp="1"/>
          </p:cNvSpPr>
          <p:nvPr>
            <p:ph idx="1"/>
          </p:nvPr>
        </p:nvSpPr>
        <p:spPr>
          <a:xfrm>
            <a:off x="365125" y="1538818"/>
            <a:ext cx="8415338" cy="3774367"/>
          </a:xfrm>
        </p:spPr>
        <p:txBody>
          <a:bodyPr/>
          <a:lstStyle/>
          <a:p>
            <a:pPr>
              <a:spcBef>
                <a:spcPts val="1000"/>
              </a:spcBef>
            </a:pPr>
            <a:r>
              <a:rPr lang="en-US" noProof="0" dirty="0" smtClean="0"/>
              <a:t>O</a:t>
            </a:r>
            <a:r>
              <a:rPr lang="en-US" sz="100" noProof="0" dirty="0" smtClean="0"/>
              <a:t> </a:t>
            </a:r>
            <a:r>
              <a:rPr lang="en-US" noProof="0" dirty="0" smtClean="0"/>
              <a:t>S</a:t>
            </a:r>
            <a:r>
              <a:rPr lang="en-US" sz="100" noProof="0" dirty="0" smtClean="0"/>
              <a:t> </a:t>
            </a:r>
            <a:r>
              <a:rPr lang="en-US" noProof="0" dirty="0" smtClean="0"/>
              <a:t>P</a:t>
            </a:r>
            <a:r>
              <a:rPr lang="en-US" sz="100" noProof="0" dirty="0" smtClean="0"/>
              <a:t> </a:t>
            </a:r>
            <a:r>
              <a:rPr lang="en-US" noProof="0" dirty="0" smtClean="0"/>
              <a:t>F </a:t>
            </a:r>
            <a:r>
              <a:rPr lang="en-US" noProof="0" dirty="0"/>
              <a:t>(Open Shortest Path First</a:t>
            </a:r>
            <a:r>
              <a:rPr lang="en-US" noProof="0" dirty="0" smtClean="0"/>
              <a:t>)—An I</a:t>
            </a:r>
            <a:r>
              <a:rPr lang="en-US" sz="100" noProof="0" dirty="0" smtClean="0"/>
              <a:t> </a:t>
            </a:r>
            <a:r>
              <a:rPr lang="en-US" noProof="0" dirty="0" smtClean="0"/>
              <a:t>G</a:t>
            </a:r>
            <a:r>
              <a:rPr lang="en-US" sz="100" noProof="0" dirty="0" smtClean="0"/>
              <a:t> </a:t>
            </a:r>
            <a:r>
              <a:rPr lang="en-US" noProof="0" dirty="0" smtClean="0"/>
              <a:t>P </a:t>
            </a:r>
            <a:r>
              <a:rPr lang="en-US" noProof="0" dirty="0"/>
              <a:t>and a link-state protocol used on interior or border routers</a:t>
            </a:r>
          </a:p>
          <a:p>
            <a:pPr lvl="1">
              <a:spcBef>
                <a:spcPts val="1000"/>
              </a:spcBef>
            </a:pPr>
            <a:r>
              <a:rPr lang="en-US" noProof="0" dirty="0"/>
              <a:t>Introduced as an improvement to </a:t>
            </a:r>
            <a:r>
              <a:rPr lang="en-US" noProof="0" dirty="0" smtClean="0"/>
              <a:t>R</a:t>
            </a:r>
            <a:r>
              <a:rPr lang="en-US" sz="100" noProof="0" dirty="0" smtClean="0"/>
              <a:t> </a:t>
            </a:r>
            <a:r>
              <a:rPr lang="en-US" noProof="0" dirty="0" smtClean="0"/>
              <a:t>I</a:t>
            </a:r>
            <a:r>
              <a:rPr lang="en-US" sz="100" noProof="0" dirty="0" smtClean="0"/>
              <a:t> </a:t>
            </a:r>
            <a:r>
              <a:rPr lang="en-US" noProof="0" dirty="0" smtClean="0"/>
              <a:t>P</a:t>
            </a:r>
            <a:endParaRPr lang="en-US" noProof="0" dirty="0"/>
          </a:p>
          <a:p>
            <a:pPr lvl="1">
              <a:spcBef>
                <a:spcPts val="1000"/>
              </a:spcBef>
            </a:pPr>
            <a:r>
              <a:rPr lang="en-US" noProof="0" dirty="0" smtClean="0"/>
              <a:t>Characteristics:</a:t>
            </a:r>
          </a:p>
          <a:p>
            <a:pPr lvl="2">
              <a:spcBef>
                <a:spcPts val="1000"/>
              </a:spcBef>
            </a:pPr>
            <a:r>
              <a:rPr lang="en-US" noProof="0" dirty="0" smtClean="0"/>
              <a:t>Supports large networks—Imposes </a:t>
            </a:r>
            <a:r>
              <a:rPr lang="en-US" noProof="0" dirty="0"/>
              <a:t>no hop limits (unlike </a:t>
            </a:r>
            <a:r>
              <a:rPr lang="en-US" noProof="0" dirty="0" smtClean="0"/>
              <a:t>R</a:t>
            </a:r>
            <a:r>
              <a:rPr lang="en-US" sz="100" noProof="0" dirty="0" smtClean="0"/>
              <a:t> </a:t>
            </a:r>
            <a:r>
              <a:rPr lang="en-US" noProof="0" dirty="0" smtClean="0"/>
              <a:t>I</a:t>
            </a:r>
            <a:r>
              <a:rPr lang="en-US" sz="100" noProof="0" dirty="0" smtClean="0"/>
              <a:t> </a:t>
            </a:r>
            <a:r>
              <a:rPr lang="en-US" noProof="0" dirty="0" smtClean="0"/>
              <a:t>P</a:t>
            </a:r>
            <a:r>
              <a:rPr lang="en-US" noProof="0" dirty="0"/>
              <a:t>)</a:t>
            </a:r>
          </a:p>
          <a:p>
            <a:pPr lvl="2">
              <a:spcBef>
                <a:spcPts val="1000"/>
              </a:spcBef>
            </a:pPr>
            <a:r>
              <a:rPr lang="en-US" noProof="0" dirty="0"/>
              <a:t>Uses a more complex algorithm for determining best paths</a:t>
            </a:r>
          </a:p>
          <a:p>
            <a:pPr lvl="2">
              <a:spcBef>
                <a:spcPts val="1000"/>
              </a:spcBef>
            </a:pPr>
            <a:r>
              <a:rPr lang="en-US" noProof="0" dirty="0" smtClean="0"/>
              <a:t>Shared data—Maintains a database of other routers’ links</a:t>
            </a:r>
          </a:p>
          <a:p>
            <a:pPr lvl="2">
              <a:spcBef>
                <a:spcPts val="1000"/>
              </a:spcBef>
            </a:pPr>
            <a:r>
              <a:rPr lang="en-US" noProof="0" dirty="0" smtClean="0"/>
              <a:t>Low overhead, fast convergence—Demands </a:t>
            </a:r>
            <a:r>
              <a:rPr lang="en-US" noProof="0" dirty="0"/>
              <a:t>more memory and </a:t>
            </a:r>
            <a:r>
              <a:rPr lang="en-US" noProof="0" dirty="0" smtClean="0"/>
              <a:t>C</a:t>
            </a:r>
            <a:r>
              <a:rPr lang="en-US" sz="100" noProof="0" dirty="0" smtClean="0"/>
              <a:t> </a:t>
            </a:r>
            <a:r>
              <a:rPr lang="en-US" noProof="0" dirty="0" smtClean="0"/>
              <a:t>P</a:t>
            </a:r>
            <a:r>
              <a:rPr lang="en-US" sz="100" noProof="0" dirty="0" smtClean="0"/>
              <a:t> </a:t>
            </a:r>
            <a:r>
              <a:rPr lang="en-US" noProof="0" dirty="0" smtClean="0"/>
              <a:t>U </a:t>
            </a:r>
            <a:r>
              <a:rPr lang="en-US" noProof="0" dirty="0"/>
              <a:t>power </a:t>
            </a:r>
            <a:r>
              <a:rPr lang="en-US" noProof="0" dirty="0" smtClean="0"/>
              <a:t>for calculations, </a:t>
            </a:r>
            <a:r>
              <a:rPr lang="en-US" noProof="0" dirty="0"/>
              <a:t>but keeps network bandwidth to a minimum and provides a very fast convergence </a:t>
            </a:r>
            <a:r>
              <a:rPr lang="en-US" noProof="0" dirty="0" smtClean="0"/>
              <a:t>time</a:t>
            </a:r>
          </a:p>
          <a:p>
            <a:pPr lvl="2">
              <a:spcBef>
                <a:spcPts val="1000"/>
              </a:spcBef>
            </a:pPr>
            <a:r>
              <a:rPr lang="en-US" noProof="0" dirty="0" smtClean="0"/>
              <a:t>Stability—Uses algorithms that prevent routing loops</a:t>
            </a:r>
          </a:p>
          <a:p>
            <a:pPr lvl="2">
              <a:spcBef>
                <a:spcPts val="1000"/>
              </a:spcBef>
            </a:pPr>
            <a:r>
              <a:rPr lang="en-US" noProof="0" dirty="0" smtClean="0"/>
              <a:t>Multi-vendor routers—Supported by all modern routers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3922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Interior and Exterior Gateway Protocols (4 of 6)</a:t>
            </a:r>
            <a:endParaRPr lang="en-US" noProof="0" dirty="0"/>
          </a:p>
        </p:txBody>
      </p:sp>
      <p:sp>
        <p:nvSpPr>
          <p:cNvPr id="3" name="Content Placeholder 2"/>
          <p:cNvSpPr>
            <a:spLocks noGrp="1"/>
          </p:cNvSpPr>
          <p:nvPr>
            <p:ph idx="1"/>
          </p:nvPr>
        </p:nvSpPr>
        <p:spPr>
          <a:xfrm>
            <a:off x="365125" y="1538818"/>
            <a:ext cx="8415338" cy="2150332"/>
          </a:xfrm>
        </p:spPr>
        <p:txBody>
          <a:bodyPr/>
          <a:lstStyle/>
          <a:p>
            <a:pPr>
              <a:spcBef>
                <a:spcPts val="1000"/>
              </a:spcBef>
            </a:pPr>
            <a:r>
              <a:rPr lang="en-US" noProof="0" dirty="0" smtClean="0"/>
              <a:t>I</a:t>
            </a:r>
            <a:r>
              <a:rPr lang="en-US" sz="100" noProof="0" dirty="0" smtClean="0"/>
              <a:t> </a:t>
            </a:r>
            <a:r>
              <a:rPr lang="en-US" noProof="0" dirty="0" smtClean="0"/>
              <a:t>S-I</a:t>
            </a:r>
            <a:r>
              <a:rPr lang="en-US" sz="100" noProof="0" dirty="0" smtClean="0"/>
              <a:t> </a:t>
            </a:r>
            <a:r>
              <a:rPr lang="en-US" noProof="0" dirty="0" smtClean="0"/>
              <a:t>S </a:t>
            </a:r>
            <a:r>
              <a:rPr lang="en-US" noProof="0" dirty="0"/>
              <a:t>(Intermediate System to Intermediate System</a:t>
            </a:r>
            <a:r>
              <a:rPr lang="en-US" noProof="0" dirty="0" smtClean="0"/>
              <a:t>)—An I</a:t>
            </a:r>
            <a:r>
              <a:rPr lang="en-US" sz="100" noProof="0" dirty="0" smtClean="0"/>
              <a:t> </a:t>
            </a:r>
            <a:r>
              <a:rPr lang="en-US" noProof="0" dirty="0" smtClean="0"/>
              <a:t>G</a:t>
            </a:r>
            <a:r>
              <a:rPr lang="en-US" sz="100" noProof="0" dirty="0" smtClean="0"/>
              <a:t> </a:t>
            </a:r>
            <a:r>
              <a:rPr lang="en-US" noProof="0" dirty="0" smtClean="0"/>
              <a:t>P </a:t>
            </a:r>
            <a:r>
              <a:rPr lang="en-US" noProof="0" dirty="0"/>
              <a:t>and link-state routing </a:t>
            </a:r>
            <a:r>
              <a:rPr lang="en-US" noProof="0" dirty="0" smtClean="0"/>
              <a:t>protocol:</a:t>
            </a:r>
            <a:endParaRPr lang="en-US" noProof="0" dirty="0"/>
          </a:p>
          <a:p>
            <a:pPr lvl="1">
              <a:spcBef>
                <a:spcPts val="1000"/>
              </a:spcBef>
            </a:pPr>
            <a:r>
              <a:rPr lang="en-US" noProof="0" dirty="0"/>
              <a:t>Uses a best-path algorithm similar to </a:t>
            </a:r>
            <a:r>
              <a:rPr lang="en-US" noProof="0" dirty="0" smtClean="0"/>
              <a:t>O</a:t>
            </a:r>
            <a:r>
              <a:rPr lang="en-US" sz="100" noProof="0" dirty="0" smtClean="0"/>
              <a:t> </a:t>
            </a:r>
            <a:r>
              <a:rPr lang="en-US" noProof="0" dirty="0" smtClean="0"/>
              <a:t>S</a:t>
            </a:r>
            <a:r>
              <a:rPr lang="en-US" sz="100" noProof="0" dirty="0" smtClean="0"/>
              <a:t> </a:t>
            </a:r>
            <a:r>
              <a:rPr lang="en-US" noProof="0" dirty="0" smtClean="0"/>
              <a:t>P</a:t>
            </a:r>
            <a:r>
              <a:rPr lang="en-US" sz="100" noProof="0" dirty="0" smtClean="0"/>
              <a:t> </a:t>
            </a:r>
            <a:r>
              <a:rPr lang="en-US" noProof="0" dirty="0" smtClean="0"/>
              <a:t>F</a:t>
            </a:r>
            <a:endParaRPr lang="en-US" noProof="0" dirty="0"/>
          </a:p>
          <a:p>
            <a:pPr lvl="1">
              <a:spcBef>
                <a:spcPts val="1000"/>
              </a:spcBef>
            </a:pPr>
            <a:r>
              <a:rPr lang="en-US" noProof="0" dirty="0"/>
              <a:t>Is designed for use on </a:t>
            </a:r>
            <a:r>
              <a:rPr lang="en-US" noProof="0" dirty="0" smtClean="0"/>
              <a:t>core </a:t>
            </a:r>
            <a:r>
              <a:rPr lang="en-US" noProof="0" dirty="0"/>
              <a:t>routers only (unlike </a:t>
            </a:r>
            <a:r>
              <a:rPr lang="en-US" noProof="0" dirty="0" smtClean="0"/>
              <a:t>O</a:t>
            </a:r>
            <a:r>
              <a:rPr lang="en-US" sz="100" noProof="0" dirty="0" smtClean="0"/>
              <a:t> </a:t>
            </a:r>
            <a:r>
              <a:rPr lang="en-US" noProof="0" dirty="0" smtClean="0"/>
              <a:t>S</a:t>
            </a:r>
            <a:r>
              <a:rPr lang="en-US" sz="100" noProof="0" dirty="0" smtClean="0"/>
              <a:t> </a:t>
            </a:r>
            <a:r>
              <a:rPr lang="en-US" noProof="0" dirty="0" smtClean="0"/>
              <a:t>P</a:t>
            </a:r>
            <a:r>
              <a:rPr lang="en-US" sz="100" noProof="0" dirty="0" smtClean="0"/>
              <a:t> </a:t>
            </a:r>
            <a:r>
              <a:rPr lang="en-US" noProof="0" dirty="0" smtClean="0"/>
              <a:t>F</a:t>
            </a:r>
            <a:r>
              <a:rPr lang="en-US" noProof="0" dirty="0"/>
              <a:t>)</a:t>
            </a:r>
          </a:p>
          <a:p>
            <a:pPr lvl="1">
              <a:spcBef>
                <a:spcPts val="1000"/>
              </a:spcBef>
            </a:pPr>
            <a:r>
              <a:rPr lang="en-US" noProof="0" dirty="0"/>
              <a:t>Not handcuffed to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t>
            </a:r>
            <a:r>
              <a:rPr lang="en-US" noProof="0" dirty="0"/>
              <a:t>(like </a:t>
            </a:r>
            <a:r>
              <a:rPr lang="en-US" noProof="0" dirty="0" smtClean="0"/>
              <a:t>O</a:t>
            </a:r>
            <a:r>
              <a:rPr lang="en-US" sz="100" noProof="0" dirty="0" smtClean="0"/>
              <a:t> </a:t>
            </a:r>
            <a:r>
              <a:rPr lang="en-US" noProof="0" dirty="0" smtClean="0"/>
              <a:t>S</a:t>
            </a:r>
            <a:r>
              <a:rPr lang="en-US" sz="100" noProof="0" dirty="0" smtClean="0"/>
              <a:t> </a:t>
            </a:r>
            <a:r>
              <a:rPr lang="en-US" noProof="0" dirty="0" smtClean="0"/>
              <a:t>P</a:t>
            </a:r>
            <a:r>
              <a:rPr lang="en-US" sz="100" noProof="0" dirty="0" smtClean="0"/>
              <a:t> </a:t>
            </a:r>
            <a:r>
              <a:rPr lang="en-US" noProof="0" dirty="0" smtClean="0"/>
              <a:t>F</a:t>
            </a:r>
            <a:r>
              <a:rPr lang="en-US" noProof="0" dirty="0"/>
              <a:t>) so it’s easy to adapt to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a:t>
            </a:r>
            <a:endParaRPr lang="en-US" noProof="0" dirty="0"/>
          </a:p>
          <a:p>
            <a:pPr lvl="1">
              <a:spcBef>
                <a:spcPts val="1000"/>
              </a:spcBef>
            </a:pPr>
            <a:r>
              <a:rPr lang="en-US" noProof="0" dirty="0"/>
              <a:t>Service providers generally prefer </a:t>
            </a:r>
            <a:r>
              <a:rPr lang="en-US" noProof="0" dirty="0" smtClean="0"/>
              <a:t>I</a:t>
            </a:r>
            <a:r>
              <a:rPr lang="en-US" sz="100" noProof="0" dirty="0" smtClean="0"/>
              <a:t> </a:t>
            </a:r>
            <a:r>
              <a:rPr lang="en-US" noProof="0" dirty="0" smtClean="0"/>
              <a:t>S-I</a:t>
            </a:r>
            <a:r>
              <a:rPr lang="en-US" sz="100" noProof="0" dirty="0" smtClean="0"/>
              <a:t> </a:t>
            </a:r>
            <a:r>
              <a:rPr lang="en-US" noProof="0" dirty="0" smtClean="0"/>
              <a:t>S </a:t>
            </a:r>
            <a:r>
              <a:rPr lang="en-US" noProof="0" dirty="0"/>
              <a:t>because it’s more scalable than </a:t>
            </a:r>
            <a:r>
              <a:rPr lang="en-US" noProof="0" dirty="0" smtClean="0"/>
              <a:t>O</a:t>
            </a:r>
            <a:r>
              <a:rPr lang="en-US" sz="100" noProof="0" dirty="0" smtClean="0"/>
              <a:t> </a:t>
            </a:r>
            <a:r>
              <a:rPr lang="en-US" noProof="0" dirty="0" smtClean="0"/>
              <a:t>S</a:t>
            </a:r>
            <a:r>
              <a:rPr lang="en-US" sz="100" noProof="0" dirty="0" smtClean="0"/>
              <a:t> </a:t>
            </a:r>
            <a:r>
              <a:rPr lang="en-US" noProof="0" dirty="0" smtClean="0"/>
              <a:t>P</a:t>
            </a:r>
            <a:r>
              <a:rPr lang="en-US" sz="100" noProof="0" dirty="0" smtClean="0"/>
              <a:t> </a:t>
            </a:r>
            <a:r>
              <a:rPr lang="en-US" noProof="0" dirty="0" smtClean="0"/>
              <a:t>F</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287520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Interior and Exterior Gateway Protocols (5 of 6)</a:t>
            </a:r>
            <a:endParaRPr lang="en-US" noProof="0" dirty="0"/>
          </a:p>
        </p:txBody>
      </p:sp>
      <p:sp>
        <p:nvSpPr>
          <p:cNvPr id="3" name="Content Placeholder 2"/>
          <p:cNvSpPr>
            <a:spLocks noGrp="1"/>
          </p:cNvSpPr>
          <p:nvPr>
            <p:ph idx="1"/>
          </p:nvPr>
        </p:nvSpPr>
        <p:spPr>
          <a:xfrm>
            <a:off x="365125" y="1538818"/>
            <a:ext cx="8415338" cy="2541721"/>
          </a:xfrm>
        </p:spPr>
        <p:txBody>
          <a:bodyPr/>
          <a:lstStyle/>
          <a:p>
            <a:pPr>
              <a:spcBef>
                <a:spcPts val="1000"/>
              </a:spcBef>
            </a:pPr>
            <a:r>
              <a:rPr lang="en-US" noProof="0" dirty="0" smtClean="0"/>
              <a:t>E</a:t>
            </a:r>
            <a:r>
              <a:rPr lang="en-US" sz="100" noProof="0" dirty="0" smtClean="0"/>
              <a:t> </a:t>
            </a:r>
            <a:r>
              <a:rPr lang="en-US" noProof="0" dirty="0" smtClean="0"/>
              <a:t>I</a:t>
            </a:r>
            <a:r>
              <a:rPr lang="en-US" sz="100" noProof="0" dirty="0" smtClean="0"/>
              <a:t> </a:t>
            </a:r>
            <a:r>
              <a:rPr lang="en-US" noProof="0" dirty="0" smtClean="0"/>
              <a:t>G</a:t>
            </a:r>
            <a:r>
              <a:rPr lang="en-US" sz="100" noProof="0" dirty="0" smtClean="0"/>
              <a:t> </a:t>
            </a:r>
            <a:r>
              <a:rPr lang="en-US" noProof="0" dirty="0" smtClean="0"/>
              <a:t>R</a:t>
            </a:r>
            <a:r>
              <a:rPr lang="en-US" sz="100" noProof="0" dirty="0" smtClean="0"/>
              <a:t> </a:t>
            </a:r>
            <a:r>
              <a:rPr lang="en-US" noProof="0" dirty="0" smtClean="0"/>
              <a:t>P (Enhanced Interior Gateway Routing Protocol)—An advanced distance-vector protocol that combines some of the features of a link-state protocol</a:t>
            </a:r>
          </a:p>
          <a:p>
            <a:pPr lvl="1">
              <a:spcBef>
                <a:spcPts val="1000"/>
              </a:spcBef>
            </a:pPr>
            <a:r>
              <a:rPr lang="en-US" noProof="0" dirty="0" smtClean="0"/>
              <a:t>Often referred to as a hybrid protocol</a:t>
            </a:r>
          </a:p>
          <a:p>
            <a:pPr lvl="1">
              <a:spcBef>
                <a:spcPts val="1000"/>
              </a:spcBef>
            </a:pPr>
            <a:r>
              <a:rPr lang="en-US" noProof="0" dirty="0" smtClean="0"/>
              <a:t>Fast convergence time and low network overhead</a:t>
            </a:r>
          </a:p>
          <a:p>
            <a:pPr lvl="1">
              <a:spcBef>
                <a:spcPts val="1000"/>
              </a:spcBef>
            </a:pPr>
            <a:r>
              <a:rPr lang="en-US" noProof="0" dirty="0" smtClean="0"/>
              <a:t>Easier to configure and less C</a:t>
            </a:r>
            <a:r>
              <a:rPr lang="en-US" sz="100" noProof="0" dirty="0" smtClean="0"/>
              <a:t> </a:t>
            </a:r>
            <a:r>
              <a:rPr lang="en-US" noProof="0" dirty="0" smtClean="0"/>
              <a:t>P</a:t>
            </a:r>
            <a:r>
              <a:rPr lang="en-US" sz="100" noProof="0" dirty="0" smtClean="0"/>
              <a:t> </a:t>
            </a:r>
            <a:r>
              <a:rPr lang="en-US" noProof="0" dirty="0" smtClean="0"/>
              <a:t>U-intensive than O</a:t>
            </a:r>
            <a:r>
              <a:rPr lang="en-US" sz="100" noProof="0" dirty="0" smtClean="0"/>
              <a:t> </a:t>
            </a:r>
            <a:r>
              <a:rPr lang="en-US" noProof="0" dirty="0" smtClean="0"/>
              <a:t>S</a:t>
            </a:r>
            <a:r>
              <a:rPr lang="en-US" sz="100" noProof="0" dirty="0" smtClean="0"/>
              <a:t> </a:t>
            </a:r>
            <a:r>
              <a:rPr lang="en-US" noProof="0" dirty="0" smtClean="0"/>
              <a:t>P</a:t>
            </a:r>
            <a:r>
              <a:rPr lang="en-US" sz="100" noProof="0" dirty="0" smtClean="0"/>
              <a:t> </a:t>
            </a:r>
            <a:r>
              <a:rPr lang="en-US" noProof="0" dirty="0" smtClean="0"/>
              <a:t>F</a:t>
            </a:r>
          </a:p>
          <a:p>
            <a:pPr lvl="1">
              <a:spcBef>
                <a:spcPts val="1000"/>
              </a:spcBef>
            </a:pPr>
            <a:r>
              <a:rPr lang="en-US" noProof="0" dirty="0" smtClean="0"/>
              <a:t>Supports multiple protocols and limits unnecessary network traffic between routers</a:t>
            </a:r>
          </a:p>
          <a:p>
            <a:pPr lvl="1">
              <a:spcBef>
                <a:spcPts val="1000"/>
              </a:spcBef>
            </a:pPr>
            <a:r>
              <a:rPr lang="en-US" noProof="0" dirty="0" smtClean="0"/>
              <a:t>Originally proprietary to Cisco routers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39525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Interior and Exterior Gateway Protocols (6 of 6)</a:t>
            </a:r>
            <a:endParaRPr lang="en-US" noProof="0" dirty="0"/>
          </a:p>
        </p:txBody>
      </p:sp>
      <p:sp>
        <p:nvSpPr>
          <p:cNvPr id="3" name="Content Placeholder 2"/>
          <p:cNvSpPr>
            <a:spLocks noGrp="1"/>
          </p:cNvSpPr>
          <p:nvPr>
            <p:ph idx="1"/>
          </p:nvPr>
        </p:nvSpPr>
        <p:spPr>
          <a:xfrm>
            <a:off x="365125" y="1538818"/>
            <a:ext cx="8415338" cy="3068019"/>
          </a:xfrm>
        </p:spPr>
        <p:txBody>
          <a:bodyPr/>
          <a:lstStyle/>
          <a:p>
            <a:pPr>
              <a:spcBef>
                <a:spcPts val="1000"/>
              </a:spcBef>
            </a:pPr>
            <a:r>
              <a:rPr lang="en-US" noProof="0" dirty="0" smtClean="0"/>
              <a:t>B</a:t>
            </a:r>
            <a:r>
              <a:rPr lang="en-US" sz="100" noProof="0" dirty="0" smtClean="0"/>
              <a:t> </a:t>
            </a:r>
            <a:r>
              <a:rPr lang="en-US" noProof="0" dirty="0" smtClean="0"/>
              <a:t>G</a:t>
            </a:r>
            <a:r>
              <a:rPr lang="en-US" sz="100" noProof="0" dirty="0" smtClean="0"/>
              <a:t> </a:t>
            </a:r>
            <a:r>
              <a:rPr lang="en-US" noProof="0" dirty="0" smtClean="0"/>
              <a:t>P </a:t>
            </a:r>
            <a:r>
              <a:rPr lang="en-US" noProof="0" dirty="0"/>
              <a:t>(Border Gateway Protocol</a:t>
            </a:r>
            <a:r>
              <a:rPr lang="en-US" noProof="0" dirty="0" smtClean="0"/>
              <a:t>)—The </a:t>
            </a:r>
            <a:r>
              <a:rPr lang="en-US" noProof="0" dirty="0"/>
              <a:t>only current </a:t>
            </a:r>
            <a:r>
              <a:rPr lang="en-US" noProof="0" dirty="0" smtClean="0"/>
              <a:t>E</a:t>
            </a:r>
            <a:r>
              <a:rPr lang="en-US" sz="100" noProof="0" dirty="0" smtClean="0"/>
              <a:t> </a:t>
            </a:r>
            <a:r>
              <a:rPr lang="en-US" noProof="0" dirty="0" smtClean="0"/>
              <a:t>G</a:t>
            </a:r>
            <a:r>
              <a:rPr lang="en-US" sz="100" noProof="0" dirty="0" smtClean="0"/>
              <a:t> </a:t>
            </a:r>
            <a:r>
              <a:rPr lang="en-US" noProof="0" dirty="0" smtClean="0"/>
              <a:t>P </a:t>
            </a:r>
            <a:r>
              <a:rPr lang="en-US" noProof="0" dirty="0"/>
              <a:t>and is known as the “protocol of the Internet”</a:t>
            </a:r>
          </a:p>
          <a:p>
            <a:pPr lvl="1">
              <a:spcBef>
                <a:spcPts val="1000"/>
              </a:spcBef>
            </a:pPr>
            <a:r>
              <a:rPr lang="en-US" noProof="0" dirty="0"/>
              <a:t>Can span multiple autonomous systems</a:t>
            </a:r>
          </a:p>
          <a:p>
            <a:pPr lvl="1">
              <a:spcBef>
                <a:spcPts val="1000"/>
              </a:spcBef>
            </a:pPr>
            <a:r>
              <a:rPr lang="en-US" noProof="0" dirty="0"/>
              <a:t>A path-vector routing protocol that communicates via </a:t>
            </a:r>
            <a:r>
              <a:rPr lang="en-US" noProof="0" dirty="0" smtClean="0"/>
              <a:t>B</a:t>
            </a:r>
            <a:r>
              <a:rPr lang="en-US" sz="100" noProof="0" dirty="0" smtClean="0"/>
              <a:t> </a:t>
            </a:r>
            <a:r>
              <a:rPr lang="en-US" noProof="0" dirty="0" smtClean="0"/>
              <a:t>G</a:t>
            </a:r>
            <a:r>
              <a:rPr lang="en-US" sz="100" noProof="0" dirty="0" smtClean="0"/>
              <a:t> </a:t>
            </a:r>
            <a:r>
              <a:rPr lang="en-US" noProof="0" dirty="0" smtClean="0"/>
              <a:t>P-specific </a:t>
            </a:r>
            <a:r>
              <a:rPr lang="en-US" noProof="0" dirty="0"/>
              <a:t>messages that travel between routers</a:t>
            </a:r>
          </a:p>
          <a:p>
            <a:pPr lvl="1">
              <a:spcBef>
                <a:spcPts val="1000"/>
              </a:spcBef>
            </a:pPr>
            <a:r>
              <a:rPr lang="en-US" noProof="0" dirty="0" smtClean="0"/>
              <a:t>Determines the best paths based on many different factors</a:t>
            </a:r>
          </a:p>
          <a:p>
            <a:pPr lvl="1">
              <a:spcBef>
                <a:spcPts val="1000"/>
              </a:spcBef>
            </a:pPr>
            <a:r>
              <a:rPr lang="en-US" noProof="0" dirty="0" smtClean="0"/>
              <a:t>Can </a:t>
            </a:r>
            <a:r>
              <a:rPr lang="en-US" noProof="0" dirty="0"/>
              <a:t>be configured to follow policies that might avoid a certain router or instruct a group of routers to prefer a particular route</a:t>
            </a:r>
          </a:p>
          <a:p>
            <a:pPr lvl="1">
              <a:spcBef>
                <a:spcPts val="1000"/>
              </a:spcBef>
            </a:pPr>
            <a:r>
              <a:rPr lang="en-US" noProof="0" dirty="0"/>
              <a:t>The most complex of the routing </a:t>
            </a:r>
            <a:r>
              <a:rPr lang="en-US" noProof="0" dirty="0" smtClean="0"/>
              <a:t>protocols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07031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Route Issues</a:t>
            </a:r>
            <a:endParaRPr lang="en-US" noProof="0" dirty="0"/>
          </a:p>
        </p:txBody>
      </p:sp>
      <p:sp>
        <p:nvSpPr>
          <p:cNvPr id="3" name="Content Placeholder 2"/>
          <p:cNvSpPr>
            <a:spLocks noGrp="1"/>
          </p:cNvSpPr>
          <p:nvPr>
            <p:ph idx="1"/>
          </p:nvPr>
        </p:nvSpPr>
        <p:spPr>
          <a:xfrm>
            <a:off x="365125" y="1538818"/>
            <a:ext cx="8415338" cy="1031051"/>
          </a:xfrm>
        </p:spPr>
        <p:txBody>
          <a:bodyPr/>
          <a:lstStyle/>
          <a:p>
            <a:pPr>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a:t>
            </a:r>
            <a:r>
              <a:rPr lang="en-US" noProof="0" dirty="0"/>
              <a:t>comes with a set of utilities that can help track down most </a:t>
            </a:r>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a:t>
            </a:r>
            <a:r>
              <a:rPr lang="en-US" noProof="0" dirty="0"/>
              <a:t>related problems</a:t>
            </a:r>
          </a:p>
          <a:p>
            <a:pPr>
              <a:spcBef>
                <a:spcPts val="1000"/>
              </a:spcBef>
            </a:pPr>
            <a:r>
              <a:rPr lang="en-US" noProof="0" dirty="0"/>
              <a:t>You should be familiar with the </a:t>
            </a:r>
            <a:r>
              <a:rPr lang="en-US" noProof="0" dirty="0" smtClean="0"/>
              <a:t>tools </a:t>
            </a:r>
            <a:r>
              <a:rPr lang="en-US" noProof="0" dirty="0"/>
              <a:t>and their </a:t>
            </a:r>
            <a:r>
              <a:rPr lang="en-US" noProof="0" dirty="0" smtClean="0"/>
              <a:t>parameters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47358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(1 of 8)</a:t>
            </a:r>
            <a:endParaRPr lang="en-US" noProof="0" dirty="0"/>
          </a:p>
        </p:txBody>
      </p:sp>
      <p:sp>
        <p:nvSpPr>
          <p:cNvPr id="3" name="Content Placeholder 2"/>
          <p:cNvSpPr>
            <a:spLocks noGrp="1"/>
          </p:cNvSpPr>
          <p:nvPr>
            <p:ph idx="1"/>
          </p:nvPr>
        </p:nvSpPr>
        <p:spPr>
          <a:xfrm>
            <a:off x="365125" y="1538818"/>
            <a:ext cx="8415338" cy="2424766"/>
          </a:xfrm>
        </p:spPr>
        <p:txBody>
          <a:bodyPr/>
          <a:lstStyle/>
          <a:p>
            <a:pPr>
              <a:spcBef>
                <a:spcPts val="1000"/>
              </a:spcBef>
            </a:pPr>
            <a:r>
              <a:rPr lang="en-US" b="1" noProof="0" dirty="0" smtClean="0">
                <a:cs typeface="Courier New" panose="02070309020205020404" pitchFamily="49" charset="0"/>
              </a:rPr>
              <a:t>netstat</a:t>
            </a:r>
            <a:r>
              <a:rPr lang="en-US" noProof="0" dirty="0" smtClean="0"/>
              <a:t>—Displays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a:t>
            </a:r>
            <a:r>
              <a:rPr lang="en-US" noProof="0" dirty="0"/>
              <a:t>statistics and details about </a:t>
            </a:r>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a:t>
            </a:r>
            <a:r>
              <a:rPr lang="en-US" noProof="0" dirty="0"/>
              <a:t>components/connections on a host</a:t>
            </a:r>
          </a:p>
          <a:p>
            <a:pPr lvl="1">
              <a:spcBef>
                <a:spcPts val="1000"/>
              </a:spcBef>
            </a:pPr>
            <a:r>
              <a:rPr lang="en-US" noProof="0" dirty="0"/>
              <a:t>Information that can be obtained from the </a:t>
            </a:r>
            <a:r>
              <a:rPr lang="en-US" b="1" noProof="0" dirty="0" smtClean="0">
                <a:cs typeface="Courier New" panose="02070309020205020404" pitchFamily="49" charset="0"/>
              </a:rPr>
              <a:t>netstat</a:t>
            </a:r>
            <a:r>
              <a:rPr lang="en-US" dirty="0">
                <a:cs typeface="Courier New" panose="02070309020205020404" pitchFamily="49" charset="0"/>
              </a:rPr>
              <a:t> </a:t>
            </a:r>
            <a:r>
              <a:rPr lang="en-US" noProof="0" dirty="0" smtClean="0"/>
              <a:t>command </a:t>
            </a:r>
            <a:r>
              <a:rPr lang="en-US" noProof="0" dirty="0"/>
              <a:t>includes:</a:t>
            </a:r>
          </a:p>
          <a:p>
            <a:pPr lvl="2">
              <a:spcBef>
                <a:spcPts val="1000"/>
              </a:spcBef>
            </a:pPr>
            <a:r>
              <a:rPr lang="en-US" noProof="0" dirty="0"/>
              <a:t>The port on which a </a:t>
            </a:r>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a:t>
            </a:r>
            <a:r>
              <a:rPr lang="en-US" noProof="0" dirty="0"/>
              <a:t>service is running</a:t>
            </a:r>
          </a:p>
          <a:p>
            <a:pPr lvl="2">
              <a:spcBef>
                <a:spcPts val="1000"/>
              </a:spcBef>
            </a:pPr>
            <a:r>
              <a:rPr lang="en-US" noProof="0" dirty="0"/>
              <a:t>Which network connections are currently established for a client</a:t>
            </a:r>
          </a:p>
          <a:p>
            <a:pPr lvl="2">
              <a:spcBef>
                <a:spcPts val="1000"/>
              </a:spcBef>
            </a:pPr>
            <a:r>
              <a:rPr lang="en-US" noProof="0" dirty="0"/>
              <a:t>How many messages have been handled by a network interface since it was activated</a:t>
            </a:r>
          </a:p>
          <a:p>
            <a:pPr lvl="2">
              <a:spcBef>
                <a:spcPts val="1000"/>
              </a:spcBef>
            </a:pPr>
            <a:r>
              <a:rPr lang="en-US" noProof="0" dirty="0"/>
              <a:t>How many data errors have occurred on a particular network </a:t>
            </a:r>
            <a:r>
              <a:rPr lang="en-US" noProof="0" dirty="0" smtClean="0"/>
              <a:t>interface</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16481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(2 of 8)</a:t>
            </a:r>
            <a:endParaRPr lang="en-US" noProof="0" dirty="0"/>
          </a:p>
        </p:txBody>
      </p:sp>
      <p:sp>
        <p:nvSpPr>
          <p:cNvPr id="3" name="Content Placeholder 2"/>
          <p:cNvSpPr>
            <a:spLocks noGrp="1"/>
          </p:cNvSpPr>
          <p:nvPr>
            <p:ph idx="1"/>
          </p:nvPr>
        </p:nvSpPr>
        <p:spPr>
          <a:xfrm>
            <a:off x="365125" y="1219200"/>
            <a:ext cx="8415338" cy="292388"/>
          </a:xfrm>
        </p:spPr>
        <p:txBody>
          <a:bodyPr/>
          <a:lstStyle/>
          <a:p>
            <a:r>
              <a:rPr lang="en-US" noProof="0" dirty="0" smtClean="0"/>
              <a:t>Table 4-11 </a:t>
            </a:r>
            <a:r>
              <a:rPr lang="en-US" b="1" noProof="0" dirty="0" smtClean="0">
                <a:cs typeface="Courier New" panose="02070309020205020404" pitchFamily="49" charset="0"/>
              </a:rPr>
              <a:t>netstat</a:t>
            </a:r>
            <a:r>
              <a:rPr lang="en-US" noProof="0" dirty="0" smtClean="0"/>
              <a:t> command options</a:t>
            </a:r>
            <a:endParaRPr lang="en-US" noProof="0" dirty="0"/>
          </a:p>
        </p:txBody>
      </p:sp>
      <p:graphicFrame>
        <p:nvGraphicFramePr>
          <p:cNvPr id="5" name="Table 4" descr="The table consists of two columns and nine rows. The column headings from left to right are as follows: n e t s t a t command and description. The rows are as follows. Row 1. N e t s t a t command, n e t s t a t. Description, lists all active t c p or I P connections on the local machine, including the transport layer protocol used, messages sent, and received, I P address, and state of those connections. Row 2. N e t s t a t command, n e t s t a t –n. Description, lists current connections, including I P addresses and ports. Row 3. N e t s t a t command, n e t s t a t –f. Description, lists current connections, including I P addresses, ports, and f q d n s. Row 4. N e t s t a t command, n e t s t a t –a. Description, lists all current t c p connections and all listening t c p and u d p ports. Row 5. N e t s t a t command, n e t s t a t –e. Description, displays statistics about messages sent over a network interface, including errors and discards. Row 6. N e t s t a t command, n e t s t a t –s. Description, displays statistics about each message transmitted by a host, separated according to protocol type, t c p, u d p, I P, or i c m p. Row 7. N e t s t a t command, n e t s t a t –r. Description, displays routing table information. Row 8. N e t s t a t command, n e t s t a t –o. Description, lists the p i d, process identifier for each process using a connection and information about the connection. Row 9. N e t s t a t command, n e t s t a t –b. Description, lists the name of each process using a connection and information about that connection."/>
          <p:cNvGraphicFramePr>
            <a:graphicFrameLocks noGrp="1"/>
          </p:cNvGraphicFramePr>
          <p:nvPr>
            <p:extLst>
              <p:ext uri="{D42A27DB-BD31-4B8C-83A1-F6EECF244321}">
                <p14:modId xmlns:p14="http://schemas.microsoft.com/office/powerpoint/2010/main" val="2523814694"/>
              </p:ext>
            </p:extLst>
          </p:nvPr>
        </p:nvGraphicFramePr>
        <p:xfrm>
          <a:off x="1371600" y="1585382"/>
          <a:ext cx="6553200" cy="4323080"/>
        </p:xfrm>
        <a:graphic>
          <a:graphicData uri="http://schemas.openxmlformats.org/drawingml/2006/table">
            <a:tbl>
              <a:tblPr firstRow="1" bandRow="1">
                <a:tableStyleId>{5C22544A-7EE6-4342-B048-85BDC9FD1C3A}</a:tableStyleId>
              </a:tblPr>
              <a:tblGrid>
                <a:gridCol w="1482271">
                  <a:extLst>
                    <a:ext uri="{9D8B030D-6E8A-4147-A177-3AD203B41FA5}">
                      <a16:colId xmlns:a16="http://schemas.microsoft.com/office/drawing/2014/main" xmlns="" val="20000"/>
                    </a:ext>
                  </a:extLst>
                </a:gridCol>
                <a:gridCol w="5070929">
                  <a:extLst>
                    <a:ext uri="{9D8B030D-6E8A-4147-A177-3AD203B41FA5}">
                      <a16:colId xmlns:a16="http://schemas.microsoft.com/office/drawing/2014/main" xmlns="" val="20001"/>
                    </a:ext>
                  </a:extLst>
                </a:gridCol>
              </a:tblGrid>
              <a:tr h="370840">
                <a:tc>
                  <a:txBody>
                    <a:bodyPr/>
                    <a:lstStyle/>
                    <a:p>
                      <a:r>
                        <a:rPr lang="en-US" sz="1200" dirty="0" smtClean="0"/>
                        <a:t>netstat command</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xmlns="" val="10000"/>
                  </a:ext>
                </a:extLst>
              </a:tr>
              <a:tr h="370840">
                <a:tc>
                  <a:txBody>
                    <a:bodyPr/>
                    <a:lstStyle/>
                    <a:p>
                      <a:r>
                        <a:rPr lang="en-US" sz="1200" b="0" dirty="0" smtClean="0">
                          <a:latin typeface="+mn-lt"/>
                          <a:cs typeface="Courier New" pitchFamily="49" charset="0"/>
                        </a:rPr>
                        <a:t>netstat</a:t>
                      </a:r>
                      <a:endParaRPr lang="en-US" sz="1200" b="0" dirty="0">
                        <a:latin typeface="+mn-lt"/>
                        <a:cs typeface="Courier New" pitchFamily="49" charset="0"/>
                      </a:endParaRPr>
                    </a:p>
                  </a:txBody>
                  <a:tcPr/>
                </a:tc>
                <a:tc>
                  <a:txBody>
                    <a:bodyPr/>
                    <a:lstStyle/>
                    <a:p>
                      <a:r>
                        <a:rPr lang="en-US" sz="1200" dirty="0" smtClean="0"/>
                        <a:t>Lists all active T</a:t>
                      </a:r>
                      <a:r>
                        <a:rPr lang="en-US" sz="100" dirty="0" smtClean="0"/>
                        <a:t> </a:t>
                      </a:r>
                      <a:r>
                        <a:rPr lang="en-US" sz="1200" dirty="0" smtClean="0"/>
                        <a:t>C</a:t>
                      </a:r>
                      <a:r>
                        <a:rPr lang="en-US" sz="100" dirty="0" smtClean="0"/>
                        <a:t> </a:t>
                      </a:r>
                      <a:r>
                        <a:rPr lang="en-US" sz="1200" dirty="0" smtClean="0"/>
                        <a:t>P/I</a:t>
                      </a:r>
                      <a:r>
                        <a:rPr lang="en-US" sz="100" dirty="0" smtClean="0"/>
                        <a:t> </a:t>
                      </a:r>
                      <a:r>
                        <a:rPr lang="en-US" sz="1200" dirty="0" smtClean="0"/>
                        <a:t>P connections on the local machine, including the Transport</a:t>
                      </a:r>
                      <a:r>
                        <a:rPr lang="en-US" sz="1200" baseline="0" dirty="0" smtClean="0"/>
                        <a:t> layer protocol used, messages sent, and received, I</a:t>
                      </a:r>
                      <a:r>
                        <a:rPr lang="en-US" sz="100" baseline="0" dirty="0" smtClean="0"/>
                        <a:t> </a:t>
                      </a:r>
                      <a:r>
                        <a:rPr lang="en-US" sz="1200" baseline="0" dirty="0" smtClean="0"/>
                        <a:t>P address, and state of those connections</a:t>
                      </a:r>
                      <a:endParaRPr lang="en-US" sz="1200" dirty="0"/>
                    </a:p>
                  </a:txBody>
                  <a:tcPr/>
                </a:tc>
                <a:extLst>
                  <a:ext uri="{0D108BD9-81ED-4DB2-BD59-A6C34878D82A}">
                    <a16:rowId xmlns:a16="http://schemas.microsoft.com/office/drawing/2014/main" xmlns="" val="10001"/>
                  </a:ext>
                </a:extLst>
              </a:tr>
              <a:tr h="370840">
                <a:tc>
                  <a:txBody>
                    <a:bodyPr/>
                    <a:lstStyle/>
                    <a:p>
                      <a:r>
                        <a:rPr lang="en-US" sz="1200" b="0" dirty="0" smtClean="0">
                          <a:latin typeface="+mn-lt"/>
                          <a:cs typeface="Courier New" pitchFamily="49" charset="0"/>
                        </a:rPr>
                        <a:t>netstat -n</a:t>
                      </a:r>
                      <a:endParaRPr lang="en-US" sz="1200" b="0" dirty="0">
                        <a:latin typeface="+mn-lt"/>
                        <a:cs typeface="Courier New" pitchFamily="49" charset="0"/>
                      </a:endParaRPr>
                    </a:p>
                  </a:txBody>
                  <a:tcPr/>
                </a:tc>
                <a:tc>
                  <a:txBody>
                    <a:bodyPr/>
                    <a:lstStyle/>
                    <a:p>
                      <a:r>
                        <a:rPr lang="en-US" sz="1200" dirty="0" smtClean="0"/>
                        <a:t>Lists</a:t>
                      </a:r>
                      <a:r>
                        <a:rPr lang="en-US" sz="1200" baseline="0" dirty="0" smtClean="0"/>
                        <a:t> current connections, including I</a:t>
                      </a:r>
                      <a:r>
                        <a:rPr lang="en-US" sz="100" baseline="0" dirty="0" smtClean="0"/>
                        <a:t> </a:t>
                      </a:r>
                      <a:r>
                        <a:rPr lang="en-US" sz="1200" baseline="0" dirty="0" smtClean="0"/>
                        <a:t>P addresses and ports</a:t>
                      </a:r>
                      <a:endParaRPr lang="en-US" sz="1200" dirty="0"/>
                    </a:p>
                  </a:txBody>
                  <a:tcPr/>
                </a:tc>
                <a:extLst>
                  <a:ext uri="{0D108BD9-81ED-4DB2-BD59-A6C34878D82A}">
                    <a16:rowId xmlns:a16="http://schemas.microsoft.com/office/drawing/2014/main" xmlns="" val="10002"/>
                  </a:ext>
                </a:extLst>
              </a:tr>
              <a:tr h="370840">
                <a:tc>
                  <a:txBody>
                    <a:bodyPr/>
                    <a:lstStyle/>
                    <a:p>
                      <a:r>
                        <a:rPr lang="en-US" sz="1200" b="0" dirty="0" smtClean="0">
                          <a:latin typeface="+mn-lt"/>
                          <a:cs typeface="Courier New" pitchFamily="49" charset="0"/>
                        </a:rPr>
                        <a:t>netstat -f</a:t>
                      </a:r>
                      <a:endParaRPr lang="en-US" sz="1200" b="0" dirty="0">
                        <a:latin typeface="+mn-lt"/>
                        <a:cs typeface="Courier New" pitchFamily="49" charset="0"/>
                      </a:endParaRPr>
                    </a:p>
                  </a:txBody>
                  <a:tcPr/>
                </a:tc>
                <a:tc>
                  <a:txBody>
                    <a:bodyPr/>
                    <a:lstStyle/>
                    <a:p>
                      <a:r>
                        <a:rPr lang="en-US" sz="1200" dirty="0" smtClean="0"/>
                        <a:t>Lists current connections, including </a:t>
                      </a:r>
                      <a:r>
                        <a:rPr lang="en-US" sz="1200" baseline="0" dirty="0" smtClean="0"/>
                        <a:t>I</a:t>
                      </a:r>
                      <a:r>
                        <a:rPr lang="en-US" sz="100" baseline="0" dirty="0" smtClean="0"/>
                        <a:t> </a:t>
                      </a:r>
                      <a:r>
                        <a:rPr lang="en-US" sz="1200" baseline="0" dirty="0" smtClean="0"/>
                        <a:t>P</a:t>
                      </a:r>
                      <a:r>
                        <a:rPr lang="en-US" sz="1200" dirty="0" smtClean="0"/>
                        <a:t> addresses, ports, and F</a:t>
                      </a:r>
                      <a:r>
                        <a:rPr lang="en-US" sz="100" dirty="0" smtClean="0"/>
                        <a:t> </a:t>
                      </a:r>
                      <a:r>
                        <a:rPr lang="en-US" sz="1200" dirty="0" smtClean="0"/>
                        <a:t>Q</a:t>
                      </a:r>
                      <a:r>
                        <a:rPr lang="en-US" sz="100" dirty="0" smtClean="0"/>
                        <a:t> </a:t>
                      </a:r>
                      <a:r>
                        <a:rPr lang="en-US" sz="1200" dirty="0" smtClean="0"/>
                        <a:t>D</a:t>
                      </a:r>
                      <a:r>
                        <a:rPr lang="en-US" sz="100" dirty="0" smtClean="0"/>
                        <a:t> </a:t>
                      </a:r>
                      <a:r>
                        <a:rPr lang="en-US" sz="1200" dirty="0" smtClean="0"/>
                        <a:t>N</a:t>
                      </a:r>
                      <a:r>
                        <a:rPr lang="en-US" sz="100" dirty="0" smtClean="0"/>
                        <a:t> </a:t>
                      </a:r>
                      <a:r>
                        <a:rPr lang="en-US" sz="1200" dirty="0" smtClean="0"/>
                        <a:t>s</a:t>
                      </a:r>
                      <a:endParaRPr lang="en-US" sz="1200" dirty="0"/>
                    </a:p>
                  </a:txBody>
                  <a:tcPr/>
                </a:tc>
                <a:extLst>
                  <a:ext uri="{0D108BD9-81ED-4DB2-BD59-A6C34878D82A}">
                    <a16:rowId xmlns:a16="http://schemas.microsoft.com/office/drawing/2014/main" xmlns="" val="10003"/>
                  </a:ext>
                </a:extLst>
              </a:tr>
              <a:tr h="370840">
                <a:tc>
                  <a:txBody>
                    <a:bodyPr/>
                    <a:lstStyle/>
                    <a:p>
                      <a:r>
                        <a:rPr lang="en-US" sz="1200" b="0" dirty="0" smtClean="0">
                          <a:latin typeface="+mn-lt"/>
                          <a:cs typeface="Courier New" pitchFamily="49" charset="0"/>
                        </a:rPr>
                        <a:t>netstat -a</a:t>
                      </a:r>
                      <a:endParaRPr lang="en-US" sz="1200" b="0" dirty="0">
                        <a:latin typeface="+mn-lt"/>
                        <a:cs typeface="Courier New" pitchFamily="49" charset="0"/>
                      </a:endParaRPr>
                    </a:p>
                  </a:txBody>
                  <a:tcPr/>
                </a:tc>
                <a:tc>
                  <a:txBody>
                    <a:bodyPr/>
                    <a:lstStyle/>
                    <a:p>
                      <a:r>
                        <a:rPr lang="en-US" sz="1200" dirty="0" smtClean="0"/>
                        <a:t>Lists all current T</a:t>
                      </a:r>
                      <a:r>
                        <a:rPr lang="en-US" sz="100" dirty="0" smtClean="0"/>
                        <a:t> </a:t>
                      </a:r>
                      <a:r>
                        <a:rPr lang="en-US" sz="1200" dirty="0" smtClean="0"/>
                        <a:t>C</a:t>
                      </a:r>
                      <a:r>
                        <a:rPr lang="en-US" sz="100" dirty="0" smtClean="0"/>
                        <a:t> </a:t>
                      </a:r>
                      <a:r>
                        <a:rPr lang="en-US" sz="1200" dirty="0" smtClean="0"/>
                        <a:t>P connections and all listening T</a:t>
                      </a:r>
                      <a:r>
                        <a:rPr lang="en-US" sz="100" dirty="0" smtClean="0"/>
                        <a:t> </a:t>
                      </a:r>
                      <a:r>
                        <a:rPr lang="en-US" sz="1200" dirty="0" smtClean="0"/>
                        <a:t>C</a:t>
                      </a:r>
                      <a:r>
                        <a:rPr lang="en-US" sz="100" dirty="0" smtClean="0"/>
                        <a:t> </a:t>
                      </a:r>
                      <a:r>
                        <a:rPr lang="en-US" sz="1200" dirty="0" smtClean="0"/>
                        <a:t>P and U</a:t>
                      </a:r>
                      <a:r>
                        <a:rPr lang="en-US" sz="100" dirty="0" smtClean="0"/>
                        <a:t> </a:t>
                      </a:r>
                      <a:r>
                        <a:rPr lang="en-US" sz="1200" dirty="0" smtClean="0"/>
                        <a:t>D</a:t>
                      </a:r>
                      <a:r>
                        <a:rPr lang="en-US" sz="100" dirty="0" smtClean="0"/>
                        <a:t> </a:t>
                      </a:r>
                      <a:r>
                        <a:rPr lang="en-US" sz="1200" dirty="0" smtClean="0"/>
                        <a:t>P ports</a:t>
                      </a:r>
                      <a:endParaRPr lang="en-US" sz="1200" dirty="0"/>
                    </a:p>
                  </a:txBody>
                  <a:tcPr/>
                </a:tc>
                <a:extLst>
                  <a:ext uri="{0D108BD9-81ED-4DB2-BD59-A6C34878D82A}">
                    <a16:rowId xmlns:a16="http://schemas.microsoft.com/office/drawing/2014/main" xmlns="" val="10004"/>
                  </a:ext>
                </a:extLst>
              </a:tr>
              <a:tr h="370840">
                <a:tc>
                  <a:txBody>
                    <a:bodyPr/>
                    <a:lstStyle/>
                    <a:p>
                      <a:r>
                        <a:rPr lang="en-US" sz="1200" b="0" dirty="0" smtClean="0">
                          <a:latin typeface="+mn-lt"/>
                          <a:cs typeface="Courier New" pitchFamily="49" charset="0"/>
                        </a:rPr>
                        <a:t>netstat -e</a:t>
                      </a:r>
                      <a:endParaRPr lang="en-US" sz="1200" b="0" dirty="0">
                        <a:latin typeface="+mn-lt"/>
                        <a:cs typeface="Courier New" pitchFamily="49" charset="0"/>
                      </a:endParaRPr>
                    </a:p>
                  </a:txBody>
                  <a:tcPr/>
                </a:tc>
                <a:tc>
                  <a:txBody>
                    <a:bodyPr/>
                    <a:lstStyle/>
                    <a:p>
                      <a:r>
                        <a:rPr lang="en-US" sz="1200" dirty="0" smtClean="0"/>
                        <a:t>Displays statistics about messages sent</a:t>
                      </a:r>
                      <a:r>
                        <a:rPr lang="en-US" sz="1200" baseline="0" dirty="0" smtClean="0"/>
                        <a:t> over a network interface, including errors and discards</a:t>
                      </a:r>
                      <a:endParaRPr lang="en-US" sz="1200" dirty="0"/>
                    </a:p>
                  </a:txBody>
                  <a:tcPr/>
                </a:tc>
                <a:extLst>
                  <a:ext uri="{0D108BD9-81ED-4DB2-BD59-A6C34878D82A}">
                    <a16:rowId xmlns:a16="http://schemas.microsoft.com/office/drawing/2014/main" xmlns="" val="10005"/>
                  </a:ext>
                </a:extLst>
              </a:tr>
              <a:tr h="370840">
                <a:tc>
                  <a:txBody>
                    <a:bodyPr/>
                    <a:lstStyle/>
                    <a:p>
                      <a:r>
                        <a:rPr lang="en-US" sz="1200" b="0" dirty="0" smtClean="0">
                          <a:latin typeface="+mn-lt"/>
                          <a:cs typeface="Courier New" pitchFamily="49" charset="0"/>
                        </a:rPr>
                        <a:t>netstat</a:t>
                      </a:r>
                      <a:r>
                        <a:rPr lang="en-US" sz="1200" b="0" baseline="0" dirty="0" smtClean="0">
                          <a:latin typeface="+mn-lt"/>
                          <a:cs typeface="Courier New" pitchFamily="49" charset="0"/>
                        </a:rPr>
                        <a:t> -s</a:t>
                      </a:r>
                      <a:endParaRPr lang="en-US" sz="1200" b="0" dirty="0">
                        <a:latin typeface="+mn-lt"/>
                        <a:cs typeface="Courier New" pitchFamily="49" charset="0"/>
                      </a:endParaRPr>
                    </a:p>
                  </a:txBody>
                  <a:tcPr/>
                </a:tc>
                <a:tc>
                  <a:txBody>
                    <a:bodyPr/>
                    <a:lstStyle/>
                    <a:p>
                      <a:r>
                        <a:rPr lang="en-US" sz="1200" dirty="0" smtClean="0"/>
                        <a:t>Displays statistics about each message transmitted by a host, separated according to protocol type (T</a:t>
                      </a:r>
                      <a:r>
                        <a:rPr lang="en-US" sz="100" dirty="0" smtClean="0"/>
                        <a:t> </a:t>
                      </a:r>
                      <a:r>
                        <a:rPr lang="en-US" sz="1200" dirty="0" smtClean="0"/>
                        <a:t>C</a:t>
                      </a:r>
                      <a:r>
                        <a:rPr lang="en-US" sz="100" dirty="0" smtClean="0"/>
                        <a:t> </a:t>
                      </a:r>
                      <a:r>
                        <a:rPr lang="en-US" sz="1200" dirty="0" smtClean="0"/>
                        <a:t>P, U</a:t>
                      </a:r>
                      <a:r>
                        <a:rPr lang="en-US" sz="100" dirty="0" smtClean="0"/>
                        <a:t> </a:t>
                      </a:r>
                      <a:r>
                        <a:rPr lang="en-US" sz="1200" dirty="0" smtClean="0"/>
                        <a:t>D</a:t>
                      </a:r>
                      <a:r>
                        <a:rPr lang="en-US" sz="100" dirty="0" smtClean="0"/>
                        <a:t> </a:t>
                      </a:r>
                      <a:r>
                        <a:rPr lang="en-US" sz="1200" dirty="0" smtClean="0"/>
                        <a:t>P, IP, or I</a:t>
                      </a:r>
                      <a:r>
                        <a:rPr lang="en-US" sz="100" dirty="0" smtClean="0"/>
                        <a:t> </a:t>
                      </a:r>
                      <a:r>
                        <a:rPr lang="en-US" sz="1200" dirty="0" smtClean="0"/>
                        <a:t>C</a:t>
                      </a:r>
                      <a:r>
                        <a:rPr lang="en-US" sz="100" dirty="0" smtClean="0"/>
                        <a:t> </a:t>
                      </a:r>
                      <a:r>
                        <a:rPr lang="en-US" sz="1200" dirty="0" smtClean="0"/>
                        <a:t>M</a:t>
                      </a:r>
                      <a:r>
                        <a:rPr lang="en-US" sz="100" dirty="0" smtClean="0"/>
                        <a:t> </a:t>
                      </a:r>
                      <a:r>
                        <a:rPr lang="en-US" sz="1200" dirty="0" smtClean="0"/>
                        <a:t>P)</a:t>
                      </a:r>
                      <a:endParaRPr lang="en-US" sz="1200" dirty="0"/>
                    </a:p>
                  </a:txBody>
                  <a:tcPr/>
                </a:tc>
                <a:extLst>
                  <a:ext uri="{0D108BD9-81ED-4DB2-BD59-A6C34878D82A}">
                    <a16:rowId xmlns:a16="http://schemas.microsoft.com/office/drawing/2014/main" xmlns="" val="10006"/>
                  </a:ext>
                </a:extLst>
              </a:tr>
              <a:tr h="370840">
                <a:tc>
                  <a:txBody>
                    <a:bodyPr/>
                    <a:lstStyle/>
                    <a:p>
                      <a:r>
                        <a:rPr lang="en-US" sz="1200" b="0" dirty="0" smtClean="0">
                          <a:latin typeface="+mn-lt"/>
                          <a:cs typeface="Courier New" pitchFamily="49" charset="0"/>
                        </a:rPr>
                        <a:t>netstat -r </a:t>
                      </a:r>
                      <a:endParaRPr lang="en-US" sz="1200" b="0" dirty="0">
                        <a:latin typeface="+mn-lt"/>
                        <a:cs typeface="Courier New" pitchFamily="49" charset="0"/>
                      </a:endParaRPr>
                    </a:p>
                  </a:txBody>
                  <a:tcPr/>
                </a:tc>
                <a:tc>
                  <a:txBody>
                    <a:bodyPr/>
                    <a:lstStyle/>
                    <a:p>
                      <a:r>
                        <a:rPr lang="en-US" sz="1200" dirty="0" smtClean="0"/>
                        <a:t>Displays routing table information</a:t>
                      </a:r>
                      <a:endParaRPr lang="en-US" sz="1200" dirty="0"/>
                    </a:p>
                  </a:txBody>
                  <a:tcPr/>
                </a:tc>
                <a:extLst>
                  <a:ext uri="{0D108BD9-81ED-4DB2-BD59-A6C34878D82A}">
                    <a16:rowId xmlns:a16="http://schemas.microsoft.com/office/drawing/2014/main" xmlns="" val="10007"/>
                  </a:ext>
                </a:extLst>
              </a:tr>
              <a:tr h="370840">
                <a:tc>
                  <a:txBody>
                    <a:bodyPr/>
                    <a:lstStyle/>
                    <a:p>
                      <a:r>
                        <a:rPr lang="en-US" sz="1200" b="0" dirty="0" smtClean="0">
                          <a:latin typeface="+mn-lt"/>
                          <a:cs typeface="Courier New" pitchFamily="49" charset="0"/>
                        </a:rPr>
                        <a:t>netstat</a:t>
                      </a:r>
                      <a:r>
                        <a:rPr lang="en-US" sz="1200" b="0" baseline="0" dirty="0" smtClean="0">
                          <a:latin typeface="+mn-lt"/>
                          <a:cs typeface="Courier New" pitchFamily="49" charset="0"/>
                        </a:rPr>
                        <a:t> -o</a:t>
                      </a:r>
                      <a:endParaRPr lang="en-US" sz="1200" b="0" dirty="0">
                        <a:latin typeface="+mn-lt"/>
                        <a:cs typeface="Courier New" pitchFamily="49" charset="0"/>
                      </a:endParaRPr>
                    </a:p>
                  </a:txBody>
                  <a:tcPr/>
                </a:tc>
                <a:tc>
                  <a:txBody>
                    <a:bodyPr/>
                    <a:lstStyle/>
                    <a:p>
                      <a:r>
                        <a:rPr lang="en-US" sz="1200" dirty="0" smtClean="0"/>
                        <a:t>Lists the PID (process identifier) for each process using a connection and information about the connection</a:t>
                      </a:r>
                    </a:p>
                  </a:txBody>
                  <a:tcPr/>
                </a:tc>
                <a:extLst>
                  <a:ext uri="{0D108BD9-81ED-4DB2-BD59-A6C34878D82A}">
                    <a16:rowId xmlns:a16="http://schemas.microsoft.com/office/drawing/2014/main" xmlns="" val="10008"/>
                  </a:ext>
                </a:extLst>
              </a:tr>
              <a:tr h="370840">
                <a:tc>
                  <a:txBody>
                    <a:bodyPr/>
                    <a:lstStyle/>
                    <a:p>
                      <a:r>
                        <a:rPr lang="en-US" sz="1200" b="0" dirty="0" smtClean="0">
                          <a:latin typeface="+mn-lt"/>
                          <a:cs typeface="Courier New" pitchFamily="49" charset="0"/>
                        </a:rPr>
                        <a:t>netstat -b</a:t>
                      </a:r>
                      <a:endParaRPr lang="en-US" sz="1200" b="0" dirty="0">
                        <a:latin typeface="+mn-lt"/>
                        <a:cs typeface="Courier New" pitchFamily="49" charset="0"/>
                      </a:endParaRPr>
                    </a:p>
                  </a:txBody>
                  <a:tcPr/>
                </a:tc>
                <a:tc>
                  <a:txBody>
                    <a:bodyPr/>
                    <a:lstStyle/>
                    <a:p>
                      <a:r>
                        <a:rPr lang="en-US" sz="1200" dirty="0" smtClean="0"/>
                        <a:t>Lists the name of each process using a connection and information about</a:t>
                      </a:r>
                      <a:r>
                        <a:rPr lang="en-US" sz="1200" baseline="0" dirty="0" smtClean="0"/>
                        <a:t> that connection</a:t>
                      </a:r>
                      <a:endParaRPr lang="en-US" sz="1200" dirty="0"/>
                    </a:p>
                  </a:txBody>
                  <a:tcPr/>
                </a:tc>
                <a:extLst>
                  <a:ext uri="{0D108BD9-81ED-4DB2-BD59-A6C34878D82A}">
                    <a16:rowId xmlns:a16="http://schemas.microsoft.com/office/drawing/2014/main" xmlns="" val="10009"/>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177447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(3 of 8)</a:t>
            </a:r>
            <a:endParaRPr lang="en-US" noProof="0" dirty="0"/>
          </a:p>
        </p:txBody>
      </p:sp>
      <p:sp>
        <p:nvSpPr>
          <p:cNvPr id="3" name="Content Placeholder 2"/>
          <p:cNvSpPr>
            <a:spLocks noGrp="1"/>
          </p:cNvSpPr>
          <p:nvPr>
            <p:ph idx="1"/>
          </p:nvPr>
        </p:nvSpPr>
        <p:spPr>
          <a:xfrm>
            <a:off x="365125" y="1524000"/>
            <a:ext cx="8415338" cy="2256002"/>
          </a:xfrm>
        </p:spPr>
        <p:txBody>
          <a:bodyPr/>
          <a:lstStyle/>
          <a:p>
            <a:pPr>
              <a:spcBef>
                <a:spcPts val="1000"/>
              </a:spcBef>
            </a:pPr>
            <a:r>
              <a:rPr lang="en-US" b="1" noProof="0" dirty="0">
                <a:cs typeface="Courier New" panose="02070309020205020404" pitchFamily="49" charset="0"/>
              </a:rPr>
              <a:t>tracert</a:t>
            </a:r>
            <a:r>
              <a:rPr lang="en-US" noProof="0" dirty="0"/>
              <a:t> or </a:t>
            </a:r>
            <a:r>
              <a:rPr lang="en-US" b="1" noProof="0" dirty="0" smtClean="0">
                <a:cs typeface="Courier New" panose="02070309020205020404" pitchFamily="49" charset="0"/>
              </a:rPr>
              <a:t>traceroute</a:t>
            </a:r>
            <a:endParaRPr lang="en-US" b="1" noProof="0" dirty="0"/>
          </a:p>
          <a:p>
            <a:pPr lvl="1">
              <a:spcBef>
                <a:spcPts val="1000"/>
              </a:spcBef>
            </a:pPr>
            <a:r>
              <a:rPr lang="en-US" noProof="0" dirty="0"/>
              <a:t>Windows </a:t>
            </a:r>
            <a:r>
              <a:rPr lang="en-US" b="1" noProof="0" dirty="0">
                <a:cs typeface="Courier New" panose="02070309020205020404" pitchFamily="49" charset="0"/>
              </a:rPr>
              <a:t>tracert</a:t>
            </a:r>
            <a:r>
              <a:rPr lang="en-US" noProof="0" dirty="0"/>
              <a:t> utility uses </a:t>
            </a: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a:t>
            </a:r>
            <a:r>
              <a:rPr lang="en-US" noProof="0" dirty="0"/>
              <a:t>echo requests to trace the path from one networked node to another, identifying all intermediate hops between the nodes</a:t>
            </a:r>
          </a:p>
          <a:p>
            <a:pPr lvl="1">
              <a:spcBef>
                <a:spcPts val="1000"/>
              </a:spcBef>
            </a:pPr>
            <a:r>
              <a:rPr lang="en-US" noProof="0" dirty="0"/>
              <a:t>Linux, UNIX, and </a:t>
            </a:r>
            <a:r>
              <a:rPr lang="en-US" noProof="0" dirty="0" smtClean="0"/>
              <a:t>O</a:t>
            </a:r>
            <a:r>
              <a:rPr lang="en-US" sz="100" noProof="0" dirty="0" smtClean="0"/>
              <a:t> </a:t>
            </a:r>
            <a:r>
              <a:rPr lang="en-US" noProof="0" dirty="0" smtClean="0"/>
              <a:t>S </a:t>
            </a:r>
            <a:r>
              <a:rPr lang="en-US" noProof="0" dirty="0"/>
              <a:t>X </a:t>
            </a:r>
            <a:r>
              <a:rPr lang="en-US" noProof="0" dirty="0" smtClean="0"/>
              <a:t>systems </a:t>
            </a:r>
            <a:r>
              <a:rPr lang="en-US" noProof="0" dirty="0"/>
              <a:t>use the </a:t>
            </a:r>
            <a:r>
              <a:rPr lang="en-US" b="1" noProof="0" dirty="0">
                <a:cs typeface="Courier New" panose="02070309020205020404" pitchFamily="49" charset="0"/>
              </a:rPr>
              <a:t>traceroute</a:t>
            </a:r>
            <a:r>
              <a:rPr lang="en-US" noProof="0" dirty="0">
                <a:cs typeface="Courier New" panose="02070309020205020404" pitchFamily="49" charset="0"/>
              </a:rPr>
              <a:t> </a:t>
            </a:r>
            <a:r>
              <a:rPr lang="en-US" noProof="0" dirty="0"/>
              <a:t>utility to send </a:t>
            </a:r>
            <a:r>
              <a:rPr lang="en-US" noProof="0" dirty="0" smtClean="0"/>
              <a:t>U</a:t>
            </a:r>
            <a:r>
              <a:rPr lang="en-US" sz="100" noProof="0" dirty="0" smtClean="0"/>
              <a:t> </a:t>
            </a:r>
            <a:r>
              <a:rPr lang="en-US" noProof="0" dirty="0" smtClean="0"/>
              <a:t>D</a:t>
            </a:r>
            <a:r>
              <a:rPr lang="en-US" sz="100" noProof="0" dirty="0" smtClean="0"/>
              <a:t> </a:t>
            </a:r>
            <a:r>
              <a:rPr lang="en-US" noProof="0" dirty="0" smtClean="0"/>
              <a:t>P </a:t>
            </a:r>
            <a:r>
              <a:rPr lang="en-US" noProof="0" dirty="0"/>
              <a:t>messages to a random port on the destination node (concept is the same as tracert)</a:t>
            </a:r>
          </a:p>
          <a:p>
            <a:pPr lvl="1">
              <a:spcBef>
                <a:spcPts val="1000"/>
              </a:spcBef>
            </a:pPr>
            <a:r>
              <a:rPr lang="en-US" noProof="0" dirty="0"/>
              <a:t>Both utilities employ a trial-and-error approach to discover the nodes at each hop from source to destination</a:t>
            </a:r>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78054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(4 of 8)</a:t>
            </a:r>
            <a:endParaRPr lang="en-US" noProof="0" dirty="0"/>
          </a:p>
        </p:txBody>
      </p:sp>
      <p:pic>
        <p:nvPicPr>
          <p:cNvPr id="6" name="Picture 5" descr="Figure 4-20 The traceroute utility uses error messages from routers to map nodes on a rout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1492" y="2170176"/>
            <a:ext cx="5081016" cy="251764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597267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(5 of 8)</a:t>
            </a:r>
            <a:endParaRPr lang="en-US" noProof="0" dirty="0"/>
          </a:p>
        </p:txBody>
      </p:sp>
      <p:sp>
        <p:nvSpPr>
          <p:cNvPr id="3" name="Content Placeholder 2"/>
          <p:cNvSpPr>
            <a:spLocks noGrp="1"/>
          </p:cNvSpPr>
          <p:nvPr>
            <p:ph idx="1"/>
          </p:nvPr>
        </p:nvSpPr>
        <p:spPr>
          <a:xfrm>
            <a:off x="365125" y="1538818"/>
            <a:ext cx="8415338" cy="2658677"/>
          </a:xfrm>
        </p:spPr>
        <p:txBody>
          <a:bodyPr/>
          <a:lstStyle/>
          <a:p>
            <a:pPr>
              <a:spcBef>
                <a:spcPts val="1000"/>
              </a:spcBef>
            </a:pPr>
            <a:r>
              <a:rPr lang="en-US" b="1" noProof="0" dirty="0">
                <a:cs typeface="Courier New" panose="02070309020205020404" pitchFamily="49" charset="0"/>
              </a:rPr>
              <a:t>tracert</a:t>
            </a:r>
            <a:r>
              <a:rPr lang="en-US" noProof="0" dirty="0"/>
              <a:t> or </a:t>
            </a:r>
            <a:r>
              <a:rPr lang="en-US" b="1" noProof="0" dirty="0">
                <a:cs typeface="Courier New" panose="02070309020205020404" pitchFamily="49" charset="0"/>
              </a:rPr>
              <a:t>traceroute</a:t>
            </a:r>
            <a:r>
              <a:rPr lang="en-US" noProof="0" dirty="0"/>
              <a:t> </a:t>
            </a:r>
            <a:r>
              <a:rPr lang="en-US" noProof="0" dirty="0" smtClean="0"/>
              <a:t>(continued)</a:t>
            </a:r>
            <a:endParaRPr lang="en-US" noProof="0" dirty="0"/>
          </a:p>
          <a:p>
            <a:pPr lvl="1">
              <a:spcBef>
                <a:spcPts val="1000"/>
              </a:spcBef>
            </a:pPr>
            <a:r>
              <a:rPr lang="en-US" noProof="0" dirty="0">
                <a:cs typeface="Courier New" panose="02070309020205020404" pitchFamily="49" charset="0"/>
              </a:rPr>
              <a:t>A trace test might stop before reaching the destination for one of three reasons:</a:t>
            </a:r>
          </a:p>
          <a:p>
            <a:pPr lvl="2">
              <a:spcBef>
                <a:spcPts val="1000"/>
              </a:spcBef>
            </a:pPr>
            <a:r>
              <a:rPr lang="en-US" noProof="0" dirty="0">
                <a:cs typeface="Courier New" panose="02070309020205020404" pitchFamily="49" charset="0"/>
              </a:rPr>
              <a:t>The device the trace is attempting to reach is down</a:t>
            </a:r>
          </a:p>
          <a:p>
            <a:pPr lvl="2">
              <a:spcBef>
                <a:spcPts val="1000"/>
              </a:spcBef>
            </a:pPr>
            <a:r>
              <a:rPr lang="en-US" noProof="0" dirty="0">
                <a:cs typeface="Courier New" panose="02070309020205020404" pitchFamily="49" charset="0"/>
              </a:rPr>
              <a:t>It’s too busy to process lower-priority messages such as </a:t>
            </a:r>
            <a:r>
              <a:rPr lang="en-US" noProof="0" dirty="0" smtClean="0">
                <a:cs typeface="Courier New" panose="02070309020205020404" pitchFamily="49" charset="0"/>
              </a:rPr>
              <a:t>U</a:t>
            </a:r>
            <a:r>
              <a:rPr lang="en-US" sz="100" noProof="0" dirty="0" smtClean="0">
                <a:cs typeface="Courier New" panose="02070309020205020404" pitchFamily="49" charset="0"/>
              </a:rPr>
              <a:t> </a:t>
            </a:r>
            <a:r>
              <a:rPr lang="en-US" noProof="0" dirty="0" smtClean="0">
                <a:cs typeface="Courier New" panose="02070309020205020404" pitchFamily="49" charset="0"/>
              </a:rPr>
              <a:t>D</a:t>
            </a:r>
            <a:r>
              <a:rPr lang="en-US" sz="100" noProof="0" dirty="0" smtClean="0">
                <a:cs typeface="Courier New" panose="02070309020205020404" pitchFamily="49" charset="0"/>
              </a:rPr>
              <a:t> </a:t>
            </a:r>
            <a:r>
              <a:rPr lang="en-US" noProof="0" dirty="0" smtClean="0">
                <a:cs typeface="Courier New" panose="02070309020205020404" pitchFamily="49" charset="0"/>
              </a:rPr>
              <a:t>P </a:t>
            </a:r>
            <a:r>
              <a:rPr lang="en-US" noProof="0" dirty="0">
                <a:cs typeface="Courier New" panose="02070309020205020404" pitchFamily="49" charset="0"/>
              </a:rPr>
              <a:t>or </a:t>
            </a:r>
            <a:r>
              <a:rPr lang="en-US" noProof="0" dirty="0" smtClean="0">
                <a:cs typeface="Courier New" panose="02070309020205020404" pitchFamily="49" charset="0"/>
              </a:rPr>
              <a:t>I</a:t>
            </a:r>
            <a:r>
              <a:rPr lang="en-US" sz="100" noProof="0" dirty="0" smtClean="0">
                <a:cs typeface="Courier New" panose="02070309020205020404" pitchFamily="49" charset="0"/>
              </a:rPr>
              <a:t> </a:t>
            </a:r>
            <a:r>
              <a:rPr lang="en-US" noProof="0" dirty="0" smtClean="0">
                <a:cs typeface="Courier New" panose="02070309020205020404" pitchFamily="49" charset="0"/>
              </a:rPr>
              <a:t>C</a:t>
            </a:r>
            <a:r>
              <a:rPr lang="en-US" sz="100" noProof="0" dirty="0" smtClean="0">
                <a:cs typeface="Courier New" panose="02070309020205020404" pitchFamily="49" charset="0"/>
              </a:rPr>
              <a:t> </a:t>
            </a:r>
            <a:r>
              <a:rPr lang="en-US" noProof="0" dirty="0" smtClean="0">
                <a:cs typeface="Courier New" panose="02070309020205020404" pitchFamily="49" charset="0"/>
              </a:rPr>
              <a:t>M</a:t>
            </a:r>
            <a:r>
              <a:rPr lang="en-US" sz="100" noProof="0" dirty="0" smtClean="0">
                <a:cs typeface="Courier New" panose="02070309020205020404" pitchFamily="49" charset="0"/>
              </a:rPr>
              <a:t> </a:t>
            </a:r>
            <a:r>
              <a:rPr lang="en-US" noProof="0" dirty="0" smtClean="0">
                <a:cs typeface="Courier New" panose="02070309020205020404" pitchFamily="49" charset="0"/>
              </a:rPr>
              <a:t>P</a:t>
            </a:r>
            <a:endParaRPr lang="en-US" noProof="0" dirty="0">
              <a:cs typeface="Courier New" panose="02070309020205020404" pitchFamily="49" charset="0"/>
            </a:endParaRPr>
          </a:p>
          <a:p>
            <a:pPr lvl="2">
              <a:spcBef>
                <a:spcPts val="1000"/>
              </a:spcBef>
            </a:pPr>
            <a:r>
              <a:rPr lang="en-US" noProof="0" dirty="0">
                <a:cs typeface="Courier New" panose="02070309020205020404" pitchFamily="49" charset="0"/>
              </a:rPr>
              <a:t>It does not accept the </a:t>
            </a:r>
            <a:r>
              <a:rPr lang="en-US" noProof="0" dirty="0" smtClean="0">
                <a:cs typeface="Courier New" panose="02070309020205020404" pitchFamily="49" charset="0"/>
              </a:rPr>
              <a:t>U</a:t>
            </a:r>
            <a:r>
              <a:rPr lang="en-US" sz="100" noProof="0" dirty="0" smtClean="0">
                <a:cs typeface="Courier New" panose="02070309020205020404" pitchFamily="49" charset="0"/>
              </a:rPr>
              <a:t> </a:t>
            </a:r>
            <a:r>
              <a:rPr lang="en-US" noProof="0" dirty="0" smtClean="0">
                <a:cs typeface="Courier New" panose="02070309020205020404" pitchFamily="49" charset="0"/>
              </a:rPr>
              <a:t>D</a:t>
            </a:r>
            <a:r>
              <a:rPr lang="en-US" sz="100" noProof="0" dirty="0" smtClean="0">
                <a:cs typeface="Courier New" panose="02070309020205020404" pitchFamily="49" charset="0"/>
              </a:rPr>
              <a:t> </a:t>
            </a:r>
            <a:r>
              <a:rPr lang="en-US" noProof="0" dirty="0" smtClean="0">
                <a:cs typeface="Courier New" panose="02070309020205020404" pitchFamily="49" charset="0"/>
              </a:rPr>
              <a:t>P </a:t>
            </a:r>
            <a:r>
              <a:rPr lang="en-US" noProof="0" dirty="0">
                <a:cs typeface="Courier New" panose="02070309020205020404" pitchFamily="49" charset="0"/>
              </a:rPr>
              <a:t>or </a:t>
            </a:r>
            <a:r>
              <a:rPr lang="en-US" noProof="0" dirty="0" smtClean="0">
                <a:cs typeface="Courier New" panose="02070309020205020404" pitchFamily="49" charset="0"/>
              </a:rPr>
              <a:t>I</a:t>
            </a:r>
            <a:r>
              <a:rPr lang="en-US" sz="100" noProof="0" dirty="0" smtClean="0">
                <a:cs typeface="Courier New" panose="02070309020205020404" pitchFamily="49" charset="0"/>
              </a:rPr>
              <a:t> </a:t>
            </a:r>
            <a:r>
              <a:rPr lang="en-US" noProof="0" dirty="0" smtClean="0">
                <a:cs typeface="Courier New" panose="02070309020205020404" pitchFamily="49" charset="0"/>
              </a:rPr>
              <a:t>C</a:t>
            </a:r>
            <a:r>
              <a:rPr lang="en-US" sz="100" noProof="0" dirty="0" smtClean="0">
                <a:cs typeface="Courier New" panose="02070309020205020404" pitchFamily="49" charset="0"/>
              </a:rPr>
              <a:t> </a:t>
            </a:r>
            <a:r>
              <a:rPr lang="en-US" noProof="0" dirty="0" smtClean="0">
                <a:cs typeface="Courier New" panose="02070309020205020404" pitchFamily="49" charset="0"/>
              </a:rPr>
              <a:t>M</a:t>
            </a:r>
            <a:r>
              <a:rPr lang="en-US" sz="100" noProof="0" dirty="0" smtClean="0">
                <a:cs typeface="Courier New" panose="02070309020205020404" pitchFamily="49" charset="0"/>
              </a:rPr>
              <a:t> </a:t>
            </a:r>
            <a:r>
              <a:rPr lang="en-US" noProof="0" dirty="0" smtClean="0">
                <a:cs typeface="Courier New" panose="02070309020205020404" pitchFamily="49" charset="0"/>
              </a:rPr>
              <a:t>P </a:t>
            </a:r>
            <a:r>
              <a:rPr lang="en-US" noProof="0" dirty="0">
                <a:cs typeface="Courier New" panose="02070309020205020404" pitchFamily="49" charset="0"/>
              </a:rPr>
              <a:t>transmissions being sent because a firewall blocks these types of messages</a:t>
            </a:r>
          </a:p>
          <a:p>
            <a:pPr lvl="1">
              <a:spcBef>
                <a:spcPts val="1000"/>
              </a:spcBef>
            </a:pPr>
            <a:r>
              <a:rPr lang="en-US" noProof="0" dirty="0">
                <a:cs typeface="Courier New" panose="02070309020205020404" pitchFamily="49" charset="0"/>
              </a:rPr>
              <a:t>A trace cannot detect router configuration problems or predict variations of routes over a period of </a:t>
            </a:r>
            <a:r>
              <a:rPr lang="en-US" noProof="0" dirty="0" smtClean="0">
                <a:cs typeface="Courier New" panose="02070309020205020404" pitchFamily="49" charset="0"/>
              </a:rPr>
              <a:t>time</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22531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Core Protocols (3 of 3)</a:t>
            </a:r>
            <a:endParaRPr lang="en-US" noProof="0" dirty="0"/>
          </a:p>
        </p:txBody>
      </p:sp>
      <p:sp>
        <p:nvSpPr>
          <p:cNvPr id="3" name="Content Placeholder 2"/>
          <p:cNvSpPr>
            <a:spLocks noGrp="1"/>
          </p:cNvSpPr>
          <p:nvPr>
            <p:ph idx="1"/>
          </p:nvPr>
        </p:nvSpPr>
        <p:spPr>
          <a:xfrm>
            <a:off x="365125" y="1538818"/>
            <a:ext cx="8415338" cy="2080570"/>
          </a:xfrm>
        </p:spPr>
        <p:txBody>
          <a:bodyPr/>
          <a:lstStyle/>
          <a:p>
            <a:pPr>
              <a:spcBef>
                <a:spcPts val="1000"/>
              </a:spcBef>
            </a:pPr>
            <a:r>
              <a:rPr lang="en-US" noProof="0" dirty="0"/>
              <a:t>Receiving host de-encapsulates the message at each layer in reverse order and presents payload to the receiving </a:t>
            </a:r>
            <a:r>
              <a:rPr lang="en-US" noProof="0" dirty="0" smtClean="0"/>
              <a:t>applications</a:t>
            </a:r>
          </a:p>
          <a:p>
            <a:pPr lvl="1">
              <a:spcBef>
                <a:spcPts val="1000"/>
              </a:spcBef>
            </a:pPr>
            <a:r>
              <a:rPr lang="en-US" noProof="0" dirty="0" smtClean="0"/>
              <a:t>In transit, transmissions might pass through a number of connectivity devices</a:t>
            </a:r>
            <a:endParaRPr lang="en-US" noProof="0" dirty="0"/>
          </a:p>
          <a:p>
            <a:pPr>
              <a:spcBef>
                <a:spcPts val="1000"/>
              </a:spcBef>
            </a:pPr>
            <a:r>
              <a:rPr lang="en-US" noProof="0" dirty="0"/>
              <a:t>Connectivity devices are specialized devices that allow two or more networks or multiple parts of one network to connect and exchange data</a:t>
            </a:r>
          </a:p>
          <a:p>
            <a:pPr lvl="1">
              <a:spcBef>
                <a:spcPts val="1000"/>
              </a:spcBef>
            </a:pPr>
            <a:r>
              <a:rPr lang="en-US" noProof="0" dirty="0"/>
              <a:t>Known by the highest </a:t>
            </a:r>
            <a:r>
              <a:rPr lang="en-US" noProof="0" dirty="0" smtClean="0"/>
              <a:t>O</a:t>
            </a:r>
            <a:r>
              <a:rPr lang="en-US" sz="100" noProof="0" dirty="0" smtClean="0"/>
              <a:t> </a:t>
            </a:r>
            <a:r>
              <a:rPr lang="en-US" noProof="0" dirty="0" smtClean="0"/>
              <a:t>S</a:t>
            </a:r>
            <a:r>
              <a:rPr lang="en-US" sz="100" noProof="0" dirty="0" smtClean="0"/>
              <a:t> </a:t>
            </a:r>
            <a:r>
              <a:rPr lang="en-US" noProof="0" dirty="0" smtClean="0"/>
              <a:t>I </a:t>
            </a:r>
            <a:r>
              <a:rPr lang="en-US" noProof="0" dirty="0"/>
              <a:t>layer they read and </a:t>
            </a:r>
            <a:r>
              <a:rPr lang="en-US" noProof="0" dirty="0" smtClean="0"/>
              <a:t>process</a:t>
            </a:r>
            <a:endParaRPr lang="en-US" noProof="0" dirty="0"/>
          </a:p>
        </p:txBody>
      </p:sp>
      <p:pic>
        <p:nvPicPr>
          <p:cNvPr id="5" name="Picture 4" descr="Figure 4-2 Connectivity devices are known by the highest OSI layer they read and proc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4706" y="3773010"/>
            <a:ext cx="6376174" cy="2370091"/>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653279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(6 of 8)</a:t>
            </a:r>
            <a:endParaRPr lang="en-US" noProof="0" dirty="0"/>
          </a:p>
        </p:txBody>
      </p:sp>
      <p:sp>
        <p:nvSpPr>
          <p:cNvPr id="3" name="Content Placeholder 2"/>
          <p:cNvSpPr>
            <a:spLocks noGrp="1"/>
          </p:cNvSpPr>
          <p:nvPr>
            <p:ph idx="1"/>
          </p:nvPr>
        </p:nvSpPr>
        <p:spPr>
          <a:xfrm>
            <a:off x="365125" y="1538818"/>
            <a:ext cx="8415338" cy="1659942"/>
          </a:xfrm>
        </p:spPr>
        <p:txBody>
          <a:bodyPr/>
          <a:lstStyle/>
          <a:p>
            <a:pPr>
              <a:spcBef>
                <a:spcPts val="1000"/>
              </a:spcBef>
            </a:pPr>
            <a:r>
              <a:rPr lang="en-US" b="1" noProof="0" dirty="0" smtClean="0">
                <a:cs typeface="Courier New" panose="02070309020205020404" pitchFamily="49" charset="0"/>
              </a:rPr>
              <a:t>Pathping</a:t>
            </a:r>
            <a:r>
              <a:rPr lang="en-US" noProof="0" dirty="0" smtClean="0"/>
              <a:t>—A </a:t>
            </a:r>
            <a:r>
              <a:rPr lang="en-US" noProof="0" dirty="0"/>
              <a:t>Windows utility that combines elements of both ping and tracert to provide deeper information about network issues along a route</a:t>
            </a:r>
          </a:p>
          <a:p>
            <a:pPr lvl="1">
              <a:spcBef>
                <a:spcPts val="1000"/>
              </a:spcBef>
            </a:pPr>
            <a:r>
              <a:rPr lang="en-US" noProof="0" dirty="0"/>
              <a:t>Sends multiple pings to each </a:t>
            </a:r>
            <a:r>
              <a:rPr lang="en-US" noProof="0" dirty="0" smtClean="0"/>
              <a:t>hop </a:t>
            </a:r>
            <a:r>
              <a:rPr lang="en-US" noProof="0" dirty="0"/>
              <a:t>along a route, then compiles information into a single </a:t>
            </a:r>
            <a:r>
              <a:rPr lang="en-US" noProof="0" dirty="0" smtClean="0"/>
              <a:t>report</a:t>
            </a:r>
          </a:p>
          <a:p>
            <a:pPr>
              <a:spcBef>
                <a:spcPts val="1000"/>
              </a:spcBef>
            </a:pPr>
            <a:r>
              <a:rPr lang="en-US" noProof="0" dirty="0" smtClean="0"/>
              <a:t>Table 4-13  pathping command options</a:t>
            </a:r>
            <a:endParaRPr lang="en-US" noProof="0" dirty="0"/>
          </a:p>
        </p:txBody>
      </p:sp>
      <p:graphicFrame>
        <p:nvGraphicFramePr>
          <p:cNvPr id="5" name="Table 4" descr="The table consists of two columns and four rows. The column headings from left to right are as follows: path ping command, and description. The rows are as follows. Row 1. Path ping command, path ping -n google.com. Description, instructs the command to not resolve I P addresses to host names. Row 2. Path ping command, path ping -h 12 google.com. Description, specifies the maximum number of hops these messages should take when attempting to reach a host. Row 3. Path ping command, path ping -p 2000 google.com. Description, identifies the wait time between pings. Row 4. Path ping command, path ping -q 4 google.com. Description, limits the number of queries per hop; must be followed by a variable to indicate the number of queries allowed."/>
          <p:cNvGraphicFramePr>
            <a:graphicFrameLocks noGrp="1"/>
          </p:cNvGraphicFramePr>
          <p:nvPr>
            <p:extLst>
              <p:ext uri="{D42A27DB-BD31-4B8C-83A1-F6EECF244321}">
                <p14:modId xmlns:p14="http://schemas.microsoft.com/office/powerpoint/2010/main" val="3087493891"/>
              </p:ext>
            </p:extLst>
          </p:nvPr>
        </p:nvGraphicFramePr>
        <p:xfrm>
          <a:off x="1066800" y="3505200"/>
          <a:ext cx="6553200" cy="20269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4419600">
                  <a:extLst>
                    <a:ext uri="{9D8B030D-6E8A-4147-A177-3AD203B41FA5}">
                      <a16:colId xmlns:a16="http://schemas.microsoft.com/office/drawing/2014/main" xmlns="" val="20001"/>
                    </a:ext>
                  </a:extLst>
                </a:gridCol>
              </a:tblGrid>
              <a:tr h="370840">
                <a:tc>
                  <a:txBody>
                    <a:bodyPr/>
                    <a:lstStyle/>
                    <a:p>
                      <a:r>
                        <a:rPr lang="en-US" sz="1200" dirty="0" smtClean="0"/>
                        <a:t>Pathping command</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xmlns="" val="10000"/>
                  </a:ext>
                </a:extLst>
              </a:tr>
              <a:tr h="370840">
                <a:tc>
                  <a:txBody>
                    <a:bodyPr/>
                    <a:lstStyle/>
                    <a:p>
                      <a:r>
                        <a:rPr lang="en-US" sz="1200" b="0" dirty="0" smtClean="0">
                          <a:latin typeface="+mn-lt"/>
                          <a:cs typeface="Courier New" panose="02070309020205020404" pitchFamily="49" charset="0"/>
                        </a:rPr>
                        <a:t>pathping -n</a:t>
                      </a:r>
                      <a:r>
                        <a:rPr lang="en-US" sz="1200" b="0" dirty="0" smtClean="0">
                          <a:latin typeface="+mn-lt"/>
                        </a:rPr>
                        <a:t> </a:t>
                      </a:r>
                      <a:r>
                        <a:rPr lang="en-US" sz="1200" b="0" dirty="0" smtClean="0">
                          <a:latin typeface="+mn-lt"/>
                          <a:cs typeface="Courier New" panose="02070309020205020404" pitchFamily="49" charset="0"/>
                        </a:rPr>
                        <a:t>google.com</a:t>
                      </a:r>
                      <a:endParaRPr lang="en-US" sz="1200" b="0" dirty="0">
                        <a:latin typeface="+mn-lt"/>
                        <a:cs typeface="Courier New" panose="02070309020205020404" pitchFamily="49" charset="0"/>
                      </a:endParaRPr>
                    </a:p>
                  </a:txBody>
                  <a:tcPr/>
                </a:tc>
                <a:tc>
                  <a:txBody>
                    <a:bodyPr/>
                    <a:lstStyle/>
                    <a:p>
                      <a:r>
                        <a:rPr lang="en-US" sz="1200" dirty="0" smtClean="0"/>
                        <a:t>Instructs the command to not resolve</a:t>
                      </a:r>
                      <a:r>
                        <a:rPr lang="en-US" sz="1200" baseline="0" dirty="0" smtClean="0"/>
                        <a:t> IP addresses to host names</a:t>
                      </a:r>
                      <a:endParaRPr lang="en-US" sz="1200" dirty="0"/>
                    </a:p>
                  </a:txBody>
                  <a:tcPr/>
                </a:tc>
                <a:extLst>
                  <a:ext uri="{0D108BD9-81ED-4DB2-BD59-A6C34878D82A}">
                    <a16:rowId xmlns:a16="http://schemas.microsoft.com/office/drawing/2014/main" xmlns="" val="10001"/>
                  </a:ext>
                </a:extLst>
              </a:tr>
              <a:tr h="370840">
                <a:tc>
                  <a:txBody>
                    <a:bodyPr/>
                    <a:lstStyle/>
                    <a:p>
                      <a:r>
                        <a:rPr lang="en-US" sz="1200" b="0" dirty="0" smtClean="0">
                          <a:latin typeface="+mn-lt"/>
                          <a:cs typeface="Courier New" panose="02070309020205020404" pitchFamily="49" charset="0"/>
                        </a:rPr>
                        <a:t>pathping -h 12 google.com</a:t>
                      </a:r>
                      <a:endParaRPr lang="en-US" sz="1200" b="0" dirty="0">
                        <a:latin typeface="+mn-lt"/>
                        <a:cs typeface="Courier New" panose="02070309020205020404" pitchFamily="49" charset="0"/>
                      </a:endParaRPr>
                    </a:p>
                  </a:txBody>
                  <a:tcPr/>
                </a:tc>
                <a:tc>
                  <a:txBody>
                    <a:bodyPr/>
                    <a:lstStyle/>
                    <a:p>
                      <a:r>
                        <a:rPr lang="en-US" sz="1200" dirty="0" smtClean="0"/>
                        <a:t>Specifies the maximum</a:t>
                      </a:r>
                      <a:r>
                        <a:rPr lang="en-US" sz="1200" baseline="0" dirty="0" smtClean="0"/>
                        <a:t> number of hops these messages should take when attempting to reach a host</a:t>
                      </a:r>
                      <a:endParaRPr lang="en-US" sz="1200" dirty="0"/>
                    </a:p>
                  </a:txBody>
                  <a:tcPr/>
                </a:tc>
                <a:extLst>
                  <a:ext uri="{0D108BD9-81ED-4DB2-BD59-A6C34878D82A}">
                    <a16:rowId xmlns:a16="http://schemas.microsoft.com/office/drawing/2014/main" xmlns="" val="10002"/>
                  </a:ext>
                </a:extLst>
              </a:tr>
              <a:tr h="370840">
                <a:tc>
                  <a:txBody>
                    <a:bodyPr/>
                    <a:lstStyle/>
                    <a:p>
                      <a:r>
                        <a:rPr lang="en-US" sz="1200" b="0" dirty="0" smtClean="0">
                          <a:latin typeface="+mn-lt"/>
                          <a:cs typeface="Courier New" panose="02070309020205020404" pitchFamily="49" charset="0"/>
                        </a:rPr>
                        <a:t>pathping</a:t>
                      </a:r>
                      <a:r>
                        <a:rPr lang="en-US" sz="1200" b="0" baseline="0" dirty="0" smtClean="0">
                          <a:latin typeface="+mn-lt"/>
                          <a:cs typeface="Courier New" panose="02070309020205020404" pitchFamily="49" charset="0"/>
                        </a:rPr>
                        <a:t> -p 2000 google.com</a:t>
                      </a:r>
                      <a:endParaRPr lang="en-US" sz="1200" b="0" dirty="0">
                        <a:latin typeface="+mn-lt"/>
                        <a:cs typeface="Courier New" panose="02070309020205020404" pitchFamily="49" charset="0"/>
                      </a:endParaRPr>
                    </a:p>
                  </a:txBody>
                  <a:tcPr/>
                </a:tc>
                <a:tc>
                  <a:txBody>
                    <a:bodyPr/>
                    <a:lstStyle/>
                    <a:p>
                      <a:r>
                        <a:rPr lang="en-US" sz="1200" dirty="0" smtClean="0"/>
                        <a:t>Identifies</a:t>
                      </a:r>
                      <a:r>
                        <a:rPr lang="en-US" sz="1200" baseline="0" dirty="0" smtClean="0"/>
                        <a:t> the wait time between pings</a:t>
                      </a:r>
                      <a:endParaRPr lang="en-US" sz="1200" dirty="0"/>
                    </a:p>
                  </a:txBody>
                  <a:tcPr/>
                </a:tc>
                <a:extLst>
                  <a:ext uri="{0D108BD9-81ED-4DB2-BD59-A6C34878D82A}">
                    <a16:rowId xmlns:a16="http://schemas.microsoft.com/office/drawing/2014/main" xmlns="" val="10003"/>
                  </a:ext>
                </a:extLst>
              </a:tr>
              <a:tr h="370840">
                <a:tc>
                  <a:txBody>
                    <a:bodyPr/>
                    <a:lstStyle/>
                    <a:p>
                      <a:r>
                        <a:rPr lang="en-US" sz="1200" b="0" dirty="0" smtClean="0">
                          <a:latin typeface="+mn-lt"/>
                          <a:cs typeface="Courier New" panose="02070309020205020404" pitchFamily="49" charset="0"/>
                        </a:rPr>
                        <a:t>pathping -q 4 google.com</a:t>
                      </a:r>
                      <a:endParaRPr lang="en-US" sz="1200" b="0" dirty="0">
                        <a:latin typeface="+mn-lt"/>
                        <a:cs typeface="Courier New" panose="02070309020205020404" pitchFamily="49" charset="0"/>
                      </a:endParaRPr>
                    </a:p>
                  </a:txBody>
                  <a:tcPr/>
                </a:tc>
                <a:tc>
                  <a:txBody>
                    <a:bodyPr/>
                    <a:lstStyle/>
                    <a:p>
                      <a:r>
                        <a:rPr lang="en-US" sz="1200" dirty="0" smtClean="0"/>
                        <a:t>Limits</a:t>
                      </a:r>
                      <a:r>
                        <a:rPr lang="en-US" sz="1200" baseline="0" dirty="0" smtClean="0"/>
                        <a:t> the number of queries per hop; must be followed by a variable to indicate the number of queries allowed</a:t>
                      </a:r>
                      <a:endParaRPr lang="en-US" sz="1200" dirty="0"/>
                    </a:p>
                  </a:txBody>
                  <a:tcPr/>
                </a:tc>
                <a:extLst>
                  <a:ext uri="{0D108BD9-81ED-4DB2-BD59-A6C34878D82A}">
                    <a16:rowId xmlns:a16="http://schemas.microsoft.com/office/drawing/2014/main" xmlns="" val="10004"/>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270148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(7 of 8)</a:t>
            </a:r>
            <a:endParaRPr lang="en-US" noProof="0" dirty="0"/>
          </a:p>
        </p:txBody>
      </p:sp>
      <p:sp>
        <p:nvSpPr>
          <p:cNvPr id="3" name="Content Placeholder 2"/>
          <p:cNvSpPr>
            <a:spLocks noGrp="1"/>
          </p:cNvSpPr>
          <p:nvPr>
            <p:ph idx="1"/>
          </p:nvPr>
        </p:nvSpPr>
        <p:spPr>
          <a:xfrm>
            <a:off x="457200" y="1600200"/>
            <a:ext cx="8415338" cy="1758943"/>
          </a:xfrm>
        </p:spPr>
        <p:txBody>
          <a:bodyPr/>
          <a:lstStyle/>
          <a:p>
            <a:pPr>
              <a:spcBef>
                <a:spcPts val="1000"/>
              </a:spcBef>
            </a:pPr>
            <a:r>
              <a:rPr lang="en-US" b="1" noProof="0" dirty="0" smtClean="0">
                <a:cs typeface="Courier New" panose="02070309020205020404" pitchFamily="49" charset="0"/>
              </a:rPr>
              <a:t>tcpdump</a:t>
            </a:r>
            <a:r>
              <a:rPr lang="en-US" noProof="0" dirty="0" smtClean="0"/>
              <a:t>—A free, command-line packet sniffer that runs on Linux and other Unix O</a:t>
            </a:r>
            <a:r>
              <a:rPr lang="en-US" sz="100" noProof="0" dirty="0" smtClean="0"/>
              <a:t> </a:t>
            </a:r>
            <a:r>
              <a:rPr lang="en-US" noProof="0" dirty="0" smtClean="0"/>
              <a:t>Ss</a:t>
            </a:r>
          </a:p>
          <a:p>
            <a:pPr lvl="1">
              <a:spcBef>
                <a:spcPts val="1000"/>
              </a:spcBef>
            </a:pPr>
            <a:r>
              <a:rPr lang="en-US" noProof="0" dirty="0" smtClean="0"/>
              <a:t>Captures traffic that crosses a computer’s network interface</a:t>
            </a:r>
          </a:p>
          <a:p>
            <a:pPr lvl="1">
              <a:spcBef>
                <a:spcPts val="1000"/>
              </a:spcBef>
            </a:pPr>
            <a:r>
              <a:rPr lang="en-US" noProof="0" dirty="0" smtClean="0"/>
              <a:t>Output can be saved to a file that you can filter or play back</a:t>
            </a:r>
          </a:p>
          <a:p>
            <a:pPr lvl="1">
              <a:spcBef>
                <a:spcPts val="1000"/>
              </a:spcBef>
            </a:pPr>
            <a:r>
              <a:rPr lang="en-US" noProof="0" dirty="0" smtClean="0"/>
              <a:t>You must either use the </a:t>
            </a:r>
            <a:r>
              <a:rPr lang="en-US" b="1" noProof="0" dirty="0" smtClean="0">
                <a:cs typeface="Courier New" panose="02070309020205020404" pitchFamily="49" charset="0"/>
              </a:rPr>
              <a:t>sudo</a:t>
            </a:r>
            <a:r>
              <a:rPr lang="en-US" noProof="0" dirty="0" smtClean="0"/>
              <a:t> command or log in as root to access </a:t>
            </a:r>
            <a:r>
              <a:rPr lang="en-US" b="1" noProof="0" dirty="0" smtClean="0">
                <a:cs typeface="Courier New" panose="02070309020205020404" pitchFamily="49" charset="0"/>
              </a:rPr>
              <a:t>tcpdump</a:t>
            </a:r>
            <a:endParaRPr lang="en-US" b="1" noProof="0" dirty="0">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053429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(8 of 8)</a:t>
            </a:r>
            <a:endParaRPr lang="en-US" noProof="0" dirty="0"/>
          </a:p>
        </p:txBody>
      </p:sp>
      <p:sp>
        <p:nvSpPr>
          <p:cNvPr id="3" name="Content Placeholder 2"/>
          <p:cNvSpPr>
            <a:spLocks noGrp="1"/>
          </p:cNvSpPr>
          <p:nvPr>
            <p:ph idx="1"/>
          </p:nvPr>
        </p:nvSpPr>
        <p:spPr>
          <a:xfrm>
            <a:off x="365125" y="1538818"/>
            <a:ext cx="4664075" cy="296235"/>
          </a:xfrm>
        </p:spPr>
        <p:txBody>
          <a:bodyPr/>
          <a:lstStyle/>
          <a:p>
            <a:r>
              <a:rPr lang="en-US" noProof="0" dirty="0" smtClean="0">
                <a:cs typeface="Courier New" panose="02070309020205020404" pitchFamily="49" charset="0"/>
              </a:rPr>
              <a:t>Table 4-14 </a:t>
            </a:r>
            <a:r>
              <a:rPr lang="en-US" b="1" noProof="0" dirty="0" smtClean="0">
                <a:cs typeface="Courier New" panose="02070309020205020404" pitchFamily="49" charset="0"/>
              </a:rPr>
              <a:t>tcpdump</a:t>
            </a:r>
            <a:r>
              <a:rPr lang="en-US" noProof="0" dirty="0" smtClean="0">
                <a:cs typeface="Courier New" panose="02070309020205020404" pitchFamily="49" charset="0"/>
              </a:rPr>
              <a:t> command options</a:t>
            </a:r>
            <a:endParaRPr lang="en-US" noProof="0" dirty="0">
              <a:cs typeface="Courier New" panose="02070309020205020404" pitchFamily="49" charset="0"/>
            </a:endParaRPr>
          </a:p>
        </p:txBody>
      </p:sp>
      <p:graphicFrame>
        <p:nvGraphicFramePr>
          <p:cNvPr id="5" name="Table 4" descr="The table consists of two columns and eight rows. The column headings from left to right are as follows: T c p dump command, and description. The rows are as follows. Row 1. T c p dump command, t c p dump not port 22 or t c p dump no port 23. Description, filters out S S H or Telnet packets, which is helpful when running t c p dump on a remotely access network device. Row 2. T c p dump command, t c p dump –n. Description, Instructs the command to not resolve I P addresses to host names. Row 3. T c p dump command, t c p dump –c 50. Description, Limits the number of captured packets to 50. Row 4. T c p dump command, t c p dump -i any. Description, Listens to all network interfaces on a device. Row 5. T c p dump command, t c p dump –D. Description, Lists all interfaces available for capture. Row 6. T c p dump command, t c p dump port http. Description, Filters out all traffic except H T T P. Row 7. T c p dump command, t c p dump -w capture.cap. Description, Saves the file output to a file named capture.cap. Row 8. T c p dump command, t c p dump -r capture.cap. Description, Reads the file capture.cap and outputs the data in the terminal window. "/>
          <p:cNvGraphicFramePr>
            <a:graphicFrameLocks noGrp="1"/>
          </p:cNvGraphicFramePr>
          <p:nvPr>
            <p:extLst>
              <p:ext uri="{D42A27DB-BD31-4B8C-83A1-F6EECF244321}">
                <p14:modId xmlns:p14="http://schemas.microsoft.com/office/powerpoint/2010/main" val="3218484436"/>
              </p:ext>
            </p:extLst>
          </p:nvPr>
        </p:nvGraphicFramePr>
        <p:xfrm>
          <a:off x="1447800" y="2209800"/>
          <a:ext cx="6096000" cy="32766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gridCol w="3886200">
                  <a:extLst>
                    <a:ext uri="{9D8B030D-6E8A-4147-A177-3AD203B41FA5}">
                      <a16:colId xmlns:a16="http://schemas.microsoft.com/office/drawing/2014/main" xmlns="" val="20001"/>
                    </a:ext>
                  </a:extLst>
                </a:gridCol>
              </a:tblGrid>
              <a:tr h="370840">
                <a:tc>
                  <a:txBody>
                    <a:bodyPr/>
                    <a:lstStyle/>
                    <a:p>
                      <a:r>
                        <a:rPr lang="en-US" sz="1200" dirty="0" smtClean="0"/>
                        <a:t>Tcpdump command</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xmlns="" val="10000"/>
                  </a:ext>
                </a:extLst>
              </a:tr>
              <a:tr h="370840">
                <a:tc>
                  <a:txBody>
                    <a:bodyPr/>
                    <a:lstStyle/>
                    <a:p>
                      <a:r>
                        <a:rPr lang="en-US" sz="1200" b="0" dirty="0" smtClean="0">
                          <a:latin typeface="+mn-lt"/>
                          <a:cs typeface="Courier New" panose="02070309020205020404" pitchFamily="49" charset="0"/>
                        </a:rPr>
                        <a:t>tcpdump not port 22 </a:t>
                      </a:r>
                      <a:r>
                        <a:rPr lang="en-US" sz="1200" b="0" dirty="0" smtClean="0">
                          <a:latin typeface="+mn-lt"/>
                        </a:rPr>
                        <a:t>or</a:t>
                      </a:r>
                    </a:p>
                    <a:p>
                      <a:r>
                        <a:rPr lang="en-US" sz="1200" b="0" dirty="0" smtClean="0">
                          <a:latin typeface="+mn-lt"/>
                          <a:cs typeface="Courier New" panose="02070309020205020404" pitchFamily="49" charset="0"/>
                        </a:rPr>
                        <a:t>tcpdump no port 23</a:t>
                      </a:r>
                      <a:endParaRPr lang="en-US" sz="1200" b="0" dirty="0">
                        <a:latin typeface="+mn-lt"/>
                        <a:cs typeface="Courier New" panose="02070309020205020404" pitchFamily="49" charset="0"/>
                      </a:endParaRPr>
                    </a:p>
                  </a:txBody>
                  <a:tcPr/>
                </a:tc>
                <a:tc>
                  <a:txBody>
                    <a:bodyPr/>
                    <a:lstStyle/>
                    <a:p>
                      <a:r>
                        <a:rPr lang="en-US" sz="1200" dirty="0" smtClean="0"/>
                        <a:t>Filters out S</a:t>
                      </a:r>
                      <a:r>
                        <a:rPr lang="en-US" sz="100" dirty="0" smtClean="0"/>
                        <a:t> </a:t>
                      </a:r>
                      <a:r>
                        <a:rPr lang="en-US" sz="1200" dirty="0" err="1" smtClean="0"/>
                        <a:t>S</a:t>
                      </a:r>
                      <a:r>
                        <a:rPr lang="en-US" sz="100" dirty="0" smtClean="0"/>
                        <a:t> </a:t>
                      </a:r>
                      <a:r>
                        <a:rPr lang="en-US" sz="1200" dirty="0" smtClean="0"/>
                        <a:t>H or Telnet</a:t>
                      </a:r>
                      <a:r>
                        <a:rPr lang="en-US" sz="1200" baseline="0" dirty="0" smtClean="0"/>
                        <a:t> packets, which is helpful when running tcpdump on a remotely access network device</a:t>
                      </a:r>
                      <a:endParaRPr lang="en-US" sz="1200" dirty="0"/>
                    </a:p>
                  </a:txBody>
                  <a:tcPr/>
                </a:tc>
                <a:extLst>
                  <a:ext uri="{0D108BD9-81ED-4DB2-BD59-A6C34878D82A}">
                    <a16:rowId xmlns:a16="http://schemas.microsoft.com/office/drawing/2014/main" xmlns="" val="10001"/>
                  </a:ext>
                </a:extLst>
              </a:tr>
              <a:tr h="370840">
                <a:tc>
                  <a:txBody>
                    <a:bodyPr/>
                    <a:lstStyle/>
                    <a:p>
                      <a:r>
                        <a:rPr lang="en-US" sz="1200" b="0" dirty="0" smtClean="0">
                          <a:latin typeface="+mn-lt"/>
                          <a:cs typeface="Courier New" panose="02070309020205020404" pitchFamily="49" charset="0"/>
                        </a:rPr>
                        <a:t>tcpdump -n</a:t>
                      </a:r>
                      <a:endParaRPr lang="en-US" sz="1200" b="0" dirty="0">
                        <a:latin typeface="+mn-lt"/>
                        <a:cs typeface="Courier New" panose="02070309020205020404" pitchFamily="49" charset="0"/>
                      </a:endParaRPr>
                    </a:p>
                  </a:txBody>
                  <a:tcPr/>
                </a:tc>
                <a:tc>
                  <a:txBody>
                    <a:bodyPr/>
                    <a:lstStyle/>
                    <a:p>
                      <a:r>
                        <a:rPr lang="en-US" sz="1200" dirty="0" smtClean="0"/>
                        <a:t>Instructs the command</a:t>
                      </a:r>
                      <a:r>
                        <a:rPr lang="en-US" sz="1200" baseline="0" dirty="0" smtClean="0"/>
                        <a:t> to not resolve I</a:t>
                      </a:r>
                      <a:r>
                        <a:rPr lang="en-US" sz="100" baseline="0" dirty="0" smtClean="0"/>
                        <a:t> </a:t>
                      </a:r>
                      <a:r>
                        <a:rPr lang="en-US" sz="1200" baseline="0" dirty="0" smtClean="0"/>
                        <a:t>P addresses to host names</a:t>
                      </a:r>
                      <a:endParaRPr lang="en-US" sz="1200" dirty="0"/>
                    </a:p>
                  </a:txBody>
                  <a:tcPr/>
                </a:tc>
                <a:extLst>
                  <a:ext uri="{0D108BD9-81ED-4DB2-BD59-A6C34878D82A}">
                    <a16:rowId xmlns:a16="http://schemas.microsoft.com/office/drawing/2014/main" xmlns="" val="10002"/>
                  </a:ext>
                </a:extLst>
              </a:tr>
              <a:tr h="314960">
                <a:tc>
                  <a:txBody>
                    <a:bodyPr/>
                    <a:lstStyle/>
                    <a:p>
                      <a:r>
                        <a:rPr lang="en-US" sz="1200" b="0" dirty="0" smtClean="0">
                          <a:latin typeface="+mn-lt"/>
                          <a:cs typeface="Courier New" panose="02070309020205020404" pitchFamily="49" charset="0"/>
                        </a:rPr>
                        <a:t>tcpdump –c 50</a:t>
                      </a:r>
                      <a:endParaRPr lang="en-US" sz="1200" b="0" dirty="0">
                        <a:latin typeface="+mn-lt"/>
                        <a:cs typeface="Courier New" panose="02070309020205020404" pitchFamily="49" charset="0"/>
                      </a:endParaRPr>
                    </a:p>
                  </a:txBody>
                  <a:tcPr/>
                </a:tc>
                <a:tc>
                  <a:txBody>
                    <a:bodyPr/>
                    <a:lstStyle/>
                    <a:p>
                      <a:r>
                        <a:rPr lang="en-US" sz="1200" dirty="0" smtClean="0"/>
                        <a:t>Limits the number of captured packets</a:t>
                      </a:r>
                      <a:r>
                        <a:rPr lang="en-US" sz="1200" baseline="0" dirty="0" smtClean="0"/>
                        <a:t> to 50</a:t>
                      </a:r>
                      <a:endParaRPr lang="en-US" sz="1200" dirty="0"/>
                    </a:p>
                  </a:txBody>
                  <a:tcPr/>
                </a:tc>
                <a:extLst>
                  <a:ext uri="{0D108BD9-81ED-4DB2-BD59-A6C34878D82A}">
                    <a16:rowId xmlns:a16="http://schemas.microsoft.com/office/drawing/2014/main" xmlns="" val="10003"/>
                  </a:ext>
                </a:extLst>
              </a:tr>
              <a:tr h="304800">
                <a:tc>
                  <a:txBody>
                    <a:bodyPr/>
                    <a:lstStyle/>
                    <a:p>
                      <a:r>
                        <a:rPr lang="en-US" sz="1200" b="0" dirty="0" smtClean="0">
                          <a:latin typeface="+mn-lt"/>
                          <a:cs typeface="Courier New" panose="02070309020205020404" pitchFamily="49" charset="0"/>
                        </a:rPr>
                        <a:t>tcpdump -i any</a:t>
                      </a:r>
                      <a:endParaRPr lang="en-US" sz="1200" b="0" dirty="0">
                        <a:latin typeface="+mn-lt"/>
                        <a:cs typeface="Courier New" panose="02070309020205020404" pitchFamily="49" charset="0"/>
                      </a:endParaRPr>
                    </a:p>
                  </a:txBody>
                  <a:tcPr/>
                </a:tc>
                <a:tc>
                  <a:txBody>
                    <a:bodyPr/>
                    <a:lstStyle/>
                    <a:p>
                      <a:r>
                        <a:rPr lang="en-US" sz="1200" dirty="0" smtClean="0"/>
                        <a:t>Listens to all network interfaces on a device</a:t>
                      </a:r>
                      <a:endParaRPr lang="en-US" sz="1200" dirty="0"/>
                    </a:p>
                  </a:txBody>
                  <a:tcPr/>
                </a:tc>
                <a:extLst>
                  <a:ext uri="{0D108BD9-81ED-4DB2-BD59-A6C34878D82A}">
                    <a16:rowId xmlns:a16="http://schemas.microsoft.com/office/drawing/2014/main" xmlns="" val="10004"/>
                  </a:ext>
                </a:extLst>
              </a:tr>
              <a:tr h="304800">
                <a:tc>
                  <a:txBody>
                    <a:bodyPr/>
                    <a:lstStyle/>
                    <a:p>
                      <a:r>
                        <a:rPr lang="en-US" sz="1200" b="0" dirty="0" smtClean="0">
                          <a:latin typeface="+mn-lt"/>
                          <a:cs typeface="Courier New" panose="02070309020205020404" pitchFamily="49" charset="0"/>
                        </a:rPr>
                        <a:t>tcpdump -D</a:t>
                      </a:r>
                      <a:endParaRPr lang="en-US" sz="1200" b="0" dirty="0">
                        <a:latin typeface="+mn-lt"/>
                        <a:cs typeface="Courier New" panose="02070309020205020404" pitchFamily="49" charset="0"/>
                      </a:endParaRPr>
                    </a:p>
                  </a:txBody>
                  <a:tcPr/>
                </a:tc>
                <a:tc>
                  <a:txBody>
                    <a:bodyPr/>
                    <a:lstStyle/>
                    <a:p>
                      <a:r>
                        <a:rPr lang="en-US" sz="1200" dirty="0" smtClean="0"/>
                        <a:t>Lists</a:t>
                      </a:r>
                      <a:r>
                        <a:rPr lang="en-US" sz="1200" baseline="0" dirty="0" smtClean="0"/>
                        <a:t> all interfaces available for capture</a:t>
                      </a:r>
                      <a:endParaRPr lang="en-US" sz="1200" dirty="0"/>
                    </a:p>
                  </a:txBody>
                  <a:tcPr/>
                </a:tc>
                <a:extLst>
                  <a:ext uri="{0D108BD9-81ED-4DB2-BD59-A6C34878D82A}">
                    <a16:rowId xmlns:a16="http://schemas.microsoft.com/office/drawing/2014/main" xmlns="" val="10005"/>
                  </a:ext>
                </a:extLst>
              </a:tr>
              <a:tr h="304800">
                <a:tc>
                  <a:txBody>
                    <a:bodyPr/>
                    <a:lstStyle/>
                    <a:p>
                      <a:r>
                        <a:rPr lang="en-US" sz="1200" b="0" dirty="0" smtClean="0">
                          <a:latin typeface="+mn-lt"/>
                          <a:cs typeface="Courier New" panose="02070309020205020404" pitchFamily="49" charset="0"/>
                        </a:rPr>
                        <a:t>tcpdump port http</a:t>
                      </a:r>
                      <a:endParaRPr lang="en-US" sz="1200" b="0" dirty="0">
                        <a:latin typeface="+mn-lt"/>
                        <a:cs typeface="Courier New" panose="02070309020205020404" pitchFamily="49" charset="0"/>
                      </a:endParaRPr>
                    </a:p>
                  </a:txBody>
                  <a:tcPr/>
                </a:tc>
                <a:tc>
                  <a:txBody>
                    <a:bodyPr/>
                    <a:lstStyle/>
                    <a:p>
                      <a:r>
                        <a:rPr lang="en-US" sz="1200" dirty="0" smtClean="0"/>
                        <a:t>Filters out all traffic except H</a:t>
                      </a:r>
                      <a:r>
                        <a:rPr lang="en-US" sz="100" dirty="0" smtClean="0"/>
                        <a:t>  </a:t>
                      </a:r>
                      <a:r>
                        <a:rPr lang="en-US" sz="1200" dirty="0" smtClean="0"/>
                        <a:t>T</a:t>
                      </a:r>
                      <a:r>
                        <a:rPr lang="en-US" sz="100" dirty="0" smtClean="0"/>
                        <a:t>  </a:t>
                      </a:r>
                      <a:r>
                        <a:rPr lang="en-US" sz="1200" dirty="0" err="1" smtClean="0"/>
                        <a:t>T</a:t>
                      </a:r>
                      <a:r>
                        <a:rPr lang="en-US" sz="100" dirty="0" smtClean="0"/>
                        <a:t>  </a:t>
                      </a:r>
                      <a:r>
                        <a:rPr lang="en-US" sz="1200" dirty="0" smtClean="0"/>
                        <a:t>P</a:t>
                      </a:r>
                      <a:endParaRPr lang="en-US" sz="1200" dirty="0"/>
                    </a:p>
                  </a:txBody>
                  <a:tcPr/>
                </a:tc>
                <a:extLst>
                  <a:ext uri="{0D108BD9-81ED-4DB2-BD59-A6C34878D82A}">
                    <a16:rowId xmlns:a16="http://schemas.microsoft.com/office/drawing/2014/main" xmlns="" val="10006"/>
                  </a:ext>
                </a:extLst>
              </a:tr>
              <a:tr h="304800">
                <a:tc>
                  <a:txBody>
                    <a:bodyPr/>
                    <a:lstStyle/>
                    <a:p>
                      <a:r>
                        <a:rPr lang="en-US" sz="1200" b="0" dirty="0" smtClean="0">
                          <a:latin typeface="+mn-lt"/>
                          <a:cs typeface="Courier New" panose="02070309020205020404" pitchFamily="49" charset="0"/>
                        </a:rPr>
                        <a:t>tcpdump -w capture.cap</a:t>
                      </a:r>
                      <a:endParaRPr lang="en-US" sz="1200" b="0" dirty="0">
                        <a:latin typeface="+mn-lt"/>
                        <a:cs typeface="Courier New" panose="02070309020205020404" pitchFamily="49" charset="0"/>
                      </a:endParaRPr>
                    </a:p>
                  </a:txBody>
                  <a:tcPr/>
                </a:tc>
                <a:tc>
                  <a:txBody>
                    <a:bodyPr/>
                    <a:lstStyle/>
                    <a:p>
                      <a:r>
                        <a:rPr lang="en-US" sz="1200" dirty="0" smtClean="0"/>
                        <a:t>Saves the file output to a file named</a:t>
                      </a:r>
                      <a:r>
                        <a:rPr lang="en-US" sz="1200" baseline="0" dirty="0" smtClean="0"/>
                        <a:t> capture.cap</a:t>
                      </a:r>
                      <a:endParaRPr lang="en-US" sz="1200" dirty="0"/>
                    </a:p>
                  </a:txBody>
                  <a:tcPr/>
                </a:tc>
                <a:extLst>
                  <a:ext uri="{0D108BD9-81ED-4DB2-BD59-A6C34878D82A}">
                    <a16:rowId xmlns:a16="http://schemas.microsoft.com/office/drawing/2014/main" xmlns="" val="10007"/>
                  </a:ext>
                </a:extLst>
              </a:tr>
              <a:tr h="370840">
                <a:tc>
                  <a:txBody>
                    <a:bodyPr/>
                    <a:lstStyle/>
                    <a:p>
                      <a:r>
                        <a:rPr lang="en-US" sz="1200" b="0" dirty="0" smtClean="0">
                          <a:latin typeface="+mn-lt"/>
                          <a:cs typeface="Courier New" panose="02070309020205020404" pitchFamily="49" charset="0"/>
                        </a:rPr>
                        <a:t>tcpdump -r capture.cap</a:t>
                      </a:r>
                      <a:endParaRPr lang="en-US" sz="1200" b="0" dirty="0">
                        <a:latin typeface="+mn-lt"/>
                        <a:cs typeface="Courier New" panose="02070309020205020404" pitchFamily="49" charset="0"/>
                      </a:endParaRPr>
                    </a:p>
                  </a:txBody>
                  <a:tcPr/>
                </a:tc>
                <a:tc>
                  <a:txBody>
                    <a:bodyPr/>
                    <a:lstStyle/>
                    <a:p>
                      <a:r>
                        <a:rPr lang="en-US" sz="1200" dirty="0" smtClean="0"/>
                        <a:t>Reads the file capture.cap and outputs the data in the terminal</a:t>
                      </a:r>
                      <a:r>
                        <a:rPr lang="en-US" sz="1200" baseline="0" dirty="0" smtClean="0"/>
                        <a:t> window</a:t>
                      </a:r>
                      <a:endParaRPr lang="en-US" sz="1200" dirty="0"/>
                    </a:p>
                  </a:txBody>
                  <a:tcPr/>
                </a:tc>
                <a:extLst>
                  <a:ext uri="{0D108BD9-81ED-4DB2-BD59-A6C34878D82A}">
                    <a16:rowId xmlns:a16="http://schemas.microsoft.com/office/drawing/2014/main" xmlns="" val="10008"/>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016951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Solving Common Routing Problems (1 of 4)</a:t>
            </a:r>
            <a:endParaRPr lang="en-US" noProof="0" dirty="0"/>
          </a:p>
        </p:txBody>
      </p:sp>
      <p:sp>
        <p:nvSpPr>
          <p:cNvPr id="3" name="Content Placeholder 2"/>
          <p:cNvSpPr>
            <a:spLocks noGrp="1"/>
          </p:cNvSpPr>
          <p:nvPr>
            <p:ph idx="1"/>
          </p:nvPr>
        </p:nvSpPr>
        <p:spPr>
          <a:xfrm>
            <a:off x="373062" y="1143000"/>
            <a:ext cx="8415338" cy="292388"/>
          </a:xfrm>
        </p:spPr>
        <p:txBody>
          <a:bodyPr/>
          <a:lstStyle/>
          <a:p>
            <a:pPr>
              <a:spcBef>
                <a:spcPts val="1000"/>
              </a:spcBef>
            </a:pPr>
            <a:r>
              <a:rPr lang="en-US" noProof="0" dirty="0" smtClean="0"/>
              <a:t>Table 4-15 Command-line utilities</a:t>
            </a:r>
            <a:endParaRPr lang="en-US" noProof="0" dirty="0"/>
          </a:p>
        </p:txBody>
      </p:sp>
      <p:graphicFrame>
        <p:nvGraphicFramePr>
          <p:cNvPr id="5" name="Table 4" descr="The table consists of two columns and eleven rows. The column headings from left to right are as follows: command and common uses. The rows are as follows. Row 1. Command, a r p. Common uses, provides a way of obtaining information from and manipulating a device’s a r p table. Row 2. Command, d i g. Common uses, queries d n s servers with more advanced options than n s look up. Row 3. Command, ipconfig or if c o n f i g. Common uses, provides information about t c p or I P network connections and the ability to manage some of those settings. Row 4. Command, n e t s t a t. Common uses, displays t c p or I P statistics and details about t c p or I P components and connections on a host. Row 5. Command, n map. Common uses, detects, identifies, and monitors devices on a network. Row 6. Command, n s lookup. Common uses, queries d n s servers and provides the ability to manage the settings for accessing those servers. Row 7. Command, path ping, m t r on Linux or Unix or maco s. Common uses, sends multiple pings to each hop along a route, then compiles the information into a single report. Row 8. Command, ping. Common uses, verifies connectivity between two nodes on a network. Row 9. Command, route. Common uses, displays a host’s routing table. Row 10. Command, t c p dump. Common uses, captures traffic that crosses a computer’s network interface. Row 11. Command, trace route or trace r t. Common uses, traces the path from one networked node to another, identifying all intermediate routers between the two nodes.    "/>
          <p:cNvGraphicFramePr>
            <a:graphicFrameLocks noGrp="1"/>
          </p:cNvGraphicFramePr>
          <p:nvPr>
            <p:extLst>
              <p:ext uri="{D42A27DB-BD31-4B8C-83A1-F6EECF244321}">
                <p14:modId xmlns:p14="http://schemas.microsoft.com/office/powerpoint/2010/main" val="1314100443"/>
              </p:ext>
            </p:extLst>
          </p:nvPr>
        </p:nvGraphicFramePr>
        <p:xfrm>
          <a:off x="808831" y="1524000"/>
          <a:ext cx="7543800" cy="4570640"/>
        </p:xfrm>
        <a:graphic>
          <a:graphicData uri="http://schemas.openxmlformats.org/drawingml/2006/table">
            <a:tbl>
              <a:tblPr firstRow="1" bandRow="1">
                <a:tableStyleId>{5C22544A-7EE6-4342-B048-85BDC9FD1C3A}</a:tableStyleId>
              </a:tblPr>
              <a:tblGrid>
                <a:gridCol w="1704758">
                  <a:extLst>
                    <a:ext uri="{9D8B030D-6E8A-4147-A177-3AD203B41FA5}">
                      <a16:colId xmlns:a16="http://schemas.microsoft.com/office/drawing/2014/main" xmlns="" val="20000"/>
                    </a:ext>
                  </a:extLst>
                </a:gridCol>
                <a:gridCol w="5839042">
                  <a:extLst>
                    <a:ext uri="{9D8B030D-6E8A-4147-A177-3AD203B41FA5}">
                      <a16:colId xmlns:a16="http://schemas.microsoft.com/office/drawing/2014/main" xmlns="" val="20001"/>
                    </a:ext>
                  </a:extLst>
                </a:gridCol>
              </a:tblGrid>
              <a:tr h="342730">
                <a:tc>
                  <a:txBody>
                    <a:bodyPr/>
                    <a:lstStyle/>
                    <a:p>
                      <a:r>
                        <a:rPr lang="en-US" sz="1200" dirty="0" smtClean="0"/>
                        <a:t>Command</a:t>
                      </a:r>
                      <a:endParaRPr lang="en-US" sz="1200" dirty="0"/>
                    </a:p>
                  </a:txBody>
                  <a:tcPr/>
                </a:tc>
                <a:tc>
                  <a:txBody>
                    <a:bodyPr/>
                    <a:lstStyle/>
                    <a:p>
                      <a:r>
                        <a:rPr lang="en-US" sz="1200" dirty="0" smtClean="0"/>
                        <a:t>Common uses</a:t>
                      </a:r>
                      <a:endParaRPr lang="en-US" sz="1200" dirty="0"/>
                    </a:p>
                  </a:txBody>
                  <a:tcPr/>
                </a:tc>
                <a:extLst>
                  <a:ext uri="{0D108BD9-81ED-4DB2-BD59-A6C34878D82A}">
                    <a16:rowId xmlns:a16="http://schemas.microsoft.com/office/drawing/2014/main" xmlns="" val="10000"/>
                  </a:ext>
                </a:extLst>
              </a:tr>
              <a:tr h="342730">
                <a:tc>
                  <a:txBody>
                    <a:bodyPr/>
                    <a:lstStyle/>
                    <a:p>
                      <a:r>
                        <a:rPr lang="en-US" sz="1200" b="0" dirty="0" smtClean="0">
                          <a:latin typeface="+mn-lt"/>
                          <a:cs typeface="Courier New" panose="02070309020205020404" pitchFamily="49" charset="0"/>
                        </a:rPr>
                        <a:t>arp</a:t>
                      </a:r>
                      <a:endParaRPr lang="en-US" sz="1200" b="0" dirty="0">
                        <a:latin typeface="+mn-lt"/>
                        <a:cs typeface="Courier New" panose="02070309020205020404" pitchFamily="49" charset="0"/>
                      </a:endParaRPr>
                    </a:p>
                  </a:txBody>
                  <a:tcPr/>
                </a:tc>
                <a:tc>
                  <a:txBody>
                    <a:bodyPr/>
                    <a:lstStyle/>
                    <a:p>
                      <a:r>
                        <a:rPr lang="en-US" sz="1200" dirty="0" smtClean="0"/>
                        <a:t>Provides a way of obtaining information from</a:t>
                      </a:r>
                      <a:r>
                        <a:rPr lang="en-US" sz="1200" baseline="0" dirty="0" smtClean="0"/>
                        <a:t> and manipulating a device’s A</a:t>
                      </a:r>
                      <a:r>
                        <a:rPr lang="en-US" sz="100" baseline="0" dirty="0" smtClean="0"/>
                        <a:t> </a:t>
                      </a:r>
                      <a:r>
                        <a:rPr lang="en-US" sz="1200" baseline="0" dirty="0" smtClean="0"/>
                        <a:t>R</a:t>
                      </a:r>
                      <a:r>
                        <a:rPr lang="en-US" sz="100" baseline="0" dirty="0" smtClean="0"/>
                        <a:t> </a:t>
                      </a:r>
                      <a:r>
                        <a:rPr lang="en-US" sz="1200" baseline="0" dirty="0" smtClean="0"/>
                        <a:t>P table</a:t>
                      </a:r>
                      <a:endParaRPr lang="en-US" sz="1200" dirty="0"/>
                    </a:p>
                  </a:txBody>
                  <a:tcPr/>
                </a:tc>
                <a:extLst>
                  <a:ext uri="{0D108BD9-81ED-4DB2-BD59-A6C34878D82A}">
                    <a16:rowId xmlns:a16="http://schemas.microsoft.com/office/drawing/2014/main" xmlns="" val="10001"/>
                  </a:ext>
                </a:extLst>
              </a:tr>
              <a:tr h="342730">
                <a:tc>
                  <a:txBody>
                    <a:bodyPr/>
                    <a:lstStyle/>
                    <a:p>
                      <a:r>
                        <a:rPr lang="en-US" sz="1200" b="0" dirty="0" smtClean="0">
                          <a:latin typeface="+mn-lt"/>
                          <a:cs typeface="Courier New" panose="02070309020205020404" pitchFamily="49" charset="0"/>
                        </a:rPr>
                        <a:t>dig</a:t>
                      </a:r>
                      <a:endParaRPr lang="en-US" sz="1200" b="0" dirty="0">
                        <a:latin typeface="+mn-lt"/>
                        <a:cs typeface="Courier New" panose="02070309020205020404" pitchFamily="49" charset="0"/>
                      </a:endParaRPr>
                    </a:p>
                  </a:txBody>
                  <a:tcPr/>
                </a:tc>
                <a:tc>
                  <a:txBody>
                    <a:bodyPr/>
                    <a:lstStyle/>
                    <a:p>
                      <a:r>
                        <a:rPr lang="en-US" sz="1200" dirty="0" smtClean="0"/>
                        <a:t>Queries D</a:t>
                      </a:r>
                      <a:r>
                        <a:rPr lang="en-US" sz="100" dirty="0" smtClean="0"/>
                        <a:t> </a:t>
                      </a:r>
                      <a:r>
                        <a:rPr lang="en-US" sz="1200" dirty="0" smtClean="0"/>
                        <a:t>N</a:t>
                      </a:r>
                      <a:r>
                        <a:rPr lang="en-US" sz="100" dirty="0" smtClean="0"/>
                        <a:t> </a:t>
                      </a:r>
                      <a:r>
                        <a:rPr lang="en-US" sz="1200" dirty="0" smtClean="0"/>
                        <a:t>S servers with more advanced options than nslookup</a:t>
                      </a:r>
                      <a:endParaRPr lang="en-US" sz="1200" dirty="0"/>
                    </a:p>
                  </a:txBody>
                  <a:tcPr/>
                </a:tc>
                <a:extLst>
                  <a:ext uri="{0D108BD9-81ED-4DB2-BD59-A6C34878D82A}">
                    <a16:rowId xmlns:a16="http://schemas.microsoft.com/office/drawing/2014/main" xmlns="" val="10002"/>
                  </a:ext>
                </a:extLst>
              </a:tr>
              <a:tr h="422544">
                <a:tc>
                  <a:txBody>
                    <a:bodyPr/>
                    <a:lstStyle/>
                    <a:p>
                      <a:r>
                        <a:rPr lang="en-US" sz="1200" b="0" dirty="0" smtClean="0">
                          <a:latin typeface="+mn-lt"/>
                          <a:cs typeface="Courier New" panose="02070309020205020404" pitchFamily="49" charset="0"/>
                        </a:rPr>
                        <a:t>ipconfig or ifconfig</a:t>
                      </a:r>
                      <a:endParaRPr lang="en-US" sz="1200" b="0" dirty="0">
                        <a:latin typeface="+mn-lt"/>
                        <a:cs typeface="Courier New" panose="02070309020205020404" pitchFamily="49" charset="0"/>
                      </a:endParaRPr>
                    </a:p>
                  </a:txBody>
                  <a:tcPr/>
                </a:tc>
                <a:tc>
                  <a:txBody>
                    <a:bodyPr/>
                    <a:lstStyle/>
                    <a:p>
                      <a:r>
                        <a:rPr lang="en-US" sz="1200" dirty="0" smtClean="0"/>
                        <a:t>Provides information about T</a:t>
                      </a:r>
                      <a:r>
                        <a:rPr lang="en-US" sz="100" dirty="0" smtClean="0"/>
                        <a:t> </a:t>
                      </a:r>
                      <a:r>
                        <a:rPr lang="en-US" sz="1200" dirty="0" smtClean="0"/>
                        <a:t>C</a:t>
                      </a:r>
                      <a:r>
                        <a:rPr lang="en-US" sz="100" dirty="0" smtClean="0"/>
                        <a:t> </a:t>
                      </a:r>
                      <a:r>
                        <a:rPr lang="en-US" sz="1200" dirty="0" smtClean="0"/>
                        <a:t>P/I</a:t>
                      </a:r>
                      <a:r>
                        <a:rPr lang="en-US" sz="100" dirty="0" smtClean="0"/>
                        <a:t> </a:t>
                      </a:r>
                      <a:r>
                        <a:rPr lang="en-US" sz="1200" dirty="0" smtClean="0"/>
                        <a:t>P network connections and the ability to manage some of those settings</a:t>
                      </a:r>
                      <a:endParaRPr lang="en-US" sz="1200" dirty="0"/>
                    </a:p>
                  </a:txBody>
                  <a:tcPr/>
                </a:tc>
                <a:extLst>
                  <a:ext uri="{0D108BD9-81ED-4DB2-BD59-A6C34878D82A}">
                    <a16:rowId xmlns:a16="http://schemas.microsoft.com/office/drawing/2014/main" xmlns="" val="10003"/>
                  </a:ext>
                </a:extLst>
              </a:tr>
              <a:tr h="342730">
                <a:tc>
                  <a:txBody>
                    <a:bodyPr/>
                    <a:lstStyle/>
                    <a:p>
                      <a:r>
                        <a:rPr lang="en-US" sz="1200" b="0" dirty="0" smtClean="0">
                          <a:latin typeface="+mn-lt"/>
                          <a:cs typeface="Courier New" panose="02070309020205020404" pitchFamily="49" charset="0"/>
                        </a:rPr>
                        <a:t>netstat</a:t>
                      </a:r>
                      <a:endParaRPr lang="en-US" sz="1200" b="0" dirty="0">
                        <a:latin typeface="+mn-lt"/>
                        <a:cs typeface="Courier New" panose="02070309020205020404" pitchFamily="49" charset="0"/>
                      </a:endParaRPr>
                    </a:p>
                  </a:txBody>
                  <a:tcPr/>
                </a:tc>
                <a:tc>
                  <a:txBody>
                    <a:bodyPr/>
                    <a:lstStyle/>
                    <a:p>
                      <a:r>
                        <a:rPr lang="en-US" sz="1200" dirty="0" smtClean="0"/>
                        <a:t>Displays</a:t>
                      </a:r>
                      <a:r>
                        <a:rPr lang="en-US" sz="1200" baseline="0" dirty="0" smtClean="0"/>
                        <a:t> </a:t>
                      </a:r>
                      <a:r>
                        <a:rPr lang="en-US" sz="1200" dirty="0" smtClean="0"/>
                        <a:t>T</a:t>
                      </a:r>
                      <a:r>
                        <a:rPr lang="en-US" sz="100" dirty="0" smtClean="0"/>
                        <a:t> </a:t>
                      </a:r>
                      <a:r>
                        <a:rPr lang="en-US" sz="1200" dirty="0" smtClean="0"/>
                        <a:t>C</a:t>
                      </a:r>
                      <a:r>
                        <a:rPr lang="en-US" sz="100" dirty="0" smtClean="0"/>
                        <a:t> </a:t>
                      </a:r>
                      <a:r>
                        <a:rPr lang="en-US" sz="1200" dirty="0" smtClean="0"/>
                        <a:t>P/I</a:t>
                      </a:r>
                      <a:r>
                        <a:rPr lang="en-US" sz="100" dirty="0" smtClean="0"/>
                        <a:t> </a:t>
                      </a:r>
                      <a:r>
                        <a:rPr lang="en-US" sz="1200" dirty="0" smtClean="0"/>
                        <a:t>P</a:t>
                      </a:r>
                      <a:r>
                        <a:rPr lang="en-US" sz="1200" baseline="0" dirty="0" smtClean="0"/>
                        <a:t> statistics and details about </a:t>
                      </a:r>
                      <a:r>
                        <a:rPr lang="en-US" sz="1200" dirty="0" smtClean="0"/>
                        <a:t>T</a:t>
                      </a:r>
                      <a:r>
                        <a:rPr lang="en-US" sz="100" dirty="0" smtClean="0"/>
                        <a:t> </a:t>
                      </a:r>
                      <a:r>
                        <a:rPr lang="en-US" sz="1200" dirty="0" smtClean="0"/>
                        <a:t>C</a:t>
                      </a:r>
                      <a:r>
                        <a:rPr lang="en-US" sz="100" dirty="0" smtClean="0"/>
                        <a:t> </a:t>
                      </a:r>
                      <a:r>
                        <a:rPr lang="en-US" sz="1200" dirty="0" smtClean="0"/>
                        <a:t>P/I</a:t>
                      </a:r>
                      <a:r>
                        <a:rPr lang="en-US" sz="100" dirty="0" smtClean="0"/>
                        <a:t> </a:t>
                      </a:r>
                      <a:r>
                        <a:rPr lang="en-US" sz="1200" dirty="0" smtClean="0"/>
                        <a:t>P</a:t>
                      </a:r>
                      <a:r>
                        <a:rPr lang="en-US" sz="1200" baseline="0" dirty="0" smtClean="0"/>
                        <a:t> components and connections on a host</a:t>
                      </a:r>
                      <a:endParaRPr lang="en-US" sz="1200" dirty="0"/>
                    </a:p>
                  </a:txBody>
                  <a:tcPr/>
                </a:tc>
                <a:extLst>
                  <a:ext uri="{0D108BD9-81ED-4DB2-BD59-A6C34878D82A}">
                    <a16:rowId xmlns:a16="http://schemas.microsoft.com/office/drawing/2014/main" xmlns="" val="10004"/>
                  </a:ext>
                </a:extLst>
              </a:tr>
              <a:tr h="342730">
                <a:tc>
                  <a:txBody>
                    <a:bodyPr/>
                    <a:lstStyle/>
                    <a:p>
                      <a:r>
                        <a:rPr lang="en-US" sz="1200" b="0" dirty="0" smtClean="0">
                          <a:latin typeface="+mn-lt"/>
                          <a:cs typeface="Courier New" panose="02070309020205020404" pitchFamily="49" charset="0"/>
                        </a:rPr>
                        <a:t>nmap</a:t>
                      </a:r>
                      <a:endParaRPr lang="en-US" sz="1200" b="0" dirty="0">
                        <a:latin typeface="+mn-lt"/>
                        <a:cs typeface="Courier New" panose="02070309020205020404" pitchFamily="49" charset="0"/>
                      </a:endParaRPr>
                    </a:p>
                  </a:txBody>
                  <a:tcPr/>
                </a:tc>
                <a:tc>
                  <a:txBody>
                    <a:bodyPr/>
                    <a:lstStyle/>
                    <a:p>
                      <a:r>
                        <a:rPr lang="en-US" sz="1200" dirty="0" smtClean="0"/>
                        <a:t>Detects, identifies, and monitors devices on a network</a:t>
                      </a:r>
                      <a:endParaRPr lang="en-US" sz="1200" dirty="0"/>
                    </a:p>
                  </a:txBody>
                  <a:tcPr/>
                </a:tc>
                <a:extLst>
                  <a:ext uri="{0D108BD9-81ED-4DB2-BD59-A6C34878D82A}">
                    <a16:rowId xmlns:a16="http://schemas.microsoft.com/office/drawing/2014/main" xmlns="" val="10005"/>
                  </a:ext>
                </a:extLst>
              </a:tr>
              <a:tr h="422544">
                <a:tc>
                  <a:txBody>
                    <a:bodyPr/>
                    <a:lstStyle/>
                    <a:p>
                      <a:r>
                        <a:rPr lang="en-US" sz="1200" b="0" dirty="0" smtClean="0">
                          <a:latin typeface="+mn-lt"/>
                          <a:cs typeface="Courier New" panose="02070309020205020404" pitchFamily="49" charset="0"/>
                        </a:rPr>
                        <a:t>nslookup</a:t>
                      </a:r>
                      <a:endParaRPr lang="en-US" sz="1200" b="0" dirty="0">
                        <a:latin typeface="+mn-lt"/>
                        <a:cs typeface="Courier New" panose="02070309020205020404" pitchFamily="49" charset="0"/>
                      </a:endParaRPr>
                    </a:p>
                  </a:txBody>
                  <a:tcPr/>
                </a:tc>
                <a:tc>
                  <a:txBody>
                    <a:bodyPr/>
                    <a:lstStyle/>
                    <a:p>
                      <a:r>
                        <a:rPr lang="en-US" sz="1200" dirty="0" smtClean="0"/>
                        <a:t>Queries</a:t>
                      </a:r>
                      <a:r>
                        <a:rPr lang="en-US" sz="1200" baseline="0" dirty="0" smtClean="0"/>
                        <a:t> D</a:t>
                      </a:r>
                      <a:r>
                        <a:rPr lang="en-US" sz="100" baseline="0" dirty="0" smtClean="0"/>
                        <a:t> </a:t>
                      </a:r>
                      <a:r>
                        <a:rPr lang="en-US" sz="1200" baseline="0" dirty="0" smtClean="0"/>
                        <a:t>N</a:t>
                      </a:r>
                      <a:r>
                        <a:rPr lang="en-US" sz="100" baseline="0" dirty="0" smtClean="0"/>
                        <a:t> </a:t>
                      </a:r>
                      <a:r>
                        <a:rPr lang="en-US" sz="1200" baseline="0" dirty="0" smtClean="0"/>
                        <a:t>S servers and provides the ability to manage the settings for accessing  those servers</a:t>
                      </a:r>
                      <a:endParaRPr lang="en-US" sz="1200" dirty="0"/>
                    </a:p>
                  </a:txBody>
                  <a:tcPr/>
                </a:tc>
                <a:extLst>
                  <a:ext uri="{0D108BD9-81ED-4DB2-BD59-A6C34878D82A}">
                    <a16:rowId xmlns:a16="http://schemas.microsoft.com/office/drawing/2014/main" xmlns="" val="10006"/>
                  </a:ext>
                </a:extLst>
              </a:tr>
              <a:tr h="419950">
                <a:tc>
                  <a:txBody>
                    <a:bodyPr/>
                    <a:lstStyle/>
                    <a:p>
                      <a:r>
                        <a:rPr lang="en-US" sz="1200" b="0" dirty="0" smtClean="0">
                          <a:latin typeface="+mn-lt"/>
                          <a:cs typeface="Courier New" panose="02070309020205020404" pitchFamily="49" charset="0"/>
                        </a:rPr>
                        <a:t>pathping (mtr on Linux/UNIX/mac</a:t>
                      </a:r>
                      <a:r>
                        <a:rPr lang="en-US" sz="100" b="0" dirty="0" smtClean="0">
                          <a:latin typeface="+mn-lt"/>
                          <a:cs typeface="Courier New" panose="02070309020205020404" pitchFamily="49" charset="0"/>
                        </a:rPr>
                        <a:t> </a:t>
                      </a:r>
                      <a:r>
                        <a:rPr lang="en-US" sz="1200" b="0" dirty="0" smtClean="0">
                          <a:latin typeface="+mn-lt"/>
                          <a:cs typeface="Courier New" panose="02070309020205020404" pitchFamily="49" charset="0"/>
                        </a:rPr>
                        <a:t>O</a:t>
                      </a:r>
                      <a:r>
                        <a:rPr lang="en-US" sz="100" b="0" dirty="0" smtClean="0">
                          <a:latin typeface="+mn-lt"/>
                          <a:cs typeface="Courier New" panose="02070309020205020404" pitchFamily="49" charset="0"/>
                        </a:rPr>
                        <a:t> </a:t>
                      </a:r>
                      <a:r>
                        <a:rPr lang="en-US" sz="1200" b="0" dirty="0" smtClean="0">
                          <a:latin typeface="+mn-lt"/>
                          <a:cs typeface="Courier New" panose="02070309020205020404" pitchFamily="49" charset="0"/>
                        </a:rPr>
                        <a:t>S)</a:t>
                      </a:r>
                      <a:endParaRPr lang="en-US" sz="1200" b="0" dirty="0">
                        <a:latin typeface="+mn-lt"/>
                        <a:cs typeface="Courier New" panose="02070309020205020404" pitchFamily="49" charset="0"/>
                      </a:endParaRPr>
                    </a:p>
                  </a:txBody>
                  <a:tcPr/>
                </a:tc>
                <a:tc>
                  <a:txBody>
                    <a:bodyPr/>
                    <a:lstStyle/>
                    <a:p>
                      <a:r>
                        <a:rPr lang="en-US" sz="1200" dirty="0" smtClean="0"/>
                        <a:t>Sends multiple pings</a:t>
                      </a:r>
                      <a:r>
                        <a:rPr lang="en-US" sz="1200" baseline="0" dirty="0" smtClean="0"/>
                        <a:t> to each hop along a route, then compiles the information into a single report</a:t>
                      </a:r>
                      <a:endParaRPr lang="en-US" sz="1200" dirty="0"/>
                    </a:p>
                  </a:txBody>
                  <a:tcPr/>
                </a:tc>
                <a:extLst>
                  <a:ext uri="{0D108BD9-81ED-4DB2-BD59-A6C34878D82A}">
                    <a16:rowId xmlns:a16="http://schemas.microsoft.com/office/drawing/2014/main" xmlns="" val="10007"/>
                  </a:ext>
                </a:extLst>
              </a:tr>
              <a:tr h="342730">
                <a:tc>
                  <a:txBody>
                    <a:bodyPr/>
                    <a:lstStyle/>
                    <a:p>
                      <a:r>
                        <a:rPr lang="en-US" sz="1200" b="0" dirty="0" smtClean="0">
                          <a:latin typeface="+mn-lt"/>
                          <a:cs typeface="Courier New" panose="02070309020205020404" pitchFamily="49" charset="0"/>
                        </a:rPr>
                        <a:t>ping</a:t>
                      </a:r>
                      <a:endParaRPr lang="en-US" sz="1200" b="0" dirty="0">
                        <a:latin typeface="+mn-lt"/>
                        <a:cs typeface="Courier New" panose="02070309020205020404" pitchFamily="49" charset="0"/>
                      </a:endParaRPr>
                    </a:p>
                  </a:txBody>
                  <a:tcPr/>
                </a:tc>
                <a:tc>
                  <a:txBody>
                    <a:bodyPr/>
                    <a:lstStyle/>
                    <a:p>
                      <a:r>
                        <a:rPr lang="en-US" sz="1200" dirty="0" smtClean="0"/>
                        <a:t>Verifies connectivity</a:t>
                      </a:r>
                      <a:r>
                        <a:rPr lang="en-US" sz="1200" baseline="0" dirty="0" smtClean="0"/>
                        <a:t> between two nodes on a network</a:t>
                      </a:r>
                      <a:endParaRPr lang="en-US" sz="1200" dirty="0"/>
                    </a:p>
                  </a:txBody>
                  <a:tcPr/>
                </a:tc>
                <a:extLst>
                  <a:ext uri="{0D108BD9-81ED-4DB2-BD59-A6C34878D82A}">
                    <a16:rowId xmlns:a16="http://schemas.microsoft.com/office/drawing/2014/main" xmlns="" val="10008"/>
                  </a:ext>
                </a:extLst>
              </a:tr>
              <a:tr h="342730">
                <a:tc>
                  <a:txBody>
                    <a:bodyPr/>
                    <a:lstStyle/>
                    <a:p>
                      <a:r>
                        <a:rPr lang="en-US" sz="1200" b="0" dirty="0" smtClean="0">
                          <a:latin typeface="+mn-lt"/>
                          <a:cs typeface="Courier New" panose="02070309020205020404" pitchFamily="49" charset="0"/>
                        </a:rPr>
                        <a:t>route</a:t>
                      </a:r>
                      <a:endParaRPr lang="en-US" sz="1200" b="0" dirty="0">
                        <a:latin typeface="+mn-lt"/>
                        <a:cs typeface="Courier New" panose="02070309020205020404" pitchFamily="49" charset="0"/>
                      </a:endParaRPr>
                    </a:p>
                  </a:txBody>
                  <a:tcPr/>
                </a:tc>
                <a:tc>
                  <a:txBody>
                    <a:bodyPr/>
                    <a:lstStyle/>
                    <a:p>
                      <a:r>
                        <a:rPr lang="en-US" sz="1200" dirty="0" smtClean="0"/>
                        <a:t>Displays a host’s routing</a:t>
                      </a:r>
                      <a:r>
                        <a:rPr lang="en-US" sz="1200" baseline="0" dirty="0" smtClean="0"/>
                        <a:t> table</a:t>
                      </a:r>
                      <a:endParaRPr lang="en-US" sz="1200" dirty="0"/>
                    </a:p>
                  </a:txBody>
                  <a:tcPr/>
                </a:tc>
                <a:extLst>
                  <a:ext uri="{0D108BD9-81ED-4DB2-BD59-A6C34878D82A}">
                    <a16:rowId xmlns:a16="http://schemas.microsoft.com/office/drawing/2014/main" xmlns="" val="10009"/>
                  </a:ext>
                </a:extLst>
              </a:tr>
              <a:tr h="342730">
                <a:tc>
                  <a:txBody>
                    <a:bodyPr/>
                    <a:lstStyle/>
                    <a:p>
                      <a:r>
                        <a:rPr lang="en-US" sz="1200" b="0" dirty="0" smtClean="0">
                          <a:latin typeface="+mn-lt"/>
                          <a:cs typeface="Courier New" panose="02070309020205020404" pitchFamily="49" charset="0"/>
                        </a:rPr>
                        <a:t>tcpdump</a:t>
                      </a:r>
                      <a:endParaRPr lang="en-US" sz="1200" b="0" dirty="0">
                        <a:latin typeface="+mn-lt"/>
                        <a:cs typeface="Courier New" panose="02070309020205020404" pitchFamily="49" charset="0"/>
                      </a:endParaRPr>
                    </a:p>
                  </a:txBody>
                  <a:tcPr/>
                </a:tc>
                <a:tc>
                  <a:txBody>
                    <a:bodyPr/>
                    <a:lstStyle/>
                    <a:p>
                      <a:r>
                        <a:rPr lang="en-US" sz="1200" dirty="0" smtClean="0"/>
                        <a:t>Captures traffic that crosses a computer’s network interface</a:t>
                      </a:r>
                      <a:endParaRPr lang="en-US" sz="1200" dirty="0"/>
                    </a:p>
                  </a:txBody>
                  <a:tcPr/>
                </a:tc>
                <a:extLst>
                  <a:ext uri="{0D108BD9-81ED-4DB2-BD59-A6C34878D82A}">
                    <a16:rowId xmlns:a16="http://schemas.microsoft.com/office/drawing/2014/main" xmlns="" val="10010"/>
                  </a:ext>
                </a:extLst>
              </a:tr>
              <a:tr h="422544">
                <a:tc>
                  <a:txBody>
                    <a:bodyPr/>
                    <a:lstStyle/>
                    <a:p>
                      <a:r>
                        <a:rPr lang="en-US" sz="1200" b="0" dirty="0" smtClean="0">
                          <a:latin typeface="+mn-lt"/>
                          <a:cs typeface="Courier New" panose="02070309020205020404" pitchFamily="49" charset="0"/>
                        </a:rPr>
                        <a:t>traceroute or tracert</a:t>
                      </a:r>
                      <a:endParaRPr lang="en-US" sz="1200" b="0" dirty="0">
                        <a:latin typeface="+mn-lt"/>
                        <a:cs typeface="Courier New" panose="02070309020205020404" pitchFamily="49" charset="0"/>
                      </a:endParaRPr>
                    </a:p>
                  </a:txBody>
                  <a:tcPr/>
                </a:tc>
                <a:tc>
                  <a:txBody>
                    <a:bodyPr/>
                    <a:lstStyle/>
                    <a:p>
                      <a:r>
                        <a:rPr lang="en-US" sz="1200" dirty="0" smtClean="0"/>
                        <a:t>Traces the path</a:t>
                      </a:r>
                      <a:r>
                        <a:rPr lang="en-US" sz="1200" baseline="0" dirty="0" smtClean="0"/>
                        <a:t> from one networked node to another, identifying all intermediate routers between the two nodes</a:t>
                      </a:r>
                      <a:endParaRPr lang="en-US" sz="1200" dirty="0"/>
                    </a:p>
                  </a:txBody>
                  <a:tcPr/>
                </a:tc>
                <a:extLst>
                  <a:ext uri="{0D108BD9-81ED-4DB2-BD59-A6C34878D82A}">
                    <a16:rowId xmlns:a16="http://schemas.microsoft.com/office/drawing/2014/main" xmlns="" val="10011"/>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500765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Solving Common Routing </a:t>
            </a:r>
            <a:r>
              <a:rPr lang="en-US" noProof="0" dirty="0" smtClean="0"/>
              <a:t>Problems (2 of 4)</a:t>
            </a:r>
            <a:endParaRPr lang="en-US" noProof="0" dirty="0"/>
          </a:p>
        </p:txBody>
      </p:sp>
      <p:sp>
        <p:nvSpPr>
          <p:cNvPr id="3" name="Content Placeholder 2"/>
          <p:cNvSpPr>
            <a:spLocks noGrp="1"/>
          </p:cNvSpPr>
          <p:nvPr>
            <p:ph idx="1"/>
          </p:nvPr>
        </p:nvSpPr>
        <p:spPr>
          <a:xfrm>
            <a:off x="365125" y="1538818"/>
            <a:ext cx="8415338" cy="2816156"/>
          </a:xfrm>
        </p:spPr>
        <p:txBody>
          <a:bodyPr/>
          <a:lstStyle/>
          <a:p>
            <a:pPr>
              <a:spcBef>
                <a:spcPts val="1000"/>
              </a:spcBef>
            </a:pPr>
            <a:r>
              <a:rPr lang="en-US" noProof="0" dirty="0" smtClean="0"/>
              <a:t>Duplicate MAC Addresses:</a:t>
            </a:r>
          </a:p>
          <a:p>
            <a:pPr lvl="1">
              <a:spcBef>
                <a:spcPts val="1000"/>
              </a:spcBef>
            </a:pPr>
            <a:r>
              <a:rPr lang="en-US" noProof="0" dirty="0" smtClean="0"/>
              <a:t>Two devices on the same network with the same MAC address is a problem</a:t>
            </a:r>
          </a:p>
          <a:p>
            <a:pPr lvl="1">
              <a:spcBef>
                <a:spcPts val="1000"/>
              </a:spcBef>
            </a:pPr>
            <a:r>
              <a:rPr lang="en-US" noProof="0" dirty="0" smtClean="0"/>
              <a:t>MAC addresses can be impersonated</a:t>
            </a:r>
          </a:p>
          <a:p>
            <a:pPr lvl="2">
              <a:spcBef>
                <a:spcPts val="1000"/>
              </a:spcBef>
            </a:pPr>
            <a:r>
              <a:rPr lang="en-US" noProof="0" dirty="0" smtClean="0"/>
              <a:t>A security risk called spoofing</a:t>
            </a:r>
          </a:p>
          <a:p>
            <a:pPr lvl="1">
              <a:spcBef>
                <a:spcPts val="1000"/>
              </a:spcBef>
            </a:pPr>
            <a:r>
              <a:rPr lang="en-US" noProof="0" dirty="0" smtClean="0"/>
              <a:t>Happens most often when managing multiple virtual devices on a large network</a:t>
            </a:r>
          </a:p>
          <a:p>
            <a:pPr lvl="1">
              <a:spcBef>
                <a:spcPts val="1000"/>
              </a:spcBef>
            </a:pPr>
            <a:r>
              <a:rPr lang="en-US" noProof="0" dirty="0" smtClean="0"/>
              <a:t>Most switches will detect the problem and produce helpful error messages</a:t>
            </a:r>
          </a:p>
          <a:p>
            <a:pPr lvl="2">
              <a:spcBef>
                <a:spcPts val="1000"/>
              </a:spcBef>
            </a:pPr>
            <a:r>
              <a:rPr lang="en-US" noProof="0" dirty="0" smtClean="0"/>
              <a:t>Then it’s a matter of tracking down which virtual devices have the same MAC address and update each device’s configuration</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14801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Solving Common Routing </a:t>
            </a:r>
            <a:r>
              <a:rPr lang="en-US" noProof="0" dirty="0" smtClean="0"/>
              <a:t>Problems (3 of 4)</a:t>
            </a:r>
            <a:endParaRPr lang="en-US" noProof="0" dirty="0"/>
          </a:p>
        </p:txBody>
      </p:sp>
      <p:sp>
        <p:nvSpPr>
          <p:cNvPr id="3" name="Content Placeholder 2"/>
          <p:cNvSpPr>
            <a:spLocks noGrp="1"/>
          </p:cNvSpPr>
          <p:nvPr>
            <p:ph idx="1"/>
          </p:nvPr>
        </p:nvSpPr>
        <p:spPr>
          <a:xfrm>
            <a:off x="365125" y="1538818"/>
            <a:ext cx="8415338" cy="1992853"/>
          </a:xfrm>
        </p:spPr>
        <p:txBody>
          <a:bodyPr/>
          <a:lstStyle/>
          <a:p>
            <a:pPr>
              <a:spcBef>
                <a:spcPts val="1000"/>
              </a:spcBef>
            </a:pPr>
            <a:r>
              <a:rPr lang="en-US" noProof="0" dirty="0"/>
              <a:t>Hardware </a:t>
            </a:r>
            <a:r>
              <a:rPr lang="en-US" noProof="0" dirty="0" smtClean="0"/>
              <a:t>failure—When </a:t>
            </a:r>
            <a:r>
              <a:rPr lang="en-US" noProof="0" dirty="0"/>
              <a:t>a router, switch, </a:t>
            </a:r>
            <a:r>
              <a:rPr lang="en-US" noProof="0" dirty="0" smtClean="0"/>
              <a:t>N</a:t>
            </a:r>
            <a:r>
              <a:rPr lang="en-US" sz="100" noProof="0" dirty="0" smtClean="0"/>
              <a:t> </a:t>
            </a:r>
            <a:r>
              <a:rPr lang="en-US" noProof="0" dirty="0" smtClean="0"/>
              <a:t>I</a:t>
            </a:r>
            <a:r>
              <a:rPr lang="en-US" sz="100" noProof="0" dirty="0" smtClean="0"/>
              <a:t> </a:t>
            </a:r>
            <a:r>
              <a:rPr lang="en-US" noProof="0" dirty="0" smtClean="0"/>
              <a:t>C</a:t>
            </a:r>
            <a:r>
              <a:rPr lang="en-US" noProof="0" dirty="0"/>
              <a:t>, or other hardware goes down</a:t>
            </a:r>
          </a:p>
          <a:p>
            <a:pPr lvl="1">
              <a:spcBef>
                <a:spcPts val="1000"/>
              </a:spcBef>
            </a:pPr>
            <a:r>
              <a:rPr lang="en-US" noProof="0" dirty="0"/>
              <a:t>Use </a:t>
            </a:r>
            <a:r>
              <a:rPr lang="en-US" b="1" noProof="0" dirty="0">
                <a:cs typeface="Courier New" panose="02070309020205020404" pitchFamily="49" charset="0"/>
              </a:rPr>
              <a:t>tracert</a:t>
            </a:r>
            <a:r>
              <a:rPr lang="en-US" noProof="0" dirty="0"/>
              <a:t> or </a:t>
            </a:r>
            <a:r>
              <a:rPr lang="en-US" b="1" noProof="0" dirty="0">
                <a:cs typeface="Courier New" panose="02070309020205020404" pitchFamily="49" charset="0"/>
              </a:rPr>
              <a:t>traceroute</a:t>
            </a:r>
            <a:r>
              <a:rPr lang="en-US" noProof="0" dirty="0">
                <a:cs typeface="Courier New" panose="02070309020205020404" pitchFamily="49" charset="0"/>
              </a:rPr>
              <a:t> </a:t>
            </a:r>
            <a:r>
              <a:rPr lang="en-US" noProof="0" dirty="0"/>
              <a:t>to track down malfunctioning routers and other devices on larger networks</a:t>
            </a:r>
          </a:p>
          <a:p>
            <a:pPr lvl="1">
              <a:spcBef>
                <a:spcPts val="1000"/>
              </a:spcBef>
            </a:pPr>
            <a:r>
              <a:rPr lang="en-US" noProof="0" dirty="0"/>
              <a:t>Get more accurate trace feedback on a questionable router by targeting a node on the other side of that router, rather than aiming for that router </a:t>
            </a:r>
            <a:r>
              <a:rPr lang="en-US" noProof="0" dirty="0" smtClean="0"/>
              <a:t>itself</a:t>
            </a:r>
          </a:p>
          <a:p>
            <a:pPr lvl="1">
              <a:spcBef>
                <a:spcPts val="1000"/>
              </a:spcBef>
            </a:pPr>
            <a:r>
              <a:rPr lang="en-US" noProof="0" dirty="0" smtClean="0"/>
              <a:t>Use </a:t>
            </a:r>
            <a:r>
              <a:rPr lang="en-US" b="1" noProof="0" dirty="0" smtClean="0">
                <a:cs typeface="Courier New" panose="02070309020205020404" pitchFamily="49" charset="0"/>
              </a:rPr>
              <a:t>ping</a:t>
            </a:r>
            <a:r>
              <a:rPr lang="en-US" noProof="0" dirty="0" smtClean="0"/>
              <a:t> to test for network connectivity</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599511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Solving Common Routing </a:t>
            </a:r>
            <a:r>
              <a:rPr lang="en-US" noProof="0" dirty="0" smtClean="0"/>
              <a:t>Problems (4 of 4)</a:t>
            </a:r>
            <a:endParaRPr lang="en-US" noProof="0" dirty="0"/>
          </a:p>
        </p:txBody>
      </p:sp>
      <p:sp>
        <p:nvSpPr>
          <p:cNvPr id="3" name="Content Placeholder 2"/>
          <p:cNvSpPr>
            <a:spLocks noGrp="1"/>
          </p:cNvSpPr>
          <p:nvPr>
            <p:ph idx="1"/>
          </p:nvPr>
        </p:nvSpPr>
        <p:spPr>
          <a:xfrm>
            <a:off x="365125" y="1538818"/>
            <a:ext cx="8415338" cy="2256002"/>
          </a:xfrm>
        </p:spPr>
        <p:txBody>
          <a:bodyPr/>
          <a:lstStyle/>
          <a:p>
            <a:pPr>
              <a:spcBef>
                <a:spcPts val="1000"/>
              </a:spcBef>
            </a:pPr>
            <a:r>
              <a:rPr lang="en-US" noProof="0" dirty="0"/>
              <a:t>Discovering </a:t>
            </a:r>
            <a:r>
              <a:rPr lang="en-US" noProof="0" dirty="0" smtClean="0"/>
              <a:t>neighbor devices—A </a:t>
            </a:r>
            <a:r>
              <a:rPr lang="en-US" noProof="0" dirty="0"/>
              <a:t>process used by routers to learn about all of the devices on their </a:t>
            </a:r>
            <a:r>
              <a:rPr lang="en-US" noProof="0" dirty="0" smtClean="0"/>
              <a:t>networks:</a:t>
            </a:r>
            <a:endParaRPr lang="en-US" noProof="0" dirty="0"/>
          </a:p>
          <a:p>
            <a:pPr lvl="1">
              <a:spcBef>
                <a:spcPts val="1000"/>
              </a:spcBef>
            </a:pPr>
            <a:r>
              <a:rPr lang="en-US" noProof="0" dirty="0"/>
              <a:t>On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t>
            </a:r>
            <a:r>
              <a:rPr lang="en-US" noProof="0" dirty="0"/>
              <a:t>networks, neighbor discovery is managed by </a:t>
            </a: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with help from </a:t>
            </a: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a:t>
            </a:r>
            <a:endParaRPr lang="en-US" noProof="0" dirty="0"/>
          </a:p>
          <a:p>
            <a:pPr lvl="1">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t>
            </a:r>
            <a:r>
              <a:rPr lang="en-US" noProof="0" dirty="0"/>
              <a:t>devices use Neighbor Discovery Protocol (</a:t>
            </a:r>
            <a:r>
              <a:rPr lang="en-US" noProof="0" dirty="0" smtClean="0"/>
              <a:t>N</a:t>
            </a:r>
            <a:r>
              <a:rPr lang="en-US" sz="100" noProof="0" dirty="0" smtClean="0"/>
              <a:t> </a:t>
            </a:r>
            <a:r>
              <a:rPr lang="en-US" noProof="0" dirty="0" smtClean="0"/>
              <a:t>D</a:t>
            </a:r>
            <a:r>
              <a:rPr lang="en-US" sz="100" noProof="0" dirty="0" smtClean="0"/>
              <a:t> </a:t>
            </a:r>
            <a:r>
              <a:rPr lang="en-US" noProof="0" dirty="0" smtClean="0"/>
              <a:t>P</a:t>
            </a:r>
            <a:r>
              <a:rPr lang="en-US" noProof="0" dirty="0"/>
              <a:t>) to automatically detect neighboring devices and automatically adjust when neighboring nodes fail or are removed</a:t>
            </a:r>
          </a:p>
          <a:p>
            <a:pPr lvl="2">
              <a:spcBef>
                <a:spcPts val="1000"/>
              </a:spcBef>
            </a:pPr>
            <a:r>
              <a:rPr lang="en-US" noProof="0" dirty="0"/>
              <a:t>Eliminates the need for </a:t>
            </a:r>
            <a:r>
              <a:rPr lang="en-US" noProof="0" dirty="0" smtClean="0"/>
              <a:t>A</a:t>
            </a:r>
            <a:r>
              <a:rPr lang="en-US" sz="100" noProof="0" dirty="0" smtClean="0"/>
              <a:t> </a:t>
            </a:r>
            <a:r>
              <a:rPr lang="en-US" noProof="0" dirty="0" smtClean="0"/>
              <a:t>R</a:t>
            </a:r>
            <a:r>
              <a:rPr lang="en-US" sz="100" noProof="0" dirty="0" smtClean="0"/>
              <a:t> </a:t>
            </a:r>
            <a:r>
              <a:rPr lang="en-US" noProof="0" dirty="0" smtClean="0"/>
              <a:t>P </a:t>
            </a:r>
            <a:r>
              <a:rPr lang="en-US" noProof="0" dirty="0"/>
              <a:t>and </a:t>
            </a: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a:t>
            </a:r>
            <a:r>
              <a:rPr lang="en-US" noProof="0" dirty="0"/>
              <a:t>functions in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t>
            </a:r>
            <a:r>
              <a:rPr lang="en-US" noProof="0" dirty="0"/>
              <a:t>networks</a:t>
            </a:r>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566521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3)</a:t>
            </a:r>
            <a:endParaRPr lang="en-US" noProof="0" dirty="0"/>
          </a:p>
        </p:txBody>
      </p:sp>
      <p:sp>
        <p:nvSpPr>
          <p:cNvPr id="2" name="Content Placeholder 1"/>
          <p:cNvSpPr>
            <a:spLocks noGrp="1"/>
          </p:cNvSpPr>
          <p:nvPr>
            <p:ph idx="1"/>
          </p:nvPr>
        </p:nvSpPr>
        <p:spPr>
          <a:xfrm>
            <a:off x="365125" y="1538818"/>
            <a:ext cx="8415338" cy="3693319"/>
          </a:xfrm>
        </p:spPr>
        <p:txBody>
          <a:bodyPr/>
          <a:lstStyle/>
          <a:p>
            <a:pPr>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is a suite of protocols that includes T</a:t>
            </a:r>
            <a:r>
              <a:rPr lang="en-US" sz="100" noProof="0" dirty="0" smtClean="0"/>
              <a:t> </a:t>
            </a:r>
            <a:r>
              <a:rPr lang="en-US" noProof="0" dirty="0" smtClean="0"/>
              <a:t>C</a:t>
            </a:r>
            <a:r>
              <a:rPr lang="en-US" sz="100" noProof="0" dirty="0" smtClean="0"/>
              <a:t> </a:t>
            </a:r>
            <a:r>
              <a:rPr lang="en-US" noProof="0" dirty="0" smtClean="0"/>
              <a:t>P, I</a:t>
            </a:r>
            <a:r>
              <a:rPr lang="en-US" sz="100" noProof="0" dirty="0" smtClean="0"/>
              <a:t> </a:t>
            </a:r>
            <a:r>
              <a:rPr lang="en-US" noProof="0" dirty="0" smtClean="0"/>
              <a:t>P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and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U</a:t>
            </a:r>
            <a:r>
              <a:rPr lang="en-US" sz="100" noProof="0" dirty="0" smtClean="0"/>
              <a:t> </a:t>
            </a:r>
            <a:r>
              <a:rPr lang="en-US" noProof="0" dirty="0" smtClean="0"/>
              <a:t>D</a:t>
            </a:r>
            <a:r>
              <a:rPr lang="en-US" sz="100" noProof="0" dirty="0" smtClean="0"/>
              <a:t> </a:t>
            </a:r>
            <a:r>
              <a:rPr lang="en-US" noProof="0" dirty="0" smtClean="0"/>
              <a:t>P, A</a:t>
            </a:r>
            <a:r>
              <a:rPr lang="en-US" sz="100" noProof="0" dirty="0" smtClean="0"/>
              <a:t> </a:t>
            </a:r>
            <a:r>
              <a:rPr lang="en-US" noProof="0" dirty="0" smtClean="0"/>
              <a:t>R</a:t>
            </a:r>
            <a:r>
              <a:rPr lang="en-US" sz="100" noProof="0" dirty="0" smtClean="0"/>
              <a:t> </a:t>
            </a:r>
            <a:r>
              <a:rPr lang="en-US" noProof="0" dirty="0" smtClean="0"/>
              <a:t>P, and many others</a:t>
            </a:r>
          </a:p>
          <a:p>
            <a:pPr>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 operates at the Transport layer and provides reliable data delivery</a:t>
            </a:r>
          </a:p>
          <a:p>
            <a:pPr>
              <a:spcBef>
                <a:spcPts val="1000"/>
              </a:spcBef>
            </a:pPr>
            <a:r>
              <a:rPr lang="en-US" noProof="0" dirty="0" smtClean="0"/>
              <a:t>U</a:t>
            </a:r>
            <a:r>
              <a:rPr lang="en-US" sz="100" noProof="0" dirty="0" smtClean="0"/>
              <a:t> </a:t>
            </a:r>
            <a:r>
              <a:rPr lang="en-US" noProof="0" dirty="0" smtClean="0"/>
              <a:t>D</a:t>
            </a:r>
            <a:r>
              <a:rPr lang="en-US" sz="100" noProof="0" dirty="0" smtClean="0"/>
              <a:t> </a:t>
            </a:r>
            <a:r>
              <a:rPr lang="en-US" noProof="0" dirty="0" smtClean="0"/>
              <a:t>P </a:t>
            </a:r>
            <a:r>
              <a:rPr lang="en-US" noProof="0" dirty="0"/>
              <a:t>is </a:t>
            </a:r>
            <a:r>
              <a:rPr lang="en-US" noProof="0" dirty="0" smtClean="0"/>
              <a:t>an unreliable, connectionless </a:t>
            </a:r>
            <a:r>
              <a:rPr lang="en-US" noProof="0" dirty="0"/>
              <a:t>protocol that provides no delivery guarantees</a:t>
            </a:r>
          </a:p>
          <a:p>
            <a:pPr>
              <a:spcBef>
                <a:spcPts val="1000"/>
              </a:spcBef>
            </a:pPr>
            <a:r>
              <a:rPr lang="en-US" noProof="0" dirty="0" smtClean="0"/>
              <a:t>I</a:t>
            </a:r>
            <a:r>
              <a:rPr lang="en-US" sz="100" noProof="0" dirty="0" smtClean="0"/>
              <a:t> </a:t>
            </a:r>
            <a:r>
              <a:rPr lang="en-US" noProof="0" dirty="0" smtClean="0"/>
              <a:t>P </a:t>
            </a:r>
            <a:r>
              <a:rPr lang="en-US" noProof="0" dirty="0"/>
              <a:t>operates at the Network layer of the </a:t>
            </a:r>
            <a:r>
              <a:rPr lang="en-US" noProof="0" dirty="0" smtClean="0"/>
              <a:t>O</a:t>
            </a:r>
            <a:r>
              <a:rPr lang="en-US" sz="100" noProof="0" dirty="0" smtClean="0"/>
              <a:t> </a:t>
            </a:r>
            <a:r>
              <a:rPr lang="en-US" noProof="0" dirty="0" smtClean="0"/>
              <a:t>S</a:t>
            </a:r>
            <a:r>
              <a:rPr lang="en-US" sz="100" noProof="0" dirty="0" smtClean="0"/>
              <a:t> </a:t>
            </a:r>
            <a:r>
              <a:rPr lang="en-US" noProof="0" dirty="0" smtClean="0"/>
              <a:t>I model and specifies where data should be delivered</a:t>
            </a:r>
            <a:endParaRPr lang="en-US" noProof="0" dirty="0"/>
          </a:p>
          <a:p>
            <a:pPr>
              <a:spcBef>
                <a:spcPts val="1000"/>
              </a:spcBef>
            </a:pP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a:t>
            </a:r>
            <a:r>
              <a:rPr lang="en-US" noProof="0" dirty="0"/>
              <a:t>is a Network layer core protocol that reports on the success or failure of data delivery</a:t>
            </a:r>
          </a:p>
          <a:p>
            <a:pPr>
              <a:spcBef>
                <a:spcPts val="1000"/>
              </a:spcBef>
            </a:pPr>
            <a:r>
              <a:rPr lang="en-US" noProof="0" dirty="0" smtClean="0"/>
              <a:t>A</a:t>
            </a:r>
            <a:r>
              <a:rPr lang="en-US" sz="100" noProof="0" dirty="0" smtClean="0"/>
              <a:t> </a:t>
            </a:r>
            <a:r>
              <a:rPr lang="en-US" noProof="0" dirty="0" smtClean="0"/>
              <a:t>R</a:t>
            </a:r>
            <a:r>
              <a:rPr lang="en-US" sz="100" noProof="0" dirty="0" smtClean="0"/>
              <a:t> </a:t>
            </a:r>
            <a:r>
              <a:rPr lang="en-US" noProof="0" dirty="0" smtClean="0"/>
              <a:t>P works in conjunction with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to obtain </a:t>
            </a:r>
            <a:r>
              <a:rPr lang="en-US" noProof="0" dirty="0"/>
              <a:t>the MAC address of a </a:t>
            </a:r>
            <a:r>
              <a:rPr lang="en-US" noProof="0" dirty="0" smtClean="0"/>
              <a:t>host</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3)</a:t>
            </a:r>
            <a:endParaRPr lang="en-US" noProof="0" dirty="0"/>
          </a:p>
        </p:txBody>
      </p:sp>
      <p:sp>
        <p:nvSpPr>
          <p:cNvPr id="2" name="Content Placeholder 1"/>
          <p:cNvSpPr>
            <a:spLocks noGrp="1"/>
          </p:cNvSpPr>
          <p:nvPr>
            <p:ph idx="1"/>
          </p:nvPr>
        </p:nvSpPr>
        <p:spPr>
          <a:xfrm>
            <a:off x="365125" y="1538818"/>
            <a:ext cx="8415338" cy="3927229"/>
          </a:xfrm>
        </p:spPr>
        <p:txBody>
          <a:bodyPr/>
          <a:lstStyle/>
          <a:p>
            <a:pPr>
              <a:spcBef>
                <a:spcPts val="1000"/>
              </a:spcBef>
            </a:pPr>
            <a:r>
              <a:rPr lang="en-US" noProof="0" dirty="0" smtClean="0"/>
              <a:t>A router joins two or more networks and passes packets from one network to another</a:t>
            </a:r>
          </a:p>
          <a:p>
            <a:pPr>
              <a:spcBef>
                <a:spcPts val="1000"/>
              </a:spcBef>
            </a:pPr>
            <a:r>
              <a:rPr lang="en-US" noProof="0" dirty="0" smtClean="0"/>
              <a:t>A Layer 3 switch is a switch that is capable of interpreting Layer 3 data and works much like a router</a:t>
            </a:r>
          </a:p>
          <a:p>
            <a:pPr>
              <a:spcBef>
                <a:spcPts val="1000"/>
              </a:spcBef>
            </a:pPr>
            <a:r>
              <a:rPr lang="en-US" noProof="0" dirty="0" smtClean="0"/>
              <a:t>A router relies on its routing table to identify which network a host belongs to and which of the router’s interfaces points toward the best next hop to reach the network</a:t>
            </a:r>
          </a:p>
          <a:p>
            <a:pPr>
              <a:spcBef>
                <a:spcPts val="1000"/>
              </a:spcBef>
            </a:pPr>
            <a:r>
              <a:rPr lang="en-US" noProof="0" dirty="0" smtClean="0"/>
              <a:t>Routing paths are determined by:</a:t>
            </a:r>
          </a:p>
          <a:p>
            <a:pPr lvl="1">
              <a:spcBef>
                <a:spcPts val="1000"/>
              </a:spcBef>
            </a:pPr>
            <a:r>
              <a:rPr lang="en-US" noProof="0" dirty="0" smtClean="0"/>
              <a:t>Static routing, which are routes configured by a network administrator</a:t>
            </a:r>
          </a:p>
          <a:p>
            <a:pPr lvl="1">
              <a:spcBef>
                <a:spcPts val="1000"/>
              </a:spcBef>
            </a:pPr>
            <a:r>
              <a:rPr lang="en-US" noProof="0" dirty="0" smtClean="0"/>
              <a:t>Dynamic routing, which are routes automatically calculated by the router </a:t>
            </a:r>
          </a:p>
          <a:p>
            <a:pPr>
              <a:spcBef>
                <a:spcPts val="1000"/>
              </a:spcBef>
            </a:pPr>
            <a:r>
              <a:rPr lang="en-US" noProof="0" dirty="0" smtClean="0"/>
              <a:t>The </a:t>
            </a:r>
            <a:r>
              <a:rPr lang="en-US" b="1" noProof="0" dirty="0" smtClean="0">
                <a:cs typeface="Courier New" panose="02070309020205020404" pitchFamily="49" charset="0"/>
              </a:rPr>
              <a:t>route</a:t>
            </a:r>
            <a:r>
              <a:rPr lang="en-US" noProof="0" dirty="0" smtClean="0"/>
              <a:t> command allows you to view a host’s routing table</a:t>
            </a:r>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3)</a:t>
            </a:r>
            <a:endParaRPr lang="en-US" noProof="0" dirty="0"/>
          </a:p>
        </p:txBody>
      </p:sp>
      <p:sp>
        <p:nvSpPr>
          <p:cNvPr id="2" name="Content Placeholder 1"/>
          <p:cNvSpPr>
            <a:spLocks noGrp="1"/>
          </p:cNvSpPr>
          <p:nvPr>
            <p:ph idx="1"/>
          </p:nvPr>
        </p:nvSpPr>
        <p:spPr>
          <a:xfrm>
            <a:off x="365125" y="1538818"/>
            <a:ext cx="8415338" cy="3539430"/>
          </a:xfrm>
        </p:spPr>
        <p:txBody>
          <a:bodyPr/>
          <a:lstStyle/>
          <a:p>
            <a:pPr>
              <a:spcBef>
                <a:spcPts val="1000"/>
              </a:spcBef>
            </a:pPr>
            <a:r>
              <a:rPr lang="en-US" noProof="0" dirty="0" smtClean="0"/>
              <a:t>Routers use routing metrics to determine the best route for messages to take across networks</a:t>
            </a:r>
          </a:p>
          <a:p>
            <a:pPr>
              <a:spcBef>
                <a:spcPts val="1000"/>
              </a:spcBef>
            </a:pPr>
            <a:r>
              <a:rPr lang="en-US" noProof="0" dirty="0" smtClean="0"/>
              <a:t>To communicated with each other, routers use routing protocols that are similar to scouting parties, exploring unknown territories, and collecting data about current network status</a:t>
            </a:r>
          </a:p>
          <a:p>
            <a:pPr>
              <a:spcBef>
                <a:spcPts val="1000"/>
              </a:spcBef>
            </a:pPr>
            <a:r>
              <a:rPr lang="en-US" noProof="0" dirty="0" smtClean="0"/>
              <a:t>Interior gateway protocols are used by core routers and edge routers within an autonomous system</a:t>
            </a:r>
          </a:p>
          <a:p>
            <a:pPr>
              <a:spcBef>
                <a:spcPts val="1000"/>
              </a:spcBef>
            </a:pPr>
            <a:r>
              <a:rPr lang="en-US" noProof="0" dirty="0" smtClean="0"/>
              <a:t>Exterior gateway protocols communicate between autonomous systems</a:t>
            </a:r>
          </a:p>
          <a:p>
            <a:pPr>
              <a:spcBef>
                <a:spcPts val="1000"/>
              </a:spcBef>
            </a:pPr>
            <a:r>
              <a:rPr lang="en-US" noProof="0" dirty="0" smtClean="0"/>
              <a:t>Helpful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utilities include ping, ipconfig, ifconfig, nslookup, dig, a</a:t>
            </a:r>
            <a:r>
              <a:rPr lang="en-US" sz="100" noProof="0" dirty="0" smtClean="0"/>
              <a:t> </a:t>
            </a:r>
            <a:r>
              <a:rPr lang="en-US" noProof="0" dirty="0" smtClean="0"/>
              <a:t>r</a:t>
            </a:r>
            <a:r>
              <a:rPr lang="en-US" sz="100" noProof="0" dirty="0" smtClean="0"/>
              <a:t> </a:t>
            </a:r>
            <a:r>
              <a:rPr lang="en-US" noProof="0" dirty="0" smtClean="0"/>
              <a:t>p, route, netstat, tracert, traceroute, pathping, and tcpdump</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t>
            </a:r>
            <a:r>
              <a:rPr lang="en-US" sz="100" noProof="0" dirty="0" smtClean="0"/>
              <a:t> </a:t>
            </a:r>
            <a:r>
              <a:rPr lang="en-US" noProof="0" dirty="0" smtClean="0"/>
              <a:t>C</a:t>
            </a:r>
            <a:r>
              <a:rPr lang="en-US" sz="100" noProof="0" dirty="0" smtClean="0"/>
              <a:t> </a:t>
            </a:r>
            <a:r>
              <a:rPr lang="en-US" noProof="0" dirty="0" smtClean="0"/>
              <a:t>P (Transmission Control Protocol) (1 of 4)</a:t>
            </a:r>
            <a:endParaRPr lang="en-US" noProof="0" dirty="0"/>
          </a:p>
        </p:txBody>
      </p:sp>
      <p:sp>
        <p:nvSpPr>
          <p:cNvPr id="3" name="Content Placeholder 2"/>
          <p:cNvSpPr>
            <a:spLocks noGrp="1"/>
          </p:cNvSpPr>
          <p:nvPr>
            <p:ph idx="1"/>
          </p:nvPr>
        </p:nvSpPr>
        <p:spPr>
          <a:xfrm>
            <a:off x="365125" y="1538818"/>
            <a:ext cx="8415338" cy="2676630"/>
          </a:xfrm>
        </p:spPr>
        <p:txBody>
          <a:bodyPr/>
          <a:lstStyle/>
          <a:p>
            <a:pPr>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 </a:t>
            </a:r>
            <a:r>
              <a:rPr lang="en-US" noProof="0" dirty="0"/>
              <a:t>operates in the Transport layer of </a:t>
            </a:r>
            <a:r>
              <a:rPr lang="en-US" noProof="0" dirty="0" smtClean="0"/>
              <a:t>O</a:t>
            </a:r>
            <a:r>
              <a:rPr lang="en-US" sz="100" noProof="0" dirty="0" smtClean="0"/>
              <a:t> </a:t>
            </a:r>
            <a:r>
              <a:rPr lang="en-US" noProof="0" dirty="0" smtClean="0"/>
              <a:t>S</a:t>
            </a:r>
            <a:r>
              <a:rPr lang="en-US" sz="100" noProof="0" dirty="0" smtClean="0"/>
              <a:t> </a:t>
            </a:r>
            <a:r>
              <a:rPr lang="en-US" noProof="0" dirty="0" smtClean="0"/>
              <a:t>I </a:t>
            </a:r>
            <a:r>
              <a:rPr lang="en-US" noProof="0" dirty="0"/>
              <a:t>model</a:t>
            </a:r>
          </a:p>
          <a:p>
            <a:pPr>
              <a:spcBef>
                <a:spcPts val="1000"/>
              </a:spcBef>
            </a:pPr>
            <a:r>
              <a:rPr lang="en-US" noProof="0" dirty="0"/>
              <a:t>Three characteristics of </a:t>
            </a:r>
            <a:r>
              <a:rPr lang="en-US" noProof="0" dirty="0" smtClean="0"/>
              <a:t>T</a:t>
            </a:r>
            <a:r>
              <a:rPr lang="en-US" sz="100" noProof="0" dirty="0" smtClean="0"/>
              <a:t> </a:t>
            </a:r>
            <a:r>
              <a:rPr lang="en-US" noProof="0" dirty="0" smtClean="0"/>
              <a:t>C</a:t>
            </a:r>
            <a:r>
              <a:rPr lang="en-US" sz="100" noProof="0" dirty="0" smtClean="0"/>
              <a:t> </a:t>
            </a:r>
            <a:r>
              <a:rPr lang="en-US" noProof="0" dirty="0" smtClean="0"/>
              <a:t>P:</a:t>
            </a:r>
            <a:endParaRPr lang="en-US" noProof="0" dirty="0"/>
          </a:p>
          <a:p>
            <a:pPr lvl="1">
              <a:spcBef>
                <a:spcPts val="1000"/>
              </a:spcBef>
            </a:pPr>
            <a:r>
              <a:rPr lang="en-US" b="1" noProof="0" dirty="0" smtClean="0"/>
              <a:t>Connection-oriented</a:t>
            </a:r>
            <a:r>
              <a:rPr lang="en-US" noProof="0" dirty="0" smtClean="0"/>
              <a:t>—T</a:t>
            </a:r>
            <a:r>
              <a:rPr lang="en-US" sz="100" noProof="0" dirty="0" smtClean="0"/>
              <a:t> </a:t>
            </a:r>
            <a:r>
              <a:rPr lang="en-US" noProof="0" dirty="0" smtClean="0"/>
              <a:t>C</a:t>
            </a:r>
            <a:r>
              <a:rPr lang="en-US" sz="100" noProof="0" dirty="0" smtClean="0"/>
              <a:t> </a:t>
            </a:r>
            <a:r>
              <a:rPr lang="en-US" noProof="0" dirty="0" smtClean="0"/>
              <a:t>P </a:t>
            </a:r>
            <a:r>
              <a:rPr lang="en-US" noProof="0" dirty="0"/>
              <a:t>ensures that a connection or session is established by using a three-step process called a three-way handshake</a:t>
            </a:r>
          </a:p>
          <a:p>
            <a:pPr lvl="1">
              <a:spcBef>
                <a:spcPts val="1000"/>
              </a:spcBef>
            </a:pPr>
            <a:r>
              <a:rPr lang="en-US" b="1" noProof="0" dirty="0"/>
              <a:t>Sequencing and </a:t>
            </a:r>
            <a:r>
              <a:rPr lang="en-US" b="1" noProof="0" dirty="0" smtClean="0"/>
              <a:t>checksums</a:t>
            </a:r>
            <a:r>
              <a:rPr lang="en-US" noProof="0" dirty="0" smtClean="0"/>
              <a:t>—T</a:t>
            </a:r>
            <a:r>
              <a:rPr lang="en-US" sz="100" noProof="0" dirty="0" smtClean="0"/>
              <a:t> </a:t>
            </a:r>
            <a:r>
              <a:rPr lang="en-US" noProof="0" dirty="0" smtClean="0"/>
              <a:t>C</a:t>
            </a:r>
            <a:r>
              <a:rPr lang="en-US" sz="100" noProof="0" dirty="0" smtClean="0"/>
              <a:t> </a:t>
            </a:r>
            <a:r>
              <a:rPr lang="en-US" noProof="0" dirty="0" smtClean="0"/>
              <a:t>P </a:t>
            </a:r>
            <a:r>
              <a:rPr lang="en-US" noProof="0" dirty="0"/>
              <a:t>sends a character string called a checksum that is checked by the destination host along with a sequence number for each segment</a:t>
            </a:r>
          </a:p>
          <a:p>
            <a:pPr lvl="1">
              <a:spcBef>
                <a:spcPts val="1000"/>
              </a:spcBef>
            </a:pPr>
            <a:r>
              <a:rPr lang="en-US" b="1" noProof="0" dirty="0"/>
              <a:t>Flow </a:t>
            </a:r>
            <a:r>
              <a:rPr lang="en-US" b="1" noProof="0" dirty="0" smtClean="0"/>
              <a:t>control</a:t>
            </a:r>
            <a:r>
              <a:rPr lang="en-US" noProof="0" dirty="0" smtClean="0"/>
              <a:t>—Gauges </a:t>
            </a:r>
            <a:r>
              <a:rPr lang="en-US" noProof="0" dirty="0"/>
              <a:t>rate of transmission based on how quickly recipient can accept </a:t>
            </a:r>
            <a:r>
              <a:rPr lang="en-US" noProof="0" dirty="0" smtClean="0"/>
              <a:t>data</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01508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t>
            </a:r>
            <a:r>
              <a:rPr lang="en-US" sz="100" noProof="0" dirty="0" smtClean="0"/>
              <a:t> </a:t>
            </a:r>
            <a:r>
              <a:rPr lang="en-US" noProof="0" dirty="0" smtClean="0"/>
              <a:t>C</a:t>
            </a:r>
            <a:r>
              <a:rPr lang="en-US" sz="100" noProof="0" dirty="0" smtClean="0"/>
              <a:t> </a:t>
            </a:r>
            <a:r>
              <a:rPr lang="en-US" noProof="0" dirty="0" smtClean="0"/>
              <a:t>P (Transmission Control Protocol) (2 of 4)</a:t>
            </a:r>
            <a:endParaRPr lang="en-US" noProof="0" dirty="0"/>
          </a:p>
        </p:txBody>
      </p:sp>
      <p:sp>
        <p:nvSpPr>
          <p:cNvPr id="3" name="Content Placeholder 2"/>
          <p:cNvSpPr>
            <a:spLocks noGrp="1"/>
          </p:cNvSpPr>
          <p:nvPr>
            <p:ph idx="1"/>
          </p:nvPr>
        </p:nvSpPr>
        <p:spPr>
          <a:xfrm>
            <a:off x="365125" y="1538818"/>
            <a:ext cx="2911475" cy="292388"/>
          </a:xfrm>
        </p:spPr>
        <p:txBody>
          <a:bodyPr/>
          <a:lstStyle/>
          <a:p>
            <a:r>
              <a:rPr lang="en-US" noProof="0" dirty="0" smtClean="0"/>
              <a:t>Fields in a T</a:t>
            </a:r>
            <a:r>
              <a:rPr lang="en-US" sz="100" noProof="0" dirty="0" smtClean="0"/>
              <a:t> </a:t>
            </a:r>
            <a:r>
              <a:rPr lang="en-US" noProof="0" dirty="0" smtClean="0"/>
              <a:t>C</a:t>
            </a:r>
            <a:r>
              <a:rPr lang="en-US" sz="100" noProof="0" dirty="0" smtClean="0"/>
              <a:t> </a:t>
            </a:r>
            <a:r>
              <a:rPr lang="en-US" noProof="0" dirty="0" smtClean="0"/>
              <a:t>P Segment</a:t>
            </a:r>
          </a:p>
        </p:txBody>
      </p:sp>
      <p:pic>
        <p:nvPicPr>
          <p:cNvPr id="5" name="Picture 4" descr="Figure 4-3 A T C P segment. A visual representation of A T C P segment. The T C P headers are arranged in row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286000"/>
            <a:ext cx="5790501" cy="3352800"/>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61222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t>
            </a:r>
            <a:r>
              <a:rPr lang="en-US" sz="100" noProof="0" dirty="0" smtClean="0"/>
              <a:t> </a:t>
            </a:r>
            <a:r>
              <a:rPr lang="en-US" noProof="0" dirty="0" smtClean="0"/>
              <a:t>C</a:t>
            </a:r>
            <a:r>
              <a:rPr lang="en-US" sz="100" noProof="0" dirty="0" smtClean="0"/>
              <a:t> </a:t>
            </a:r>
            <a:r>
              <a:rPr lang="en-US" noProof="0" dirty="0" smtClean="0"/>
              <a:t>P (Transmission Control Protocol) (3 of 4)</a:t>
            </a:r>
            <a:endParaRPr lang="en-US" noProof="0" dirty="0"/>
          </a:p>
        </p:txBody>
      </p:sp>
      <p:sp>
        <p:nvSpPr>
          <p:cNvPr id="3" name="Content Placeholder 2"/>
          <p:cNvSpPr>
            <a:spLocks noGrp="1"/>
          </p:cNvSpPr>
          <p:nvPr>
            <p:ph idx="1"/>
          </p:nvPr>
        </p:nvSpPr>
        <p:spPr>
          <a:xfrm>
            <a:off x="365125" y="1538818"/>
            <a:ext cx="8415338" cy="3178306"/>
          </a:xfrm>
        </p:spPr>
        <p:txBody>
          <a:bodyPr/>
          <a:lstStyle/>
          <a:p>
            <a:pPr>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 uses a three-way handshake to establish a connection</a:t>
            </a:r>
          </a:p>
          <a:p>
            <a:pPr lvl="1">
              <a:spcBef>
                <a:spcPts val="1000"/>
              </a:spcBef>
            </a:pPr>
            <a:r>
              <a:rPr lang="en-US" noProof="0" dirty="0" smtClean="0"/>
              <a:t>Three transmission sent before data transmission:</a:t>
            </a:r>
          </a:p>
          <a:p>
            <a:pPr lvl="2">
              <a:spcBef>
                <a:spcPts val="1000"/>
              </a:spcBef>
            </a:pPr>
            <a:r>
              <a:rPr lang="en-US" noProof="0" dirty="0" smtClean="0"/>
              <a:t>Step 1—Request for a connection (S</a:t>
            </a:r>
            <a:r>
              <a:rPr lang="en-US" sz="100" noProof="0" dirty="0" smtClean="0"/>
              <a:t> </a:t>
            </a:r>
            <a:r>
              <a:rPr lang="en-US" noProof="0" dirty="0" smtClean="0"/>
              <a:t>Y</a:t>
            </a:r>
            <a:r>
              <a:rPr lang="en-US" sz="100" noProof="0" dirty="0" smtClean="0"/>
              <a:t> </a:t>
            </a:r>
            <a:r>
              <a:rPr lang="en-US" noProof="0" dirty="0" smtClean="0"/>
              <a:t>N)</a:t>
            </a:r>
          </a:p>
          <a:p>
            <a:pPr lvl="2">
              <a:spcBef>
                <a:spcPts val="1000"/>
              </a:spcBef>
            </a:pPr>
            <a:r>
              <a:rPr lang="en-US" noProof="0" dirty="0" smtClean="0"/>
              <a:t>Step 2—Response to the request (S</a:t>
            </a:r>
            <a:r>
              <a:rPr lang="en-US" sz="100" noProof="0" dirty="0" smtClean="0"/>
              <a:t> </a:t>
            </a:r>
            <a:r>
              <a:rPr lang="en-US" noProof="0" dirty="0" smtClean="0"/>
              <a:t>Y</a:t>
            </a:r>
            <a:r>
              <a:rPr lang="en-US" sz="100" noProof="0" dirty="0" smtClean="0"/>
              <a:t> </a:t>
            </a:r>
            <a:r>
              <a:rPr lang="en-US" noProof="0" dirty="0" smtClean="0"/>
              <a:t>N/A</a:t>
            </a:r>
            <a:r>
              <a:rPr lang="en-US" sz="100" noProof="0" dirty="0" smtClean="0"/>
              <a:t> </a:t>
            </a:r>
            <a:r>
              <a:rPr lang="en-US" noProof="0" dirty="0" smtClean="0"/>
              <a:t>C</a:t>
            </a:r>
            <a:r>
              <a:rPr lang="en-US" sz="100" noProof="0" dirty="0" smtClean="0"/>
              <a:t> </a:t>
            </a:r>
            <a:r>
              <a:rPr lang="en-US" noProof="0" dirty="0" smtClean="0"/>
              <a:t>K)</a:t>
            </a:r>
          </a:p>
          <a:p>
            <a:pPr lvl="2">
              <a:spcBef>
                <a:spcPts val="1000"/>
              </a:spcBef>
            </a:pPr>
            <a:r>
              <a:rPr lang="en-US" noProof="0" dirty="0" smtClean="0"/>
              <a:t>Step 3—Connection established (A</a:t>
            </a:r>
            <a:r>
              <a:rPr lang="en-US" sz="100" noProof="0" dirty="0" smtClean="0"/>
              <a:t> </a:t>
            </a:r>
            <a:r>
              <a:rPr lang="en-US" noProof="0" dirty="0" smtClean="0"/>
              <a:t>C</a:t>
            </a:r>
            <a:r>
              <a:rPr lang="en-US" sz="100" noProof="0" dirty="0" smtClean="0"/>
              <a:t> </a:t>
            </a:r>
            <a:r>
              <a:rPr lang="en-US" noProof="0" dirty="0" smtClean="0"/>
              <a:t>K)</a:t>
            </a:r>
          </a:p>
          <a:p>
            <a:pPr lvl="1">
              <a:spcBef>
                <a:spcPts val="1000"/>
              </a:spcBef>
            </a:pPr>
            <a:r>
              <a:rPr lang="en-US" noProof="0" dirty="0" smtClean="0"/>
              <a:t>After the three initial messages, the payload or data is sent</a:t>
            </a:r>
          </a:p>
          <a:p>
            <a:pPr lvl="1">
              <a:spcBef>
                <a:spcPts val="1000"/>
              </a:spcBef>
            </a:pPr>
            <a:r>
              <a:rPr lang="en-US" noProof="0" dirty="0" smtClean="0"/>
              <a:t>Sequence numbers will be increased by the number of bits included in each received segment</a:t>
            </a:r>
          </a:p>
          <a:p>
            <a:pPr lvl="2">
              <a:spcBef>
                <a:spcPts val="1000"/>
              </a:spcBef>
            </a:pPr>
            <a:r>
              <a:rPr lang="en-US" noProof="0" dirty="0" smtClean="0"/>
              <a:t>Confirms the correct length of message was received</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63083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t>
            </a:r>
            <a:r>
              <a:rPr lang="en-US" sz="100" noProof="0" dirty="0" smtClean="0"/>
              <a:t> </a:t>
            </a:r>
            <a:r>
              <a:rPr lang="en-US" noProof="0" dirty="0" smtClean="0"/>
              <a:t>C</a:t>
            </a:r>
            <a:r>
              <a:rPr lang="en-US" sz="100" noProof="0" dirty="0" smtClean="0"/>
              <a:t> </a:t>
            </a:r>
            <a:r>
              <a:rPr lang="en-US" noProof="0" dirty="0" smtClean="0"/>
              <a:t>P (Transmission Control Protocol) (4 of 4)</a:t>
            </a:r>
            <a:endParaRPr lang="en-US" noProof="0" dirty="0"/>
          </a:p>
        </p:txBody>
      </p:sp>
      <p:pic>
        <p:nvPicPr>
          <p:cNvPr id="5" name="Picture 4" descr="Figure 4-4 The three-way handshake process establishes a T C P sessi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09800"/>
            <a:ext cx="5805794" cy="2759964"/>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9779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26407</TotalTime>
  <Words>7292</Words>
  <Application>Microsoft Office PowerPoint</Application>
  <PresentationFormat>On-screen Show (4:3)</PresentationFormat>
  <Paragraphs>471</Paragraphs>
  <Slides>59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Courier New</vt:lpstr>
      <vt:lpstr>Office Theme</vt:lpstr>
      <vt:lpstr>Network+ Guide to Networks Eighth Edition</vt:lpstr>
      <vt:lpstr>Objectives</vt:lpstr>
      <vt:lpstr>T C P/I P Core Protocols (1 of 3)</vt:lpstr>
      <vt:lpstr>T C P/I P Core Protocols (2 of 3)</vt:lpstr>
      <vt:lpstr>T C P/I P Core Protocols (3 of 3)</vt:lpstr>
      <vt:lpstr>T C P (Transmission Control Protocol) (1 of 4)</vt:lpstr>
      <vt:lpstr>T C P (Transmission Control Protocol) (2 of 4)</vt:lpstr>
      <vt:lpstr>T C P (Transmission Control Protocol) (3 of 4)</vt:lpstr>
      <vt:lpstr>T C P (Transmission Control Protocol) (4 of 4)</vt:lpstr>
      <vt:lpstr>U D P (User Datagram Protocol) (1 of 2)</vt:lpstr>
      <vt:lpstr>U D P (User Datagram Protocol) (2 of 2)</vt:lpstr>
      <vt:lpstr>I P (Internet Protocol) (1 of 4)</vt:lpstr>
      <vt:lpstr>I P (Internet Protocol) (2 of 4)</vt:lpstr>
      <vt:lpstr>I P (Internet Protocol) (3 of 4)</vt:lpstr>
      <vt:lpstr>I P (Internet Protocol) (4 of 4)</vt:lpstr>
      <vt:lpstr>I C M P (Internet Control Message Protocol) (1 of 3)</vt:lpstr>
      <vt:lpstr>I C M P (Internet Control Message Protocol) (2 of 3)</vt:lpstr>
      <vt:lpstr>I C M P (Internet Control Message Protocol) (3 of 3)</vt:lpstr>
      <vt:lpstr>A R P (Address Resolution Protocol) on I P v 4 Networks (1 of 4)</vt:lpstr>
      <vt:lpstr>A R P (Address Resolution Protocol) on I P v 4 Networks (2 of 4)</vt:lpstr>
      <vt:lpstr>A R P (Address Resolution Protocol) on I P v 4 Networks (3 of 4)</vt:lpstr>
      <vt:lpstr>A R P (Address Resolution Protocol) on I P v 4 Networks (4 of 4)</vt:lpstr>
      <vt:lpstr>Ethernet (1 of 3)</vt:lpstr>
      <vt:lpstr>Ethernet (2 of 3)</vt:lpstr>
      <vt:lpstr>Ethernet (3 of 3)</vt:lpstr>
      <vt:lpstr>Routers and How They Work (1 of 4)</vt:lpstr>
      <vt:lpstr>Routers and How They Work (2 of 4)</vt:lpstr>
      <vt:lpstr>Routers and How They Work (3 of 4)</vt:lpstr>
      <vt:lpstr>Routers and How They Work (4 of 4)</vt:lpstr>
      <vt:lpstr>Multilayer Switches</vt:lpstr>
      <vt:lpstr>Routing Tables (1 of 2)</vt:lpstr>
      <vt:lpstr>Routing Tables (2 of 2)</vt:lpstr>
      <vt:lpstr>Routing Path Types</vt:lpstr>
      <vt:lpstr>The route Command</vt:lpstr>
      <vt:lpstr>Routing Metrics</vt:lpstr>
      <vt:lpstr>Routing Protocols to Determine Best Paths (1 of 2)</vt:lpstr>
      <vt:lpstr>Routing Protocols to Determine Best Paths (2 of 2)</vt:lpstr>
      <vt:lpstr>Interior and Exterior Gateway Protocols (1 of 6)</vt:lpstr>
      <vt:lpstr>Interior and Exterior Gateway Protocols (2 of 6)</vt:lpstr>
      <vt:lpstr>Interior and Exterior Gateway Protocols (3 of 6)</vt:lpstr>
      <vt:lpstr>Interior and Exterior Gateway Protocols (4 of 6)</vt:lpstr>
      <vt:lpstr>Interior and Exterior Gateway Protocols (5 of 6)</vt:lpstr>
      <vt:lpstr>Interior and Exterior Gateway Protocols (6 of 6)</vt:lpstr>
      <vt:lpstr>Troubleshooting Route Issues</vt:lpstr>
      <vt:lpstr>Troubleshooting Tools (1 of 8)</vt:lpstr>
      <vt:lpstr>Troubleshooting Tools (2 of 8)</vt:lpstr>
      <vt:lpstr>Troubleshooting Tools (3 of 8)</vt:lpstr>
      <vt:lpstr>Troubleshooting Tools (4 of 8)</vt:lpstr>
      <vt:lpstr>Troubleshooting Tools (5 of 8)</vt:lpstr>
      <vt:lpstr>Troubleshooting Tools (6 of 8)</vt:lpstr>
      <vt:lpstr>Troubleshooting Tools (7 of 8)</vt:lpstr>
      <vt:lpstr>Troubleshooting Tools (8 of 8)</vt:lpstr>
      <vt:lpstr>Solving Common Routing Problems (1 of 4)</vt:lpstr>
      <vt:lpstr>Solving Common Routing Problems (2 of 4)</vt:lpstr>
      <vt:lpstr>Solving Common Routing Problems (3 of 4)</vt:lpstr>
      <vt:lpstr>Solving Common Routing Problems (4 of 4)</vt:lpstr>
      <vt:lpstr>Chapter Summary (1 of 3)</vt:lpstr>
      <vt:lpstr>Chapter Summary (2 of 3)</vt:lpstr>
      <vt:lpstr>Chapter Summary (3 of 3)</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Hunnicutt CTR Ken</cp:lastModifiedBy>
  <cp:revision>912</cp:revision>
  <cp:lastPrinted>2010-11-12T17:54:40Z</cp:lastPrinted>
  <dcterms:created xsi:type="dcterms:W3CDTF">2007-02-15T20:50:52Z</dcterms:created>
  <dcterms:modified xsi:type="dcterms:W3CDTF">2020-06-02T20:20:37Z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