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1" r:id="rId1"/>
  </p:sldMasterIdLst>
  <p:notesMasterIdLst>
    <p:notesMasterId r:id="rId70"/>
  </p:notesMasterIdLst>
  <p:handoutMasterIdLst>
    <p:handoutMasterId r:id="rId71"/>
  </p:handoutMasterIdLst>
  <p:sldIdLst>
    <p:sldId id="410" r:id="rId2"/>
    <p:sldId id="257" r:id="rId3"/>
    <p:sldId id="348" r:id="rId4"/>
    <p:sldId id="349" r:id="rId5"/>
    <p:sldId id="350" r:id="rId6"/>
    <p:sldId id="351" r:id="rId7"/>
    <p:sldId id="352" r:id="rId8"/>
    <p:sldId id="353" r:id="rId9"/>
    <p:sldId id="354" r:id="rId10"/>
    <p:sldId id="355" r:id="rId11"/>
    <p:sldId id="356" r:id="rId12"/>
    <p:sldId id="357" r:id="rId13"/>
    <p:sldId id="358" r:id="rId14"/>
    <p:sldId id="359" r:id="rId15"/>
    <p:sldId id="360" r:id="rId16"/>
    <p:sldId id="361" r:id="rId17"/>
    <p:sldId id="362" r:id="rId18"/>
    <p:sldId id="363" r:id="rId19"/>
    <p:sldId id="364" r:id="rId20"/>
    <p:sldId id="365" r:id="rId21"/>
    <p:sldId id="366" r:id="rId22"/>
    <p:sldId id="367" r:id="rId23"/>
    <p:sldId id="368" r:id="rId24"/>
    <p:sldId id="369" r:id="rId25"/>
    <p:sldId id="370" r:id="rId26"/>
    <p:sldId id="371" r:id="rId27"/>
    <p:sldId id="372" r:id="rId28"/>
    <p:sldId id="373" r:id="rId29"/>
    <p:sldId id="374" r:id="rId30"/>
    <p:sldId id="375" r:id="rId31"/>
    <p:sldId id="376" r:id="rId32"/>
    <p:sldId id="377" r:id="rId33"/>
    <p:sldId id="378" r:id="rId34"/>
    <p:sldId id="379" r:id="rId35"/>
    <p:sldId id="380" r:id="rId36"/>
    <p:sldId id="381" r:id="rId37"/>
    <p:sldId id="382" r:id="rId38"/>
    <p:sldId id="383" r:id="rId39"/>
    <p:sldId id="384" r:id="rId40"/>
    <p:sldId id="385" r:id="rId41"/>
    <p:sldId id="386" r:id="rId42"/>
    <p:sldId id="387" r:id="rId43"/>
    <p:sldId id="388" r:id="rId44"/>
    <p:sldId id="389" r:id="rId45"/>
    <p:sldId id="390" r:id="rId46"/>
    <p:sldId id="391" r:id="rId47"/>
    <p:sldId id="392" r:id="rId48"/>
    <p:sldId id="393" r:id="rId49"/>
    <p:sldId id="394" r:id="rId50"/>
    <p:sldId id="395" r:id="rId51"/>
    <p:sldId id="396" r:id="rId52"/>
    <p:sldId id="397" r:id="rId53"/>
    <p:sldId id="398" r:id="rId54"/>
    <p:sldId id="399" r:id="rId55"/>
    <p:sldId id="409" r:id="rId56"/>
    <p:sldId id="400" r:id="rId57"/>
    <p:sldId id="401" r:id="rId58"/>
    <p:sldId id="402" r:id="rId59"/>
    <p:sldId id="403" r:id="rId60"/>
    <p:sldId id="405" r:id="rId61"/>
    <p:sldId id="404" r:id="rId62"/>
    <p:sldId id="406" r:id="rId63"/>
    <p:sldId id="407" r:id="rId64"/>
    <p:sldId id="408" r:id="rId65"/>
    <p:sldId id="307" r:id="rId66"/>
    <p:sldId id="308" r:id="rId67"/>
    <p:sldId id="346" r:id="rId68"/>
    <p:sldId id="347" r:id="rId69"/>
  </p:sldIdLst>
  <p:sldSz cx="9144000" cy="6858000" type="screen4x3"/>
  <p:notesSz cx="9372600" cy="70866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ette Stillwell" initials="NBS" lastIdx="5" clrIdx="0"/>
  <p:cmAuthor id="1" name="Gerald Titchener" initials="GT"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ED1"/>
    <a:srgbClr val="1B70A5"/>
    <a:srgbClr val="FFFFFF"/>
    <a:srgbClr val="96CDEE"/>
    <a:srgbClr val="0F3F5D"/>
    <a:srgbClr val="01773A"/>
    <a:srgbClr val="156B13"/>
    <a:srgbClr val="008000"/>
    <a:srgbClr val="F200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96" autoAdjust="0"/>
    <p:restoredTop sz="96408" autoAdjust="0"/>
  </p:normalViewPr>
  <p:slideViewPr>
    <p:cSldViewPr>
      <p:cViewPr varScale="1">
        <p:scale>
          <a:sx n="104" d="100"/>
          <a:sy n="104" d="100"/>
        </p:scale>
        <p:origin x="120" y="186"/>
      </p:cViewPr>
      <p:guideLst>
        <p:guide orient="horz" pos="2160"/>
        <p:guide pos="2880"/>
      </p:guideLst>
    </p:cSldViewPr>
  </p:slideViewPr>
  <p:outlineViewPr>
    <p:cViewPr>
      <p:scale>
        <a:sx n="33" d="100"/>
        <a:sy n="33" d="100"/>
      </p:scale>
      <p:origin x="0" y="-3414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endParaRPr lang="en-US" dirty="0"/>
          </a:p>
        </p:txBody>
      </p:sp>
      <p:sp>
        <p:nvSpPr>
          <p:cNvPr id="3" name="Date Placeholder 2"/>
          <p:cNvSpPr>
            <a:spLocks noGrp="1"/>
          </p:cNvSpPr>
          <p:nvPr>
            <p:ph type="dt" sz="quarter" idx="1"/>
          </p:nvPr>
        </p:nvSpPr>
        <p:spPr>
          <a:xfrm>
            <a:off x="5308971" y="0"/>
            <a:ext cx="4061460" cy="354330"/>
          </a:xfrm>
          <a:prstGeom prst="rect">
            <a:avLst/>
          </a:prstGeom>
        </p:spPr>
        <p:txBody>
          <a:bodyPr vert="horz" lIns="94046" tIns="47023" rIns="94046" bIns="47023" rtlCol="0"/>
          <a:lstStyle>
            <a:lvl1pPr algn="r">
              <a:defRPr sz="1200"/>
            </a:lvl1pPr>
          </a:lstStyle>
          <a:p>
            <a:fld id="{4EE4060F-EC6E-45B5-96F1-A60F0585115B}" type="datetimeFigureOut">
              <a:rPr lang="en-US" smtClean="0"/>
              <a:pPr/>
              <a:t>3/22/2018</a:t>
            </a:fld>
            <a:endParaRPr lang="en-US" dirty="0"/>
          </a:p>
        </p:txBody>
      </p:sp>
      <p:sp>
        <p:nvSpPr>
          <p:cNvPr id="4" name="Footer Placeholder 3"/>
          <p:cNvSpPr>
            <a:spLocks noGrp="1"/>
          </p:cNvSpPr>
          <p:nvPr>
            <p:ph type="ftr" sz="quarter" idx="2"/>
          </p:nvPr>
        </p:nvSpPr>
        <p:spPr>
          <a:xfrm>
            <a:off x="0" y="6731040"/>
            <a:ext cx="4061460" cy="354330"/>
          </a:xfrm>
          <a:prstGeom prst="rect">
            <a:avLst/>
          </a:prstGeom>
        </p:spPr>
        <p:txBody>
          <a:bodyPr vert="horz" lIns="94046" tIns="47023" rIns="94046" bIns="47023"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08971" y="6731040"/>
            <a:ext cx="4061460" cy="354330"/>
          </a:xfrm>
          <a:prstGeom prst="rect">
            <a:avLst/>
          </a:prstGeom>
        </p:spPr>
        <p:txBody>
          <a:bodyPr vert="horz" lIns="94046" tIns="47023" rIns="94046" bIns="47023" rtlCol="0" anchor="b"/>
          <a:lstStyle>
            <a:lvl1pPr algn="r">
              <a:defRPr sz="1200"/>
            </a:lvl1pPr>
          </a:lstStyle>
          <a:p>
            <a:fld id="{A987596C-5E44-4393-BE44-DB7D499825F1}" type="slidenum">
              <a:rPr lang="en-US" smtClean="0"/>
              <a:pPr/>
              <a:t>‹#›</a:t>
            </a:fld>
            <a:endParaRPr lang="en-US" dirty="0"/>
          </a:p>
        </p:txBody>
      </p:sp>
    </p:spTree>
    <p:extLst>
      <p:ext uri="{BB962C8B-B14F-4D97-AF65-F5344CB8AC3E}">
        <p14:creationId xmlns:p14="http://schemas.microsoft.com/office/powerpoint/2010/main" val="2834206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pPr>
              <a:defRPr/>
            </a:pPr>
            <a:endParaRPr lang="en-US" dirty="0"/>
          </a:p>
        </p:txBody>
      </p:sp>
      <p:sp>
        <p:nvSpPr>
          <p:cNvPr id="3" name="Date Placeholder 2"/>
          <p:cNvSpPr>
            <a:spLocks noGrp="1"/>
          </p:cNvSpPr>
          <p:nvPr>
            <p:ph type="dt" idx="1"/>
          </p:nvPr>
        </p:nvSpPr>
        <p:spPr>
          <a:xfrm>
            <a:off x="5308971" y="0"/>
            <a:ext cx="4061460" cy="354330"/>
          </a:xfrm>
          <a:prstGeom prst="rect">
            <a:avLst/>
          </a:prstGeom>
        </p:spPr>
        <p:txBody>
          <a:bodyPr vert="horz" lIns="94046" tIns="47023" rIns="94046" bIns="47023" rtlCol="0"/>
          <a:lstStyle>
            <a:lvl1pPr algn="r">
              <a:defRPr sz="1200"/>
            </a:lvl1pPr>
          </a:lstStyle>
          <a:p>
            <a:pPr>
              <a:defRPr/>
            </a:pPr>
            <a:fld id="{46950642-C6F2-4E46-90C1-0B12B643B3D7}" type="datetimeFigureOut">
              <a:rPr lang="en-US"/>
              <a:pPr>
                <a:defRPr/>
              </a:pPr>
              <a:t>3/22/2018</a:t>
            </a:fld>
            <a:endParaRPr lang="en-US" dirty="0"/>
          </a:p>
        </p:txBody>
      </p:sp>
      <p:sp>
        <p:nvSpPr>
          <p:cNvPr id="4" name="Slide Image Placeholder 3"/>
          <p:cNvSpPr>
            <a:spLocks noGrp="1" noRot="1" noChangeAspect="1"/>
          </p:cNvSpPr>
          <p:nvPr>
            <p:ph type="sldImg" idx="2"/>
          </p:nvPr>
        </p:nvSpPr>
        <p:spPr>
          <a:xfrm>
            <a:off x="2914650" y="531813"/>
            <a:ext cx="3543300" cy="2657475"/>
          </a:xfrm>
          <a:prstGeom prst="rect">
            <a:avLst/>
          </a:prstGeom>
          <a:noFill/>
          <a:ln w="12700">
            <a:solidFill>
              <a:prstClr val="black"/>
            </a:solidFill>
          </a:ln>
        </p:spPr>
        <p:txBody>
          <a:bodyPr vert="horz" lIns="94046" tIns="47023" rIns="94046" bIns="47023" rtlCol="0" anchor="ctr"/>
          <a:lstStyle/>
          <a:p>
            <a:pPr lvl="0"/>
            <a:endParaRPr lang="en-US" noProof="0" dirty="0"/>
          </a:p>
        </p:txBody>
      </p:sp>
      <p:sp>
        <p:nvSpPr>
          <p:cNvPr id="5" name="Notes Placeholder 4"/>
          <p:cNvSpPr>
            <a:spLocks noGrp="1"/>
          </p:cNvSpPr>
          <p:nvPr>
            <p:ph type="body" sz="quarter" idx="3"/>
          </p:nvPr>
        </p:nvSpPr>
        <p:spPr>
          <a:xfrm>
            <a:off x="937260" y="3366135"/>
            <a:ext cx="7498080" cy="3188970"/>
          </a:xfrm>
          <a:prstGeom prst="rect">
            <a:avLst/>
          </a:prstGeom>
        </p:spPr>
        <p:txBody>
          <a:bodyPr vert="horz" lIns="94046" tIns="47023" rIns="94046" bIns="470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731040"/>
            <a:ext cx="4061460" cy="354330"/>
          </a:xfrm>
          <a:prstGeom prst="rect">
            <a:avLst/>
          </a:prstGeom>
        </p:spPr>
        <p:txBody>
          <a:bodyPr vert="horz" lIns="94046" tIns="47023" rIns="94046" bIns="47023"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308971" y="6731040"/>
            <a:ext cx="4061460" cy="354330"/>
          </a:xfrm>
          <a:prstGeom prst="rect">
            <a:avLst/>
          </a:prstGeom>
        </p:spPr>
        <p:txBody>
          <a:bodyPr vert="horz" lIns="94046" tIns="47023" rIns="94046" bIns="47023" rtlCol="0" anchor="b"/>
          <a:lstStyle>
            <a:lvl1pPr algn="r">
              <a:defRPr sz="1200"/>
            </a:lvl1pPr>
          </a:lstStyle>
          <a:p>
            <a:pPr>
              <a:defRPr/>
            </a:pPr>
            <a:fld id="{CAA8545F-A231-4F50-B1F1-95F56EBB643D}" type="slidenum">
              <a:rPr lang="en-US"/>
              <a:pPr>
                <a:defRPr/>
              </a:pPr>
              <a:t>‹#›</a:t>
            </a:fld>
            <a:endParaRPr lang="en-US" dirty="0"/>
          </a:p>
        </p:txBody>
      </p:sp>
    </p:spTree>
    <p:extLst>
      <p:ext uri="{BB962C8B-B14F-4D97-AF65-F5344CB8AC3E}">
        <p14:creationId xmlns:p14="http://schemas.microsoft.com/office/powerpoint/2010/main" val="3154640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a:t>
            </a:fld>
            <a:endParaRPr lang="en-US" dirty="0"/>
          </a:p>
        </p:txBody>
      </p:sp>
    </p:spTree>
    <p:extLst>
      <p:ext uri="{BB962C8B-B14F-4D97-AF65-F5344CB8AC3E}">
        <p14:creationId xmlns:p14="http://schemas.microsoft.com/office/powerpoint/2010/main" val="2254418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a:t>
            </a:fld>
            <a:endParaRPr lang="en-US" dirty="0"/>
          </a:p>
        </p:txBody>
      </p:sp>
    </p:spTree>
    <p:extLst>
      <p:ext uri="{BB962C8B-B14F-4D97-AF65-F5344CB8AC3E}">
        <p14:creationId xmlns:p14="http://schemas.microsoft.com/office/powerpoint/2010/main" val="3299944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28</a:t>
            </a:fld>
            <a:endParaRPr lang="en-US" dirty="0"/>
          </a:p>
        </p:txBody>
      </p:sp>
    </p:spTree>
    <p:extLst>
      <p:ext uri="{BB962C8B-B14F-4D97-AF65-F5344CB8AC3E}">
        <p14:creationId xmlns:p14="http://schemas.microsoft.com/office/powerpoint/2010/main" val="1847916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65</a:t>
            </a:fld>
            <a:endParaRPr lang="en-US" dirty="0"/>
          </a:p>
        </p:txBody>
      </p:sp>
    </p:spTree>
    <p:extLst>
      <p:ext uri="{BB962C8B-B14F-4D97-AF65-F5344CB8AC3E}">
        <p14:creationId xmlns:p14="http://schemas.microsoft.com/office/powerpoint/2010/main" val="2302620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66</a:t>
            </a:fld>
            <a:endParaRPr lang="en-US" dirty="0"/>
          </a:p>
        </p:txBody>
      </p:sp>
    </p:spTree>
    <p:extLst>
      <p:ext uri="{BB962C8B-B14F-4D97-AF65-F5344CB8AC3E}">
        <p14:creationId xmlns:p14="http://schemas.microsoft.com/office/powerpoint/2010/main" val="2976098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67</a:t>
            </a:fld>
            <a:endParaRPr lang="en-US" dirty="0"/>
          </a:p>
        </p:txBody>
      </p:sp>
    </p:spTree>
    <p:extLst>
      <p:ext uri="{BB962C8B-B14F-4D97-AF65-F5344CB8AC3E}">
        <p14:creationId xmlns:p14="http://schemas.microsoft.com/office/powerpoint/2010/main" val="1773595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68</a:t>
            </a:fld>
            <a:endParaRPr lang="en-US" dirty="0"/>
          </a:p>
        </p:txBody>
      </p:sp>
    </p:spTree>
    <p:extLst>
      <p:ext uri="{BB962C8B-B14F-4D97-AF65-F5344CB8AC3E}">
        <p14:creationId xmlns:p14="http://schemas.microsoft.com/office/powerpoint/2010/main" val="177012065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 Id="rId9"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15.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15.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3"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Footer Placeholder 5"/>
          <p:cNvSpPr>
            <a:spLocks noGrp="1"/>
          </p:cNvSpPr>
          <p:nvPr>
            <p:ph type="ftr" sz="quarter" idx="10"/>
          </p:nvPr>
        </p:nvSpPr>
        <p:spPr>
          <a:xfrm>
            <a:off x="1204120" y="6363869"/>
            <a:ext cx="6201666" cy="366183"/>
          </a:xfrm>
        </p:spPr>
        <p:txBody>
          <a:bodyPr/>
          <a:lstStyle>
            <a:lvl1pPr>
              <a:defRPr sz="600"/>
            </a:lvl1p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11" name="Picture 10" descr="Title_Sl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8134" y="253999"/>
            <a:ext cx="8713465" cy="6557233"/>
          </a:xfrm>
          <a:prstGeom prst="rect">
            <a:avLst/>
          </a:prstGeom>
        </p:spPr>
      </p:pic>
      <p:sp>
        <p:nvSpPr>
          <p:cNvPr id="4" name="Rectangle 3"/>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12" name="Picture 11"/>
          <p:cNvPicPr>
            <a:picLocks noChangeAspect="1"/>
          </p:cNvPicPr>
          <p:nvPr userDrawn="1"/>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13" name="Picture 12"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14" name="Picture 13" descr="Swirl_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pic>
        <p:nvPicPr>
          <p:cNvPr id="15" name="Picture 14"/>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360869" y="448408"/>
            <a:ext cx="5719687" cy="95967"/>
          </a:xfrm>
          <a:prstGeom prst="rect">
            <a:avLst/>
          </a:prstGeom>
        </p:spPr>
      </p:pic>
      <p:pic>
        <p:nvPicPr>
          <p:cNvPr id="17" name="Picture 16"/>
          <p:cNvPicPr>
            <a:picLocks noChangeAspect="1"/>
          </p:cNvPicPr>
          <p:nvPr userDrawn="1"/>
        </p:nvPicPr>
        <p:blipFill>
          <a:blip r:embed="rId9"/>
          <a:stretch>
            <a:fillRect/>
          </a:stretch>
        </p:blipFill>
        <p:spPr>
          <a:xfrm>
            <a:off x="119900" y="6250550"/>
            <a:ext cx="1397115" cy="429881"/>
          </a:xfrm>
          <a:prstGeom prst="rect">
            <a:avLst/>
          </a:prstGeom>
        </p:spPr>
      </p:pic>
    </p:spTree>
    <p:extLst>
      <p:ext uri="{BB962C8B-B14F-4D97-AF65-F5344CB8AC3E}">
        <p14:creationId xmlns:p14="http://schemas.microsoft.com/office/powerpoint/2010/main" val="2594084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nchor="ctr"/>
          <a:lstStyle>
            <a:lvl1pPr algn="l">
              <a:defRPr sz="2800" b="1"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nchor="t"/>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4" name="Picture 3" descr="Audi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11" name="Picture 10" descr="Swirl_3.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12" name="Picture 11" descr="Swirl_2.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14" name="Picture 13"/>
          <p:cNvPicPr>
            <a:picLocks noChangeAspect="1"/>
          </p:cNvPicPr>
          <p:nvPr userDrawn="1"/>
        </p:nvPicPr>
        <p:blipFill rotWithShape="1">
          <a:blip r:embed="rId5"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15" name="Picture 1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sp>
        <p:nvSpPr>
          <p:cNvPr id="13" name="Footer Placeholder 6"/>
          <p:cNvSpPr>
            <a:spLocks noGrp="1"/>
          </p:cNvSpPr>
          <p:nvPr>
            <p:ph type="ftr" sz="quarter" idx="10"/>
          </p:nvPr>
        </p:nvSpPr>
        <p:spPr>
          <a:xfrm>
            <a:off x="1597682" y="6400800"/>
            <a:ext cx="6781693" cy="244535"/>
          </a:xfrm>
        </p:spPr>
        <p:txBody>
          <a:bodyPr/>
          <a:lstStyle>
            <a:lvl1pPr>
              <a:defRPr sz="800">
                <a:solidFill>
                  <a:schemeClr val="tx1"/>
                </a:solidFill>
              </a:defRPr>
            </a:lvl1p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18" name="Picture 17"/>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19" name="Picture 18"/>
          <p:cNvPicPr>
            <a:picLocks noChangeAspect="1"/>
          </p:cNvPicPr>
          <p:nvPr userDrawn="1"/>
        </p:nvPicPr>
        <p:blipFill>
          <a:blip r:embed="rId9"/>
          <a:stretch>
            <a:fillRect/>
          </a:stretch>
        </p:blipFill>
        <p:spPr>
          <a:xfrm>
            <a:off x="119900" y="6250550"/>
            <a:ext cx="1397115" cy="429881"/>
          </a:xfrm>
          <a:prstGeom prst="rect">
            <a:avLst/>
          </a:prstGeom>
        </p:spPr>
      </p:pic>
    </p:spTree>
    <p:extLst>
      <p:ext uri="{BB962C8B-B14F-4D97-AF65-F5344CB8AC3E}">
        <p14:creationId xmlns:p14="http://schemas.microsoft.com/office/powerpoint/2010/main" val="2706735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lvl1pPr>
              <a:defRPr b="1"/>
            </a:lvl1pPr>
          </a:lstStyle>
          <a:p>
            <a:r>
              <a:rPr lang="en-US" dirty="0"/>
              <a:t>Click to edit Master title style</a:t>
            </a:r>
          </a:p>
        </p:txBody>
      </p:sp>
      <p:sp>
        <p:nvSpPr>
          <p:cNvPr id="3" name="Content Placeholder 2"/>
          <p:cNvSpPr>
            <a:spLocks noGrp="1"/>
          </p:cNvSpPr>
          <p:nvPr>
            <p:ph idx="1"/>
          </p:nvPr>
        </p:nvSpPr>
        <p:spPr/>
        <p:txBody>
          <a:bodyPr/>
          <a:lstStyle>
            <a:lvl1pPr marL="171450" indent="-171450">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9" name="Footer Placeholder 6"/>
          <p:cNvSpPr>
            <a:spLocks noGrp="1"/>
          </p:cNvSpPr>
          <p:nvPr>
            <p:ph type="ftr" sz="quarter" idx="10"/>
          </p:nvPr>
        </p:nvSpPr>
        <p:spPr>
          <a:xfrm>
            <a:off x="1597682" y="6400800"/>
            <a:ext cx="6781693" cy="244535"/>
          </a:xfrm>
        </p:spPr>
        <p:txBody>
          <a:bodyPr/>
          <a:lstStyle>
            <a:lvl1pPr>
              <a:defRPr sz="800">
                <a:solidFill>
                  <a:schemeClr val="tx1"/>
                </a:solidFill>
              </a:defRPr>
            </a:lvl1p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11" name="Picture 10"/>
          <p:cNvPicPr>
            <a:picLocks noChangeAspect="1"/>
          </p:cNvPicPr>
          <p:nvPr userDrawn="1"/>
        </p:nvPicPr>
        <p:blipFill>
          <a:blip r:embed="rId5"/>
          <a:stretch>
            <a:fillRect/>
          </a:stretch>
        </p:blipFill>
        <p:spPr>
          <a:xfrm>
            <a:off x="119900" y="6250550"/>
            <a:ext cx="1397115" cy="429881"/>
          </a:xfrm>
          <a:prstGeom prst="rect">
            <a:avLst/>
          </a:prstGeom>
        </p:spPr>
      </p:pic>
    </p:spTree>
    <p:extLst>
      <p:ext uri="{BB962C8B-B14F-4D97-AF65-F5344CB8AC3E}">
        <p14:creationId xmlns:p14="http://schemas.microsoft.com/office/powerpoint/2010/main" val="402461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dirty="0"/>
              <a:t>Click to edit Master title style</a:t>
            </a:r>
          </a:p>
        </p:txBody>
      </p:sp>
      <p:pic>
        <p:nvPicPr>
          <p:cNvPr id="8" name="Picture 7"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10" name="Footer Placeholder 6"/>
          <p:cNvSpPr>
            <a:spLocks noGrp="1"/>
          </p:cNvSpPr>
          <p:nvPr>
            <p:ph type="ftr" sz="quarter" idx="10"/>
          </p:nvPr>
        </p:nvSpPr>
        <p:spPr>
          <a:xfrm>
            <a:off x="1597682" y="6400800"/>
            <a:ext cx="6781693" cy="244535"/>
          </a:xfrm>
        </p:spPr>
        <p:txBody>
          <a:bodyPr/>
          <a:lstStyle>
            <a:lvl1pPr>
              <a:defRPr sz="800">
                <a:solidFill>
                  <a:schemeClr val="tx1"/>
                </a:solidFill>
              </a:defRPr>
            </a:lvl1p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12" name="Picture 11"/>
          <p:cNvPicPr>
            <a:picLocks noChangeAspect="1"/>
          </p:cNvPicPr>
          <p:nvPr userDrawn="1"/>
        </p:nvPicPr>
        <p:blipFill>
          <a:blip r:embed="rId5"/>
          <a:stretch>
            <a:fillRect/>
          </a:stretch>
        </p:blipFill>
        <p:spPr>
          <a:xfrm>
            <a:off x="119900" y="6250550"/>
            <a:ext cx="1397115" cy="429881"/>
          </a:xfrm>
          <a:prstGeom prst="rect">
            <a:avLst/>
          </a:prstGeom>
        </p:spPr>
      </p:pic>
    </p:spTree>
    <p:extLst>
      <p:ext uri="{BB962C8B-B14F-4D97-AF65-F5344CB8AC3E}">
        <p14:creationId xmlns:p14="http://schemas.microsoft.com/office/powerpoint/2010/main" val="1336393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647033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3"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1" name="Picture 10" descr="Title_Slid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8134" y="253999"/>
            <a:ext cx="8713465" cy="6557233"/>
          </a:xfrm>
          <a:prstGeom prst="rect">
            <a:avLst/>
          </a:prstGeom>
        </p:spPr>
      </p:pic>
      <p:sp>
        <p:nvSpPr>
          <p:cNvPr id="4" name="Rectangle 3"/>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12" name="Picture 11"/>
          <p:cNvPicPr>
            <a:picLocks noChangeAspect="1"/>
          </p:cNvPicPr>
          <p:nvPr userDrawn="1"/>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13" name="Picture 12"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14" name="Picture 13" descr="Swirl_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pic>
        <p:nvPicPr>
          <p:cNvPr id="18" name="Picture 17"/>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360869" y="448408"/>
            <a:ext cx="5719687" cy="95967"/>
          </a:xfrm>
          <a:prstGeom prst="rect">
            <a:avLst/>
          </a:prstGeom>
        </p:spPr>
      </p:pic>
      <p:sp>
        <p:nvSpPr>
          <p:cNvPr id="7" name="Content Placeholder 6"/>
          <p:cNvSpPr>
            <a:spLocks noGrp="1"/>
          </p:cNvSpPr>
          <p:nvPr>
            <p:ph sz="quarter" idx="10"/>
          </p:nvPr>
        </p:nvSpPr>
        <p:spPr>
          <a:xfrm>
            <a:off x="1485900" y="6324600"/>
            <a:ext cx="5753100" cy="292388"/>
          </a:xfrm>
        </p:spPr>
        <p:txBody>
          <a:bodyPr/>
          <a:lstStyle/>
          <a:p>
            <a:pPr lvl="0"/>
            <a:endParaRPr lang="en-IN" dirty="0"/>
          </a:p>
        </p:txBody>
      </p:sp>
      <p:pic>
        <p:nvPicPr>
          <p:cNvPr id="15" name="Picture 14"/>
          <p:cNvPicPr>
            <a:picLocks noChangeAspect="1"/>
          </p:cNvPicPr>
          <p:nvPr userDrawn="1"/>
        </p:nvPicPr>
        <p:blipFill>
          <a:blip r:embed="rId9"/>
          <a:stretch>
            <a:fillRect/>
          </a:stretch>
        </p:blipFill>
        <p:spPr>
          <a:xfrm>
            <a:off x="119900" y="6250550"/>
            <a:ext cx="1397115" cy="429881"/>
          </a:xfrm>
          <a:prstGeom prst="rect">
            <a:avLst/>
          </a:prstGeom>
        </p:spPr>
      </p:pic>
    </p:spTree>
    <p:extLst>
      <p:ext uri="{BB962C8B-B14F-4D97-AF65-F5344CB8AC3E}">
        <p14:creationId xmlns:p14="http://schemas.microsoft.com/office/powerpoint/2010/main" val="42842953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5125" y="1538818"/>
            <a:ext cx="8415338" cy="141295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txBox="1">
            <a:spLocks/>
          </p:cNvSpPr>
          <p:nvPr userDrawn="1"/>
        </p:nvSpPr>
        <p:spPr>
          <a:xfrm>
            <a:off x="8376166" y="6513743"/>
            <a:ext cx="312906" cy="215444"/>
          </a:xfrm>
          <a:prstGeom prst="rect">
            <a:avLst/>
          </a:prstGeom>
        </p:spPr>
        <p:txBody>
          <a:bodyPr vert="horz" wrap="none" lIns="91440" tIns="45720" rIns="91440" bIns="45720" rtlCol="0" anchor="ctr">
            <a:sp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B40067-BD2A-418A-98BB-08A98047DC47}" type="slidenum">
              <a:rPr kumimoji="0" lang="en-US" sz="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 name="Title Placeholder 1"/>
          <p:cNvSpPr>
            <a:spLocks noGrp="1"/>
          </p:cNvSpPr>
          <p:nvPr>
            <p:ph type="title"/>
          </p:nvPr>
        </p:nvSpPr>
        <p:spPr>
          <a:xfrm>
            <a:off x="365125" y="480785"/>
            <a:ext cx="8415338" cy="296235"/>
          </a:xfrm>
          <a:prstGeom prst="rect">
            <a:avLst/>
          </a:prstGeom>
        </p:spPr>
        <p:txBody>
          <a:bodyPr vert="horz" wrap="square" lIns="0" tIns="0" rIns="0" bIns="0" rtlCol="0" anchor="ctr">
            <a:spAutoFit/>
          </a:bodyPr>
          <a:lstStyle/>
          <a:p>
            <a:r>
              <a:rPr lang="en-US" dirty="0"/>
              <a:t>Click to edit Master title style</a:t>
            </a:r>
          </a:p>
        </p:txBody>
      </p:sp>
      <p:sp>
        <p:nvSpPr>
          <p:cNvPr id="4" name="Footer Placeholder 3"/>
          <p:cNvSpPr>
            <a:spLocks noGrp="1"/>
          </p:cNvSpPr>
          <p:nvPr>
            <p:ph type="ftr" sz="quarter" idx="3"/>
          </p:nvPr>
        </p:nvSpPr>
        <p:spPr>
          <a:xfrm>
            <a:off x="365126" y="6611007"/>
            <a:ext cx="8014247" cy="211991"/>
          </a:xfrm>
          <a:prstGeom prst="rect">
            <a:avLst/>
          </a:prstGeom>
        </p:spPr>
        <p:txBody>
          <a:bodyPr vert="horz" lIns="91440" tIns="45720" rIns="91440" bIns="45720" rtlCol="0" anchor="ctr"/>
          <a:lstStyle>
            <a:lvl1pPr algn="ctr">
              <a:defRPr sz="600">
                <a:solidFill>
                  <a:schemeClr val="tx1">
                    <a:tint val="75000"/>
                  </a:schemeClr>
                </a:solidFill>
              </a:defRPr>
            </a:lvl1p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Lst>
  <p:hf hdr="0" dt="0"/>
  <p:txStyles>
    <p:titleStyle>
      <a:lvl1pPr algn="l" defTabSz="914400" rtl="0" eaLnBrk="1" latinLnBrk="0" hangingPunct="1">
        <a:lnSpc>
          <a:spcPct val="85000"/>
        </a:lnSpc>
        <a:spcBef>
          <a:spcPct val="0"/>
        </a:spcBef>
        <a:buNone/>
        <a:defRPr sz="2200" b="1"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362200"/>
            <a:ext cx="7747000" cy="727524"/>
          </a:xfrm>
        </p:spPr>
        <p:txBody>
          <a:bodyPr/>
          <a:lstStyle/>
          <a:p>
            <a:r>
              <a:rPr lang="en-US" b="1" noProof="0" dirty="0" smtClean="0"/>
              <a:t>Network+ Guide to Networks</a:t>
            </a:r>
            <a:r>
              <a:rPr lang="en-US" b="1" noProof="0" dirty="0"/>
              <a:t/>
            </a:r>
            <a:br>
              <a:rPr lang="en-US" b="1" noProof="0" dirty="0"/>
            </a:br>
            <a:r>
              <a:rPr lang="en-US" b="1" noProof="0" dirty="0" smtClean="0"/>
              <a:t>Eighth </a:t>
            </a:r>
            <a:r>
              <a:rPr lang="en-US" b="1" noProof="0" dirty="0"/>
              <a:t>Edition</a:t>
            </a:r>
          </a:p>
        </p:txBody>
      </p:sp>
      <p:sp>
        <p:nvSpPr>
          <p:cNvPr id="3" name="Subtitle 2"/>
          <p:cNvSpPr>
            <a:spLocks noGrp="1"/>
          </p:cNvSpPr>
          <p:nvPr>
            <p:ph type="subTitle" idx="1"/>
          </p:nvPr>
        </p:nvSpPr>
        <p:spPr>
          <a:xfrm>
            <a:off x="698500" y="3352800"/>
            <a:ext cx="7747000" cy="855619"/>
          </a:xfrm>
        </p:spPr>
        <p:txBody>
          <a:bodyPr/>
          <a:lstStyle/>
          <a:p>
            <a:r>
              <a:rPr lang="en-US" sz="2400" b="1" dirty="0">
                <a:solidFill>
                  <a:schemeClr val="tx1"/>
                </a:solidFill>
              </a:rPr>
              <a:t>Chapter 5</a:t>
            </a:r>
          </a:p>
          <a:p>
            <a:r>
              <a:rPr lang="en-US" sz="2400" b="1" dirty="0">
                <a:solidFill>
                  <a:schemeClr val="tx1"/>
                </a:solidFill>
              </a:rPr>
              <a:t>Network Cabling</a:t>
            </a:r>
          </a:p>
        </p:txBody>
      </p:sp>
      <p:sp>
        <p:nvSpPr>
          <p:cNvPr id="5" name="Content Placeholder 4"/>
          <p:cNvSpPr>
            <a:spLocks noGrp="1"/>
          </p:cNvSpPr>
          <p:nvPr>
            <p:ph sz="quarter" idx="10"/>
          </p:nvPr>
        </p:nvSpPr>
        <p:spPr>
          <a:xfrm>
            <a:off x="1485900" y="6324600"/>
            <a:ext cx="5676900" cy="350865"/>
          </a:xfrm>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2019 Cengage. All Rights Reserved.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00370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Duplex, Half-Duplex, and Simplex (1 of 2)</a:t>
            </a:r>
            <a:endParaRPr lang="en-US" noProof="0" dirty="0"/>
          </a:p>
        </p:txBody>
      </p:sp>
      <p:sp>
        <p:nvSpPr>
          <p:cNvPr id="3" name="Content Placeholder 2"/>
          <p:cNvSpPr>
            <a:spLocks noGrp="1"/>
          </p:cNvSpPr>
          <p:nvPr>
            <p:ph idx="1"/>
          </p:nvPr>
        </p:nvSpPr>
        <p:spPr>
          <a:xfrm>
            <a:off x="365125" y="1538818"/>
            <a:ext cx="8415338" cy="3675365"/>
          </a:xfrm>
        </p:spPr>
        <p:txBody>
          <a:bodyPr/>
          <a:lstStyle/>
          <a:p>
            <a:pPr>
              <a:spcBef>
                <a:spcPts val="1000"/>
              </a:spcBef>
            </a:pPr>
            <a:r>
              <a:rPr lang="en-US" noProof="0" dirty="0" smtClean="0"/>
              <a:t>N</a:t>
            </a:r>
            <a:r>
              <a:rPr lang="en-US" sz="100" noProof="0" dirty="0" smtClean="0"/>
              <a:t> </a:t>
            </a:r>
            <a:r>
              <a:rPr lang="en-US" noProof="0" dirty="0" smtClean="0"/>
              <a:t>I</a:t>
            </a:r>
            <a:r>
              <a:rPr lang="en-US" sz="100" noProof="0" dirty="0" smtClean="0"/>
              <a:t> </a:t>
            </a:r>
            <a:r>
              <a:rPr lang="en-US" noProof="0" dirty="0" smtClean="0"/>
              <a:t>C settings include the direction in which signals travel over the media and the number of signals that can traverse the media at any given time</a:t>
            </a:r>
          </a:p>
          <a:p>
            <a:pPr lvl="1">
              <a:spcBef>
                <a:spcPts val="1000"/>
              </a:spcBef>
            </a:pPr>
            <a:r>
              <a:rPr lang="en-US" noProof="0" dirty="0" smtClean="0"/>
              <a:t>These two settings are combined to create different methods of communication</a:t>
            </a:r>
          </a:p>
          <a:p>
            <a:pPr>
              <a:spcBef>
                <a:spcPts val="1000"/>
              </a:spcBef>
            </a:pPr>
            <a:r>
              <a:rPr lang="en-US" noProof="0" dirty="0" smtClean="0"/>
              <a:t>Full-duplex—Also called duplex</a:t>
            </a:r>
          </a:p>
          <a:p>
            <a:pPr lvl="1">
              <a:spcBef>
                <a:spcPts val="1000"/>
              </a:spcBef>
            </a:pPr>
            <a:r>
              <a:rPr lang="en-US" noProof="0" dirty="0" smtClean="0"/>
              <a:t>Signals travel in both directions over a medium simultaneously</a:t>
            </a:r>
          </a:p>
          <a:p>
            <a:pPr>
              <a:spcBef>
                <a:spcPts val="1000"/>
              </a:spcBef>
            </a:pPr>
            <a:r>
              <a:rPr lang="en-US" noProof="0" dirty="0" smtClean="0"/>
              <a:t>Half-duplex </a:t>
            </a:r>
          </a:p>
          <a:p>
            <a:pPr lvl="1">
              <a:spcBef>
                <a:spcPts val="1000"/>
              </a:spcBef>
            </a:pPr>
            <a:r>
              <a:rPr lang="en-US" noProof="0" dirty="0" smtClean="0"/>
              <a:t>Signals may travel in both directions but only in one direction at a time</a:t>
            </a:r>
          </a:p>
          <a:p>
            <a:pPr>
              <a:spcBef>
                <a:spcPts val="1000"/>
              </a:spcBef>
            </a:pPr>
            <a:r>
              <a:rPr lang="en-US" noProof="0" dirty="0" smtClean="0"/>
              <a:t>Simplex</a:t>
            </a:r>
          </a:p>
          <a:p>
            <a:pPr lvl="1">
              <a:spcBef>
                <a:spcPts val="1000"/>
              </a:spcBef>
            </a:pPr>
            <a:r>
              <a:rPr lang="en-US" noProof="0" dirty="0" smtClean="0"/>
              <a:t>Signals may travel in only one direction and is sometimes called one-way or unidirectional, communication</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4490596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Duplex, Half-Duplex, and Simplex (2 of 2)</a:t>
            </a:r>
            <a:endParaRPr lang="en-US" noProof="0" dirty="0"/>
          </a:p>
        </p:txBody>
      </p:sp>
      <p:pic>
        <p:nvPicPr>
          <p:cNvPr id="6" name="Picture 5" descr="Figure 5-3 A network adapter’s Speed &amp; Duplex configuration can be chang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70532" y="1345692"/>
            <a:ext cx="5202936" cy="4166616"/>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5018405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Multiplexing (1 of 4) </a:t>
            </a:r>
            <a:endParaRPr lang="en-US" noProof="0" dirty="0"/>
          </a:p>
        </p:txBody>
      </p:sp>
      <p:sp>
        <p:nvSpPr>
          <p:cNvPr id="3" name="Content Placeholder 2"/>
          <p:cNvSpPr>
            <a:spLocks noGrp="1"/>
          </p:cNvSpPr>
          <p:nvPr>
            <p:ph idx="1"/>
          </p:nvPr>
        </p:nvSpPr>
        <p:spPr>
          <a:xfrm>
            <a:off x="365125" y="1538818"/>
            <a:ext cx="8415338" cy="3629712"/>
          </a:xfrm>
        </p:spPr>
        <p:txBody>
          <a:bodyPr/>
          <a:lstStyle/>
          <a:p>
            <a:pPr>
              <a:lnSpc>
                <a:spcPct val="90000"/>
              </a:lnSpc>
              <a:spcBef>
                <a:spcPts val="1000"/>
              </a:spcBef>
            </a:pPr>
            <a:r>
              <a:rPr lang="en-US" noProof="0" dirty="0"/>
              <a:t>Multiplexing</a:t>
            </a:r>
          </a:p>
          <a:p>
            <a:pPr lvl="1">
              <a:lnSpc>
                <a:spcPct val="90000"/>
              </a:lnSpc>
              <a:spcBef>
                <a:spcPts val="1000"/>
              </a:spcBef>
            </a:pPr>
            <a:r>
              <a:rPr lang="en-US" noProof="0" dirty="0"/>
              <a:t>A form of transmission that allows multiple signals to travel simultaneously over one medium</a:t>
            </a:r>
          </a:p>
          <a:p>
            <a:pPr>
              <a:lnSpc>
                <a:spcPct val="90000"/>
              </a:lnSpc>
              <a:spcBef>
                <a:spcPts val="1000"/>
              </a:spcBef>
            </a:pPr>
            <a:r>
              <a:rPr lang="en-US" noProof="0" dirty="0"/>
              <a:t>Subchannels</a:t>
            </a:r>
          </a:p>
          <a:p>
            <a:pPr lvl="1">
              <a:lnSpc>
                <a:spcPct val="90000"/>
              </a:lnSpc>
              <a:spcBef>
                <a:spcPts val="1000"/>
              </a:spcBef>
            </a:pPr>
            <a:r>
              <a:rPr lang="en-US" noProof="0" dirty="0"/>
              <a:t>Logical multiple smaller channels</a:t>
            </a:r>
          </a:p>
          <a:p>
            <a:pPr>
              <a:lnSpc>
                <a:spcPct val="90000"/>
              </a:lnSpc>
              <a:spcBef>
                <a:spcPts val="1000"/>
              </a:spcBef>
            </a:pPr>
            <a:r>
              <a:rPr lang="en-US" noProof="0" dirty="0"/>
              <a:t>Multiplexer (mux</a:t>
            </a:r>
            <a:r>
              <a:rPr lang="en-US" noProof="0" dirty="0" smtClean="0"/>
              <a:t>):</a:t>
            </a:r>
            <a:endParaRPr lang="en-US" noProof="0" dirty="0"/>
          </a:p>
          <a:p>
            <a:pPr lvl="1">
              <a:lnSpc>
                <a:spcPct val="90000"/>
              </a:lnSpc>
              <a:spcBef>
                <a:spcPts val="1000"/>
              </a:spcBef>
            </a:pPr>
            <a:r>
              <a:rPr lang="en-US" noProof="0" dirty="0"/>
              <a:t>Combines many channel signals</a:t>
            </a:r>
          </a:p>
          <a:p>
            <a:pPr lvl="1">
              <a:lnSpc>
                <a:spcPct val="90000"/>
              </a:lnSpc>
              <a:spcBef>
                <a:spcPts val="1000"/>
              </a:spcBef>
            </a:pPr>
            <a:r>
              <a:rPr lang="en-US" noProof="0" dirty="0"/>
              <a:t>Required at the transmitting end of the channel</a:t>
            </a:r>
          </a:p>
          <a:p>
            <a:pPr>
              <a:lnSpc>
                <a:spcPct val="90000"/>
              </a:lnSpc>
              <a:spcBef>
                <a:spcPts val="1000"/>
              </a:spcBef>
            </a:pPr>
            <a:r>
              <a:rPr lang="en-US" noProof="0" dirty="0"/>
              <a:t>Demultiplexer (demux)</a:t>
            </a:r>
          </a:p>
          <a:p>
            <a:pPr lvl="1">
              <a:lnSpc>
                <a:spcPct val="90000"/>
              </a:lnSpc>
              <a:spcBef>
                <a:spcPts val="1000"/>
              </a:spcBef>
            </a:pPr>
            <a:r>
              <a:rPr lang="en-US" noProof="0" dirty="0"/>
              <a:t>Separates the combined </a:t>
            </a:r>
            <a:r>
              <a:rPr lang="en-US" noProof="0" dirty="0" smtClean="0"/>
              <a:t>signals</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648336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Multiplexing (2 of 4) </a:t>
            </a:r>
            <a:endParaRPr lang="en-US" noProof="0" dirty="0"/>
          </a:p>
        </p:txBody>
      </p:sp>
      <p:sp>
        <p:nvSpPr>
          <p:cNvPr id="3" name="Content Placeholder 2"/>
          <p:cNvSpPr>
            <a:spLocks noGrp="1"/>
          </p:cNvSpPr>
          <p:nvPr>
            <p:ph idx="1"/>
          </p:nvPr>
        </p:nvSpPr>
        <p:spPr>
          <a:xfrm>
            <a:off x="365125" y="1538818"/>
            <a:ext cx="8415338" cy="3481979"/>
          </a:xfrm>
        </p:spPr>
        <p:txBody>
          <a:bodyPr/>
          <a:lstStyle/>
          <a:p>
            <a:pPr>
              <a:spcBef>
                <a:spcPts val="1000"/>
              </a:spcBef>
            </a:pPr>
            <a:r>
              <a:rPr lang="en-US" noProof="0" dirty="0" smtClean="0"/>
              <a:t>Three types of multiplexing are used on copper lines</a:t>
            </a:r>
          </a:p>
          <a:p>
            <a:pPr>
              <a:spcBef>
                <a:spcPts val="1000"/>
              </a:spcBef>
            </a:pPr>
            <a:r>
              <a:rPr lang="en-US" noProof="0" dirty="0" smtClean="0"/>
              <a:t>T</a:t>
            </a:r>
            <a:r>
              <a:rPr lang="en-US" sz="100" noProof="0" dirty="0" smtClean="0"/>
              <a:t> </a:t>
            </a:r>
            <a:r>
              <a:rPr lang="en-US" noProof="0" dirty="0" smtClean="0"/>
              <a:t>D</a:t>
            </a:r>
            <a:r>
              <a:rPr lang="en-US" sz="100" noProof="0" dirty="0" smtClean="0"/>
              <a:t> </a:t>
            </a:r>
            <a:r>
              <a:rPr lang="en-US" noProof="0" dirty="0" smtClean="0"/>
              <a:t>M (time </a:t>
            </a:r>
            <a:r>
              <a:rPr lang="en-US" noProof="0" dirty="0"/>
              <a:t>division multiplexing)</a:t>
            </a:r>
          </a:p>
          <a:p>
            <a:pPr lvl="1">
              <a:spcBef>
                <a:spcPts val="1000"/>
              </a:spcBef>
            </a:pPr>
            <a:r>
              <a:rPr lang="en-US" noProof="0" dirty="0"/>
              <a:t>Divides channel into multiple time </a:t>
            </a:r>
            <a:r>
              <a:rPr lang="en-US" noProof="0" dirty="0" smtClean="0"/>
              <a:t>intervals</a:t>
            </a:r>
          </a:p>
          <a:p>
            <a:pPr>
              <a:spcBef>
                <a:spcPts val="1000"/>
              </a:spcBef>
            </a:pPr>
            <a:r>
              <a:rPr lang="en-US" noProof="0" dirty="0" smtClean="0"/>
              <a:t>S</a:t>
            </a:r>
            <a:r>
              <a:rPr lang="en-US" sz="100" noProof="0" dirty="0" smtClean="0"/>
              <a:t> </a:t>
            </a:r>
            <a:r>
              <a:rPr lang="en-US" noProof="0" dirty="0" smtClean="0"/>
              <a:t>T</a:t>
            </a:r>
            <a:r>
              <a:rPr lang="en-US" sz="100" noProof="0" dirty="0" smtClean="0"/>
              <a:t> </a:t>
            </a:r>
            <a:r>
              <a:rPr lang="en-US" noProof="0" dirty="0" smtClean="0"/>
              <a:t>D</a:t>
            </a:r>
            <a:r>
              <a:rPr lang="en-US" sz="100" noProof="0" dirty="0" smtClean="0"/>
              <a:t> </a:t>
            </a:r>
            <a:r>
              <a:rPr lang="en-US" noProof="0" dirty="0" smtClean="0"/>
              <a:t>M (statistical time division multiplexing):</a:t>
            </a:r>
            <a:endParaRPr lang="en-US" noProof="0" dirty="0"/>
          </a:p>
          <a:p>
            <a:pPr lvl="1">
              <a:spcBef>
                <a:spcPts val="1000"/>
              </a:spcBef>
            </a:pPr>
            <a:r>
              <a:rPr lang="en-US" noProof="0" dirty="0"/>
              <a:t>Transmitter assigns slots to nodes</a:t>
            </a:r>
          </a:p>
          <a:p>
            <a:pPr lvl="2">
              <a:spcBef>
                <a:spcPts val="1000"/>
              </a:spcBef>
            </a:pPr>
            <a:r>
              <a:rPr lang="en-US" noProof="0" dirty="0"/>
              <a:t>According to </a:t>
            </a:r>
            <a:r>
              <a:rPr lang="en-US" noProof="0" dirty="0" smtClean="0"/>
              <a:t>priority and need</a:t>
            </a:r>
            <a:endParaRPr lang="en-US" noProof="0" dirty="0"/>
          </a:p>
          <a:p>
            <a:pPr lvl="1">
              <a:spcBef>
                <a:spcPts val="1000"/>
              </a:spcBef>
            </a:pPr>
            <a:r>
              <a:rPr lang="en-US" noProof="0" dirty="0" smtClean="0"/>
              <a:t>Maximizes available bandwidth on a network</a:t>
            </a:r>
          </a:p>
          <a:p>
            <a:pPr>
              <a:spcBef>
                <a:spcPts val="1000"/>
              </a:spcBef>
            </a:pPr>
            <a:r>
              <a:rPr lang="en-US" noProof="0" dirty="0" smtClean="0"/>
              <a:t>F</a:t>
            </a:r>
            <a:r>
              <a:rPr lang="en-US" sz="100" noProof="0" dirty="0" smtClean="0"/>
              <a:t> </a:t>
            </a:r>
            <a:r>
              <a:rPr lang="en-US" noProof="0" dirty="0" smtClean="0"/>
              <a:t>D</a:t>
            </a:r>
            <a:r>
              <a:rPr lang="en-US" sz="100" noProof="0" dirty="0" smtClean="0"/>
              <a:t> </a:t>
            </a:r>
            <a:r>
              <a:rPr lang="en-US" noProof="0" dirty="0" smtClean="0"/>
              <a:t>M (frequency division multiplexing</a:t>
            </a:r>
            <a:r>
              <a:rPr lang="en-US" noProof="0" dirty="0"/>
              <a:t>)</a:t>
            </a:r>
          </a:p>
          <a:p>
            <a:pPr lvl="1">
              <a:spcBef>
                <a:spcPts val="1000"/>
              </a:spcBef>
            </a:pPr>
            <a:r>
              <a:rPr lang="en-US" noProof="0" dirty="0" smtClean="0"/>
              <a:t>Assigns different frequency </a:t>
            </a:r>
            <a:r>
              <a:rPr lang="en-US" noProof="0" dirty="0"/>
              <a:t>band for each communications </a:t>
            </a:r>
            <a:r>
              <a:rPr lang="en-US" noProof="0" dirty="0" smtClean="0"/>
              <a:t>subchannel</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5733548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Multiplexing (3 of 4) </a:t>
            </a:r>
            <a:endParaRPr lang="en-US" noProof="0" dirty="0"/>
          </a:p>
        </p:txBody>
      </p:sp>
      <p:sp>
        <p:nvSpPr>
          <p:cNvPr id="3" name="Content Placeholder 2"/>
          <p:cNvSpPr>
            <a:spLocks noGrp="1"/>
          </p:cNvSpPr>
          <p:nvPr>
            <p:ph idx="1"/>
          </p:nvPr>
        </p:nvSpPr>
        <p:spPr>
          <a:xfrm>
            <a:off x="365125" y="1538818"/>
            <a:ext cx="8415338" cy="3774367"/>
          </a:xfrm>
        </p:spPr>
        <p:txBody>
          <a:bodyPr/>
          <a:lstStyle/>
          <a:p>
            <a:pPr>
              <a:spcBef>
                <a:spcPts val="1000"/>
              </a:spcBef>
            </a:pPr>
            <a:r>
              <a:rPr lang="en-US" noProof="0" dirty="0" smtClean="0"/>
              <a:t>Three types of multiplexing are used on fiber-optic cable</a:t>
            </a:r>
          </a:p>
          <a:p>
            <a:pPr>
              <a:spcBef>
                <a:spcPts val="1000"/>
              </a:spcBef>
            </a:pPr>
            <a:r>
              <a:rPr lang="en-US" noProof="0" dirty="0" smtClean="0"/>
              <a:t>W</a:t>
            </a:r>
            <a:r>
              <a:rPr lang="en-US" sz="100" noProof="0" dirty="0" smtClean="0"/>
              <a:t> </a:t>
            </a:r>
            <a:r>
              <a:rPr lang="en-US" noProof="0" dirty="0" smtClean="0"/>
              <a:t>D</a:t>
            </a:r>
            <a:r>
              <a:rPr lang="en-US" sz="100" noProof="0" dirty="0" smtClean="0"/>
              <a:t> </a:t>
            </a:r>
            <a:r>
              <a:rPr lang="en-US" noProof="0" dirty="0" smtClean="0"/>
              <a:t>M (wavelength division multiplexing</a:t>
            </a:r>
            <a:r>
              <a:rPr lang="en-US" noProof="0" dirty="0"/>
              <a:t>)</a:t>
            </a:r>
          </a:p>
          <a:p>
            <a:pPr lvl="1">
              <a:spcBef>
                <a:spcPts val="1000"/>
              </a:spcBef>
            </a:pPr>
            <a:r>
              <a:rPr lang="en-US" noProof="0" dirty="0" smtClean="0"/>
              <a:t>Carries </a:t>
            </a:r>
            <a:r>
              <a:rPr lang="en-US" noProof="0" dirty="0"/>
              <a:t>multiple light signals </a:t>
            </a:r>
            <a:r>
              <a:rPr lang="en-US" noProof="0" dirty="0" smtClean="0"/>
              <a:t>simultaneously by dividing a light beam into different wavelengths or colors</a:t>
            </a:r>
            <a:endParaRPr lang="en-US" noProof="0" dirty="0"/>
          </a:p>
          <a:p>
            <a:pPr>
              <a:spcBef>
                <a:spcPts val="1000"/>
              </a:spcBef>
            </a:pPr>
            <a:r>
              <a:rPr lang="en-US" noProof="0" dirty="0" smtClean="0"/>
              <a:t>D</a:t>
            </a:r>
            <a:r>
              <a:rPr lang="en-US" sz="100" noProof="0" dirty="0" smtClean="0"/>
              <a:t> </a:t>
            </a:r>
            <a:r>
              <a:rPr lang="en-US" noProof="0" dirty="0" smtClean="0"/>
              <a:t>W</a:t>
            </a:r>
            <a:r>
              <a:rPr lang="en-US" sz="100" noProof="0" dirty="0" smtClean="0"/>
              <a:t> </a:t>
            </a:r>
            <a:r>
              <a:rPr lang="en-US" noProof="0" dirty="0" smtClean="0"/>
              <a:t>D</a:t>
            </a:r>
            <a:r>
              <a:rPr lang="en-US" sz="100" noProof="0" dirty="0" smtClean="0"/>
              <a:t> </a:t>
            </a:r>
            <a:r>
              <a:rPr lang="en-US" noProof="0" dirty="0" smtClean="0"/>
              <a:t>M (dense wavelength division multiplexing):</a:t>
            </a:r>
            <a:endParaRPr lang="en-US" noProof="0" dirty="0"/>
          </a:p>
          <a:p>
            <a:pPr lvl="1">
              <a:spcBef>
                <a:spcPts val="1000"/>
              </a:spcBef>
            </a:pPr>
            <a:r>
              <a:rPr lang="en-US" noProof="0" dirty="0" smtClean="0"/>
              <a:t>Extraordinary </a:t>
            </a:r>
            <a:r>
              <a:rPr lang="en-US" noProof="0" dirty="0"/>
              <a:t>capacity</a:t>
            </a:r>
          </a:p>
          <a:p>
            <a:pPr lvl="1">
              <a:spcBef>
                <a:spcPts val="1000"/>
              </a:spcBef>
            </a:pPr>
            <a:r>
              <a:rPr lang="en-US" noProof="0" dirty="0"/>
              <a:t>Typically used on high-bandwidth or long-distance WAN links</a:t>
            </a:r>
          </a:p>
          <a:p>
            <a:pPr>
              <a:spcBef>
                <a:spcPts val="1000"/>
              </a:spcBef>
            </a:pPr>
            <a:r>
              <a:rPr lang="en-US" noProof="0" dirty="0" smtClean="0"/>
              <a:t>C</a:t>
            </a:r>
            <a:r>
              <a:rPr lang="en-US" sz="100" noProof="0" dirty="0" smtClean="0"/>
              <a:t> </a:t>
            </a:r>
            <a:r>
              <a:rPr lang="en-US" noProof="0" dirty="0" smtClean="0"/>
              <a:t>W</a:t>
            </a:r>
            <a:r>
              <a:rPr lang="en-US" sz="100" noProof="0" dirty="0" smtClean="0"/>
              <a:t> </a:t>
            </a:r>
            <a:r>
              <a:rPr lang="en-US" noProof="0" dirty="0" smtClean="0"/>
              <a:t>D</a:t>
            </a:r>
            <a:r>
              <a:rPr lang="en-US" sz="100" noProof="0" dirty="0" smtClean="0"/>
              <a:t> </a:t>
            </a:r>
            <a:r>
              <a:rPr lang="en-US" noProof="0" dirty="0" smtClean="0"/>
              <a:t>M </a:t>
            </a:r>
            <a:r>
              <a:rPr lang="en-US" noProof="0" dirty="0"/>
              <a:t>(Coarse </a:t>
            </a:r>
            <a:r>
              <a:rPr lang="en-US" noProof="0" dirty="0" smtClean="0"/>
              <a:t>wavelength division multiplexing):</a:t>
            </a:r>
            <a:endParaRPr lang="en-US" noProof="0" dirty="0"/>
          </a:p>
          <a:p>
            <a:pPr lvl="1">
              <a:spcBef>
                <a:spcPts val="1000"/>
              </a:spcBef>
            </a:pPr>
            <a:r>
              <a:rPr lang="en-US" noProof="0" dirty="0" smtClean="0"/>
              <a:t>Channels </a:t>
            </a:r>
            <a:r>
              <a:rPr lang="en-US" noProof="0" dirty="0"/>
              <a:t>are spaced more widely apart across entire frequency </a:t>
            </a:r>
            <a:r>
              <a:rPr lang="en-US" noProof="0" dirty="0" smtClean="0"/>
              <a:t>band</a:t>
            </a:r>
          </a:p>
          <a:p>
            <a:pPr lvl="1">
              <a:spcBef>
                <a:spcPts val="1000"/>
              </a:spcBef>
            </a:pPr>
            <a:r>
              <a:rPr lang="en-US" noProof="0" dirty="0" smtClean="0"/>
              <a:t>Effective distance is more limited because the signal is not amplified</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5681585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Multiplexing (4 of 4) </a:t>
            </a:r>
            <a:endParaRPr lang="en-US" noProof="0" dirty="0"/>
          </a:p>
        </p:txBody>
      </p:sp>
      <p:pic>
        <p:nvPicPr>
          <p:cNvPr id="6" name="Picture 5" descr="Figure 5-4 C W D M multiplexers come in 4-channel, 8-channel, 16-channel, and 18-channel varieties. Source: Telecome Engineering, Inc.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6336" y="1571244"/>
            <a:ext cx="5291328" cy="3715512"/>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8530898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Copper Cable</a:t>
            </a:r>
            <a:endParaRPr lang="en-US" noProof="0" dirty="0"/>
          </a:p>
        </p:txBody>
      </p:sp>
      <p:sp>
        <p:nvSpPr>
          <p:cNvPr id="3" name="Content Placeholder 2"/>
          <p:cNvSpPr>
            <a:spLocks noGrp="1"/>
          </p:cNvSpPr>
          <p:nvPr>
            <p:ph idx="1"/>
          </p:nvPr>
        </p:nvSpPr>
        <p:spPr>
          <a:xfrm>
            <a:off x="365125" y="1538818"/>
            <a:ext cx="4816475" cy="292388"/>
          </a:xfrm>
        </p:spPr>
        <p:txBody>
          <a:bodyPr/>
          <a:lstStyle/>
          <a:p>
            <a:r>
              <a:rPr lang="en-US" noProof="0" dirty="0" smtClean="0"/>
              <a:t>Coaxial cable is considered a “legacy” cable</a:t>
            </a:r>
          </a:p>
        </p:txBody>
      </p:sp>
      <p:pic>
        <p:nvPicPr>
          <p:cNvPr id="5" name="Picture 4" descr="Figure 5-5 Coaxial cable. Coaxial cable has a central conducting core surrounded by an insulation of P V C or Teflon, a braided metal shielding, and a sheath."/>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0" y="2286000"/>
            <a:ext cx="3973147" cy="2976300"/>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2576125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Twisted-Pair Cable (1 of 3)</a:t>
            </a:r>
            <a:endParaRPr lang="en-US" noProof="0" dirty="0"/>
          </a:p>
        </p:txBody>
      </p:sp>
      <p:sp>
        <p:nvSpPr>
          <p:cNvPr id="3" name="Content Placeholder 2"/>
          <p:cNvSpPr>
            <a:spLocks noGrp="1"/>
          </p:cNvSpPr>
          <p:nvPr>
            <p:ph idx="1"/>
          </p:nvPr>
        </p:nvSpPr>
        <p:spPr>
          <a:xfrm>
            <a:off x="365125" y="1538818"/>
            <a:ext cx="8415338" cy="1466555"/>
          </a:xfrm>
        </p:spPr>
        <p:txBody>
          <a:bodyPr/>
          <a:lstStyle/>
          <a:p>
            <a:pPr>
              <a:spcBef>
                <a:spcPts val="1000"/>
              </a:spcBef>
            </a:pPr>
            <a:r>
              <a:rPr lang="en-US" noProof="0" dirty="0"/>
              <a:t>Color-coded insulated copper wire </a:t>
            </a:r>
            <a:r>
              <a:rPr lang="en-US" noProof="0" dirty="0" smtClean="0"/>
              <a:t>pairs:</a:t>
            </a:r>
            <a:endParaRPr lang="en-US" noProof="0" dirty="0"/>
          </a:p>
          <a:p>
            <a:pPr lvl="1">
              <a:spcBef>
                <a:spcPts val="1000"/>
              </a:spcBef>
            </a:pPr>
            <a:r>
              <a:rPr lang="en-US" noProof="0" dirty="0" smtClean="0"/>
              <a:t>0.4–0.8 </a:t>
            </a:r>
            <a:r>
              <a:rPr lang="en-US" noProof="0" dirty="0"/>
              <a:t>mm diameter</a:t>
            </a:r>
          </a:p>
          <a:p>
            <a:pPr lvl="1">
              <a:spcBef>
                <a:spcPts val="1000"/>
              </a:spcBef>
            </a:pPr>
            <a:r>
              <a:rPr lang="en-US" noProof="0" dirty="0"/>
              <a:t>Encased in a plastic sheath</a:t>
            </a:r>
          </a:p>
          <a:p>
            <a:pPr lvl="1">
              <a:spcBef>
                <a:spcPts val="1000"/>
              </a:spcBef>
            </a:pPr>
            <a:r>
              <a:rPr lang="en-US" noProof="0" dirty="0"/>
              <a:t>Every two wires are </a:t>
            </a:r>
            <a:r>
              <a:rPr lang="en-US" noProof="0" dirty="0" smtClean="0"/>
              <a:t>twisted together</a:t>
            </a:r>
            <a:endParaRPr lang="en-US" noProof="0" dirty="0"/>
          </a:p>
        </p:txBody>
      </p:sp>
      <p:pic>
        <p:nvPicPr>
          <p:cNvPr id="5" name="Picture 4" descr="Figure 5-8 Twisted-pair cable. Every two wires are twisted around each other to form pairs, and all the pairs are encased in a plastic sheath."/>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71800" y="3283386"/>
            <a:ext cx="2689768" cy="2865188"/>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7415711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Twisted-Pair Cable (2 of 3)</a:t>
            </a:r>
            <a:endParaRPr lang="en-US" noProof="0" dirty="0"/>
          </a:p>
        </p:txBody>
      </p:sp>
      <p:sp>
        <p:nvSpPr>
          <p:cNvPr id="3" name="Content Placeholder 2"/>
          <p:cNvSpPr>
            <a:spLocks noGrp="1"/>
          </p:cNvSpPr>
          <p:nvPr>
            <p:ph idx="1"/>
          </p:nvPr>
        </p:nvSpPr>
        <p:spPr>
          <a:xfrm>
            <a:off x="365125" y="1538818"/>
            <a:ext cx="8415338" cy="4293996"/>
          </a:xfrm>
        </p:spPr>
        <p:txBody>
          <a:bodyPr/>
          <a:lstStyle/>
          <a:p>
            <a:pPr>
              <a:spcBef>
                <a:spcPts val="1000"/>
              </a:spcBef>
            </a:pPr>
            <a:r>
              <a:rPr lang="en-US" noProof="0" dirty="0" smtClean="0"/>
              <a:t>Twisted-pair cabling in Ethernet networks contains four wire pairs:</a:t>
            </a:r>
          </a:p>
          <a:p>
            <a:pPr lvl="1">
              <a:spcBef>
                <a:spcPts val="1000"/>
              </a:spcBef>
            </a:pPr>
            <a:r>
              <a:rPr lang="en-US" noProof="0" dirty="0" smtClean="0"/>
              <a:t>Fast Ethernet uses one pair to send data and one pair to receive data</a:t>
            </a:r>
          </a:p>
          <a:p>
            <a:pPr lvl="1">
              <a:spcBef>
                <a:spcPts val="1000"/>
              </a:spcBef>
            </a:pPr>
            <a:r>
              <a:rPr lang="en-US" noProof="0" dirty="0" smtClean="0"/>
              <a:t>Networks using Gigabit Ethernet use all four pairs for both sending and receiving</a:t>
            </a:r>
          </a:p>
          <a:p>
            <a:pPr>
              <a:spcBef>
                <a:spcPts val="1000"/>
              </a:spcBef>
            </a:pPr>
            <a:r>
              <a:rPr lang="en-US" noProof="0" dirty="0"/>
              <a:t>Wiring standard </a:t>
            </a:r>
            <a:r>
              <a:rPr lang="en-US" noProof="0" dirty="0" smtClean="0"/>
              <a:t>specification</a:t>
            </a:r>
            <a:endParaRPr lang="en-US" noProof="0" dirty="0"/>
          </a:p>
          <a:p>
            <a:pPr lvl="1">
              <a:spcBef>
                <a:spcPts val="1000"/>
              </a:spcBef>
            </a:pPr>
            <a:r>
              <a:rPr lang="en-US" noProof="0" dirty="0" smtClean="0"/>
              <a:t>T</a:t>
            </a:r>
            <a:r>
              <a:rPr lang="en-US" sz="100" noProof="0" dirty="0" smtClean="0"/>
              <a:t> </a:t>
            </a:r>
            <a:r>
              <a:rPr lang="en-US" noProof="0" dirty="0" smtClean="0"/>
              <a:t>I</a:t>
            </a:r>
            <a:r>
              <a:rPr lang="en-US" sz="100" noProof="0" dirty="0" smtClean="0"/>
              <a:t> </a:t>
            </a:r>
            <a:r>
              <a:rPr lang="en-US" noProof="0" dirty="0" smtClean="0"/>
              <a:t>A/E</a:t>
            </a:r>
            <a:r>
              <a:rPr lang="en-US" sz="100" noProof="0" dirty="0" smtClean="0"/>
              <a:t> </a:t>
            </a:r>
            <a:r>
              <a:rPr lang="en-US" noProof="0" dirty="0" smtClean="0"/>
              <a:t>I</a:t>
            </a:r>
            <a:r>
              <a:rPr lang="en-US" sz="100" noProof="0" dirty="0" smtClean="0"/>
              <a:t> </a:t>
            </a:r>
            <a:r>
              <a:rPr lang="en-US" noProof="0" dirty="0" smtClean="0"/>
              <a:t>A </a:t>
            </a:r>
            <a:r>
              <a:rPr lang="en-US" noProof="0" dirty="0"/>
              <a:t>568</a:t>
            </a:r>
          </a:p>
          <a:p>
            <a:pPr>
              <a:spcBef>
                <a:spcPts val="1000"/>
              </a:spcBef>
            </a:pPr>
            <a:r>
              <a:rPr lang="en-US" noProof="0" dirty="0"/>
              <a:t>Most common twisted pair </a:t>
            </a:r>
            <a:r>
              <a:rPr lang="en-US" noProof="0" dirty="0" smtClean="0"/>
              <a:t>types:</a:t>
            </a:r>
            <a:endParaRPr lang="en-US" noProof="0" dirty="0"/>
          </a:p>
          <a:p>
            <a:pPr lvl="1">
              <a:spcBef>
                <a:spcPts val="1000"/>
              </a:spcBef>
            </a:pPr>
            <a:r>
              <a:rPr lang="en-US" noProof="0" dirty="0"/>
              <a:t>Category (cat) 3, 5, 5e, 6, 6a, </a:t>
            </a:r>
            <a:r>
              <a:rPr lang="en-US" noProof="0" dirty="0" smtClean="0"/>
              <a:t>and 7</a:t>
            </a:r>
            <a:endParaRPr lang="en-US" noProof="0" dirty="0"/>
          </a:p>
          <a:p>
            <a:pPr lvl="1">
              <a:spcBef>
                <a:spcPts val="1000"/>
              </a:spcBef>
            </a:pPr>
            <a:r>
              <a:rPr lang="en-US" noProof="0" dirty="0"/>
              <a:t>CAT 5e or higher used in modern LANs</a:t>
            </a:r>
          </a:p>
          <a:p>
            <a:pPr>
              <a:spcBef>
                <a:spcPts val="1000"/>
              </a:spcBef>
            </a:pPr>
            <a:r>
              <a:rPr lang="en-US" noProof="0" dirty="0"/>
              <a:t>Two </a:t>
            </a:r>
            <a:r>
              <a:rPr lang="en-US" noProof="0" dirty="0" smtClean="0"/>
              <a:t>categories:</a:t>
            </a:r>
            <a:endParaRPr lang="en-US" noProof="0" dirty="0"/>
          </a:p>
          <a:p>
            <a:pPr lvl="1">
              <a:spcBef>
                <a:spcPts val="1000"/>
              </a:spcBef>
            </a:pPr>
            <a:r>
              <a:rPr lang="en-US" noProof="0" dirty="0"/>
              <a:t>Shielded twisted pair (</a:t>
            </a:r>
            <a:r>
              <a:rPr lang="en-US" noProof="0" dirty="0" smtClean="0"/>
              <a:t>S</a:t>
            </a:r>
            <a:r>
              <a:rPr lang="en-US" sz="100" noProof="0" dirty="0" smtClean="0"/>
              <a:t> </a:t>
            </a:r>
            <a:r>
              <a:rPr lang="en-US" noProof="0" dirty="0" smtClean="0"/>
              <a:t>T</a:t>
            </a:r>
            <a:r>
              <a:rPr lang="en-US" sz="100" noProof="0" dirty="0" smtClean="0"/>
              <a:t> </a:t>
            </a:r>
            <a:r>
              <a:rPr lang="en-US" noProof="0" dirty="0" smtClean="0"/>
              <a:t>P</a:t>
            </a:r>
            <a:r>
              <a:rPr lang="en-US" noProof="0" dirty="0"/>
              <a:t>)</a:t>
            </a:r>
          </a:p>
          <a:p>
            <a:pPr lvl="1">
              <a:spcBef>
                <a:spcPts val="1000"/>
              </a:spcBef>
            </a:pPr>
            <a:r>
              <a:rPr lang="en-US" noProof="0" dirty="0"/>
              <a:t>Unshielded twisted pair (</a:t>
            </a:r>
            <a:r>
              <a:rPr lang="en-US" noProof="0" dirty="0" smtClean="0"/>
              <a:t>U</a:t>
            </a:r>
            <a:r>
              <a:rPr lang="en-US" sz="100" noProof="0" dirty="0" smtClean="0"/>
              <a:t> </a:t>
            </a:r>
            <a:r>
              <a:rPr lang="en-US" noProof="0" dirty="0" smtClean="0"/>
              <a:t>T</a:t>
            </a:r>
            <a:r>
              <a:rPr lang="en-US" sz="100" noProof="0" dirty="0" smtClean="0"/>
              <a:t> </a:t>
            </a:r>
            <a:r>
              <a:rPr lang="en-US" noProof="0" dirty="0" smtClean="0"/>
              <a:t>P)</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3742165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Twisted-Pair Cable (3 of 3)</a:t>
            </a:r>
            <a:endParaRPr lang="en-US" noProof="0" dirty="0"/>
          </a:p>
        </p:txBody>
      </p:sp>
      <p:pic>
        <p:nvPicPr>
          <p:cNvPr id="6" name="Picture 5" descr="Figure 5-9 This data cable is Cat 5e.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38400" y="1730153"/>
            <a:ext cx="4137660" cy="3877357"/>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7527990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Objectives</a:t>
            </a:r>
            <a:endParaRPr lang="en-US" noProof="0" dirty="0"/>
          </a:p>
        </p:txBody>
      </p:sp>
      <p:sp>
        <p:nvSpPr>
          <p:cNvPr id="3" name="Text Placeholder 2"/>
          <p:cNvSpPr>
            <a:spLocks noGrp="1"/>
          </p:cNvSpPr>
          <p:nvPr>
            <p:ph type="body" idx="1"/>
          </p:nvPr>
        </p:nvSpPr>
        <p:spPr>
          <a:xfrm>
            <a:off x="2641600" y="2942670"/>
            <a:ext cx="6172200" cy="3093154"/>
          </a:xfrm>
        </p:spPr>
        <p:txBody>
          <a:bodyPr/>
          <a:lstStyle/>
          <a:p>
            <a:pPr marL="361950" indent="-361950"/>
            <a:r>
              <a:rPr lang="en-US" b="1" noProof="0" dirty="0" smtClean="0">
                <a:solidFill>
                  <a:srgbClr val="1B70A5"/>
                </a:solidFill>
              </a:rPr>
              <a:t>5.1</a:t>
            </a:r>
            <a:r>
              <a:rPr lang="en-US" noProof="0" dirty="0" smtClean="0"/>
              <a:t> Explain </a:t>
            </a:r>
            <a:r>
              <a:rPr lang="en-US" noProof="0" dirty="0"/>
              <a:t>basic data transmission concepts, including </a:t>
            </a:r>
            <a:r>
              <a:rPr lang="en-US" noProof="0" dirty="0" smtClean="0"/>
              <a:t>throughput, bandwidth, </a:t>
            </a:r>
            <a:r>
              <a:rPr lang="en-US" noProof="0" dirty="0"/>
              <a:t>multiplexing, </a:t>
            </a:r>
            <a:r>
              <a:rPr lang="en-US" noProof="0" dirty="0" smtClean="0"/>
              <a:t>and common transmission flaws</a:t>
            </a:r>
            <a:endParaRPr lang="en-US" noProof="0" dirty="0"/>
          </a:p>
          <a:p>
            <a:pPr marL="361950" indent="-361950"/>
            <a:r>
              <a:rPr lang="en-US" b="1" noProof="0" dirty="0" smtClean="0">
                <a:solidFill>
                  <a:srgbClr val="1B70A5"/>
                </a:solidFill>
              </a:rPr>
              <a:t>5.2</a:t>
            </a:r>
            <a:r>
              <a:rPr lang="en-US" noProof="0" dirty="0" smtClean="0"/>
              <a:t> Identify and describe </a:t>
            </a:r>
            <a:r>
              <a:rPr lang="en-US" noProof="0" dirty="0"/>
              <a:t>the physical characteristics and </a:t>
            </a:r>
            <a:r>
              <a:rPr lang="en-US" noProof="0" dirty="0" smtClean="0"/>
              <a:t>official </a:t>
            </a:r>
            <a:r>
              <a:rPr lang="en-US" noProof="0" dirty="0"/>
              <a:t>standards of coaxial cable, </a:t>
            </a:r>
            <a:r>
              <a:rPr lang="en-US" noProof="0" dirty="0" smtClean="0"/>
              <a:t>twisted-pair, </a:t>
            </a:r>
            <a:r>
              <a:rPr lang="en-US" noProof="0" dirty="0"/>
              <a:t>and </a:t>
            </a:r>
            <a:r>
              <a:rPr lang="en-US" noProof="0" dirty="0" smtClean="0"/>
              <a:t>fiber-optic cable, and their related connectors</a:t>
            </a:r>
            <a:endParaRPr lang="en-US" noProof="0" dirty="0"/>
          </a:p>
          <a:p>
            <a:pPr marL="361950" indent="-361950"/>
            <a:r>
              <a:rPr lang="en-US" b="1" noProof="0" dirty="0" smtClean="0">
                <a:solidFill>
                  <a:srgbClr val="1B70A5"/>
                </a:solidFill>
              </a:rPr>
              <a:t>5.3</a:t>
            </a:r>
            <a:r>
              <a:rPr lang="en-US" noProof="0" dirty="0" smtClean="0"/>
              <a:t> Compare </a:t>
            </a:r>
            <a:r>
              <a:rPr lang="en-US" noProof="0" dirty="0"/>
              <a:t>the benefits and limitations of </a:t>
            </a:r>
            <a:r>
              <a:rPr lang="en-US" noProof="0" dirty="0" smtClean="0"/>
              <a:t>various </a:t>
            </a:r>
            <a:r>
              <a:rPr lang="en-US" noProof="0" dirty="0"/>
              <a:t>networking </a:t>
            </a:r>
            <a:r>
              <a:rPr lang="en-US" noProof="0" dirty="0" smtClean="0"/>
              <a:t>media</a:t>
            </a:r>
          </a:p>
          <a:p>
            <a:pPr marL="361950" indent="-361950"/>
            <a:r>
              <a:rPr lang="en-US" b="1" noProof="0" dirty="0" smtClean="0">
                <a:solidFill>
                  <a:srgbClr val="1B70A5"/>
                </a:solidFill>
              </a:rPr>
              <a:t>5.4</a:t>
            </a:r>
            <a:r>
              <a:rPr lang="en-US" noProof="0" dirty="0" smtClean="0"/>
              <a:t> Select and use the appropriate tool to troubleshoot common cable problems</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a:t>© 2019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858418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a:t>
            </a:r>
            <a:r>
              <a:rPr lang="en-US" sz="100" noProof="0" dirty="0" smtClean="0"/>
              <a:t> </a:t>
            </a:r>
            <a:r>
              <a:rPr lang="en-US" noProof="0" dirty="0" smtClean="0"/>
              <a:t>T</a:t>
            </a:r>
            <a:r>
              <a:rPr lang="en-US" sz="100" noProof="0" dirty="0" smtClean="0"/>
              <a:t> </a:t>
            </a:r>
            <a:r>
              <a:rPr lang="en-US" noProof="0" dirty="0" smtClean="0"/>
              <a:t>P (Shielded Twisted Pair)</a:t>
            </a:r>
            <a:endParaRPr lang="en-US" noProof="0" dirty="0"/>
          </a:p>
        </p:txBody>
      </p:sp>
      <p:sp>
        <p:nvSpPr>
          <p:cNvPr id="3" name="Content Placeholder 2"/>
          <p:cNvSpPr>
            <a:spLocks noGrp="1"/>
          </p:cNvSpPr>
          <p:nvPr>
            <p:ph idx="1"/>
          </p:nvPr>
        </p:nvSpPr>
        <p:spPr>
          <a:xfrm>
            <a:off x="365125" y="1538818"/>
            <a:ext cx="8415338" cy="1887183"/>
          </a:xfrm>
        </p:spPr>
        <p:txBody>
          <a:bodyPr/>
          <a:lstStyle/>
          <a:p>
            <a:pPr>
              <a:spcBef>
                <a:spcPts val="1000"/>
              </a:spcBef>
            </a:pPr>
            <a:r>
              <a:rPr lang="en-US" noProof="0" dirty="0"/>
              <a:t>Individually insulated</a:t>
            </a:r>
          </a:p>
          <a:p>
            <a:pPr>
              <a:spcBef>
                <a:spcPts val="1000"/>
              </a:spcBef>
            </a:pPr>
            <a:r>
              <a:rPr lang="en-US" noProof="0" dirty="0"/>
              <a:t>Surrounded by metallic substance shielding (foil</a:t>
            </a:r>
            <a:r>
              <a:rPr lang="en-US" noProof="0" dirty="0" smtClean="0"/>
              <a:t>):</a:t>
            </a:r>
            <a:endParaRPr lang="en-US" noProof="0" dirty="0"/>
          </a:p>
          <a:p>
            <a:pPr lvl="1">
              <a:spcBef>
                <a:spcPts val="1000"/>
              </a:spcBef>
            </a:pPr>
            <a:r>
              <a:rPr lang="en-US" noProof="0" dirty="0"/>
              <a:t>Barrier to external electromagnetic forces</a:t>
            </a:r>
          </a:p>
          <a:p>
            <a:pPr lvl="1">
              <a:spcBef>
                <a:spcPts val="1000"/>
              </a:spcBef>
            </a:pPr>
            <a:r>
              <a:rPr lang="en-US" noProof="0" dirty="0"/>
              <a:t>Contains electrical energy of signals inside</a:t>
            </a:r>
          </a:p>
          <a:p>
            <a:pPr lvl="1">
              <a:spcBef>
                <a:spcPts val="1000"/>
              </a:spcBef>
            </a:pPr>
            <a:r>
              <a:rPr lang="en-US" noProof="0" dirty="0" smtClean="0"/>
              <a:t>Must </a:t>
            </a:r>
            <a:r>
              <a:rPr lang="en-US" noProof="0" dirty="0"/>
              <a:t>be </a:t>
            </a:r>
            <a:r>
              <a:rPr lang="en-US" noProof="0" dirty="0" smtClean="0"/>
              <a:t>grounded</a:t>
            </a:r>
            <a:endParaRPr lang="en-US" noProof="0" dirty="0"/>
          </a:p>
        </p:txBody>
      </p:sp>
      <p:pic>
        <p:nvPicPr>
          <p:cNvPr id="5" name="Picture 4" descr="Figure 5-10 STP cable. Four twisted pairs of cables are surrounded by a foil shielding, a braided copper sheathing and a jacket or sheath."/>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88833" y="3635719"/>
            <a:ext cx="4967921" cy="2438400"/>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6216580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U</a:t>
            </a:r>
            <a:r>
              <a:rPr lang="en-US" sz="100" noProof="0" dirty="0" smtClean="0"/>
              <a:t> </a:t>
            </a:r>
            <a:r>
              <a:rPr lang="en-US" noProof="0" dirty="0" smtClean="0"/>
              <a:t>T</a:t>
            </a:r>
            <a:r>
              <a:rPr lang="en-US" sz="100" noProof="0" dirty="0" smtClean="0"/>
              <a:t> </a:t>
            </a:r>
            <a:r>
              <a:rPr lang="en-US" noProof="0" dirty="0" smtClean="0"/>
              <a:t>P (Unshielded Twisted Pair)</a:t>
            </a:r>
            <a:endParaRPr lang="en-US" noProof="0" dirty="0"/>
          </a:p>
        </p:txBody>
      </p:sp>
      <p:sp>
        <p:nvSpPr>
          <p:cNvPr id="3" name="Content Placeholder 2"/>
          <p:cNvSpPr>
            <a:spLocks noGrp="1"/>
          </p:cNvSpPr>
          <p:nvPr>
            <p:ph idx="1"/>
          </p:nvPr>
        </p:nvSpPr>
        <p:spPr>
          <a:xfrm>
            <a:off x="365125" y="1538818"/>
            <a:ext cx="8415338" cy="1075166"/>
          </a:xfrm>
        </p:spPr>
        <p:txBody>
          <a:bodyPr/>
          <a:lstStyle/>
          <a:p>
            <a:pPr>
              <a:spcBef>
                <a:spcPts val="1000"/>
              </a:spcBef>
            </a:pPr>
            <a:r>
              <a:rPr lang="en-US" noProof="0" dirty="0"/>
              <a:t>One or more insulated wire </a:t>
            </a:r>
            <a:r>
              <a:rPr lang="en-US" noProof="0" dirty="0" smtClean="0"/>
              <a:t>pairs encased </a:t>
            </a:r>
            <a:r>
              <a:rPr lang="en-US" noProof="0" dirty="0"/>
              <a:t>in plastic </a:t>
            </a:r>
            <a:r>
              <a:rPr lang="en-US" noProof="0" dirty="0" smtClean="0"/>
              <a:t>sheath:</a:t>
            </a:r>
            <a:endParaRPr lang="en-US" noProof="0" dirty="0"/>
          </a:p>
          <a:p>
            <a:pPr lvl="1">
              <a:spcBef>
                <a:spcPts val="1000"/>
              </a:spcBef>
            </a:pPr>
            <a:r>
              <a:rPr lang="en-US" noProof="0" dirty="0"/>
              <a:t>No additional shielding</a:t>
            </a:r>
          </a:p>
          <a:p>
            <a:pPr lvl="1">
              <a:spcBef>
                <a:spcPts val="1000"/>
              </a:spcBef>
            </a:pPr>
            <a:r>
              <a:rPr lang="en-US" noProof="0" dirty="0"/>
              <a:t>Less expensive, less noise </a:t>
            </a:r>
            <a:r>
              <a:rPr lang="en-US" noProof="0" dirty="0" smtClean="0"/>
              <a:t>resistance</a:t>
            </a:r>
            <a:endParaRPr lang="en-US" noProof="0" dirty="0"/>
          </a:p>
        </p:txBody>
      </p:sp>
      <p:pic>
        <p:nvPicPr>
          <p:cNvPr id="5" name="Picture 4" descr="Figure 5-11 Various UTP cables and RJ-45 connector. Three types of U T P cable: P V C-grade Cat 5 e, plenum-grade Cat 5 e, Cat 6 with its plastic core, and a U T P cable with an R J 45 connector attach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62766" y="2971800"/>
            <a:ext cx="5020056" cy="2572512"/>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6172876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Comparing S</a:t>
            </a:r>
            <a:r>
              <a:rPr lang="en-US" sz="100" noProof="0" dirty="0" smtClean="0"/>
              <a:t> </a:t>
            </a:r>
            <a:r>
              <a:rPr lang="en-US" noProof="0" dirty="0" smtClean="0"/>
              <a:t>T</a:t>
            </a:r>
            <a:r>
              <a:rPr lang="en-US" sz="100" noProof="0" dirty="0" smtClean="0"/>
              <a:t> </a:t>
            </a:r>
            <a:r>
              <a:rPr lang="en-US" noProof="0" dirty="0" smtClean="0"/>
              <a:t>P and U</a:t>
            </a:r>
            <a:r>
              <a:rPr lang="en-US" sz="100" noProof="0" dirty="0" smtClean="0"/>
              <a:t> </a:t>
            </a:r>
            <a:r>
              <a:rPr lang="en-US" noProof="0" dirty="0" smtClean="0"/>
              <a:t>T</a:t>
            </a:r>
            <a:r>
              <a:rPr lang="en-US" sz="100" noProof="0" dirty="0" smtClean="0"/>
              <a:t> </a:t>
            </a:r>
            <a:r>
              <a:rPr lang="en-US" noProof="0" dirty="0" smtClean="0"/>
              <a:t>P</a:t>
            </a:r>
            <a:endParaRPr lang="en-US" noProof="0" dirty="0"/>
          </a:p>
        </p:txBody>
      </p:sp>
      <p:sp>
        <p:nvSpPr>
          <p:cNvPr id="3" name="Content Placeholder 2"/>
          <p:cNvSpPr>
            <a:spLocks noGrp="1"/>
          </p:cNvSpPr>
          <p:nvPr>
            <p:ph idx="1"/>
          </p:nvPr>
        </p:nvSpPr>
        <p:spPr>
          <a:xfrm>
            <a:off x="365125" y="1538818"/>
            <a:ext cx="8415338" cy="4586384"/>
          </a:xfrm>
        </p:spPr>
        <p:txBody>
          <a:bodyPr/>
          <a:lstStyle/>
          <a:p>
            <a:pPr>
              <a:spcBef>
                <a:spcPts val="1000"/>
              </a:spcBef>
            </a:pPr>
            <a:r>
              <a:rPr lang="en-US" noProof="0" dirty="0"/>
              <a:t>Throughput</a:t>
            </a:r>
          </a:p>
          <a:p>
            <a:pPr lvl="1">
              <a:spcBef>
                <a:spcPts val="1000"/>
              </a:spcBef>
            </a:pPr>
            <a:r>
              <a:rPr lang="en-US" noProof="0" dirty="0" smtClean="0"/>
              <a:t>S</a:t>
            </a:r>
            <a:r>
              <a:rPr lang="en-US" sz="100" noProof="0" dirty="0" smtClean="0"/>
              <a:t> </a:t>
            </a:r>
            <a:r>
              <a:rPr lang="en-US" noProof="0" dirty="0" smtClean="0"/>
              <a:t>T</a:t>
            </a:r>
            <a:r>
              <a:rPr lang="en-US" sz="100" noProof="0" dirty="0" smtClean="0"/>
              <a:t> </a:t>
            </a:r>
            <a:r>
              <a:rPr lang="en-US" noProof="0" dirty="0" smtClean="0"/>
              <a:t>P </a:t>
            </a:r>
            <a:r>
              <a:rPr lang="en-US" noProof="0" dirty="0"/>
              <a:t>and </a:t>
            </a:r>
            <a:r>
              <a:rPr lang="en-US" noProof="0" dirty="0" smtClean="0"/>
              <a:t>U</a:t>
            </a:r>
            <a:r>
              <a:rPr lang="en-US" sz="100" noProof="0" dirty="0" smtClean="0"/>
              <a:t> </a:t>
            </a:r>
            <a:r>
              <a:rPr lang="en-US" noProof="0" dirty="0" smtClean="0"/>
              <a:t>T</a:t>
            </a:r>
            <a:r>
              <a:rPr lang="en-US" sz="100" noProof="0" dirty="0" smtClean="0"/>
              <a:t> </a:t>
            </a:r>
            <a:r>
              <a:rPr lang="en-US" noProof="0" dirty="0" smtClean="0"/>
              <a:t>P </a:t>
            </a:r>
            <a:r>
              <a:rPr lang="en-US" noProof="0" dirty="0"/>
              <a:t>can transmit the same rates</a:t>
            </a:r>
          </a:p>
          <a:p>
            <a:pPr>
              <a:spcBef>
                <a:spcPts val="1000"/>
              </a:spcBef>
            </a:pPr>
            <a:r>
              <a:rPr lang="en-US" noProof="0" dirty="0"/>
              <a:t>Cost</a:t>
            </a:r>
          </a:p>
          <a:p>
            <a:pPr lvl="1">
              <a:spcBef>
                <a:spcPts val="1000"/>
              </a:spcBef>
            </a:pPr>
            <a:r>
              <a:rPr lang="en-US" noProof="0" dirty="0" smtClean="0"/>
              <a:t>S</a:t>
            </a:r>
            <a:r>
              <a:rPr lang="en-US" sz="100" noProof="0" dirty="0" smtClean="0"/>
              <a:t> </a:t>
            </a:r>
            <a:r>
              <a:rPr lang="en-US" noProof="0" dirty="0" smtClean="0"/>
              <a:t>T</a:t>
            </a:r>
            <a:r>
              <a:rPr lang="en-US" sz="100" noProof="0" dirty="0" smtClean="0"/>
              <a:t> </a:t>
            </a:r>
            <a:r>
              <a:rPr lang="en-US" noProof="0" dirty="0" smtClean="0"/>
              <a:t>P </a:t>
            </a:r>
            <a:r>
              <a:rPr lang="en-US" noProof="0" dirty="0"/>
              <a:t>and </a:t>
            </a:r>
            <a:r>
              <a:rPr lang="en-US" noProof="0" dirty="0" smtClean="0"/>
              <a:t>U</a:t>
            </a:r>
            <a:r>
              <a:rPr lang="en-US" sz="100" noProof="0" dirty="0" smtClean="0"/>
              <a:t> </a:t>
            </a:r>
            <a:r>
              <a:rPr lang="en-US" noProof="0" dirty="0" smtClean="0"/>
              <a:t>T</a:t>
            </a:r>
            <a:r>
              <a:rPr lang="en-US" sz="100" noProof="0" dirty="0" smtClean="0"/>
              <a:t> </a:t>
            </a:r>
            <a:r>
              <a:rPr lang="en-US" noProof="0" dirty="0" smtClean="0"/>
              <a:t>P </a:t>
            </a:r>
            <a:r>
              <a:rPr lang="en-US" noProof="0" dirty="0"/>
              <a:t>vary in </a:t>
            </a:r>
            <a:r>
              <a:rPr lang="en-US" noProof="0" dirty="0" smtClean="0"/>
              <a:t>cost</a:t>
            </a:r>
          </a:p>
          <a:p>
            <a:pPr lvl="1">
              <a:spcBef>
                <a:spcPts val="1000"/>
              </a:spcBef>
            </a:pPr>
            <a:r>
              <a:rPr lang="en-US" noProof="0" dirty="0" smtClean="0"/>
              <a:t>S</a:t>
            </a:r>
            <a:r>
              <a:rPr lang="en-US" sz="100" noProof="0" dirty="0" smtClean="0"/>
              <a:t> </a:t>
            </a:r>
            <a:r>
              <a:rPr lang="en-US" noProof="0" dirty="0" smtClean="0"/>
              <a:t>T</a:t>
            </a:r>
            <a:r>
              <a:rPr lang="en-US" sz="100" noProof="0" dirty="0" smtClean="0"/>
              <a:t> </a:t>
            </a:r>
            <a:r>
              <a:rPr lang="en-US" noProof="0" dirty="0" smtClean="0"/>
              <a:t>P is more expensive than U</a:t>
            </a:r>
            <a:r>
              <a:rPr lang="en-US" sz="100" noProof="0" dirty="0" smtClean="0"/>
              <a:t> </a:t>
            </a:r>
            <a:r>
              <a:rPr lang="en-US" noProof="0" dirty="0" smtClean="0"/>
              <a:t>T</a:t>
            </a:r>
            <a:r>
              <a:rPr lang="en-US" sz="100" noProof="0" dirty="0" smtClean="0"/>
              <a:t> </a:t>
            </a:r>
            <a:r>
              <a:rPr lang="en-US" noProof="0" dirty="0" smtClean="0"/>
              <a:t>P</a:t>
            </a:r>
            <a:endParaRPr lang="en-US" noProof="0" dirty="0"/>
          </a:p>
          <a:p>
            <a:pPr>
              <a:spcBef>
                <a:spcPts val="1000"/>
              </a:spcBef>
            </a:pPr>
            <a:r>
              <a:rPr lang="en-US" noProof="0" dirty="0"/>
              <a:t>Connector</a:t>
            </a:r>
          </a:p>
          <a:p>
            <a:pPr lvl="1">
              <a:spcBef>
                <a:spcPts val="1000"/>
              </a:spcBef>
            </a:pPr>
            <a:r>
              <a:rPr lang="en-US" noProof="0" dirty="0" smtClean="0"/>
              <a:t>S</a:t>
            </a:r>
            <a:r>
              <a:rPr lang="en-US" sz="100" noProof="0" dirty="0" smtClean="0"/>
              <a:t> </a:t>
            </a:r>
            <a:r>
              <a:rPr lang="en-US" noProof="0" dirty="0" smtClean="0"/>
              <a:t>T</a:t>
            </a:r>
            <a:r>
              <a:rPr lang="en-US" sz="100" noProof="0" dirty="0" smtClean="0"/>
              <a:t> </a:t>
            </a:r>
            <a:r>
              <a:rPr lang="en-US" noProof="0" dirty="0" smtClean="0"/>
              <a:t>P </a:t>
            </a:r>
            <a:r>
              <a:rPr lang="en-US" noProof="0" dirty="0"/>
              <a:t>and </a:t>
            </a:r>
            <a:r>
              <a:rPr lang="en-US" noProof="0" dirty="0" smtClean="0"/>
              <a:t>U</a:t>
            </a:r>
            <a:r>
              <a:rPr lang="en-US" sz="100" noProof="0" dirty="0" smtClean="0"/>
              <a:t> </a:t>
            </a:r>
            <a:r>
              <a:rPr lang="en-US" noProof="0" dirty="0" smtClean="0"/>
              <a:t>T</a:t>
            </a:r>
            <a:r>
              <a:rPr lang="en-US" sz="100" noProof="0" dirty="0" smtClean="0"/>
              <a:t> </a:t>
            </a:r>
            <a:r>
              <a:rPr lang="en-US" noProof="0" dirty="0" smtClean="0"/>
              <a:t>P </a:t>
            </a:r>
            <a:r>
              <a:rPr lang="en-US" noProof="0" dirty="0"/>
              <a:t>use Registered Jack 45</a:t>
            </a:r>
          </a:p>
          <a:p>
            <a:pPr>
              <a:spcBef>
                <a:spcPts val="1000"/>
              </a:spcBef>
            </a:pPr>
            <a:r>
              <a:rPr lang="en-US" noProof="0" dirty="0"/>
              <a:t>Noise immunity</a:t>
            </a:r>
          </a:p>
          <a:p>
            <a:pPr lvl="1">
              <a:spcBef>
                <a:spcPts val="1000"/>
              </a:spcBef>
            </a:pPr>
            <a:r>
              <a:rPr lang="en-US" noProof="0" dirty="0" smtClean="0"/>
              <a:t>S</a:t>
            </a:r>
            <a:r>
              <a:rPr lang="en-US" sz="100" noProof="0" dirty="0" smtClean="0"/>
              <a:t> </a:t>
            </a:r>
            <a:r>
              <a:rPr lang="en-US" noProof="0" dirty="0" smtClean="0"/>
              <a:t>T</a:t>
            </a:r>
            <a:r>
              <a:rPr lang="en-US" sz="100" noProof="0" dirty="0" smtClean="0"/>
              <a:t> </a:t>
            </a:r>
            <a:r>
              <a:rPr lang="en-US" noProof="0" dirty="0" smtClean="0"/>
              <a:t>P is </a:t>
            </a:r>
            <a:r>
              <a:rPr lang="en-US" noProof="0" dirty="0"/>
              <a:t>more noise resistant</a:t>
            </a:r>
          </a:p>
          <a:p>
            <a:pPr>
              <a:spcBef>
                <a:spcPts val="1000"/>
              </a:spcBef>
            </a:pPr>
            <a:r>
              <a:rPr lang="en-US" noProof="0" dirty="0"/>
              <a:t>Size and scalability</a:t>
            </a:r>
          </a:p>
          <a:p>
            <a:pPr lvl="1">
              <a:spcBef>
                <a:spcPts val="1000"/>
              </a:spcBef>
            </a:pPr>
            <a:r>
              <a:rPr lang="en-US" noProof="0" dirty="0"/>
              <a:t>Maximum segment length for both: 100 </a:t>
            </a:r>
            <a:r>
              <a:rPr lang="en-US" noProof="0" dirty="0" smtClean="0"/>
              <a:t>meters on Ethernet networks that support data rates from 1 Mbps and 10 Gbps</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3642907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Cable Pinouts (1 of 4)</a:t>
            </a:r>
            <a:endParaRPr lang="en-US" noProof="0" dirty="0"/>
          </a:p>
        </p:txBody>
      </p:sp>
      <p:sp>
        <p:nvSpPr>
          <p:cNvPr id="3" name="Content Placeholder 2"/>
          <p:cNvSpPr>
            <a:spLocks noGrp="1"/>
          </p:cNvSpPr>
          <p:nvPr>
            <p:ph idx="1"/>
          </p:nvPr>
        </p:nvSpPr>
        <p:spPr>
          <a:xfrm>
            <a:off x="365125" y="1538818"/>
            <a:ext cx="8415338" cy="2991588"/>
          </a:xfrm>
        </p:spPr>
        <p:txBody>
          <a:bodyPr/>
          <a:lstStyle/>
          <a:p>
            <a:pPr>
              <a:spcBef>
                <a:spcPts val="1000"/>
              </a:spcBef>
            </a:pPr>
            <a:r>
              <a:rPr lang="en-US" noProof="0" dirty="0"/>
              <a:t>Proper cable termination is a requirement for two nodes on a network to </a:t>
            </a:r>
            <a:r>
              <a:rPr lang="en-US" noProof="0" dirty="0" smtClean="0"/>
              <a:t>communicate</a:t>
            </a:r>
          </a:p>
          <a:p>
            <a:pPr lvl="1">
              <a:spcBef>
                <a:spcPts val="1000"/>
              </a:spcBef>
            </a:pPr>
            <a:r>
              <a:rPr lang="en-US" noProof="0" dirty="0" smtClean="0"/>
              <a:t>Poor terminations can lead to loss or noise in a signal</a:t>
            </a:r>
            <a:endParaRPr lang="en-US" noProof="0" dirty="0"/>
          </a:p>
          <a:p>
            <a:pPr>
              <a:spcBef>
                <a:spcPts val="1000"/>
              </a:spcBef>
            </a:pPr>
            <a:r>
              <a:rPr lang="en-US" noProof="0" dirty="0" smtClean="0"/>
              <a:t>T</a:t>
            </a:r>
            <a:r>
              <a:rPr lang="en-US" sz="100" noProof="0" dirty="0" smtClean="0"/>
              <a:t> </a:t>
            </a:r>
            <a:r>
              <a:rPr lang="en-US" noProof="0" dirty="0" smtClean="0"/>
              <a:t>I</a:t>
            </a:r>
            <a:r>
              <a:rPr lang="en-US" sz="100" noProof="0" dirty="0" smtClean="0"/>
              <a:t> </a:t>
            </a:r>
            <a:r>
              <a:rPr lang="en-US" noProof="0" dirty="0" smtClean="0"/>
              <a:t>A/E</a:t>
            </a:r>
            <a:r>
              <a:rPr lang="en-US" sz="100" noProof="0" dirty="0" smtClean="0"/>
              <a:t> </a:t>
            </a:r>
            <a:r>
              <a:rPr lang="en-US" noProof="0" dirty="0" smtClean="0"/>
              <a:t>I</a:t>
            </a:r>
            <a:r>
              <a:rPr lang="en-US" sz="100" noProof="0" dirty="0" smtClean="0"/>
              <a:t> </a:t>
            </a:r>
            <a:r>
              <a:rPr lang="en-US" noProof="0" dirty="0" smtClean="0"/>
              <a:t>A </a:t>
            </a:r>
            <a:r>
              <a:rPr lang="en-US" noProof="0" dirty="0"/>
              <a:t>specifies two methods of inserting wires into RJ-45 </a:t>
            </a:r>
            <a:r>
              <a:rPr lang="en-US" noProof="0" dirty="0" smtClean="0"/>
              <a:t>plugs:</a:t>
            </a:r>
            <a:endParaRPr lang="en-US" noProof="0" dirty="0"/>
          </a:p>
          <a:p>
            <a:pPr lvl="1">
              <a:spcBef>
                <a:spcPts val="1000"/>
              </a:spcBef>
            </a:pPr>
            <a:r>
              <a:rPr lang="en-US" noProof="0" dirty="0" smtClean="0"/>
              <a:t>T</a:t>
            </a:r>
            <a:r>
              <a:rPr lang="en-US" sz="100" noProof="0" dirty="0" smtClean="0"/>
              <a:t> </a:t>
            </a:r>
            <a:r>
              <a:rPr lang="en-US" noProof="0" dirty="0" smtClean="0"/>
              <a:t>I</a:t>
            </a:r>
            <a:r>
              <a:rPr lang="en-US" sz="100" noProof="0" dirty="0" smtClean="0"/>
              <a:t> </a:t>
            </a:r>
            <a:r>
              <a:rPr lang="en-US" noProof="0" dirty="0" smtClean="0"/>
              <a:t>A/E</a:t>
            </a:r>
            <a:r>
              <a:rPr lang="en-US" sz="100" noProof="0" dirty="0" smtClean="0"/>
              <a:t> </a:t>
            </a:r>
            <a:r>
              <a:rPr lang="en-US" noProof="0" dirty="0" smtClean="0"/>
              <a:t>I</a:t>
            </a:r>
            <a:r>
              <a:rPr lang="en-US" sz="100" noProof="0" dirty="0" smtClean="0"/>
              <a:t> </a:t>
            </a:r>
            <a:r>
              <a:rPr lang="en-US" noProof="0" dirty="0" smtClean="0"/>
              <a:t>A </a:t>
            </a:r>
            <a:r>
              <a:rPr lang="en-US" noProof="0" dirty="0"/>
              <a:t>568A</a:t>
            </a:r>
          </a:p>
          <a:p>
            <a:pPr lvl="1">
              <a:spcBef>
                <a:spcPts val="1000"/>
              </a:spcBef>
            </a:pPr>
            <a:r>
              <a:rPr lang="en-US" noProof="0" dirty="0" smtClean="0"/>
              <a:t>T</a:t>
            </a:r>
            <a:r>
              <a:rPr lang="en-US" sz="100" noProof="0" dirty="0" smtClean="0"/>
              <a:t> </a:t>
            </a:r>
            <a:r>
              <a:rPr lang="en-US" noProof="0" dirty="0" smtClean="0"/>
              <a:t>I</a:t>
            </a:r>
            <a:r>
              <a:rPr lang="en-US" sz="100" noProof="0" dirty="0" smtClean="0"/>
              <a:t> </a:t>
            </a:r>
            <a:r>
              <a:rPr lang="en-US" noProof="0" dirty="0" smtClean="0"/>
              <a:t>A/E</a:t>
            </a:r>
            <a:r>
              <a:rPr lang="en-US" sz="100" noProof="0" dirty="0" smtClean="0"/>
              <a:t> </a:t>
            </a:r>
            <a:r>
              <a:rPr lang="en-US" noProof="0" dirty="0" smtClean="0"/>
              <a:t>I</a:t>
            </a:r>
            <a:r>
              <a:rPr lang="en-US" sz="100" noProof="0" dirty="0" smtClean="0"/>
              <a:t> </a:t>
            </a:r>
            <a:r>
              <a:rPr lang="en-US" noProof="0" dirty="0" smtClean="0"/>
              <a:t>A </a:t>
            </a:r>
            <a:r>
              <a:rPr lang="en-US" noProof="0" dirty="0"/>
              <a:t>568B</a:t>
            </a:r>
          </a:p>
          <a:p>
            <a:pPr>
              <a:spcBef>
                <a:spcPts val="1000"/>
              </a:spcBef>
            </a:pPr>
            <a:r>
              <a:rPr lang="en-US" noProof="0" dirty="0"/>
              <a:t>No functional difference between the two standards</a:t>
            </a:r>
          </a:p>
          <a:p>
            <a:pPr lvl="1">
              <a:spcBef>
                <a:spcPts val="1000"/>
              </a:spcBef>
            </a:pPr>
            <a:r>
              <a:rPr lang="en-US" noProof="0" dirty="0"/>
              <a:t>Just make sure you use the same standard on every RJ-45 plug and </a:t>
            </a:r>
            <a:r>
              <a:rPr lang="en-US" noProof="0" dirty="0" smtClean="0"/>
              <a:t>jack</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8861698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Cable Pinouts (2 of 4)</a:t>
            </a:r>
            <a:endParaRPr lang="en-US" noProof="0" dirty="0"/>
          </a:p>
        </p:txBody>
      </p:sp>
      <p:pic>
        <p:nvPicPr>
          <p:cNvPr id="6" name="Picture 5" descr="Figure 5-13 T568A and T568B standard terminations for Fast Ethernet&#10;and Gigabit Ethernet. The table has 5 columns and 8 rows. The column headings are as follows: pin number, T 568 A color, T 568 B color, fast Ethernet connection, and gigabit Ethernet connection. The row entries are as follows. Row 1. Pin number, 1. T 568 A color, white or green. T 568 B color, white or orange. Fast Ethernet connection, T x +. Gigabit Ethernet connection, bidirectional +. Row 2. Pin number, 2. T 568 A color, green. T 568 B color, orange. Fast Ethernet connection, T x negative. Gigabit Ethernet connection, bidirectional negative. Row 3. Pin number, 3. T 568 A color, white or orange. T 568 B color, white or green. Fast Ethernet connection, R x +. Gigabit Ethernet connection, bidirectional +. Row 4. Pin number, 4. T 568 A color, blue. T 568 B color, blue. Fast Ethernet connection, unused. Gigabit Ethernet connection, bidirectional +. Row 5. Pin number, 5. T 568 A color, white or blue. T 568 B color, white or blue. Fast Ethernet connection, unused. Gigabit Ethernet connection, bidirectional negative. Row 6. Pin number, 6. T 568 A color, orange. T 568 B color, green. Fast Ethernet connection, R x negative. Gigabit Ethernet connection, bidirectional negative. Row 7. Pin number, 7. T 568 A color, white or brown. T 568 B color, white or brown. Fast Ethernet connection, unused. Gigabit Ethernet connection, bidirectional +. Row 8. Pin number, 8. T 568 A color, brown. T 568 B color, brown. Fast Ethernet connection, unused. Gigabit Ethernet connection, bidirectional negative.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49068" y="1339596"/>
            <a:ext cx="4245864" cy="4178808"/>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9198908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Cable Pinouts (3 of 4)</a:t>
            </a:r>
            <a:endParaRPr lang="en-US" noProof="0" dirty="0"/>
          </a:p>
        </p:txBody>
      </p:sp>
      <p:sp>
        <p:nvSpPr>
          <p:cNvPr id="3" name="Content Placeholder 2"/>
          <p:cNvSpPr>
            <a:spLocks noGrp="1"/>
          </p:cNvSpPr>
          <p:nvPr>
            <p:ph idx="1"/>
          </p:nvPr>
        </p:nvSpPr>
        <p:spPr>
          <a:xfrm>
            <a:off x="365125" y="1538818"/>
            <a:ext cx="8415338" cy="3452740"/>
          </a:xfrm>
        </p:spPr>
        <p:txBody>
          <a:bodyPr/>
          <a:lstStyle/>
          <a:p>
            <a:pPr>
              <a:spcBef>
                <a:spcPts val="1000"/>
              </a:spcBef>
            </a:pPr>
            <a:r>
              <a:rPr lang="en-US" noProof="0" dirty="0"/>
              <a:t>Straight-through </a:t>
            </a:r>
            <a:r>
              <a:rPr lang="en-US" noProof="0" dirty="0" smtClean="0"/>
              <a:t>cable (also called patch cable)</a:t>
            </a:r>
            <a:endParaRPr lang="en-US" noProof="0" dirty="0"/>
          </a:p>
          <a:p>
            <a:pPr lvl="1">
              <a:spcBef>
                <a:spcPts val="1000"/>
              </a:spcBef>
            </a:pPr>
            <a:r>
              <a:rPr lang="en-US" noProof="0" dirty="0"/>
              <a:t>Terminate RJ-45 plugs at both ends identically</a:t>
            </a:r>
          </a:p>
          <a:p>
            <a:pPr>
              <a:spcBef>
                <a:spcPts val="1000"/>
              </a:spcBef>
            </a:pPr>
            <a:r>
              <a:rPr lang="en-US" noProof="0" dirty="0"/>
              <a:t>Crossover cable</a:t>
            </a:r>
          </a:p>
          <a:p>
            <a:pPr lvl="1">
              <a:spcBef>
                <a:spcPts val="1000"/>
              </a:spcBef>
            </a:pPr>
            <a:r>
              <a:rPr lang="en-US" noProof="0" dirty="0"/>
              <a:t>Transmit and receive wires on one end reversed</a:t>
            </a:r>
          </a:p>
          <a:p>
            <a:pPr>
              <a:spcBef>
                <a:spcPts val="1000"/>
              </a:spcBef>
            </a:pPr>
            <a:r>
              <a:rPr lang="en-US" noProof="0" dirty="0"/>
              <a:t>Rollover </a:t>
            </a:r>
            <a:r>
              <a:rPr lang="en-US" noProof="0" dirty="0" smtClean="0"/>
              <a:t>cable (also called console cable):</a:t>
            </a:r>
            <a:endParaRPr lang="en-US" noProof="0" dirty="0"/>
          </a:p>
          <a:p>
            <a:pPr lvl="1">
              <a:spcBef>
                <a:spcPts val="1000"/>
              </a:spcBef>
            </a:pPr>
            <a:r>
              <a:rPr lang="en-US" noProof="0" dirty="0"/>
              <a:t>All wires are reversed</a:t>
            </a:r>
          </a:p>
          <a:p>
            <a:pPr lvl="1">
              <a:spcBef>
                <a:spcPts val="1000"/>
              </a:spcBef>
            </a:pPr>
            <a:r>
              <a:rPr lang="en-US" noProof="0" dirty="0"/>
              <a:t>Terminations are a mirror image of each other</a:t>
            </a:r>
          </a:p>
          <a:p>
            <a:pPr lvl="1">
              <a:spcBef>
                <a:spcPts val="1000"/>
              </a:spcBef>
            </a:pPr>
            <a:r>
              <a:rPr lang="en-US" noProof="0" dirty="0" smtClean="0"/>
              <a:t>Used </a:t>
            </a:r>
            <a:r>
              <a:rPr lang="en-US" noProof="0" dirty="0"/>
              <a:t>to connect a computer to the console port of a </a:t>
            </a:r>
            <a:r>
              <a:rPr lang="en-US" noProof="0" dirty="0" smtClean="0"/>
              <a:t>router</a:t>
            </a:r>
          </a:p>
          <a:p>
            <a:pPr lvl="2">
              <a:spcBef>
                <a:spcPts val="1000"/>
              </a:spcBef>
            </a:pPr>
            <a:r>
              <a:rPr lang="en-US" noProof="0" dirty="0" smtClean="0"/>
              <a:t>When making configuration changes to the device</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180355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Cable Pinouts (4 of 4)</a:t>
            </a:r>
            <a:endParaRPr lang="en-US" noProof="0" dirty="0"/>
          </a:p>
        </p:txBody>
      </p:sp>
      <p:pic>
        <p:nvPicPr>
          <p:cNvPr id="6" name="Picture 5" descr="Figure 5-17 RJ-45 terminations on a rollover cable. 1 connects to 8, 2 to 7, 3 to 6, 4 to 5, 5 to 4, 6 to 3, 7 to 2, and 8 to 1.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1981200"/>
            <a:ext cx="6054852" cy="3199336"/>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9534469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P</a:t>
            </a:r>
            <a:r>
              <a:rPr lang="en-US" sz="100" noProof="0" dirty="0" smtClean="0"/>
              <a:t> </a:t>
            </a:r>
            <a:r>
              <a:rPr lang="en-US" noProof="0" dirty="0" smtClean="0"/>
              <a:t>o</a:t>
            </a:r>
            <a:r>
              <a:rPr lang="en-US" sz="100" noProof="0" dirty="0" smtClean="0"/>
              <a:t> </a:t>
            </a:r>
            <a:r>
              <a:rPr lang="en-US" noProof="0" dirty="0" smtClean="0"/>
              <a:t>E (Power over Ethernet) (1 of 4)</a:t>
            </a:r>
            <a:endParaRPr lang="en-US" noProof="0" dirty="0"/>
          </a:p>
        </p:txBody>
      </p:sp>
      <p:sp>
        <p:nvSpPr>
          <p:cNvPr id="3" name="Content Placeholder 2"/>
          <p:cNvSpPr>
            <a:spLocks noGrp="1"/>
          </p:cNvSpPr>
          <p:nvPr>
            <p:ph idx="1"/>
          </p:nvPr>
        </p:nvSpPr>
        <p:spPr>
          <a:xfrm>
            <a:off x="365125" y="1538818"/>
            <a:ext cx="8415338" cy="2991588"/>
          </a:xfrm>
        </p:spPr>
        <p:txBody>
          <a:bodyPr/>
          <a:lstStyle/>
          <a:p>
            <a:pPr>
              <a:spcBef>
                <a:spcPts val="1000"/>
              </a:spcBef>
            </a:pPr>
            <a:r>
              <a:rPr lang="en-US" noProof="0" dirty="0" smtClean="0"/>
              <a:t>P</a:t>
            </a:r>
            <a:r>
              <a:rPr lang="en-US" sz="100" noProof="0" dirty="0" smtClean="0"/>
              <a:t> </a:t>
            </a:r>
            <a:r>
              <a:rPr lang="en-US" noProof="0" dirty="0" smtClean="0"/>
              <a:t>o</a:t>
            </a:r>
            <a:r>
              <a:rPr lang="en-US" sz="100" noProof="0" dirty="0" smtClean="0"/>
              <a:t> </a:t>
            </a:r>
            <a:r>
              <a:rPr lang="en-US" noProof="0" dirty="0" smtClean="0"/>
              <a:t>E—I</a:t>
            </a:r>
            <a:r>
              <a:rPr lang="en-US" sz="100" noProof="0" dirty="0" smtClean="0"/>
              <a:t> </a:t>
            </a:r>
            <a:r>
              <a:rPr lang="en-US" noProof="0" dirty="0" smtClean="0"/>
              <a:t>E</a:t>
            </a:r>
            <a:r>
              <a:rPr lang="en-US" sz="100" noProof="0" dirty="0" smtClean="0"/>
              <a:t> </a:t>
            </a:r>
            <a:r>
              <a:rPr lang="en-US" noProof="0" dirty="0" smtClean="0"/>
              <a:t>E</a:t>
            </a:r>
            <a:r>
              <a:rPr lang="en-US" sz="100" noProof="0" dirty="0" smtClean="0"/>
              <a:t> </a:t>
            </a:r>
            <a:r>
              <a:rPr lang="en-US" noProof="0" dirty="0" smtClean="0"/>
              <a:t>E </a:t>
            </a:r>
            <a:r>
              <a:rPr lang="en-US" noProof="0" dirty="0"/>
              <a:t>802.3af standard which specifies a method for supplying electrical power over twisted-pair Ethernet connections</a:t>
            </a:r>
          </a:p>
          <a:p>
            <a:pPr>
              <a:spcBef>
                <a:spcPts val="1000"/>
              </a:spcBef>
            </a:pPr>
            <a:r>
              <a:rPr lang="en-US" noProof="0" dirty="0"/>
              <a:t>Amount of power provided:</a:t>
            </a:r>
          </a:p>
          <a:p>
            <a:pPr lvl="1">
              <a:spcBef>
                <a:spcPts val="1000"/>
              </a:spcBef>
            </a:pPr>
            <a:r>
              <a:rPr lang="en-US" noProof="0" dirty="0"/>
              <a:t>15.4 </a:t>
            </a:r>
            <a:r>
              <a:rPr lang="en-US" noProof="0" dirty="0" smtClean="0"/>
              <a:t>watts </a:t>
            </a:r>
            <a:r>
              <a:rPr lang="en-US" noProof="0" dirty="0"/>
              <a:t>for standard </a:t>
            </a:r>
            <a:r>
              <a:rPr lang="en-US" noProof="0" dirty="0" smtClean="0"/>
              <a:t>Po</a:t>
            </a:r>
            <a:r>
              <a:rPr lang="en-US" sz="100" noProof="0" dirty="0" smtClean="0"/>
              <a:t> </a:t>
            </a:r>
            <a:r>
              <a:rPr lang="en-US" noProof="0" dirty="0" smtClean="0"/>
              <a:t>E </a:t>
            </a:r>
            <a:r>
              <a:rPr lang="en-US" noProof="0" dirty="0"/>
              <a:t>devices</a:t>
            </a:r>
          </a:p>
          <a:p>
            <a:pPr lvl="1">
              <a:spcBef>
                <a:spcPts val="1000"/>
              </a:spcBef>
            </a:pPr>
            <a:r>
              <a:rPr lang="en-US" noProof="0" dirty="0"/>
              <a:t>25.5 watts for newer </a:t>
            </a:r>
            <a:r>
              <a:rPr lang="en-US" noProof="0" dirty="0" smtClean="0"/>
              <a:t>P</a:t>
            </a:r>
            <a:r>
              <a:rPr lang="en-US" sz="100" noProof="0" dirty="0" smtClean="0"/>
              <a:t> </a:t>
            </a:r>
            <a:r>
              <a:rPr lang="en-US" noProof="0" dirty="0" smtClean="0"/>
              <a:t>o</a:t>
            </a:r>
            <a:r>
              <a:rPr lang="en-US" sz="100" noProof="0" dirty="0" smtClean="0"/>
              <a:t> </a:t>
            </a:r>
            <a:r>
              <a:rPr lang="en-US" noProof="0" dirty="0" smtClean="0"/>
              <a:t>E</a:t>
            </a:r>
            <a:r>
              <a:rPr lang="en-US" noProof="0" dirty="0"/>
              <a:t>+ devices (802.3at standard)</a:t>
            </a:r>
          </a:p>
          <a:p>
            <a:pPr>
              <a:spcBef>
                <a:spcPts val="1000"/>
              </a:spcBef>
            </a:pPr>
            <a:r>
              <a:rPr lang="en-US" noProof="0" dirty="0" smtClean="0"/>
              <a:t>P</a:t>
            </a:r>
            <a:r>
              <a:rPr lang="en-US" sz="100" noProof="0" dirty="0" smtClean="0"/>
              <a:t> </a:t>
            </a:r>
            <a:r>
              <a:rPr lang="en-US" noProof="0" dirty="0" smtClean="0"/>
              <a:t>o</a:t>
            </a:r>
            <a:r>
              <a:rPr lang="en-US" sz="100" noProof="0" dirty="0" smtClean="0"/>
              <a:t> </a:t>
            </a:r>
            <a:r>
              <a:rPr lang="en-US" noProof="0" dirty="0" smtClean="0"/>
              <a:t>E </a:t>
            </a:r>
            <a:r>
              <a:rPr lang="en-US" noProof="0" dirty="0"/>
              <a:t>standard specifies two types of devices:</a:t>
            </a:r>
          </a:p>
          <a:p>
            <a:pPr lvl="1">
              <a:spcBef>
                <a:spcPts val="1000"/>
              </a:spcBef>
            </a:pPr>
            <a:r>
              <a:rPr lang="en-US" noProof="0" dirty="0" smtClean="0"/>
              <a:t>P</a:t>
            </a:r>
            <a:r>
              <a:rPr lang="en-US" sz="100" noProof="0" dirty="0" smtClean="0"/>
              <a:t> </a:t>
            </a:r>
            <a:r>
              <a:rPr lang="en-US" noProof="0" dirty="0" smtClean="0"/>
              <a:t>S</a:t>
            </a:r>
            <a:r>
              <a:rPr lang="en-US" sz="100" noProof="0" dirty="0" smtClean="0"/>
              <a:t> </a:t>
            </a:r>
            <a:r>
              <a:rPr lang="en-US" noProof="0" dirty="0" smtClean="0"/>
              <a:t>E </a:t>
            </a:r>
            <a:r>
              <a:rPr lang="en-US" noProof="0" dirty="0"/>
              <a:t>(power sourcing equipment)</a:t>
            </a:r>
          </a:p>
          <a:p>
            <a:pPr lvl="1">
              <a:spcBef>
                <a:spcPts val="1000"/>
              </a:spcBef>
            </a:pPr>
            <a:r>
              <a:rPr lang="en-US" noProof="0" dirty="0" smtClean="0"/>
              <a:t>P</a:t>
            </a:r>
            <a:r>
              <a:rPr lang="en-US" sz="100" noProof="0" dirty="0" smtClean="0"/>
              <a:t> </a:t>
            </a:r>
            <a:r>
              <a:rPr lang="en-US" noProof="0" dirty="0" smtClean="0"/>
              <a:t>D </a:t>
            </a:r>
            <a:r>
              <a:rPr lang="en-US" noProof="0" dirty="0"/>
              <a:t>(powered devices</a:t>
            </a:r>
            <a:r>
              <a:rPr lang="en-US" noProof="0" dirty="0" smtClean="0"/>
              <a:t>)</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902115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P</a:t>
            </a:r>
            <a:r>
              <a:rPr lang="en-US" sz="100" noProof="0" dirty="0" smtClean="0"/>
              <a:t> </a:t>
            </a:r>
            <a:r>
              <a:rPr lang="en-US" noProof="0" dirty="0" smtClean="0"/>
              <a:t>o</a:t>
            </a:r>
            <a:r>
              <a:rPr lang="en-US" sz="100" noProof="0" dirty="0" smtClean="0"/>
              <a:t> </a:t>
            </a:r>
            <a:r>
              <a:rPr lang="en-US" noProof="0" dirty="0" smtClean="0"/>
              <a:t>E (Power over Ethernet) (2 of 4)</a:t>
            </a:r>
            <a:endParaRPr lang="en-US" noProof="0" dirty="0"/>
          </a:p>
        </p:txBody>
      </p:sp>
      <p:sp>
        <p:nvSpPr>
          <p:cNvPr id="3" name="Content Placeholder 2"/>
          <p:cNvSpPr>
            <a:spLocks noGrp="1"/>
          </p:cNvSpPr>
          <p:nvPr>
            <p:ph idx="1"/>
          </p:nvPr>
        </p:nvSpPr>
        <p:spPr>
          <a:xfrm>
            <a:off x="365125" y="1538818"/>
            <a:ext cx="8415338" cy="1769715"/>
          </a:xfrm>
        </p:spPr>
        <p:txBody>
          <a:bodyPr/>
          <a:lstStyle/>
          <a:p>
            <a:pPr>
              <a:spcBef>
                <a:spcPts val="1000"/>
              </a:spcBef>
            </a:pPr>
            <a:r>
              <a:rPr lang="en-US" noProof="0" dirty="0" smtClean="0"/>
              <a:t>P</a:t>
            </a:r>
            <a:r>
              <a:rPr lang="en-US" sz="100" noProof="0" dirty="0" smtClean="0"/>
              <a:t> </a:t>
            </a:r>
            <a:r>
              <a:rPr lang="en-US" noProof="0" dirty="0" smtClean="0"/>
              <a:t>o</a:t>
            </a:r>
            <a:r>
              <a:rPr lang="en-US" sz="100" noProof="0" dirty="0" smtClean="0"/>
              <a:t> </a:t>
            </a:r>
            <a:r>
              <a:rPr lang="en-US" noProof="0" dirty="0" smtClean="0"/>
              <a:t>E requires Cat 5 or better copper cable</a:t>
            </a:r>
            <a:endParaRPr lang="en-US" noProof="0" dirty="0"/>
          </a:p>
          <a:p>
            <a:pPr>
              <a:spcBef>
                <a:spcPts val="1000"/>
              </a:spcBef>
            </a:pPr>
            <a:r>
              <a:rPr lang="en-US" noProof="0" dirty="0"/>
              <a:t>The </a:t>
            </a:r>
            <a:r>
              <a:rPr lang="en-US" noProof="0" dirty="0" smtClean="0"/>
              <a:t>I</a:t>
            </a:r>
            <a:r>
              <a:rPr lang="en-US" sz="100" noProof="0" dirty="0" smtClean="0"/>
              <a:t> </a:t>
            </a:r>
            <a:r>
              <a:rPr lang="en-US" noProof="0" dirty="0" smtClean="0"/>
              <a:t>E</a:t>
            </a:r>
            <a:r>
              <a:rPr lang="en-US" sz="100" noProof="0" dirty="0" smtClean="0"/>
              <a:t> </a:t>
            </a:r>
            <a:r>
              <a:rPr lang="en-US" noProof="0" dirty="0" smtClean="0"/>
              <a:t>E</a:t>
            </a:r>
            <a:r>
              <a:rPr lang="en-US" sz="100" noProof="0" dirty="0" smtClean="0"/>
              <a:t> </a:t>
            </a:r>
            <a:r>
              <a:rPr lang="en-US" noProof="0" dirty="0" smtClean="0"/>
              <a:t>E </a:t>
            </a:r>
            <a:r>
              <a:rPr lang="en-US" noProof="0" dirty="0"/>
              <a:t>standard requires that a </a:t>
            </a:r>
            <a:r>
              <a:rPr lang="en-US" noProof="0" dirty="0" smtClean="0"/>
              <a:t>P</a:t>
            </a:r>
            <a:r>
              <a:rPr lang="en-US" sz="100" noProof="0" dirty="0" smtClean="0"/>
              <a:t> </a:t>
            </a:r>
            <a:r>
              <a:rPr lang="en-US" noProof="0" dirty="0" smtClean="0"/>
              <a:t>S</a:t>
            </a:r>
            <a:r>
              <a:rPr lang="en-US" sz="100" noProof="0" dirty="0" smtClean="0"/>
              <a:t> </a:t>
            </a:r>
            <a:r>
              <a:rPr lang="en-US" noProof="0" dirty="0" smtClean="0"/>
              <a:t>E </a:t>
            </a:r>
            <a:r>
              <a:rPr lang="en-US" noProof="0" dirty="0"/>
              <a:t>device first determine whether a node is </a:t>
            </a:r>
            <a:r>
              <a:rPr lang="en-US" noProof="0" dirty="0" smtClean="0"/>
              <a:t>P</a:t>
            </a:r>
            <a:r>
              <a:rPr lang="en-US" sz="100" noProof="0" dirty="0" smtClean="0"/>
              <a:t> </a:t>
            </a:r>
            <a:r>
              <a:rPr lang="en-US" noProof="0" dirty="0" smtClean="0"/>
              <a:t>o</a:t>
            </a:r>
            <a:r>
              <a:rPr lang="en-US" sz="100" noProof="0" dirty="0" smtClean="0"/>
              <a:t> </a:t>
            </a:r>
            <a:r>
              <a:rPr lang="en-US" noProof="0" dirty="0" smtClean="0"/>
              <a:t>E-capable </a:t>
            </a:r>
            <a:r>
              <a:rPr lang="en-US" noProof="0" dirty="0"/>
              <a:t>before attempting to supply it with power</a:t>
            </a:r>
          </a:p>
          <a:p>
            <a:pPr>
              <a:spcBef>
                <a:spcPts val="1000"/>
              </a:spcBef>
            </a:pPr>
            <a:r>
              <a:rPr lang="en-US" noProof="0" dirty="0"/>
              <a:t>On networks that demand </a:t>
            </a:r>
            <a:r>
              <a:rPr lang="en-US" noProof="0" dirty="0" smtClean="0"/>
              <a:t>P</a:t>
            </a:r>
            <a:r>
              <a:rPr lang="en-US" sz="100" noProof="0" dirty="0" smtClean="0"/>
              <a:t> </a:t>
            </a:r>
            <a:r>
              <a:rPr lang="en-US" noProof="0" dirty="0" smtClean="0"/>
              <a:t>o</a:t>
            </a:r>
            <a:r>
              <a:rPr lang="en-US" sz="100" noProof="0" dirty="0" smtClean="0"/>
              <a:t> </a:t>
            </a:r>
            <a:r>
              <a:rPr lang="en-US" noProof="0" dirty="0" smtClean="0"/>
              <a:t>E </a:t>
            </a:r>
            <a:r>
              <a:rPr lang="en-US" noProof="0" dirty="0"/>
              <a:t>but don’t have </a:t>
            </a:r>
            <a:r>
              <a:rPr lang="en-US" noProof="0" dirty="0" smtClean="0"/>
              <a:t>P</a:t>
            </a:r>
            <a:r>
              <a:rPr lang="en-US" sz="100" noProof="0" dirty="0" smtClean="0"/>
              <a:t> </a:t>
            </a:r>
            <a:r>
              <a:rPr lang="en-US" noProof="0" dirty="0" smtClean="0"/>
              <a:t>o</a:t>
            </a:r>
            <a:r>
              <a:rPr lang="en-US" sz="100" noProof="0" dirty="0" smtClean="0"/>
              <a:t> </a:t>
            </a:r>
            <a:r>
              <a:rPr lang="en-US" noProof="0" dirty="0" smtClean="0"/>
              <a:t>E-capable </a:t>
            </a:r>
            <a:r>
              <a:rPr lang="en-US" noProof="0" dirty="0"/>
              <a:t>equipment, you can add </a:t>
            </a:r>
            <a:r>
              <a:rPr lang="en-US" noProof="0" dirty="0" smtClean="0"/>
              <a:t>P</a:t>
            </a:r>
            <a:r>
              <a:rPr lang="en-US" sz="100" noProof="0" dirty="0" smtClean="0"/>
              <a:t> </a:t>
            </a:r>
            <a:r>
              <a:rPr lang="en-US" noProof="0" dirty="0" smtClean="0"/>
              <a:t>o</a:t>
            </a:r>
            <a:r>
              <a:rPr lang="en-US" sz="100" noProof="0" dirty="0" smtClean="0"/>
              <a:t> </a:t>
            </a:r>
            <a:r>
              <a:rPr lang="en-US" noProof="0" dirty="0" smtClean="0"/>
              <a:t>E adapters</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3178105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P</a:t>
            </a:r>
            <a:r>
              <a:rPr lang="en-US" sz="100" noProof="0" dirty="0" smtClean="0"/>
              <a:t> </a:t>
            </a:r>
            <a:r>
              <a:rPr lang="en-US" noProof="0" dirty="0" smtClean="0"/>
              <a:t>o</a:t>
            </a:r>
            <a:r>
              <a:rPr lang="en-US" sz="100" noProof="0" dirty="0" smtClean="0"/>
              <a:t> </a:t>
            </a:r>
            <a:r>
              <a:rPr lang="en-US" noProof="0" dirty="0" smtClean="0"/>
              <a:t>E (Power over Ethernet) (3 of 4)</a:t>
            </a:r>
            <a:endParaRPr lang="en-US" noProof="0" dirty="0"/>
          </a:p>
        </p:txBody>
      </p:sp>
      <p:pic>
        <p:nvPicPr>
          <p:cNvPr id="5" name="Picture 4" descr="Figure 5-27 PoE adapters can add PoE functionality to non-PoE devices on a network. The image illustrates a P o E capable and non P o E capable equipment. The P o E capable equipment or P o E switch is connected to a power strip through a power cable, a P o E security camera through a power or data cable and to LAN through a data cable. The non P o E capable equipment or a non P o E switch is connected to LAN and an injector through data cables. The non P o E switch and injector are connected to a power strip through a power cable. The injector is connected to a splitter by a power or data cable which is connected to a non P o E security camera by a power cable or a data cable.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38528" y="1679448"/>
            <a:ext cx="5266944" cy="3499104"/>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8446320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Transmission Basics</a:t>
            </a:r>
            <a:endParaRPr lang="en-US" noProof="0" dirty="0"/>
          </a:p>
        </p:txBody>
      </p:sp>
      <p:sp>
        <p:nvSpPr>
          <p:cNvPr id="3" name="Content Placeholder 2"/>
          <p:cNvSpPr>
            <a:spLocks noGrp="1"/>
          </p:cNvSpPr>
          <p:nvPr>
            <p:ph idx="1"/>
          </p:nvPr>
        </p:nvSpPr>
        <p:spPr>
          <a:xfrm>
            <a:off x="365125" y="1538818"/>
            <a:ext cx="8415338" cy="1495794"/>
          </a:xfrm>
        </p:spPr>
        <p:txBody>
          <a:bodyPr/>
          <a:lstStyle/>
          <a:p>
            <a:pPr>
              <a:spcBef>
                <a:spcPts val="1000"/>
              </a:spcBef>
            </a:pPr>
            <a:r>
              <a:rPr lang="en-US" noProof="0" dirty="0"/>
              <a:t>Transmission techniques in use on today’s network are complex and varied</a:t>
            </a:r>
          </a:p>
          <a:p>
            <a:pPr>
              <a:spcBef>
                <a:spcPts val="1000"/>
              </a:spcBef>
            </a:pPr>
            <a:r>
              <a:rPr lang="en-US" noProof="0" dirty="0" smtClean="0"/>
              <a:t>This section covers:</a:t>
            </a:r>
          </a:p>
          <a:p>
            <a:pPr lvl="1">
              <a:spcBef>
                <a:spcPts val="1000"/>
              </a:spcBef>
            </a:pPr>
            <a:r>
              <a:rPr lang="en-US" noProof="0" dirty="0" smtClean="0"/>
              <a:t>Measurements that indicate network efficiency</a:t>
            </a:r>
          </a:p>
          <a:p>
            <a:pPr lvl="1">
              <a:spcBef>
                <a:spcPts val="1000"/>
              </a:spcBef>
            </a:pPr>
            <a:r>
              <a:rPr lang="en-US" noProof="0" dirty="0" smtClean="0"/>
              <a:t>Obstacles to good network performance</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0924188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P</a:t>
            </a:r>
            <a:r>
              <a:rPr lang="en-US" sz="100" noProof="0" dirty="0" smtClean="0"/>
              <a:t> </a:t>
            </a:r>
            <a:r>
              <a:rPr lang="en-US" noProof="0" dirty="0" smtClean="0"/>
              <a:t>o</a:t>
            </a:r>
            <a:r>
              <a:rPr lang="en-US" sz="100" noProof="0" dirty="0" smtClean="0"/>
              <a:t> </a:t>
            </a:r>
            <a:r>
              <a:rPr lang="en-US" noProof="0" dirty="0" smtClean="0"/>
              <a:t>E (Power over Ethernet) (4 of 4)</a:t>
            </a:r>
            <a:endParaRPr lang="en-US" noProof="0" dirty="0"/>
          </a:p>
        </p:txBody>
      </p:sp>
      <p:pic>
        <p:nvPicPr>
          <p:cNvPr id="6" name="Picture 5" descr="Figure 5-28 Power and data separately enter this P o E injector through ports shown on the right, and exit together through the port shown on the lef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7400" y="2209800"/>
            <a:ext cx="4495876" cy="3026664"/>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2313984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Ethernet Standards for Twisted-Pair Cable (1 of 2)</a:t>
            </a:r>
            <a:endParaRPr lang="en-US" noProof="0" dirty="0"/>
          </a:p>
        </p:txBody>
      </p:sp>
      <p:sp>
        <p:nvSpPr>
          <p:cNvPr id="3" name="Content Placeholder 2"/>
          <p:cNvSpPr>
            <a:spLocks noGrp="1"/>
          </p:cNvSpPr>
          <p:nvPr>
            <p:ph idx="1"/>
          </p:nvPr>
        </p:nvSpPr>
        <p:spPr>
          <a:xfrm>
            <a:off x="365125" y="1538818"/>
            <a:ext cx="8415338" cy="2501198"/>
          </a:xfrm>
        </p:spPr>
        <p:txBody>
          <a:bodyPr/>
          <a:lstStyle/>
          <a:p>
            <a:pPr>
              <a:spcBef>
                <a:spcPts val="1000"/>
              </a:spcBef>
            </a:pPr>
            <a:r>
              <a:rPr lang="en-US" noProof="0" dirty="0" smtClean="0"/>
              <a:t>A cable’s category (Cat 5e or Cat 6) determines the fastest network speed it can support</a:t>
            </a:r>
          </a:p>
          <a:p>
            <a:pPr lvl="1">
              <a:spcBef>
                <a:spcPts val="1000"/>
              </a:spcBef>
            </a:pPr>
            <a:r>
              <a:rPr lang="en-US" noProof="0" dirty="0" smtClean="0"/>
              <a:t>A Layer 1 characteristic</a:t>
            </a:r>
          </a:p>
          <a:p>
            <a:pPr>
              <a:spcBef>
                <a:spcPts val="1000"/>
              </a:spcBef>
            </a:pPr>
            <a:r>
              <a:rPr lang="en-US" noProof="0" dirty="0" smtClean="0"/>
              <a:t>A device’s N</a:t>
            </a:r>
            <a:r>
              <a:rPr lang="en-US" sz="100" noProof="0" dirty="0" smtClean="0"/>
              <a:t> </a:t>
            </a:r>
            <a:r>
              <a:rPr lang="en-US" noProof="0" dirty="0" smtClean="0"/>
              <a:t>I</a:t>
            </a:r>
            <a:r>
              <a:rPr lang="en-US" sz="100" noProof="0" dirty="0" smtClean="0"/>
              <a:t> </a:t>
            </a:r>
            <a:r>
              <a:rPr lang="en-US" noProof="0" dirty="0" smtClean="0"/>
              <a:t>C is also rated for maximum network speeds</a:t>
            </a:r>
          </a:p>
          <a:p>
            <a:pPr>
              <a:spcBef>
                <a:spcPts val="1000"/>
              </a:spcBef>
            </a:pPr>
            <a:r>
              <a:rPr lang="en-US" noProof="0" dirty="0" smtClean="0"/>
              <a:t>Most LANs today use devices and N</a:t>
            </a:r>
            <a:r>
              <a:rPr lang="en-US" sz="100" noProof="0" dirty="0" smtClean="0"/>
              <a:t> </a:t>
            </a:r>
            <a:r>
              <a:rPr lang="en-US" noProof="0" dirty="0" smtClean="0"/>
              <a:t>I</a:t>
            </a:r>
            <a:r>
              <a:rPr lang="en-US" sz="100" noProof="0" dirty="0" smtClean="0"/>
              <a:t> </a:t>
            </a:r>
            <a:r>
              <a:rPr lang="en-US" noProof="0" dirty="0" smtClean="0"/>
              <a:t>Cs that can support Fast Ethernet and Gigabit Ethernet</a:t>
            </a:r>
          </a:p>
          <a:p>
            <a:pPr lvl="1">
              <a:spcBef>
                <a:spcPts val="1000"/>
              </a:spcBef>
            </a:pPr>
            <a:r>
              <a:rPr lang="en-US" noProof="0" dirty="0" smtClean="0"/>
              <a:t>Devices can auto-negotiate for the fastest standard they have in common</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0958153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Ethernet Standards for Twisted-Pair Cable (2 of 2)</a:t>
            </a:r>
            <a:endParaRPr lang="en-US" noProof="0" dirty="0"/>
          </a:p>
        </p:txBody>
      </p:sp>
      <p:sp>
        <p:nvSpPr>
          <p:cNvPr id="3" name="Content Placeholder 2"/>
          <p:cNvSpPr>
            <a:spLocks noGrp="1"/>
          </p:cNvSpPr>
          <p:nvPr>
            <p:ph idx="1"/>
          </p:nvPr>
        </p:nvSpPr>
        <p:spPr>
          <a:xfrm>
            <a:off x="365125" y="1538818"/>
            <a:ext cx="8415338" cy="292388"/>
          </a:xfrm>
        </p:spPr>
        <p:txBody>
          <a:bodyPr/>
          <a:lstStyle/>
          <a:p>
            <a:r>
              <a:rPr lang="en-US" noProof="0" dirty="0" smtClean="0"/>
              <a:t>Table 5-4 Ethernet standards used with twisted-pair cabling</a:t>
            </a:r>
            <a:endParaRPr lang="en-US" noProof="0" dirty="0"/>
          </a:p>
        </p:txBody>
      </p:sp>
      <p:graphicFrame>
        <p:nvGraphicFramePr>
          <p:cNvPr id="5" name="Table 4" descr="The table consists of five columns and three rows. The column headings from left to right are as follows: standard, maximum transmission speed m b p s, maximum distance per segment m, physical media, and pairs of wires used for transmission. The rows are as follows. Row 1. Standard, 100base-t fast Ethernet. Maximum transmission speed m b p s, 100. Maximum distance per segment m, 100. Physical media, cat 5 or better. Pairs of wires used for transmission, 2 pair. Row 2. Standard, 1000base-t gigabit Ethernet. Maximum transmission speed m b p s, 1000. Maximum distance per segment m, 100. Physical media, cat 5 or better, cat 5e is preferred. Pairs of wires used for transmission, 4 pair. Row 3. Standard, 10gbase-t 10-gigabit Ethernet. Maximum transmission speed m b p s, 10,000. Maximum distance per segment m, 100. Physical media, cat 6a or cat 7, cat 7 is preferred. Pairs of wires used for transmission, 4 pair.  "/>
          <p:cNvGraphicFramePr>
            <a:graphicFrameLocks noGrp="1"/>
          </p:cNvGraphicFramePr>
          <p:nvPr>
            <p:extLst>
              <p:ext uri="{D42A27DB-BD31-4B8C-83A1-F6EECF244321}">
                <p14:modId xmlns:p14="http://schemas.microsoft.com/office/powerpoint/2010/main" val="761493687"/>
              </p:ext>
            </p:extLst>
          </p:nvPr>
        </p:nvGraphicFramePr>
        <p:xfrm>
          <a:off x="1143000" y="2438400"/>
          <a:ext cx="6400800" cy="201168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188720">
                  <a:extLst>
                    <a:ext uri="{9D8B030D-6E8A-4147-A177-3AD203B41FA5}">
                      <a16:colId xmlns:a16="http://schemas.microsoft.com/office/drawing/2014/main" val="20001"/>
                    </a:ext>
                  </a:extLst>
                </a:gridCol>
                <a:gridCol w="1021080">
                  <a:extLst>
                    <a:ext uri="{9D8B030D-6E8A-4147-A177-3AD203B41FA5}">
                      <a16:colId xmlns:a16="http://schemas.microsoft.com/office/drawing/2014/main" val="20002"/>
                    </a:ext>
                  </a:extLst>
                </a:gridCol>
                <a:gridCol w="1539240">
                  <a:extLst>
                    <a:ext uri="{9D8B030D-6E8A-4147-A177-3AD203B41FA5}">
                      <a16:colId xmlns:a16="http://schemas.microsoft.com/office/drawing/2014/main" val="20003"/>
                    </a:ext>
                  </a:extLst>
                </a:gridCol>
                <a:gridCol w="1280160">
                  <a:extLst>
                    <a:ext uri="{9D8B030D-6E8A-4147-A177-3AD203B41FA5}">
                      <a16:colId xmlns:a16="http://schemas.microsoft.com/office/drawing/2014/main" val="20004"/>
                    </a:ext>
                  </a:extLst>
                </a:gridCol>
              </a:tblGrid>
              <a:tr h="370840">
                <a:tc>
                  <a:txBody>
                    <a:bodyPr/>
                    <a:lstStyle/>
                    <a:p>
                      <a:r>
                        <a:rPr lang="en-US" sz="1200" dirty="0" smtClean="0"/>
                        <a:t>Standard</a:t>
                      </a:r>
                      <a:endParaRPr lang="en-US" sz="1200" dirty="0"/>
                    </a:p>
                  </a:txBody>
                  <a:tcPr/>
                </a:tc>
                <a:tc>
                  <a:txBody>
                    <a:bodyPr/>
                    <a:lstStyle/>
                    <a:p>
                      <a:r>
                        <a:rPr lang="en-US" sz="1200" dirty="0" smtClean="0"/>
                        <a:t>Maximum transmission speed (Mbps)</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Maximum distance per segment (m)</a:t>
                      </a:r>
                    </a:p>
                  </a:txBody>
                  <a:tcPr/>
                </a:tc>
                <a:tc>
                  <a:txBody>
                    <a:bodyPr/>
                    <a:lstStyle/>
                    <a:p>
                      <a:r>
                        <a:rPr lang="en-US" sz="1200" dirty="0" smtClean="0"/>
                        <a:t>Physical media</a:t>
                      </a:r>
                      <a:endParaRPr lang="en-US" sz="1200" dirty="0"/>
                    </a:p>
                  </a:txBody>
                  <a:tcPr/>
                </a:tc>
                <a:tc>
                  <a:txBody>
                    <a:bodyPr/>
                    <a:lstStyle/>
                    <a:p>
                      <a:r>
                        <a:rPr lang="en-US" sz="1200" dirty="0" smtClean="0"/>
                        <a:t>Pairs of wires used for transmission</a:t>
                      </a:r>
                      <a:endParaRPr lang="en-US" sz="1200" dirty="0"/>
                    </a:p>
                  </a:txBody>
                  <a:tcPr/>
                </a:tc>
                <a:extLst>
                  <a:ext uri="{0D108BD9-81ED-4DB2-BD59-A6C34878D82A}">
                    <a16:rowId xmlns:a16="http://schemas.microsoft.com/office/drawing/2014/main" val="10000"/>
                  </a:ext>
                </a:extLst>
              </a:tr>
              <a:tr h="370840">
                <a:tc>
                  <a:txBody>
                    <a:bodyPr/>
                    <a:lstStyle/>
                    <a:p>
                      <a:r>
                        <a:rPr lang="en-US" sz="1200" dirty="0" smtClean="0"/>
                        <a:t>100Base-T Fast Ethernet</a:t>
                      </a:r>
                      <a:endParaRPr lang="en-US" sz="1200" dirty="0"/>
                    </a:p>
                  </a:txBody>
                  <a:tcPr/>
                </a:tc>
                <a:tc>
                  <a:txBody>
                    <a:bodyPr/>
                    <a:lstStyle/>
                    <a:p>
                      <a:r>
                        <a:rPr lang="en-US" sz="1200" dirty="0" smtClean="0"/>
                        <a:t>100</a:t>
                      </a:r>
                      <a:endParaRPr lang="en-US" sz="1200" dirty="0"/>
                    </a:p>
                  </a:txBody>
                  <a:tcPr/>
                </a:tc>
                <a:tc>
                  <a:txBody>
                    <a:bodyPr/>
                    <a:lstStyle/>
                    <a:p>
                      <a:r>
                        <a:rPr lang="en-US" sz="1200" dirty="0" smtClean="0"/>
                        <a:t>100</a:t>
                      </a:r>
                      <a:endParaRPr lang="en-US" sz="1200" dirty="0"/>
                    </a:p>
                  </a:txBody>
                  <a:tcPr/>
                </a:tc>
                <a:tc>
                  <a:txBody>
                    <a:bodyPr/>
                    <a:lstStyle/>
                    <a:p>
                      <a:r>
                        <a:rPr lang="en-US" sz="1200" dirty="0" smtClean="0"/>
                        <a:t>Cat 5 or better</a:t>
                      </a:r>
                      <a:endParaRPr lang="en-US" sz="1200" dirty="0"/>
                    </a:p>
                  </a:txBody>
                  <a:tcPr/>
                </a:tc>
                <a:tc>
                  <a:txBody>
                    <a:bodyPr/>
                    <a:lstStyle/>
                    <a:p>
                      <a:r>
                        <a:rPr lang="en-US" sz="1200" dirty="0" smtClean="0"/>
                        <a:t>2 pair</a:t>
                      </a:r>
                      <a:endParaRPr lang="en-US" sz="1200" dirty="0"/>
                    </a:p>
                  </a:txBody>
                  <a:tcPr/>
                </a:tc>
                <a:extLst>
                  <a:ext uri="{0D108BD9-81ED-4DB2-BD59-A6C34878D82A}">
                    <a16:rowId xmlns:a16="http://schemas.microsoft.com/office/drawing/2014/main" val="10001"/>
                  </a:ext>
                </a:extLst>
              </a:tr>
              <a:tr h="370840">
                <a:tc>
                  <a:txBody>
                    <a:bodyPr/>
                    <a:lstStyle/>
                    <a:p>
                      <a:r>
                        <a:rPr lang="en-US" sz="1200" dirty="0" smtClean="0"/>
                        <a:t>1000Base-T Gigabit Ethernet</a:t>
                      </a:r>
                      <a:endParaRPr lang="en-US" sz="1200" dirty="0"/>
                    </a:p>
                  </a:txBody>
                  <a:tcPr/>
                </a:tc>
                <a:tc>
                  <a:txBody>
                    <a:bodyPr/>
                    <a:lstStyle/>
                    <a:p>
                      <a:r>
                        <a:rPr lang="en-US" sz="1200" dirty="0" smtClean="0"/>
                        <a:t>1000</a:t>
                      </a:r>
                      <a:endParaRPr lang="en-US" sz="1200" dirty="0"/>
                    </a:p>
                  </a:txBody>
                  <a:tcPr/>
                </a:tc>
                <a:tc>
                  <a:txBody>
                    <a:bodyPr/>
                    <a:lstStyle/>
                    <a:p>
                      <a:r>
                        <a:rPr lang="en-US" sz="1200" dirty="0" smtClean="0"/>
                        <a:t>100</a:t>
                      </a:r>
                      <a:endParaRPr lang="en-US" sz="1200" dirty="0"/>
                    </a:p>
                  </a:txBody>
                  <a:tcPr/>
                </a:tc>
                <a:tc>
                  <a:txBody>
                    <a:bodyPr/>
                    <a:lstStyle/>
                    <a:p>
                      <a:r>
                        <a:rPr lang="en-US" sz="1200" dirty="0" smtClean="0"/>
                        <a:t>Cat</a:t>
                      </a:r>
                      <a:r>
                        <a:rPr lang="en-US" sz="1200" baseline="0" dirty="0" smtClean="0"/>
                        <a:t> 5 or better (Cat 5e is preferred)</a:t>
                      </a:r>
                      <a:endParaRPr lang="en-US" sz="1200" dirty="0"/>
                    </a:p>
                  </a:txBody>
                  <a:tcPr/>
                </a:tc>
                <a:tc>
                  <a:txBody>
                    <a:bodyPr/>
                    <a:lstStyle/>
                    <a:p>
                      <a:r>
                        <a:rPr lang="en-US" sz="1200" dirty="0" smtClean="0"/>
                        <a:t>4 pair</a:t>
                      </a:r>
                      <a:endParaRPr lang="en-US" sz="1200" dirty="0"/>
                    </a:p>
                  </a:txBody>
                  <a:tcPr/>
                </a:tc>
                <a:extLst>
                  <a:ext uri="{0D108BD9-81ED-4DB2-BD59-A6C34878D82A}">
                    <a16:rowId xmlns:a16="http://schemas.microsoft.com/office/drawing/2014/main" val="10002"/>
                  </a:ext>
                </a:extLst>
              </a:tr>
              <a:tr h="370840">
                <a:tc>
                  <a:txBody>
                    <a:bodyPr/>
                    <a:lstStyle/>
                    <a:p>
                      <a:r>
                        <a:rPr lang="en-US" sz="1200" dirty="0" smtClean="0"/>
                        <a:t>10GBase-T</a:t>
                      </a:r>
                      <a:r>
                        <a:rPr lang="en-US" sz="1200" baseline="0" dirty="0" smtClean="0"/>
                        <a:t> 10-Gigabit Ethernet</a:t>
                      </a:r>
                      <a:endParaRPr lang="en-US" sz="1200" dirty="0"/>
                    </a:p>
                  </a:txBody>
                  <a:tcPr/>
                </a:tc>
                <a:tc>
                  <a:txBody>
                    <a:bodyPr/>
                    <a:lstStyle/>
                    <a:p>
                      <a:r>
                        <a:rPr lang="en-US" sz="1200" dirty="0" smtClean="0"/>
                        <a:t>10,000</a:t>
                      </a:r>
                      <a:endParaRPr lang="en-US" sz="1200" dirty="0"/>
                    </a:p>
                  </a:txBody>
                  <a:tcPr/>
                </a:tc>
                <a:tc>
                  <a:txBody>
                    <a:bodyPr/>
                    <a:lstStyle/>
                    <a:p>
                      <a:r>
                        <a:rPr lang="en-US" sz="1200" dirty="0" smtClean="0"/>
                        <a:t>100</a:t>
                      </a:r>
                      <a:endParaRPr lang="en-US" sz="1200" dirty="0"/>
                    </a:p>
                  </a:txBody>
                  <a:tcPr/>
                </a:tc>
                <a:tc>
                  <a:txBody>
                    <a:bodyPr/>
                    <a:lstStyle/>
                    <a:p>
                      <a:r>
                        <a:rPr lang="en-US" sz="1200" dirty="0" smtClean="0"/>
                        <a:t>Cat 6a or Cat</a:t>
                      </a:r>
                      <a:r>
                        <a:rPr lang="en-US" sz="1200" baseline="0" dirty="0" smtClean="0"/>
                        <a:t> 7 (Cat 7 is preferred)</a:t>
                      </a:r>
                      <a:endParaRPr lang="en-US" sz="1200" dirty="0"/>
                    </a:p>
                  </a:txBody>
                  <a:tcPr/>
                </a:tc>
                <a:tc>
                  <a:txBody>
                    <a:bodyPr/>
                    <a:lstStyle/>
                    <a:p>
                      <a:r>
                        <a:rPr lang="en-US" sz="1200" dirty="0" smtClean="0"/>
                        <a:t>4 pair</a:t>
                      </a:r>
                      <a:endParaRPr lang="en-US" sz="1200" dirty="0"/>
                    </a:p>
                  </a:txBody>
                  <a:tcPr/>
                </a:tc>
                <a:extLst>
                  <a:ext uri="{0D108BD9-81ED-4DB2-BD59-A6C34878D82A}">
                    <a16:rowId xmlns:a16="http://schemas.microsoft.com/office/drawing/2014/main" val="10003"/>
                  </a:ext>
                </a:extLst>
              </a:tr>
            </a:tbl>
          </a:graphicData>
        </a:graphic>
      </p:graphicFrame>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4432793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Fiber-Optic Cable (1 of 4)</a:t>
            </a:r>
            <a:endParaRPr lang="en-US" noProof="0" dirty="0"/>
          </a:p>
        </p:txBody>
      </p:sp>
      <p:sp>
        <p:nvSpPr>
          <p:cNvPr id="3" name="Content Placeholder 2"/>
          <p:cNvSpPr>
            <a:spLocks noGrp="1"/>
          </p:cNvSpPr>
          <p:nvPr>
            <p:ph idx="1"/>
          </p:nvPr>
        </p:nvSpPr>
        <p:spPr>
          <a:xfrm>
            <a:off x="365125" y="1538818"/>
            <a:ext cx="8415338" cy="3352713"/>
          </a:xfrm>
        </p:spPr>
        <p:txBody>
          <a:bodyPr/>
          <a:lstStyle/>
          <a:p>
            <a:pPr>
              <a:lnSpc>
                <a:spcPct val="90000"/>
              </a:lnSpc>
              <a:spcBef>
                <a:spcPts val="1000"/>
              </a:spcBef>
            </a:pPr>
            <a:r>
              <a:rPr lang="en-US" noProof="0" dirty="0"/>
              <a:t>Fiber-optic cable (fiber)</a:t>
            </a:r>
          </a:p>
          <a:p>
            <a:pPr lvl="1">
              <a:lnSpc>
                <a:spcPct val="90000"/>
              </a:lnSpc>
              <a:spcBef>
                <a:spcPts val="1000"/>
              </a:spcBef>
            </a:pPr>
            <a:r>
              <a:rPr lang="en-US" noProof="0" dirty="0" smtClean="0"/>
              <a:t>Contains one </a:t>
            </a:r>
            <a:r>
              <a:rPr lang="en-US" noProof="0" dirty="0"/>
              <a:t>or more glass or plastic fibers at its center (core)</a:t>
            </a:r>
          </a:p>
          <a:p>
            <a:pPr>
              <a:lnSpc>
                <a:spcPct val="90000"/>
              </a:lnSpc>
              <a:spcBef>
                <a:spcPts val="1000"/>
              </a:spcBef>
            </a:pPr>
            <a:r>
              <a:rPr lang="en-US" noProof="0" dirty="0"/>
              <a:t>Data transmission</a:t>
            </a:r>
          </a:p>
          <a:p>
            <a:pPr lvl="1">
              <a:lnSpc>
                <a:spcPct val="90000"/>
              </a:lnSpc>
              <a:spcBef>
                <a:spcPts val="1000"/>
              </a:spcBef>
            </a:pPr>
            <a:r>
              <a:rPr lang="en-US" noProof="0" dirty="0"/>
              <a:t>Pulsing light sent from laser or light-emitting diode (</a:t>
            </a:r>
            <a:r>
              <a:rPr lang="en-US" noProof="0" dirty="0" smtClean="0"/>
              <a:t>L</a:t>
            </a:r>
            <a:r>
              <a:rPr lang="en-US" sz="100" noProof="0" dirty="0" smtClean="0"/>
              <a:t> </a:t>
            </a:r>
            <a:r>
              <a:rPr lang="en-US" noProof="0" dirty="0" smtClean="0"/>
              <a:t>E</a:t>
            </a:r>
            <a:r>
              <a:rPr lang="en-US" sz="100" noProof="0" dirty="0" smtClean="0"/>
              <a:t> </a:t>
            </a:r>
            <a:r>
              <a:rPr lang="en-US" noProof="0" dirty="0" smtClean="0"/>
              <a:t>D</a:t>
            </a:r>
            <a:r>
              <a:rPr lang="en-US" noProof="0" dirty="0"/>
              <a:t>) through central fibers</a:t>
            </a:r>
          </a:p>
          <a:p>
            <a:pPr>
              <a:lnSpc>
                <a:spcPct val="90000"/>
              </a:lnSpc>
              <a:spcBef>
                <a:spcPts val="1000"/>
              </a:spcBef>
            </a:pPr>
            <a:r>
              <a:rPr lang="en-US" noProof="0" dirty="0" smtClean="0"/>
              <a:t>Cladding:</a:t>
            </a:r>
            <a:endParaRPr lang="en-US" noProof="0" dirty="0"/>
          </a:p>
          <a:p>
            <a:pPr lvl="1">
              <a:lnSpc>
                <a:spcPct val="90000"/>
              </a:lnSpc>
              <a:spcBef>
                <a:spcPts val="1000"/>
              </a:spcBef>
            </a:pPr>
            <a:r>
              <a:rPr lang="en-US" noProof="0" dirty="0"/>
              <a:t>Layer of glass or plastic surrounding fibers</a:t>
            </a:r>
          </a:p>
          <a:p>
            <a:pPr lvl="1">
              <a:lnSpc>
                <a:spcPct val="90000"/>
              </a:lnSpc>
              <a:spcBef>
                <a:spcPts val="1000"/>
              </a:spcBef>
            </a:pPr>
            <a:r>
              <a:rPr lang="en-US" noProof="0" dirty="0"/>
              <a:t>Different density from glass or plastic in strands</a:t>
            </a:r>
          </a:p>
          <a:p>
            <a:pPr lvl="1">
              <a:lnSpc>
                <a:spcPct val="90000"/>
              </a:lnSpc>
              <a:spcBef>
                <a:spcPts val="1000"/>
              </a:spcBef>
            </a:pPr>
            <a:r>
              <a:rPr lang="en-US" noProof="0" dirty="0"/>
              <a:t>Reflects light back to core</a:t>
            </a:r>
          </a:p>
          <a:p>
            <a:pPr lvl="1">
              <a:lnSpc>
                <a:spcPct val="90000"/>
              </a:lnSpc>
              <a:spcBef>
                <a:spcPts val="1000"/>
              </a:spcBef>
            </a:pPr>
            <a:r>
              <a:rPr lang="en-US" noProof="0" dirty="0"/>
              <a:t>Allows fiber to </a:t>
            </a:r>
            <a:r>
              <a:rPr lang="en-US" noProof="0" dirty="0" smtClean="0"/>
              <a:t>bend</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4179124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Fiber-Optic Cable (2 of 4)</a:t>
            </a:r>
            <a:endParaRPr lang="en-US" noProof="0" dirty="0"/>
          </a:p>
        </p:txBody>
      </p:sp>
      <p:sp>
        <p:nvSpPr>
          <p:cNvPr id="3" name="Content Placeholder 2"/>
          <p:cNvSpPr>
            <a:spLocks noGrp="1"/>
          </p:cNvSpPr>
          <p:nvPr>
            <p:ph idx="1"/>
          </p:nvPr>
        </p:nvSpPr>
        <p:spPr>
          <a:xfrm>
            <a:off x="365125" y="1538818"/>
            <a:ext cx="8415338" cy="1887183"/>
          </a:xfrm>
        </p:spPr>
        <p:txBody>
          <a:bodyPr/>
          <a:lstStyle/>
          <a:p>
            <a:pPr>
              <a:spcBef>
                <a:spcPts val="1000"/>
              </a:spcBef>
            </a:pPr>
            <a:r>
              <a:rPr lang="en-US" noProof="0" dirty="0"/>
              <a:t>Plastic buffer outside </a:t>
            </a:r>
            <a:r>
              <a:rPr lang="en-US" noProof="0" dirty="0" smtClean="0"/>
              <a:t>cladding:</a:t>
            </a:r>
            <a:endParaRPr lang="en-US" noProof="0" dirty="0"/>
          </a:p>
          <a:p>
            <a:pPr lvl="1">
              <a:spcBef>
                <a:spcPts val="1000"/>
              </a:spcBef>
            </a:pPr>
            <a:r>
              <a:rPr lang="en-US" noProof="0" dirty="0"/>
              <a:t>Protects cladding and core</a:t>
            </a:r>
          </a:p>
          <a:p>
            <a:pPr lvl="1">
              <a:spcBef>
                <a:spcPts val="1000"/>
              </a:spcBef>
            </a:pPr>
            <a:r>
              <a:rPr lang="en-US" noProof="0" dirty="0"/>
              <a:t>Opaque to absorb escaping light</a:t>
            </a:r>
          </a:p>
          <a:p>
            <a:pPr lvl="1">
              <a:spcBef>
                <a:spcPts val="1000"/>
              </a:spcBef>
            </a:pPr>
            <a:r>
              <a:rPr lang="en-US" noProof="0" dirty="0"/>
              <a:t>Surrounded by Kevlar (polymeric fiber) strands</a:t>
            </a:r>
          </a:p>
          <a:p>
            <a:pPr>
              <a:spcBef>
                <a:spcPts val="1000"/>
              </a:spcBef>
            </a:pPr>
            <a:r>
              <a:rPr lang="en-US" noProof="0" dirty="0"/>
              <a:t>Plastic sheath covers Kevlar </a:t>
            </a:r>
            <a:r>
              <a:rPr lang="en-US" noProof="0" dirty="0" smtClean="0"/>
              <a:t>strands</a:t>
            </a:r>
            <a:endParaRPr lang="en-US" noProof="0" dirty="0"/>
          </a:p>
        </p:txBody>
      </p:sp>
      <p:pic>
        <p:nvPicPr>
          <p:cNvPr id="5" name="Picture 4" descr="Figure 5-29 A fiber-optic cable.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7400" y="3581400"/>
            <a:ext cx="4659272" cy="2133600"/>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6988172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Fiber-Optic Cable (3 of 4)</a:t>
            </a:r>
            <a:endParaRPr lang="en-US" noProof="0" dirty="0"/>
          </a:p>
        </p:txBody>
      </p:sp>
      <p:sp>
        <p:nvSpPr>
          <p:cNvPr id="3" name="Content Placeholder 2"/>
          <p:cNvSpPr>
            <a:spLocks noGrp="1"/>
          </p:cNvSpPr>
          <p:nvPr>
            <p:ph idx="1"/>
          </p:nvPr>
        </p:nvSpPr>
        <p:spPr>
          <a:xfrm>
            <a:off x="365125" y="1538818"/>
            <a:ext cx="8415338" cy="3061351"/>
          </a:xfrm>
        </p:spPr>
        <p:txBody>
          <a:bodyPr/>
          <a:lstStyle/>
          <a:p>
            <a:pPr>
              <a:spcBef>
                <a:spcPts val="1000"/>
              </a:spcBef>
            </a:pPr>
            <a:r>
              <a:rPr lang="en-US" noProof="0" dirty="0"/>
              <a:t>Benefits over copper </a:t>
            </a:r>
            <a:r>
              <a:rPr lang="en-US" noProof="0" dirty="0" smtClean="0"/>
              <a:t>cabling:</a:t>
            </a:r>
            <a:endParaRPr lang="en-US" noProof="0" dirty="0"/>
          </a:p>
          <a:p>
            <a:pPr lvl="1">
              <a:spcBef>
                <a:spcPts val="1000"/>
              </a:spcBef>
            </a:pPr>
            <a:r>
              <a:rPr lang="en-US" noProof="0" dirty="0"/>
              <a:t>Extremely high throughput</a:t>
            </a:r>
          </a:p>
          <a:p>
            <a:pPr lvl="1">
              <a:spcBef>
                <a:spcPts val="1000"/>
              </a:spcBef>
            </a:pPr>
            <a:r>
              <a:rPr lang="en-US" noProof="0" dirty="0"/>
              <a:t>Very high noise resistance</a:t>
            </a:r>
          </a:p>
          <a:p>
            <a:pPr lvl="1">
              <a:spcBef>
                <a:spcPts val="1000"/>
              </a:spcBef>
            </a:pPr>
            <a:r>
              <a:rPr lang="en-US" noProof="0" dirty="0"/>
              <a:t>Excellent security</a:t>
            </a:r>
          </a:p>
          <a:p>
            <a:pPr lvl="1">
              <a:spcBef>
                <a:spcPts val="1000"/>
              </a:spcBef>
            </a:pPr>
            <a:r>
              <a:rPr lang="en-US" noProof="0" dirty="0"/>
              <a:t>Able to carry signals for longer distances</a:t>
            </a:r>
          </a:p>
          <a:p>
            <a:pPr>
              <a:spcBef>
                <a:spcPts val="1000"/>
              </a:spcBef>
            </a:pPr>
            <a:r>
              <a:rPr lang="en-US" noProof="0" dirty="0" smtClean="0"/>
              <a:t>Drawbacks:</a:t>
            </a:r>
            <a:endParaRPr lang="en-US" noProof="0" dirty="0"/>
          </a:p>
          <a:p>
            <a:pPr lvl="1">
              <a:spcBef>
                <a:spcPts val="1000"/>
              </a:spcBef>
            </a:pPr>
            <a:r>
              <a:rPr lang="en-US" noProof="0" dirty="0"/>
              <a:t>More expensive than twisted pair cable</a:t>
            </a:r>
          </a:p>
          <a:p>
            <a:pPr lvl="1">
              <a:spcBef>
                <a:spcPts val="1000"/>
              </a:spcBef>
            </a:pPr>
            <a:r>
              <a:rPr lang="en-US" noProof="0" dirty="0"/>
              <a:t>Requires special equipment to </a:t>
            </a:r>
            <a:r>
              <a:rPr lang="en-US" noProof="0" dirty="0" smtClean="0"/>
              <a:t>splice</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4502578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Fiber-Optic Cable (4 of 4)</a:t>
            </a:r>
            <a:endParaRPr lang="en-US" noProof="0" dirty="0"/>
          </a:p>
        </p:txBody>
      </p:sp>
      <p:sp>
        <p:nvSpPr>
          <p:cNvPr id="3" name="Content Placeholder 2"/>
          <p:cNvSpPr>
            <a:spLocks noGrp="1"/>
          </p:cNvSpPr>
          <p:nvPr>
            <p:ph idx="1"/>
          </p:nvPr>
        </p:nvSpPr>
        <p:spPr>
          <a:xfrm>
            <a:off x="365125" y="1538818"/>
            <a:ext cx="8415338" cy="3774367"/>
          </a:xfrm>
        </p:spPr>
        <p:txBody>
          <a:bodyPr/>
          <a:lstStyle/>
          <a:p>
            <a:pPr>
              <a:spcBef>
                <a:spcPts val="1000"/>
              </a:spcBef>
            </a:pPr>
            <a:r>
              <a:rPr lang="en-US" noProof="0" dirty="0"/>
              <a:t>Throughput</a:t>
            </a:r>
          </a:p>
          <a:p>
            <a:pPr lvl="1">
              <a:spcBef>
                <a:spcPts val="1000"/>
              </a:spcBef>
            </a:pPr>
            <a:r>
              <a:rPr lang="en-US" noProof="0" dirty="0"/>
              <a:t>Proven reliable in transmitting data at rates that can reach 100 gigabits per second per channel</a:t>
            </a:r>
          </a:p>
          <a:p>
            <a:pPr>
              <a:spcBef>
                <a:spcPts val="1000"/>
              </a:spcBef>
            </a:pPr>
            <a:r>
              <a:rPr lang="en-US" noProof="0" dirty="0"/>
              <a:t>Cost</a:t>
            </a:r>
          </a:p>
          <a:p>
            <a:pPr lvl="1">
              <a:spcBef>
                <a:spcPts val="1000"/>
              </a:spcBef>
            </a:pPr>
            <a:r>
              <a:rPr lang="en-US" noProof="0" dirty="0"/>
              <a:t>Most expensive transmission medium</a:t>
            </a:r>
          </a:p>
          <a:p>
            <a:pPr>
              <a:spcBef>
                <a:spcPts val="1000"/>
              </a:spcBef>
            </a:pPr>
            <a:r>
              <a:rPr lang="en-US" noProof="0" dirty="0"/>
              <a:t>Noise immunity</a:t>
            </a:r>
          </a:p>
          <a:p>
            <a:pPr lvl="1">
              <a:spcBef>
                <a:spcPts val="1000"/>
              </a:spcBef>
            </a:pPr>
            <a:r>
              <a:rPr lang="en-US" noProof="0" dirty="0"/>
              <a:t>Unaffected by </a:t>
            </a:r>
            <a:r>
              <a:rPr lang="en-US" noProof="0" dirty="0" smtClean="0"/>
              <a:t>E</a:t>
            </a:r>
            <a:r>
              <a:rPr lang="en-US" sz="100" noProof="0" dirty="0" smtClean="0"/>
              <a:t> </a:t>
            </a:r>
            <a:r>
              <a:rPr lang="en-US" noProof="0" dirty="0" smtClean="0"/>
              <a:t>M</a:t>
            </a:r>
            <a:r>
              <a:rPr lang="en-US" sz="100" noProof="0" dirty="0" smtClean="0"/>
              <a:t> </a:t>
            </a:r>
            <a:r>
              <a:rPr lang="en-US" noProof="0" dirty="0" smtClean="0"/>
              <a:t>I</a:t>
            </a:r>
            <a:endParaRPr lang="en-US" noProof="0" dirty="0"/>
          </a:p>
          <a:p>
            <a:pPr>
              <a:spcBef>
                <a:spcPts val="1000"/>
              </a:spcBef>
            </a:pPr>
            <a:r>
              <a:rPr lang="en-US" noProof="0" dirty="0"/>
              <a:t>Size and </a:t>
            </a:r>
            <a:r>
              <a:rPr lang="en-US" noProof="0" dirty="0" smtClean="0"/>
              <a:t>scalability:</a:t>
            </a:r>
            <a:endParaRPr lang="en-US" noProof="0" dirty="0"/>
          </a:p>
          <a:p>
            <a:pPr lvl="1">
              <a:spcBef>
                <a:spcPts val="1000"/>
              </a:spcBef>
            </a:pPr>
            <a:r>
              <a:rPr lang="en-US" noProof="0" dirty="0"/>
              <a:t>Segment lengths vary from 2</a:t>
            </a:r>
            <a:r>
              <a:rPr lang="en-US" noProof="0" dirty="0" smtClean="0"/>
              <a:t> </a:t>
            </a:r>
            <a:r>
              <a:rPr lang="en-US" noProof="0" dirty="0"/>
              <a:t>to 40,000 meters</a:t>
            </a:r>
          </a:p>
          <a:p>
            <a:pPr lvl="1">
              <a:spcBef>
                <a:spcPts val="1000"/>
              </a:spcBef>
            </a:pPr>
            <a:r>
              <a:rPr lang="en-US" noProof="0" dirty="0"/>
              <a:t>Depends on the light’s wavelength and type of cable</a:t>
            </a:r>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5530391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a:t>
            </a:r>
            <a:r>
              <a:rPr lang="en-US" sz="100" noProof="0" dirty="0" smtClean="0"/>
              <a:t> </a:t>
            </a:r>
            <a:r>
              <a:rPr lang="en-US" noProof="0" dirty="0" smtClean="0"/>
              <a:t>M</a:t>
            </a:r>
            <a:r>
              <a:rPr lang="en-US" sz="100" noProof="0" dirty="0" smtClean="0"/>
              <a:t> </a:t>
            </a:r>
            <a:r>
              <a:rPr lang="en-US" noProof="0" dirty="0" smtClean="0"/>
              <a:t>F (Single Mode Fiber) (1 of 2)</a:t>
            </a:r>
            <a:endParaRPr lang="en-US" noProof="0" dirty="0"/>
          </a:p>
        </p:txBody>
      </p:sp>
      <p:sp>
        <p:nvSpPr>
          <p:cNvPr id="3" name="Content Placeholder 2"/>
          <p:cNvSpPr>
            <a:spLocks noGrp="1"/>
          </p:cNvSpPr>
          <p:nvPr>
            <p:ph idx="1"/>
          </p:nvPr>
        </p:nvSpPr>
        <p:spPr>
          <a:xfrm>
            <a:off x="365125" y="1538818"/>
            <a:ext cx="8415338" cy="3452740"/>
          </a:xfrm>
        </p:spPr>
        <p:txBody>
          <a:bodyPr/>
          <a:lstStyle/>
          <a:p>
            <a:pPr>
              <a:spcBef>
                <a:spcPts val="1000"/>
              </a:spcBef>
            </a:pPr>
            <a:r>
              <a:rPr lang="en-US" noProof="0" dirty="0"/>
              <a:t>Consists of narrow core (</a:t>
            </a:r>
            <a:r>
              <a:rPr lang="en-US" noProof="0" dirty="0" smtClean="0"/>
              <a:t>8–10 </a:t>
            </a:r>
            <a:r>
              <a:rPr lang="en-US" noProof="0" dirty="0"/>
              <a:t>microns in diameter</a:t>
            </a:r>
            <a:r>
              <a:rPr lang="en-US" noProof="0" dirty="0" smtClean="0"/>
              <a:t>):</a:t>
            </a:r>
            <a:endParaRPr lang="en-US" noProof="0" dirty="0"/>
          </a:p>
          <a:p>
            <a:pPr lvl="1">
              <a:spcBef>
                <a:spcPts val="1000"/>
              </a:spcBef>
            </a:pPr>
            <a:r>
              <a:rPr lang="en-US" noProof="0" dirty="0"/>
              <a:t>Laser-generated light travels over one path</a:t>
            </a:r>
          </a:p>
          <a:p>
            <a:pPr lvl="2">
              <a:spcBef>
                <a:spcPts val="1000"/>
              </a:spcBef>
            </a:pPr>
            <a:r>
              <a:rPr lang="en-US" noProof="0" dirty="0"/>
              <a:t>Little reflection</a:t>
            </a:r>
          </a:p>
          <a:p>
            <a:pPr lvl="1">
              <a:spcBef>
                <a:spcPts val="1000"/>
              </a:spcBef>
            </a:pPr>
            <a:r>
              <a:rPr lang="en-US" noProof="0" dirty="0"/>
              <a:t>Light does not disperse as signal travels</a:t>
            </a:r>
          </a:p>
          <a:p>
            <a:pPr>
              <a:spcBef>
                <a:spcPts val="1000"/>
              </a:spcBef>
            </a:pPr>
            <a:r>
              <a:rPr lang="en-US" noProof="0" dirty="0"/>
              <a:t>Can carry signals many miles:</a:t>
            </a:r>
          </a:p>
          <a:p>
            <a:pPr lvl="1">
              <a:spcBef>
                <a:spcPts val="1000"/>
              </a:spcBef>
            </a:pPr>
            <a:r>
              <a:rPr lang="en-US" noProof="0" dirty="0"/>
              <a:t>Before repeating is required</a:t>
            </a:r>
          </a:p>
          <a:p>
            <a:pPr>
              <a:spcBef>
                <a:spcPts val="1000"/>
              </a:spcBef>
            </a:pPr>
            <a:r>
              <a:rPr lang="en-US" noProof="0" dirty="0"/>
              <a:t>Rarely used for shorter </a:t>
            </a:r>
            <a:r>
              <a:rPr lang="en-US" noProof="0" dirty="0" smtClean="0"/>
              <a:t>connections:</a:t>
            </a:r>
            <a:endParaRPr lang="en-US" noProof="0" dirty="0"/>
          </a:p>
          <a:p>
            <a:pPr lvl="1">
              <a:spcBef>
                <a:spcPts val="1000"/>
              </a:spcBef>
            </a:pPr>
            <a:r>
              <a:rPr lang="en-US" noProof="0" dirty="0"/>
              <a:t>Due to cost</a:t>
            </a:r>
          </a:p>
          <a:p>
            <a:pPr lvl="1">
              <a:spcBef>
                <a:spcPts val="1000"/>
              </a:spcBef>
            </a:pPr>
            <a:r>
              <a:rPr lang="en-US" noProof="0" dirty="0"/>
              <a:t>The Internet backbone depends on </a:t>
            </a:r>
            <a:r>
              <a:rPr lang="en-US" noProof="0" dirty="0" smtClean="0"/>
              <a:t>S</a:t>
            </a:r>
            <a:r>
              <a:rPr lang="en-US" sz="100" noProof="0" dirty="0" smtClean="0"/>
              <a:t> </a:t>
            </a:r>
            <a:r>
              <a:rPr lang="en-US" noProof="0" dirty="0" smtClean="0"/>
              <a:t>M</a:t>
            </a:r>
            <a:r>
              <a:rPr lang="en-US" sz="100" noProof="0" dirty="0" smtClean="0"/>
              <a:t> </a:t>
            </a:r>
            <a:r>
              <a:rPr lang="en-US" noProof="0" dirty="0" smtClean="0"/>
              <a:t>F</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518151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a:t>
            </a:r>
            <a:r>
              <a:rPr lang="en-US" sz="100" noProof="0" dirty="0" smtClean="0"/>
              <a:t> </a:t>
            </a:r>
            <a:r>
              <a:rPr lang="en-US" noProof="0" dirty="0" smtClean="0"/>
              <a:t>M</a:t>
            </a:r>
            <a:r>
              <a:rPr lang="en-US" sz="100" noProof="0" dirty="0" smtClean="0"/>
              <a:t> </a:t>
            </a:r>
            <a:r>
              <a:rPr lang="en-US" noProof="0" dirty="0" smtClean="0"/>
              <a:t>F (Single Mode Fiber) (2 of 2)</a:t>
            </a:r>
            <a:endParaRPr lang="en-US" noProof="0" dirty="0"/>
          </a:p>
        </p:txBody>
      </p:sp>
      <p:pic>
        <p:nvPicPr>
          <p:cNvPr id="6" name="Picture 5" descr="Figure 5-31 Transmission over single mode fiber-optic cable. The image illustrates a simplified version of how signals travel over single mode fiber-optic cable. The cable is made of a core and cladding and the signals of a laser generated light travel only in one direction.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2514600"/>
            <a:ext cx="5823677" cy="2151888"/>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5155966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M</a:t>
            </a:r>
            <a:r>
              <a:rPr lang="en-US" sz="100" noProof="0" dirty="0" smtClean="0"/>
              <a:t> </a:t>
            </a:r>
            <a:r>
              <a:rPr lang="en-US" noProof="0" dirty="0" smtClean="0"/>
              <a:t>M</a:t>
            </a:r>
            <a:r>
              <a:rPr lang="en-US" sz="100" noProof="0" dirty="0" smtClean="0"/>
              <a:t> </a:t>
            </a:r>
            <a:r>
              <a:rPr lang="en-US" noProof="0" dirty="0" smtClean="0"/>
              <a:t>F (Multimode Fiber) (1 of 2)</a:t>
            </a:r>
            <a:endParaRPr lang="en-US" noProof="0" dirty="0"/>
          </a:p>
        </p:txBody>
      </p:sp>
      <p:sp>
        <p:nvSpPr>
          <p:cNvPr id="3" name="Content Placeholder 2"/>
          <p:cNvSpPr>
            <a:spLocks noGrp="1"/>
          </p:cNvSpPr>
          <p:nvPr>
            <p:ph idx="1"/>
          </p:nvPr>
        </p:nvSpPr>
        <p:spPr>
          <a:xfrm>
            <a:off x="365125" y="1538818"/>
            <a:ext cx="8415338" cy="3441455"/>
          </a:xfrm>
        </p:spPr>
        <p:txBody>
          <a:bodyPr/>
          <a:lstStyle/>
          <a:p>
            <a:pPr>
              <a:spcBef>
                <a:spcPts val="1000"/>
              </a:spcBef>
            </a:pPr>
            <a:r>
              <a:rPr lang="en-US" noProof="0" dirty="0"/>
              <a:t>Contains a core with a larger diameter than single mode fiber</a:t>
            </a:r>
          </a:p>
          <a:p>
            <a:pPr lvl="1">
              <a:spcBef>
                <a:spcPts val="1000"/>
              </a:spcBef>
            </a:pPr>
            <a:r>
              <a:rPr lang="en-US" noProof="0" dirty="0" smtClean="0"/>
              <a:t>Common </a:t>
            </a:r>
            <a:r>
              <a:rPr lang="en-US" noProof="0" dirty="0"/>
              <a:t>sizes: 50 or 62.5 microns</a:t>
            </a:r>
          </a:p>
          <a:p>
            <a:pPr>
              <a:spcBef>
                <a:spcPts val="1000"/>
              </a:spcBef>
            </a:pPr>
            <a:r>
              <a:rPr lang="en-US" noProof="0" dirty="0"/>
              <a:t>Laser or </a:t>
            </a:r>
            <a:r>
              <a:rPr lang="en-US" noProof="0" dirty="0" smtClean="0"/>
              <a:t>L</a:t>
            </a:r>
            <a:r>
              <a:rPr lang="en-US" sz="100" noProof="0" dirty="0" smtClean="0"/>
              <a:t> </a:t>
            </a:r>
            <a:r>
              <a:rPr lang="en-US" noProof="0" dirty="0" smtClean="0"/>
              <a:t>E</a:t>
            </a:r>
            <a:r>
              <a:rPr lang="en-US" sz="100" noProof="0" dirty="0" smtClean="0"/>
              <a:t> </a:t>
            </a:r>
            <a:r>
              <a:rPr lang="en-US" noProof="0" dirty="0" smtClean="0"/>
              <a:t>D </a:t>
            </a:r>
            <a:r>
              <a:rPr lang="en-US" noProof="0" dirty="0"/>
              <a:t>generated light pulses travel at different angles</a:t>
            </a:r>
          </a:p>
          <a:p>
            <a:pPr>
              <a:spcBef>
                <a:spcPts val="1000"/>
              </a:spcBef>
            </a:pPr>
            <a:r>
              <a:rPr lang="en-US" noProof="0" dirty="0"/>
              <a:t>Greater attenuation than single-mode fiber</a:t>
            </a:r>
          </a:p>
          <a:p>
            <a:pPr>
              <a:spcBef>
                <a:spcPts val="1000"/>
              </a:spcBef>
            </a:pPr>
            <a:r>
              <a:rPr lang="en-US" noProof="0" dirty="0"/>
              <a:t>Common </a:t>
            </a:r>
            <a:r>
              <a:rPr lang="en-US" noProof="0" dirty="0" smtClean="0"/>
              <a:t>uses:</a:t>
            </a:r>
            <a:endParaRPr lang="en-US" noProof="0" dirty="0"/>
          </a:p>
          <a:p>
            <a:pPr lvl="1">
              <a:spcBef>
                <a:spcPts val="1000"/>
              </a:spcBef>
            </a:pPr>
            <a:r>
              <a:rPr lang="en-US" noProof="0" dirty="0"/>
              <a:t>Cables connecting </a:t>
            </a:r>
            <a:r>
              <a:rPr lang="en-US" noProof="0" dirty="0" smtClean="0"/>
              <a:t>routers, switches, and servers on the backbone of a network</a:t>
            </a:r>
          </a:p>
          <a:p>
            <a:pPr lvl="1">
              <a:spcBef>
                <a:spcPts val="1000"/>
              </a:spcBef>
            </a:pPr>
            <a:r>
              <a:rPr lang="en-US" noProof="0" dirty="0" smtClean="0"/>
              <a:t>Cables to connect a desktop workstation to the network</a:t>
            </a:r>
          </a:p>
          <a:p>
            <a:pPr>
              <a:spcBef>
                <a:spcPts val="1000"/>
              </a:spcBef>
            </a:pPr>
            <a:r>
              <a:rPr lang="en-US" noProof="0" dirty="0" smtClean="0"/>
              <a:t>Transition between S</a:t>
            </a:r>
            <a:r>
              <a:rPr lang="en-US" sz="100" noProof="0" dirty="0" smtClean="0"/>
              <a:t> </a:t>
            </a:r>
            <a:r>
              <a:rPr lang="en-US" noProof="0" dirty="0" smtClean="0"/>
              <a:t>M</a:t>
            </a:r>
            <a:r>
              <a:rPr lang="en-US" sz="100" noProof="0" dirty="0" smtClean="0"/>
              <a:t> </a:t>
            </a:r>
            <a:r>
              <a:rPr lang="en-US" noProof="0" dirty="0" smtClean="0"/>
              <a:t>F and M</a:t>
            </a:r>
            <a:r>
              <a:rPr lang="en-US" sz="100" noProof="0" dirty="0" smtClean="0"/>
              <a:t> </a:t>
            </a:r>
            <a:r>
              <a:rPr lang="en-US" noProof="0" dirty="0" smtClean="0"/>
              <a:t>M</a:t>
            </a:r>
            <a:r>
              <a:rPr lang="en-US" sz="100" noProof="0" dirty="0" smtClean="0"/>
              <a:t> </a:t>
            </a:r>
            <a:r>
              <a:rPr lang="en-US" noProof="0" dirty="0" smtClean="0"/>
              <a:t>F might occur at an F</a:t>
            </a:r>
            <a:r>
              <a:rPr lang="en-US" sz="100" noProof="0" dirty="0" smtClean="0"/>
              <a:t> </a:t>
            </a:r>
            <a:r>
              <a:rPr lang="en-US" noProof="0" dirty="0" smtClean="0"/>
              <a:t>D</a:t>
            </a:r>
            <a:r>
              <a:rPr lang="en-US" sz="100" noProof="0" dirty="0" smtClean="0"/>
              <a:t> </a:t>
            </a:r>
            <a:r>
              <a:rPr lang="en-US" noProof="0" dirty="0" smtClean="0"/>
              <a:t>P (fiber distribution panel)</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2679006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Throughput and Bandwidth (1 of 2)</a:t>
            </a:r>
            <a:endParaRPr lang="en-US" noProof="0" dirty="0"/>
          </a:p>
        </p:txBody>
      </p:sp>
      <p:sp>
        <p:nvSpPr>
          <p:cNvPr id="3" name="Content Placeholder 2"/>
          <p:cNvSpPr>
            <a:spLocks noGrp="1"/>
          </p:cNvSpPr>
          <p:nvPr>
            <p:ph idx="1"/>
          </p:nvPr>
        </p:nvSpPr>
        <p:spPr>
          <a:xfrm>
            <a:off x="365125" y="1538818"/>
            <a:ext cx="8415338" cy="2179571"/>
          </a:xfrm>
        </p:spPr>
        <p:txBody>
          <a:bodyPr/>
          <a:lstStyle/>
          <a:p>
            <a:pPr>
              <a:spcBef>
                <a:spcPts val="1000"/>
              </a:spcBef>
            </a:pPr>
            <a:r>
              <a:rPr lang="en-US" noProof="0" dirty="0" smtClean="0"/>
              <a:t>Bandwidth</a:t>
            </a:r>
          </a:p>
          <a:p>
            <a:pPr lvl="1">
              <a:spcBef>
                <a:spcPts val="1000"/>
              </a:spcBef>
            </a:pPr>
            <a:r>
              <a:rPr lang="en-US" noProof="0" dirty="0" smtClean="0"/>
              <a:t>The amount of data that could be theoretically transmitted during a given period of time</a:t>
            </a:r>
          </a:p>
          <a:p>
            <a:pPr>
              <a:spcBef>
                <a:spcPts val="1000"/>
              </a:spcBef>
            </a:pPr>
            <a:r>
              <a:rPr lang="en-US" noProof="0" dirty="0"/>
              <a:t>Throughput </a:t>
            </a:r>
          </a:p>
          <a:p>
            <a:pPr lvl="1">
              <a:spcBef>
                <a:spcPts val="1000"/>
              </a:spcBef>
            </a:pPr>
            <a:r>
              <a:rPr lang="en-US" noProof="0" dirty="0" smtClean="0"/>
              <a:t>Measure of how much data is actually </a:t>
            </a:r>
            <a:r>
              <a:rPr lang="en-US" noProof="0" dirty="0"/>
              <a:t>transmitted during given time period</a:t>
            </a:r>
          </a:p>
          <a:p>
            <a:pPr>
              <a:spcBef>
                <a:spcPts val="1000"/>
              </a:spcBef>
            </a:pPr>
            <a:r>
              <a:rPr lang="en-US" noProof="0" dirty="0"/>
              <a:t>Both are commonly expressed as bits transmitted per second, called bit </a:t>
            </a:r>
            <a:r>
              <a:rPr lang="en-US" noProof="0" dirty="0" smtClean="0"/>
              <a:t>rate</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8979410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M</a:t>
            </a:r>
            <a:r>
              <a:rPr lang="en-US" sz="100" noProof="0" dirty="0" smtClean="0"/>
              <a:t> </a:t>
            </a:r>
            <a:r>
              <a:rPr lang="en-US" noProof="0" dirty="0" smtClean="0"/>
              <a:t>M</a:t>
            </a:r>
            <a:r>
              <a:rPr lang="en-US" sz="100" noProof="0" dirty="0" smtClean="0"/>
              <a:t> </a:t>
            </a:r>
            <a:r>
              <a:rPr lang="en-US" noProof="0" dirty="0" smtClean="0"/>
              <a:t>F (Multimode Fiber) (2 of 2)</a:t>
            </a:r>
            <a:endParaRPr lang="en-US" noProof="0" dirty="0"/>
          </a:p>
        </p:txBody>
      </p:sp>
      <p:pic>
        <p:nvPicPr>
          <p:cNvPr id="6" name="Picture 5" descr="Figure 5-32 Transmission over multimode fiber-optic cable. The image illustrates a simplified version of how signals travel over multimode fiber-optic cable. The cable is made of a core and cladding and the signals generated of the laser or L E D travel at various angles.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7682" y="2133600"/>
            <a:ext cx="5718829" cy="2747772"/>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3460372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Fiber Connectors (1 of 3)</a:t>
            </a:r>
            <a:endParaRPr lang="en-US" noProof="0" dirty="0"/>
          </a:p>
        </p:txBody>
      </p:sp>
      <p:sp>
        <p:nvSpPr>
          <p:cNvPr id="3" name="Content Placeholder 2"/>
          <p:cNvSpPr>
            <a:spLocks noGrp="1"/>
          </p:cNvSpPr>
          <p:nvPr>
            <p:ph idx="1"/>
          </p:nvPr>
        </p:nvSpPr>
        <p:spPr>
          <a:xfrm>
            <a:off x="365125" y="1538818"/>
            <a:ext cx="8415338" cy="2208810"/>
          </a:xfrm>
        </p:spPr>
        <p:txBody>
          <a:bodyPr/>
          <a:lstStyle/>
          <a:p>
            <a:pPr>
              <a:spcBef>
                <a:spcPts val="1000"/>
              </a:spcBef>
            </a:pPr>
            <a:r>
              <a:rPr lang="en-US" noProof="0" dirty="0" smtClean="0"/>
              <a:t>M</a:t>
            </a:r>
            <a:r>
              <a:rPr lang="en-US" sz="100" noProof="0" dirty="0" smtClean="0"/>
              <a:t> </a:t>
            </a:r>
            <a:r>
              <a:rPr lang="en-US" noProof="0" dirty="0" smtClean="0"/>
              <a:t>M</a:t>
            </a:r>
            <a:r>
              <a:rPr lang="en-US" sz="100" noProof="0" dirty="0" smtClean="0"/>
              <a:t> </a:t>
            </a:r>
            <a:r>
              <a:rPr lang="en-US" noProof="0" dirty="0" smtClean="0"/>
              <a:t>F </a:t>
            </a:r>
            <a:r>
              <a:rPr lang="en-US" noProof="0" dirty="0"/>
              <a:t>connectors</a:t>
            </a:r>
          </a:p>
          <a:p>
            <a:pPr lvl="1">
              <a:spcBef>
                <a:spcPts val="1000"/>
              </a:spcBef>
            </a:pPr>
            <a:r>
              <a:rPr lang="en-US" noProof="0" dirty="0"/>
              <a:t>Classified by the number of fibers</a:t>
            </a:r>
          </a:p>
          <a:p>
            <a:pPr>
              <a:spcBef>
                <a:spcPts val="1000"/>
              </a:spcBef>
            </a:pPr>
            <a:r>
              <a:rPr lang="en-US" noProof="0" dirty="0" smtClean="0"/>
              <a:t>S</a:t>
            </a:r>
            <a:r>
              <a:rPr lang="en-US" sz="100" noProof="0" dirty="0" smtClean="0"/>
              <a:t> </a:t>
            </a:r>
            <a:r>
              <a:rPr lang="en-US" noProof="0" dirty="0" smtClean="0"/>
              <a:t>M</a:t>
            </a:r>
            <a:r>
              <a:rPr lang="en-US" sz="100" noProof="0" dirty="0" smtClean="0"/>
              <a:t> </a:t>
            </a:r>
            <a:r>
              <a:rPr lang="en-US" noProof="0" dirty="0" smtClean="0"/>
              <a:t>F </a:t>
            </a:r>
            <a:r>
              <a:rPr lang="en-US" noProof="0" dirty="0"/>
              <a:t>connectors</a:t>
            </a:r>
          </a:p>
          <a:p>
            <a:pPr lvl="1">
              <a:spcBef>
                <a:spcPts val="1000"/>
              </a:spcBef>
            </a:pPr>
            <a:r>
              <a:rPr lang="en-US" noProof="0" dirty="0"/>
              <a:t>Classified by size and shape of the ferrule</a:t>
            </a:r>
          </a:p>
          <a:p>
            <a:pPr>
              <a:spcBef>
                <a:spcPts val="1000"/>
              </a:spcBef>
            </a:pPr>
            <a:r>
              <a:rPr lang="en-US" noProof="0" dirty="0" smtClean="0"/>
              <a:t>Ferrule—The </a:t>
            </a:r>
            <a:r>
              <a:rPr lang="en-US" noProof="0" dirty="0"/>
              <a:t>extended tip of a connector that makes contact with the receptacle in the </a:t>
            </a:r>
            <a:r>
              <a:rPr lang="en-US" noProof="0" dirty="0" smtClean="0"/>
              <a:t>jack</a:t>
            </a:r>
            <a:endParaRPr lang="en-US" noProof="0" dirty="0"/>
          </a:p>
        </p:txBody>
      </p:sp>
      <p:pic>
        <p:nvPicPr>
          <p:cNvPr id="5" name="Picture 4" descr="Figure 5-33 A cap protects the ferrule when the connector is not in use.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00876" y="4090655"/>
            <a:ext cx="3575304" cy="2020824"/>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1826615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Fiber Connectors (2 of 3)</a:t>
            </a:r>
            <a:endParaRPr lang="en-US" noProof="0" dirty="0"/>
          </a:p>
        </p:txBody>
      </p:sp>
      <p:sp>
        <p:nvSpPr>
          <p:cNvPr id="3" name="Content Placeholder 2"/>
          <p:cNvSpPr>
            <a:spLocks noGrp="1"/>
          </p:cNvSpPr>
          <p:nvPr>
            <p:ph idx="1"/>
          </p:nvPr>
        </p:nvSpPr>
        <p:spPr>
          <a:xfrm>
            <a:off x="365125" y="1538818"/>
            <a:ext cx="8415338" cy="1075166"/>
          </a:xfrm>
        </p:spPr>
        <p:txBody>
          <a:bodyPr/>
          <a:lstStyle/>
          <a:p>
            <a:pPr>
              <a:spcBef>
                <a:spcPts val="1000"/>
              </a:spcBef>
            </a:pPr>
            <a:r>
              <a:rPr lang="en-US" noProof="0" dirty="0"/>
              <a:t>Shapes and polishes used by </a:t>
            </a:r>
            <a:r>
              <a:rPr lang="en-US" noProof="0" dirty="0" smtClean="0"/>
              <a:t>S</a:t>
            </a:r>
            <a:r>
              <a:rPr lang="en-US" sz="100" noProof="0" dirty="0" smtClean="0"/>
              <a:t> </a:t>
            </a:r>
            <a:r>
              <a:rPr lang="en-US" noProof="0" dirty="0" smtClean="0"/>
              <a:t>M</a:t>
            </a:r>
            <a:r>
              <a:rPr lang="en-US" sz="100" noProof="0" dirty="0" smtClean="0"/>
              <a:t> </a:t>
            </a:r>
            <a:r>
              <a:rPr lang="en-US" noProof="0" dirty="0" smtClean="0"/>
              <a:t>F </a:t>
            </a:r>
            <a:r>
              <a:rPr lang="en-US" noProof="0" dirty="0"/>
              <a:t>ferrules to reduce back reflection</a:t>
            </a:r>
            <a:r>
              <a:rPr lang="en-US" noProof="0" dirty="0" smtClean="0"/>
              <a:t>:</a:t>
            </a:r>
            <a:endParaRPr lang="en-US" noProof="0" dirty="0"/>
          </a:p>
          <a:p>
            <a:pPr lvl="1">
              <a:spcBef>
                <a:spcPts val="1000"/>
              </a:spcBef>
            </a:pPr>
            <a:r>
              <a:rPr lang="en-US" noProof="0" dirty="0"/>
              <a:t>Ultra Polished Connector (</a:t>
            </a:r>
            <a:r>
              <a:rPr lang="en-US" noProof="0" dirty="0" smtClean="0"/>
              <a:t>U</a:t>
            </a:r>
            <a:r>
              <a:rPr lang="en-US" sz="100" noProof="0" dirty="0" smtClean="0"/>
              <a:t> </a:t>
            </a:r>
            <a:r>
              <a:rPr lang="en-US" noProof="0" dirty="0" smtClean="0"/>
              <a:t>P</a:t>
            </a:r>
            <a:r>
              <a:rPr lang="en-US" sz="100" noProof="0" dirty="0" smtClean="0"/>
              <a:t> </a:t>
            </a:r>
            <a:r>
              <a:rPr lang="en-US" noProof="0" dirty="0" smtClean="0"/>
              <a:t>C</a:t>
            </a:r>
            <a:r>
              <a:rPr lang="en-US" noProof="0" dirty="0"/>
              <a:t>)</a:t>
            </a:r>
          </a:p>
          <a:p>
            <a:pPr lvl="1">
              <a:spcBef>
                <a:spcPts val="1000"/>
              </a:spcBef>
            </a:pPr>
            <a:r>
              <a:rPr lang="en-US" noProof="0" dirty="0"/>
              <a:t>Angle Polished Connector (</a:t>
            </a:r>
            <a:r>
              <a:rPr lang="en-US" noProof="0" dirty="0" smtClean="0"/>
              <a:t>A</a:t>
            </a:r>
            <a:r>
              <a:rPr lang="en-US" sz="100" noProof="0" dirty="0" smtClean="0"/>
              <a:t> </a:t>
            </a:r>
            <a:r>
              <a:rPr lang="en-US" noProof="0" dirty="0" smtClean="0"/>
              <a:t>P</a:t>
            </a:r>
            <a:r>
              <a:rPr lang="en-US" sz="100" noProof="0" dirty="0" smtClean="0"/>
              <a:t> </a:t>
            </a:r>
            <a:r>
              <a:rPr lang="en-US" noProof="0" dirty="0" smtClean="0"/>
              <a:t>C)</a:t>
            </a:r>
          </a:p>
        </p:txBody>
      </p:sp>
      <p:pic>
        <p:nvPicPr>
          <p:cNvPr id="5" name="Picture 4" descr="Figure 5-34 Two current types of mechanical connections in fiber-optic&#10;connectors. In U P C or ultra-polished connectors, the back reflection, represented by an arrow, is in the opposite direction to the source of the signal. In A P C or angle-polished connectors, the arrow points back and at an angl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600" y="3048000"/>
            <a:ext cx="6112095" cy="2078376"/>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5919527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Fiber Connectors (3 of 3)</a:t>
            </a:r>
            <a:endParaRPr lang="en-US" noProof="0" dirty="0"/>
          </a:p>
        </p:txBody>
      </p:sp>
      <p:sp>
        <p:nvSpPr>
          <p:cNvPr id="3" name="Content Placeholder 2"/>
          <p:cNvSpPr>
            <a:spLocks noGrp="1"/>
          </p:cNvSpPr>
          <p:nvPr>
            <p:ph idx="1"/>
          </p:nvPr>
        </p:nvSpPr>
        <p:spPr>
          <a:xfrm>
            <a:off x="365125" y="1538818"/>
            <a:ext cx="8415338" cy="2600199"/>
          </a:xfrm>
        </p:spPr>
        <p:txBody>
          <a:bodyPr/>
          <a:lstStyle/>
          <a:p>
            <a:pPr>
              <a:spcBef>
                <a:spcPts val="1000"/>
              </a:spcBef>
            </a:pPr>
            <a:r>
              <a:rPr lang="en-US" noProof="0" dirty="0" smtClean="0"/>
              <a:t>S</a:t>
            </a:r>
            <a:r>
              <a:rPr lang="en-US" sz="100" noProof="0" dirty="0" smtClean="0"/>
              <a:t> </a:t>
            </a:r>
            <a:r>
              <a:rPr lang="en-US" noProof="0" dirty="0" smtClean="0"/>
              <a:t>M</a:t>
            </a:r>
            <a:r>
              <a:rPr lang="en-US" sz="100" noProof="0" dirty="0" smtClean="0"/>
              <a:t> </a:t>
            </a:r>
            <a:r>
              <a:rPr lang="en-US" noProof="0" dirty="0" smtClean="0"/>
              <a:t>F </a:t>
            </a:r>
            <a:r>
              <a:rPr lang="en-US" noProof="0" dirty="0"/>
              <a:t>connectors are typically available with a 1.25-mm ferrule or a 2.5-mm </a:t>
            </a:r>
            <a:r>
              <a:rPr lang="en-US" noProof="0" dirty="0" smtClean="0"/>
              <a:t>ferrule:</a:t>
            </a:r>
            <a:endParaRPr lang="en-US" noProof="0" dirty="0"/>
          </a:p>
          <a:p>
            <a:pPr lvl="1">
              <a:spcBef>
                <a:spcPts val="1000"/>
              </a:spcBef>
            </a:pPr>
            <a:r>
              <a:rPr lang="en-US" noProof="0" dirty="0"/>
              <a:t>Most common 1.25-mm connector is the </a:t>
            </a:r>
            <a:r>
              <a:rPr lang="en-US" noProof="0" dirty="0" smtClean="0"/>
              <a:t>L</a:t>
            </a:r>
            <a:r>
              <a:rPr lang="en-US" sz="100" noProof="0" dirty="0" smtClean="0"/>
              <a:t> </a:t>
            </a:r>
            <a:r>
              <a:rPr lang="en-US" noProof="0" dirty="0" smtClean="0"/>
              <a:t>C (local connector)</a:t>
            </a:r>
            <a:endParaRPr lang="en-US" noProof="0" dirty="0"/>
          </a:p>
          <a:p>
            <a:pPr lvl="1">
              <a:spcBef>
                <a:spcPts val="1000"/>
              </a:spcBef>
            </a:pPr>
            <a:r>
              <a:rPr lang="en-US" noProof="0" dirty="0" smtClean="0"/>
              <a:t>Two </a:t>
            </a:r>
            <a:r>
              <a:rPr lang="en-US" noProof="0" dirty="0"/>
              <a:t>2.5-mm connectors are the </a:t>
            </a:r>
            <a:r>
              <a:rPr lang="en-US" noProof="0" dirty="0" smtClean="0"/>
              <a:t>S</a:t>
            </a:r>
            <a:r>
              <a:rPr lang="en-US" sz="100" noProof="0" dirty="0" smtClean="0"/>
              <a:t> </a:t>
            </a:r>
            <a:r>
              <a:rPr lang="en-US" noProof="0" dirty="0" smtClean="0"/>
              <a:t>C (standard connector) and ST (straight tip)</a:t>
            </a:r>
            <a:endParaRPr lang="en-US" noProof="0" dirty="0"/>
          </a:p>
          <a:p>
            <a:pPr>
              <a:spcBef>
                <a:spcPts val="1000"/>
              </a:spcBef>
            </a:pPr>
            <a:r>
              <a:rPr lang="en-US" noProof="0" dirty="0"/>
              <a:t>Most common </a:t>
            </a:r>
            <a:r>
              <a:rPr lang="en-US" noProof="0" dirty="0" smtClean="0"/>
              <a:t>M</a:t>
            </a:r>
            <a:r>
              <a:rPr lang="en-US" sz="100" noProof="0" dirty="0" smtClean="0"/>
              <a:t> </a:t>
            </a:r>
            <a:r>
              <a:rPr lang="en-US" noProof="0" dirty="0" smtClean="0"/>
              <a:t>M</a:t>
            </a:r>
            <a:r>
              <a:rPr lang="en-US" sz="100" noProof="0" dirty="0" smtClean="0"/>
              <a:t> </a:t>
            </a:r>
            <a:r>
              <a:rPr lang="en-US" noProof="0" dirty="0" smtClean="0"/>
              <a:t>F </a:t>
            </a:r>
            <a:r>
              <a:rPr lang="en-US" noProof="0" dirty="0"/>
              <a:t>connector is the </a:t>
            </a:r>
            <a:r>
              <a:rPr lang="en-US" noProof="0" dirty="0" smtClean="0"/>
              <a:t>M</a:t>
            </a:r>
            <a:r>
              <a:rPr lang="en-US" sz="100" noProof="0" dirty="0" smtClean="0"/>
              <a:t> </a:t>
            </a:r>
            <a:r>
              <a:rPr lang="en-US" noProof="0" dirty="0" smtClean="0"/>
              <a:t>T</a:t>
            </a:r>
            <a:r>
              <a:rPr lang="en-US" sz="100" noProof="0" dirty="0" smtClean="0"/>
              <a:t> </a:t>
            </a:r>
            <a:r>
              <a:rPr lang="en-US" noProof="0" dirty="0" smtClean="0"/>
              <a:t>R</a:t>
            </a:r>
            <a:r>
              <a:rPr lang="en-US" sz="100" noProof="0" dirty="0" smtClean="0"/>
              <a:t> </a:t>
            </a:r>
            <a:r>
              <a:rPr lang="en-US" noProof="0" dirty="0" smtClean="0"/>
              <a:t>J</a:t>
            </a:r>
            <a:endParaRPr lang="en-US" noProof="0" dirty="0"/>
          </a:p>
          <a:p>
            <a:pPr>
              <a:spcBef>
                <a:spcPts val="1000"/>
              </a:spcBef>
            </a:pPr>
            <a:r>
              <a:rPr lang="en-US" noProof="0" dirty="0"/>
              <a:t>Existing fiber networks might use </a:t>
            </a:r>
            <a:r>
              <a:rPr lang="en-US" noProof="0" dirty="0" smtClean="0"/>
              <a:t>S</a:t>
            </a:r>
            <a:r>
              <a:rPr lang="en-US" sz="100" noProof="0" dirty="0" smtClean="0"/>
              <a:t> </a:t>
            </a:r>
            <a:r>
              <a:rPr lang="en-US" noProof="0" dirty="0" smtClean="0"/>
              <a:t>T </a:t>
            </a:r>
            <a:r>
              <a:rPr lang="en-US" noProof="0" dirty="0"/>
              <a:t>or </a:t>
            </a:r>
            <a:r>
              <a:rPr lang="en-US" noProof="0" dirty="0" smtClean="0"/>
              <a:t>S</a:t>
            </a:r>
            <a:r>
              <a:rPr lang="en-US" sz="100" noProof="0" dirty="0" smtClean="0"/>
              <a:t> </a:t>
            </a:r>
            <a:r>
              <a:rPr lang="en-US" noProof="0" dirty="0" smtClean="0"/>
              <a:t>C </a:t>
            </a:r>
            <a:r>
              <a:rPr lang="en-US" noProof="0" dirty="0"/>
              <a:t>connectors</a:t>
            </a:r>
          </a:p>
          <a:p>
            <a:pPr lvl="1">
              <a:spcBef>
                <a:spcPts val="1000"/>
              </a:spcBef>
            </a:pPr>
            <a:r>
              <a:rPr lang="en-US" noProof="0" dirty="0" smtClean="0"/>
              <a:t>L</a:t>
            </a:r>
            <a:r>
              <a:rPr lang="en-US" sz="100" noProof="0" dirty="0" smtClean="0"/>
              <a:t> </a:t>
            </a:r>
            <a:r>
              <a:rPr lang="en-US" noProof="0" dirty="0" smtClean="0"/>
              <a:t>C </a:t>
            </a:r>
            <a:r>
              <a:rPr lang="en-US" noProof="0" dirty="0"/>
              <a:t>and </a:t>
            </a:r>
            <a:r>
              <a:rPr lang="en-US" noProof="0" dirty="0" smtClean="0"/>
              <a:t>M</a:t>
            </a:r>
            <a:r>
              <a:rPr lang="en-US" sz="100" noProof="0" dirty="0" smtClean="0"/>
              <a:t> </a:t>
            </a:r>
            <a:r>
              <a:rPr lang="en-US" noProof="0" dirty="0" smtClean="0"/>
              <a:t>T-R</a:t>
            </a:r>
            <a:r>
              <a:rPr lang="en-US" sz="100" noProof="0" dirty="0" smtClean="0"/>
              <a:t> </a:t>
            </a:r>
            <a:r>
              <a:rPr lang="en-US" noProof="0" dirty="0" smtClean="0"/>
              <a:t>J </a:t>
            </a:r>
            <a:r>
              <a:rPr lang="en-US" noProof="0" dirty="0"/>
              <a:t>are used on the very latest fiber-optic technology</a:t>
            </a:r>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6960259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Media Converters</a:t>
            </a:r>
            <a:endParaRPr lang="en-US" noProof="0" dirty="0"/>
          </a:p>
        </p:txBody>
      </p:sp>
      <p:sp>
        <p:nvSpPr>
          <p:cNvPr id="3" name="Content Placeholder 2"/>
          <p:cNvSpPr>
            <a:spLocks noGrp="1"/>
          </p:cNvSpPr>
          <p:nvPr>
            <p:ph idx="1"/>
          </p:nvPr>
        </p:nvSpPr>
        <p:spPr>
          <a:xfrm>
            <a:off x="365125" y="1538818"/>
            <a:ext cx="8415338" cy="1963614"/>
          </a:xfrm>
        </p:spPr>
        <p:txBody>
          <a:bodyPr/>
          <a:lstStyle/>
          <a:p>
            <a:pPr>
              <a:spcBef>
                <a:spcPts val="1000"/>
              </a:spcBef>
            </a:pPr>
            <a:r>
              <a:rPr lang="en-US" noProof="0" dirty="0" smtClean="0"/>
              <a:t>Media converter:</a:t>
            </a:r>
          </a:p>
          <a:p>
            <a:pPr lvl="1">
              <a:spcBef>
                <a:spcPts val="1000"/>
              </a:spcBef>
            </a:pPr>
            <a:r>
              <a:rPr lang="en-US" noProof="0" dirty="0" smtClean="0"/>
              <a:t>Hardware that enables networks or segments running on different media to interconnect and exchange signals</a:t>
            </a:r>
          </a:p>
          <a:p>
            <a:pPr lvl="1">
              <a:spcBef>
                <a:spcPts val="1000"/>
              </a:spcBef>
            </a:pPr>
            <a:r>
              <a:rPr lang="en-US" noProof="0" dirty="0" smtClean="0"/>
              <a:t>Completes the physical connection and converts electrical signals from copper cable to light wave signals </a:t>
            </a:r>
          </a:p>
          <a:p>
            <a:pPr lvl="2">
              <a:spcBef>
                <a:spcPts val="1000"/>
              </a:spcBef>
            </a:pPr>
            <a:r>
              <a:rPr lang="en-US" noProof="0" dirty="0" smtClean="0"/>
              <a:t>Can also be used to convert networks using M</a:t>
            </a:r>
            <a:r>
              <a:rPr lang="en-US" sz="100" noProof="0" dirty="0" smtClean="0"/>
              <a:t> </a:t>
            </a:r>
            <a:r>
              <a:rPr lang="en-US" noProof="0" dirty="0" smtClean="0"/>
              <a:t>M</a:t>
            </a:r>
            <a:r>
              <a:rPr lang="en-US" sz="100" noProof="0" dirty="0" smtClean="0"/>
              <a:t> </a:t>
            </a:r>
            <a:r>
              <a:rPr lang="en-US" noProof="0" dirty="0" smtClean="0"/>
              <a:t>F with networks using S</a:t>
            </a:r>
            <a:r>
              <a:rPr lang="en-US" sz="100" noProof="0" dirty="0" smtClean="0"/>
              <a:t> </a:t>
            </a:r>
            <a:r>
              <a:rPr lang="en-US" noProof="0" dirty="0" smtClean="0"/>
              <a:t>M</a:t>
            </a:r>
            <a:r>
              <a:rPr lang="en-US" sz="100" noProof="0" dirty="0" smtClean="0"/>
              <a:t> </a:t>
            </a:r>
            <a:r>
              <a:rPr lang="en-US" noProof="0" dirty="0" smtClean="0"/>
              <a:t>F</a:t>
            </a:r>
          </a:p>
        </p:txBody>
      </p:sp>
      <p:pic>
        <p:nvPicPr>
          <p:cNvPr id="5" name="Picture 4" descr="Figure 5-35 Copper wire-to-fiber media converter.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04461" y="3674391"/>
            <a:ext cx="3936667" cy="2536573"/>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56022855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Fiber Transceivers (1 of 4)</a:t>
            </a:r>
            <a:endParaRPr lang="en-US" noProof="0" dirty="0"/>
          </a:p>
        </p:txBody>
      </p:sp>
      <p:sp>
        <p:nvSpPr>
          <p:cNvPr id="3" name="Content Placeholder 2"/>
          <p:cNvSpPr>
            <a:spLocks noGrp="1"/>
          </p:cNvSpPr>
          <p:nvPr>
            <p:ph idx="1"/>
          </p:nvPr>
        </p:nvSpPr>
        <p:spPr>
          <a:xfrm>
            <a:off x="365125" y="1538818"/>
            <a:ext cx="8415338" cy="2051331"/>
          </a:xfrm>
        </p:spPr>
        <p:txBody>
          <a:bodyPr/>
          <a:lstStyle/>
          <a:p>
            <a:pPr>
              <a:spcBef>
                <a:spcPts val="1000"/>
              </a:spcBef>
            </a:pPr>
            <a:r>
              <a:rPr lang="en-US" noProof="0" dirty="0" smtClean="0"/>
              <a:t>Some switches allow you to change and upgrade its interfaces</a:t>
            </a:r>
          </a:p>
          <a:p>
            <a:pPr lvl="1">
              <a:spcBef>
                <a:spcPts val="1000"/>
              </a:spcBef>
            </a:pPr>
            <a:r>
              <a:rPr lang="en-US" noProof="0" dirty="0" smtClean="0"/>
              <a:t>They contain sockets where one of many types of modular interfaces, called transceivers, can be plugged in</a:t>
            </a:r>
          </a:p>
          <a:p>
            <a:pPr>
              <a:spcBef>
                <a:spcPts val="1000"/>
              </a:spcBef>
            </a:pPr>
            <a:r>
              <a:rPr lang="en-US" noProof="0" dirty="0" smtClean="0"/>
              <a:t>G</a:t>
            </a:r>
            <a:r>
              <a:rPr lang="en-US" sz="100" noProof="0" dirty="0" smtClean="0"/>
              <a:t> </a:t>
            </a:r>
            <a:r>
              <a:rPr lang="en-US" noProof="0" dirty="0" smtClean="0"/>
              <a:t>B</a:t>
            </a:r>
            <a:r>
              <a:rPr lang="en-US" sz="100" noProof="0" dirty="0" smtClean="0"/>
              <a:t> </a:t>
            </a:r>
            <a:r>
              <a:rPr lang="en-US" noProof="0" dirty="0" smtClean="0"/>
              <a:t>I</a:t>
            </a:r>
            <a:r>
              <a:rPr lang="en-US" sz="100" noProof="0" dirty="0" smtClean="0"/>
              <a:t> </a:t>
            </a:r>
            <a:r>
              <a:rPr lang="en-US" noProof="0" dirty="0" smtClean="0"/>
              <a:t>C—A </a:t>
            </a:r>
            <a:r>
              <a:rPr lang="en-US" noProof="0" dirty="0"/>
              <a:t>standard type of modular interface designed for Gigabit Ethernet connections</a:t>
            </a:r>
          </a:p>
          <a:p>
            <a:pPr lvl="1">
              <a:spcBef>
                <a:spcPts val="1000"/>
              </a:spcBef>
            </a:pPr>
            <a:r>
              <a:rPr lang="en-US" noProof="0" dirty="0"/>
              <a:t>May contain RJ-45 or fiber-optic cable </a:t>
            </a:r>
            <a:r>
              <a:rPr lang="en-US" noProof="0" dirty="0" smtClean="0"/>
              <a:t>ports</a:t>
            </a:r>
            <a:endParaRPr lang="en-US" noProof="0" dirty="0"/>
          </a:p>
        </p:txBody>
      </p:sp>
      <p:pic>
        <p:nvPicPr>
          <p:cNvPr id="5" name="Picture 4" descr="Figure 5-37 G BIC (Gigabit interface converter) with dual SC ports.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5000" y="3895253"/>
            <a:ext cx="5063134" cy="2023447"/>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5813534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Fiber Transceivers (2 of 4)</a:t>
            </a:r>
            <a:endParaRPr lang="en-US" noProof="0" dirty="0"/>
          </a:p>
        </p:txBody>
      </p:sp>
      <p:sp>
        <p:nvSpPr>
          <p:cNvPr id="3" name="Content Placeholder 2"/>
          <p:cNvSpPr>
            <a:spLocks noGrp="1"/>
          </p:cNvSpPr>
          <p:nvPr>
            <p:ph idx="1"/>
          </p:nvPr>
        </p:nvSpPr>
        <p:spPr>
          <a:xfrm>
            <a:off x="365125" y="1538818"/>
            <a:ext cx="8415338" cy="3452740"/>
          </a:xfrm>
        </p:spPr>
        <p:txBody>
          <a:bodyPr/>
          <a:lstStyle/>
          <a:p>
            <a:pPr>
              <a:spcBef>
                <a:spcPts val="1000"/>
              </a:spcBef>
            </a:pPr>
            <a:r>
              <a:rPr lang="en-US" noProof="0" dirty="0" smtClean="0"/>
              <a:t>Newer transceivers that have made the G</a:t>
            </a:r>
            <a:r>
              <a:rPr lang="en-US" sz="100" noProof="0" dirty="0" smtClean="0"/>
              <a:t> </a:t>
            </a:r>
            <a:r>
              <a:rPr lang="en-US" noProof="0" dirty="0" smtClean="0"/>
              <a:t>B</a:t>
            </a:r>
            <a:r>
              <a:rPr lang="en-US" sz="100" noProof="0" dirty="0" smtClean="0"/>
              <a:t> </a:t>
            </a:r>
            <a:r>
              <a:rPr lang="en-US" noProof="0" dirty="0" smtClean="0"/>
              <a:t>I</a:t>
            </a:r>
            <a:r>
              <a:rPr lang="en-US" sz="100" noProof="0" dirty="0" smtClean="0"/>
              <a:t> </a:t>
            </a:r>
            <a:r>
              <a:rPr lang="en-US" noProof="0" dirty="0" smtClean="0"/>
              <a:t>C obsolete:</a:t>
            </a:r>
          </a:p>
          <a:p>
            <a:pPr lvl="1">
              <a:spcBef>
                <a:spcPts val="1000"/>
              </a:spcBef>
            </a:pPr>
            <a:r>
              <a:rPr lang="en-US" noProof="0" dirty="0" smtClean="0"/>
              <a:t>S</a:t>
            </a:r>
            <a:r>
              <a:rPr lang="en-US" sz="100" noProof="0" dirty="0" smtClean="0"/>
              <a:t> </a:t>
            </a:r>
            <a:r>
              <a:rPr lang="en-US" noProof="0" dirty="0" smtClean="0"/>
              <a:t>F</a:t>
            </a:r>
            <a:r>
              <a:rPr lang="en-US" sz="100" noProof="0" dirty="0" smtClean="0"/>
              <a:t> </a:t>
            </a:r>
            <a:r>
              <a:rPr lang="en-US" noProof="0" dirty="0" smtClean="0"/>
              <a:t>P (small form-factor pluggable)</a:t>
            </a:r>
          </a:p>
          <a:p>
            <a:pPr lvl="1">
              <a:spcBef>
                <a:spcPts val="1000"/>
              </a:spcBef>
            </a:pPr>
            <a:r>
              <a:rPr lang="en-US" noProof="0" dirty="0" smtClean="0"/>
              <a:t>X</a:t>
            </a:r>
            <a:r>
              <a:rPr lang="en-US" sz="100" noProof="0" dirty="0" smtClean="0"/>
              <a:t> </a:t>
            </a:r>
            <a:r>
              <a:rPr lang="en-US" noProof="0" dirty="0" smtClean="0"/>
              <a:t>F</a:t>
            </a:r>
            <a:r>
              <a:rPr lang="en-US" sz="100" noProof="0" dirty="0" smtClean="0"/>
              <a:t> </a:t>
            </a:r>
            <a:r>
              <a:rPr lang="en-US" noProof="0" dirty="0" smtClean="0"/>
              <a:t>P (10 Gigabit small form-factor pluggable)</a:t>
            </a:r>
          </a:p>
          <a:p>
            <a:pPr lvl="1">
              <a:spcBef>
                <a:spcPts val="1000"/>
              </a:spcBef>
            </a:pPr>
            <a:r>
              <a:rPr lang="en-US" noProof="0" dirty="0" smtClean="0"/>
              <a:t>S</a:t>
            </a:r>
            <a:r>
              <a:rPr lang="en-US" sz="100" noProof="0" dirty="0" smtClean="0"/>
              <a:t> </a:t>
            </a:r>
            <a:r>
              <a:rPr lang="en-US" noProof="0" dirty="0" smtClean="0"/>
              <a:t>F</a:t>
            </a:r>
            <a:r>
              <a:rPr lang="en-US" sz="100" noProof="0" dirty="0" smtClean="0"/>
              <a:t> </a:t>
            </a:r>
            <a:r>
              <a:rPr lang="en-US" noProof="0" dirty="0" smtClean="0"/>
              <a:t>P+</a:t>
            </a:r>
          </a:p>
          <a:p>
            <a:pPr lvl="1">
              <a:spcBef>
                <a:spcPts val="1000"/>
              </a:spcBef>
            </a:pPr>
            <a:r>
              <a:rPr lang="en-US" noProof="0" dirty="0" smtClean="0"/>
              <a:t>Q</a:t>
            </a:r>
            <a:r>
              <a:rPr lang="en-US" sz="100" noProof="0" dirty="0" smtClean="0"/>
              <a:t> </a:t>
            </a:r>
            <a:r>
              <a:rPr lang="en-US" noProof="0" dirty="0" smtClean="0"/>
              <a:t>S</a:t>
            </a:r>
            <a:r>
              <a:rPr lang="en-US" sz="100" noProof="0" dirty="0" smtClean="0"/>
              <a:t> </a:t>
            </a:r>
            <a:r>
              <a:rPr lang="en-US" noProof="0" dirty="0" smtClean="0"/>
              <a:t>F</a:t>
            </a:r>
            <a:r>
              <a:rPr lang="en-US" sz="100" noProof="0" dirty="0" smtClean="0"/>
              <a:t> </a:t>
            </a:r>
            <a:r>
              <a:rPr lang="en-US" noProof="0" dirty="0" smtClean="0"/>
              <a:t>P (quad small form-factor pluggable)</a:t>
            </a:r>
          </a:p>
          <a:p>
            <a:pPr lvl="1">
              <a:spcBef>
                <a:spcPts val="1000"/>
              </a:spcBef>
            </a:pPr>
            <a:r>
              <a:rPr lang="en-US" noProof="0" dirty="0" smtClean="0"/>
              <a:t>Q</a:t>
            </a:r>
            <a:r>
              <a:rPr lang="en-US" sz="100" noProof="0" dirty="0" smtClean="0"/>
              <a:t> </a:t>
            </a:r>
            <a:r>
              <a:rPr lang="en-US" noProof="0" dirty="0" smtClean="0"/>
              <a:t>S</a:t>
            </a:r>
            <a:r>
              <a:rPr lang="en-US" sz="100" noProof="0" dirty="0" smtClean="0"/>
              <a:t> </a:t>
            </a:r>
            <a:r>
              <a:rPr lang="en-US" noProof="0" dirty="0" smtClean="0"/>
              <a:t>F</a:t>
            </a:r>
            <a:r>
              <a:rPr lang="en-US" sz="100" noProof="0" dirty="0" smtClean="0"/>
              <a:t> </a:t>
            </a:r>
            <a:r>
              <a:rPr lang="en-US" noProof="0" dirty="0" smtClean="0"/>
              <a:t>P+</a:t>
            </a:r>
          </a:p>
          <a:p>
            <a:pPr lvl="1">
              <a:spcBef>
                <a:spcPts val="1000"/>
              </a:spcBef>
            </a:pPr>
            <a:r>
              <a:rPr lang="en-US" noProof="0" dirty="0" smtClean="0"/>
              <a:t>C</a:t>
            </a:r>
            <a:r>
              <a:rPr lang="en-US" sz="100" noProof="0" dirty="0" smtClean="0"/>
              <a:t> </a:t>
            </a:r>
            <a:r>
              <a:rPr lang="en-US" noProof="0" dirty="0" smtClean="0"/>
              <a:t>F</a:t>
            </a:r>
            <a:r>
              <a:rPr lang="en-US" sz="100" noProof="0" dirty="0" smtClean="0"/>
              <a:t> </a:t>
            </a:r>
            <a:r>
              <a:rPr lang="en-US" noProof="0" dirty="0" smtClean="0"/>
              <a:t>P (centum form-factor pluggable)</a:t>
            </a:r>
          </a:p>
          <a:p>
            <a:pPr>
              <a:spcBef>
                <a:spcPts val="1000"/>
              </a:spcBef>
            </a:pPr>
            <a:r>
              <a:rPr lang="en-US" noProof="0" dirty="0" smtClean="0"/>
              <a:t>To avoid a transceiver mismatch</a:t>
            </a:r>
          </a:p>
          <a:p>
            <a:pPr lvl="1">
              <a:spcBef>
                <a:spcPts val="1000"/>
              </a:spcBef>
            </a:pPr>
            <a:r>
              <a:rPr lang="en-US" noProof="0" dirty="0" smtClean="0"/>
              <a:t>Devices must be paired based on supported speeds and protocols</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68287076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Fiber Transceivers (3 of 4)</a:t>
            </a:r>
            <a:endParaRPr lang="en-US" noProof="0" dirty="0"/>
          </a:p>
        </p:txBody>
      </p:sp>
      <p:pic>
        <p:nvPicPr>
          <p:cNvPr id="6" name="Picture 5" descr="Figure 5-38 These S F Ps slide into a switch to add fiber-optic connectivity. In the S F Ps, the black dust plug on the left side of the bottom transceiver is covering two ports for fiber-optic cable connectors, one for transmitting and another for receiving data."/>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19400" y="1524000"/>
            <a:ext cx="3041904" cy="1749552"/>
          </a:xfrm>
          <a:prstGeom prst="rect">
            <a:avLst/>
          </a:prstGeom>
        </p:spPr>
      </p:pic>
      <p:pic>
        <p:nvPicPr>
          <p:cNvPr id="7" name="Picture 6" descr="Figure 5-39 This media converter supports both S F P 1 and X F P."/>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19400" y="3505200"/>
            <a:ext cx="3203448" cy="2438400"/>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8934517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Fiber Transceivers (4 of 4)</a:t>
            </a:r>
            <a:endParaRPr lang="en-US" noProof="0" dirty="0"/>
          </a:p>
        </p:txBody>
      </p:sp>
      <p:sp>
        <p:nvSpPr>
          <p:cNvPr id="3" name="Content Placeholder 2"/>
          <p:cNvSpPr>
            <a:spLocks noGrp="1"/>
          </p:cNvSpPr>
          <p:nvPr>
            <p:ph idx="1"/>
          </p:nvPr>
        </p:nvSpPr>
        <p:spPr>
          <a:xfrm>
            <a:off x="365125" y="1538818"/>
            <a:ext cx="8415338" cy="2541721"/>
          </a:xfrm>
        </p:spPr>
        <p:txBody>
          <a:bodyPr/>
          <a:lstStyle/>
          <a:p>
            <a:pPr>
              <a:spcBef>
                <a:spcPts val="1000"/>
              </a:spcBef>
            </a:pPr>
            <a:r>
              <a:rPr lang="en-US" noProof="0" dirty="0" smtClean="0"/>
              <a:t>BiDi transceivers:</a:t>
            </a:r>
          </a:p>
          <a:p>
            <a:pPr lvl="1">
              <a:spcBef>
                <a:spcPts val="1000"/>
              </a:spcBef>
            </a:pPr>
            <a:r>
              <a:rPr lang="en-US" noProof="0" dirty="0" smtClean="0"/>
              <a:t>Allows bidirectional transmission on both ports</a:t>
            </a:r>
          </a:p>
          <a:p>
            <a:pPr lvl="1">
              <a:spcBef>
                <a:spcPts val="1000"/>
              </a:spcBef>
            </a:pPr>
            <a:r>
              <a:rPr lang="en-US" noProof="0" dirty="0" smtClean="0"/>
              <a:t>Means fiber cable carries data in both directions</a:t>
            </a:r>
          </a:p>
          <a:p>
            <a:pPr>
              <a:spcBef>
                <a:spcPts val="1000"/>
              </a:spcBef>
            </a:pPr>
            <a:r>
              <a:rPr lang="en-US" noProof="0" dirty="0"/>
              <a:t>Installing a </a:t>
            </a:r>
            <a:r>
              <a:rPr lang="en-US" noProof="0" dirty="0" smtClean="0"/>
              <a:t>transceiver:</a:t>
            </a:r>
            <a:endParaRPr lang="en-US" noProof="0" dirty="0"/>
          </a:p>
          <a:p>
            <a:pPr lvl="1">
              <a:spcBef>
                <a:spcPts val="1000"/>
              </a:spcBef>
            </a:pPr>
            <a:r>
              <a:rPr lang="en-US" noProof="0" dirty="0"/>
              <a:t>Slide the transceiver into a socket on the back of the connectivity device</a:t>
            </a:r>
          </a:p>
          <a:p>
            <a:pPr lvl="1">
              <a:spcBef>
                <a:spcPts val="1000"/>
              </a:spcBef>
            </a:pPr>
            <a:r>
              <a:rPr lang="en-US" noProof="0" dirty="0"/>
              <a:t>Most </a:t>
            </a:r>
            <a:r>
              <a:rPr lang="en-US" noProof="0" dirty="0" smtClean="0"/>
              <a:t>S</a:t>
            </a:r>
            <a:r>
              <a:rPr lang="en-US" sz="100" noProof="0" dirty="0" smtClean="0"/>
              <a:t> </a:t>
            </a:r>
            <a:r>
              <a:rPr lang="en-US" noProof="0" dirty="0" smtClean="0"/>
              <a:t>F</a:t>
            </a:r>
            <a:r>
              <a:rPr lang="en-US" sz="100" noProof="0" dirty="0" smtClean="0"/>
              <a:t> </a:t>
            </a:r>
            <a:r>
              <a:rPr lang="en-US" noProof="0" dirty="0" smtClean="0"/>
              <a:t>Ps </a:t>
            </a:r>
            <a:r>
              <a:rPr lang="en-US" noProof="0" dirty="0"/>
              <a:t>come with a tab or latch system and keyed so that they will slide into the socket when aligned </a:t>
            </a:r>
            <a:r>
              <a:rPr lang="en-US" noProof="0" dirty="0" smtClean="0"/>
              <a:t>properly</a:t>
            </a:r>
            <a:endParaRPr lang="en-US" noProof="0" dirty="0"/>
          </a:p>
        </p:txBody>
      </p:sp>
      <p:pic>
        <p:nvPicPr>
          <p:cNvPr id="5" name="Picture 4" descr="Figure 5-40 Installing an S F P in a switch. The image illustrates how a fiber-optic SFP is installed in a switch. The SFP has a latch, a dust plug covering fiber-optic cable ports and has to be inserted into a specific socket.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03330" y="4203772"/>
            <a:ext cx="3137340" cy="2021764"/>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83218074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Ethernet Standards for Fiber-Optic Cable (1 of 2)</a:t>
            </a:r>
            <a:endParaRPr lang="en-US" noProof="0" dirty="0"/>
          </a:p>
        </p:txBody>
      </p:sp>
      <p:sp>
        <p:nvSpPr>
          <p:cNvPr id="3" name="Content Placeholder 2"/>
          <p:cNvSpPr>
            <a:spLocks noGrp="1"/>
          </p:cNvSpPr>
          <p:nvPr>
            <p:ph idx="1"/>
          </p:nvPr>
        </p:nvSpPr>
        <p:spPr>
          <a:xfrm>
            <a:off x="365125" y="1538818"/>
            <a:ext cx="8415338" cy="292388"/>
          </a:xfrm>
        </p:spPr>
        <p:txBody>
          <a:bodyPr/>
          <a:lstStyle/>
          <a:p>
            <a:r>
              <a:rPr lang="en-US" noProof="0" dirty="0" smtClean="0"/>
              <a:t>Table 5-6 Ethernet standards using fiber-optic cable</a:t>
            </a:r>
            <a:endParaRPr lang="en-US" noProof="0" dirty="0"/>
          </a:p>
        </p:txBody>
      </p:sp>
      <p:graphicFrame>
        <p:nvGraphicFramePr>
          <p:cNvPr id="5" name="Table 4" descr="The table consists of five columns and five rows. The column headings from left to right are as follows: standard, type, maximum transmission speed m b p s, maximum distance per segment m, and physical media. The rows are as follows. Row 1. Standard, gigabit Ethernet. Type, 1000base-lx. Maximum transmission speed m b p s, 1000. Maximum distance per segment m, 550 for m m f, 5000 for s m f. Physical media, m m f or s m f. Row 2. Standard, gigabit Ethernet. Type, 1000base-s x. Maximum transmission speed m b p s, 1000. Maximum distance per segment m, up to 550, depending on modal bandwidth and fiber core diameter. Physical media, m m f. Row 3. Standard, 10-gigabit Ethernet. Type, 10 g base-sr and 10gbase-lw. Maximum transmission speed m b p s, 10,000. Maximum distance per segment m, up to 300, depending on modal bandwidth and fiber core diameter. Physical media, m m f. Row 4. Standard, 10-gigabit Ethernet. Type, 10 g base-lr and 10gbase-lw. Maximum transmission speed m b p s, 10,000. Maximum distance per segment m, 10,000. Physical media, s m f. Row 5. Standard, 10-gigabit Ethernet. Type, 10 g base-e r and 10gbase-e w. Maximum transmission speed m b p s, 10,000. Maximum distance per segment m, 40,000. Physical media, s m f."/>
          <p:cNvGraphicFramePr>
            <a:graphicFrameLocks noGrp="1"/>
          </p:cNvGraphicFramePr>
          <p:nvPr>
            <p:extLst>
              <p:ext uri="{D42A27DB-BD31-4B8C-83A1-F6EECF244321}">
                <p14:modId xmlns:p14="http://schemas.microsoft.com/office/powerpoint/2010/main" val="1338197936"/>
              </p:ext>
            </p:extLst>
          </p:nvPr>
        </p:nvGraphicFramePr>
        <p:xfrm>
          <a:off x="1219200" y="2133600"/>
          <a:ext cx="6019800" cy="329184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tblGrid>
              <a:tr h="370840">
                <a:tc>
                  <a:txBody>
                    <a:bodyPr/>
                    <a:lstStyle/>
                    <a:p>
                      <a:r>
                        <a:rPr lang="en-US" sz="1200" dirty="0" smtClean="0"/>
                        <a:t>Standard</a:t>
                      </a:r>
                      <a:endParaRPr lang="en-US" sz="1200" dirty="0"/>
                    </a:p>
                  </a:txBody>
                  <a:tcPr/>
                </a:tc>
                <a:tc>
                  <a:txBody>
                    <a:bodyPr/>
                    <a:lstStyle/>
                    <a:p>
                      <a:r>
                        <a:rPr lang="en-US" sz="1200" dirty="0" smtClean="0">
                          <a:solidFill>
                            <a:schemeClr val="accent1"/>
                          </a:solidFill>
                        </a:rPr>
                        <a:t>blank</a:t>
                      </a:r>
                      <a:endParaRPr lang="en-US" sz="1200" dirty="0">
                        <a:solidFill>
                          <a:schemeClr val="accent1"/>
                        </a:solidFill>
                      </a:endParaRPr>
                    </a:p>
                  </a:txBody>
                  <a:tcPr/>
                </a:tc>
                <a:tc>
                  <a:txBody>
                    <a:bodyPr/>
                    <a:lstStyle/>
                    <a:p>
                      <a:r>
                        <a:rPr lang="en-US" sz="1200" dirty="0" smtClean="0"/>
                        <a:t>Maximum transmission</a:t>
                      </a:r>
                      <a:r>
                        <a:rPr lang="en-US" sz="1200" baseline="0" dirty="0" smtClean="0"/>
                        <a:t> speed (Mbps)</a:t>
                      </a:r>
                      <a:endParaRPr lang="en-US" sz="1200" dirty="0"/>
                    </a:p>
                  </a:txBody>
                  <a:tcPr/>
                </a:tc>
                <a:tc>
                  <a:txBody>
                    <a:bodyPr/>
                    <a:lstStyle/>
                    <a:p>
                      <a:r>
                        <a:rPr lang="en-US" sz="1200" dirty="0" smtClean="0"/>
                        <a:t>Maximum distance per segment (m)</a:t>
                      </a:r>
                      <a:endParaRPr lang="en-US" sz="1200" dirty="0"/>
                    </a:p>
                  </a:txBody>
                  <a:tcPr/>
                </a:tc>
                <a:tc>
                  <a:txBody>
                    <a:bodyPr/>
                    <a:lstStyle/>
                    <a:p>
                      <a:r>
                        <a:rPr lang="en-US" sz="1200" dirty="0" smtClean="0"/>
                        <a:t>Physical media</a:t>
                      </a:r>
                      <a:endParaRPr lang="en-US" sz="1200" dirty="0"/>
                    </a:p>
                  </a:txBody>
                  <a:tcPr/>
                </a:tc>
                <a:extLst>
                  <a:ext uri="{0D108BD9-81ED-4DB2-BD59-A6C34878D82A}">
                    <a16:rowId xmlns:a16="http://schemas.microsoft.com/office/drawing/2014/main" val="10000"/>
                  </a:ext>
                </a:extLst>
              </a:tr>
              <a:tr h="370840">
                <a:tc>
                  <a:txBody>
                    <a:bodyPr/>
                    <a:lstStyle/>
                    <a:p>
                      <a:r>
                        <a:rPr lang="en-US" sz="1200" dirty="0" smtClean="0"/>
                        <a:t>Gigabit Ethernet</a:t>
                      </a:r>
                      <a:endParaRPr lang="en-US" sz="1200" dirty="0"/>
                    </a:p>
                  </a:txBody>
                  <a:tcPr/>
                </a:tc>
                <a:tc>
                  <a:txBody>
                    <a:bodyPr/>
                    <a:lstStyle/>
                    <a:p>
                      <a:r>
                        <a:rPr lang="en-US" sz="1200" dirty="0" smtClean="0"/>
                        <a:t>1000Base-LX</a:t>
                      </a:r>
                      <a:endParaRPr lang="en-US" sz="1200" dirty="0"/>
                    </a:p>
                  </a:txBody>
                  <a:tcPr/>
                </a:tc>
                <a:tc>
                  <a:txBody>
                    <a:bodyPr/>
                    <a:lstStyle/>
                    <a:p>
                      <a:r>
                        <a:rPr lang="en-US" sz="1200" dirty="0" smtClean="0"/>
                        <a:t>1000</a:t>
                      </a:r>
                      <a:endParaRPr lang="en-US" sz="1200" dirty="0"/>
                    </a:p>
                  </a:txBody>
                  <a:tcPr/>
                </a:tc>
                <a:tc>
                  <a:txBody>
                    <a:bodyPr/>
                    <a:lstStyle/>
                    <a:p>
                      <a:r>
                        <a:rPr lang="en-US" sz="1200" dirty="0" smtClean="0"/>
                        <a:t>550 for M</a:t>
                      </a:r>
                      <a:r>
                        <a:rPr lang="en-US" sz="100" dirty="0" smtClean="0"/>
                        <a:t> </a:t>
                      </a:r>
                      <a:r>
                        <a:rPr lang="en-US" sz="1200" dirty="0" smtClean="0"/>
                        <a:t>M</a:t>
                      </a:r>
                      <a:r>
                        <a:rPr lang="en-US" sz="100" dirty="0" smtClean="0"/>
                        <a:t> </a:t>
                      </a:r>
                      <a:r>
                        <a:rPr lang="en-US" sz="1200" dirty="0" smtClean="0"/>
                        <a:t>F, 5000 for S M F</a:t>
                      </a:r>
                      <a:endParaRPr lang="en-US" sz="1200" dirty="0"/>
                    </a:p>
                  </a:txBody>
                  <a:tcPr/>
                </a:tc>
                <a:tc>
                  <a:txBody>
                    <a:bodyPr/>
                    <a:lstStyle/>
                    <a:p>
                      <a:r>
                        <a:rPr lang="en-US" sz="1200" dirty="0" smtClean="0"/>
                        <a:t>M</a:t>
                      </a:r>
                      <a:r>
                        <a:rPr lang="en-US" sz="100" dirty="0" smtClean="0"/>
                        <a:t> </a:t>
                      </a:r>
                      <a:r>
                        <a:rPr lang="en-US" sz="1200" dirty="0" smtClean="0"/>
                        <a:t>M</a:t>
                      </a:r>
                      <a:r>
                        <a:rPr lang="en-US" sz="100" dirty="0" smtClean="0"/>
                        <a:t> </a:t>
                      </a:r>
                      <a:r>
                        <a:rPr lang="en-US" sz="1200" dirty="0" smtClean="0"/>
                        <a:t>F or S</a:t>
                      </a:r>
                      <a:r>
                        <a:rPr lang="en-US" sz="100" dirty="0" smtClean="0"/>
                        <a:t> </a:t>
                      </a:r>
                      <a:r>
                        <a:rPr lang="en-US" sz="1200" dirty="0" smtClean="0"/>
                        <a:t>M</a:t>
                      </a:r>
                      <a:r>
                        <a:rPr lang="en-US" sz="100" dirty="0" smtClean="0"/>
                        <a:t> </a:t>
                      </a:r>
                      <a:r>
                        <a:rPr lang="en-US" sz="1200" dirty="0" smtClean="0"/>
                        <a:t>F</a:t>
                      </a:r>
                      <a:endParaRPr lang="en-US" sz="1200" dirty="0"/>
                    </a:p>
                  </a:txBody>
                  <a:tcPr/>
                </a:tc>
                <a:extLst>
                  <a:ext uri="{0D108BD9-81ED-4DB2-BD59-A6C34878D82A}">
                    <a16:rowId xmlns:a16="http://schemas.microsoft.com/office/drawing/2014/main" val="10001"/>
                  </a:ext>
                </a:extLst>
              </a:tr>
              <a:tr h="370840">
                <a:tc>
                  <a:txBody>
                    <a:bodyPr/>
                    <a:lstStyle/>
                    <a:p>
                      <a:r>
                        <a:rPr lang="en-US" sz="1200" dirty="0" smtClean="0">
                          <a:solidFill>
                            <a:schemeClr val="bg2">
                              <a:lumMod val="20000"/>
                              <a:lumOff val="80000"/>
                            </a:schemeClr>
                          </a:solidFill>
                        </a:rPr>
                        <a:t>blank</a:t>
                      </a:r>
                      <a:endParaRPr lang="en-US" sz="1200" dirty="0">
                        <a:solidFill>
                          <a:schemeClr val="bg2">
                            <a:lumMod val="20000"/>
                            <a:lumOff val="80000"/>
                          </a:schemeClr>
                        </a:solidFill>
                      </a:endParaRPr>
                    </a:p>
                  </a:txBody>
                  <a:tcPr/>
                </a:tc>
                <a:tc>
                  <a:txBody>
                    <a:bodyPr/>
                    <a:lstStyle/>
                    <a:p>
                      <a:r>
                        <a:rPr lang="en-US" sz="1200" dirty="0" smtClean="0"/>
                        <a:t>1000Base-SX</a:t>
                      </a:r>
                      <a:endParaRPr lang="en-US" sz="1200" dirty="0"/>
                    </a:p>
                  </a:txBody>
                  <a:tcPr/>
                </a:tc>
                <a:tc>
                  <a:txBody>
                    <a:bodyPr/>
                    <a:lstStyle/>
                    <a:p>
                      <a:r>
                        <a:rPr lang="en-US" sz="1200" dirty="0" smtClean="0"/>
                        <a:t>1000</a:t>
                      </a:r>
                      <a:endParaRPr lang="en-US" sz="1200" dirty="0"/>
                    </a:p>
                  </a:txBody>
                  <a:tcPr/>
                </a:tc>
                <a:tc>
                  <a:txBody>
                    <a:bodyPr/>
                    <a:lstStyle/>
                    <a:p>
                      <a:r>
                        <a:rPr lang="en-US" sz="1200" dirty="0" smtClean="0"/>
                        <a:t>Up to 550,</a:t>
                      </a:r>
                      <a:r>
                        <a:rPr lang="en-US" sz="1200" baseline="0" dirty="0" smtClean="0"/>
                        <a:t> depending on modal bandwidth and fiber core diameter</a:t>
                      </a:r>
                      <a:endParaRPr lang="en-US" sz="1200" dirty="0"/>
                    </a:p>
                  </a:txBody>
                  <a:tcPr/>
                </a:tc>
                <a:tc>
                  <a:txBody>
                    <a:bodyPr/>
                    <a:lstStyle/>
                    <a:p>
                      <a:r>
                        <a:rPr lang="en-US" sz="1200" dirty="0" smtClean="0"/>
                        <a:t>M</a:t>
                      </a:r>
                      <a:r>
                        <a:rPr lang="en-US" sz="100" dirty="0" smtClean="0"/>
                        <a:t> </a:t>
                      </a:r>
                      <a:r>
                        <a:rPr lang="en-US" sz="1200" dirty="0" smtClean="0"/>
                        <a:t>M</a:t>
                      </a:r>
                      <a:r>
                        <a:rPr lang="en-US" sz="100" dirty="0" smtClean="0"/>
                        <a:t> </a:t>
                      </a:r>
                      <a:r>
                        <a:rPr lang="en-US" sz="1200" dirty="0" smtClean="0"/>
                        <a:t>F</a:t>
                      </a:r>
                      <a:endParaRPr lang="en-US" sz="1200" dirty="0"/>
                    </a:p>
                  </a:txBody>
                  <a:tcPr/>
                </a:tc>
                <a:extLst>
                  <a:ext uri="{0D108BD9-81ED-4DB2-BD59-A6C34878D82A}">
                    <a16:rowId xmlns:a16="http://schemas.microsoft.com/office/drawing/2014/main" val="10002"/>
                  </a:ext>
                </a:extLst>
              </a:tr>
              <a:tr h="370840">
                <a:tc>
                  <a:txBody>
                    <a:bodyPr/>
                    <a:lstStyle/>
                    <a:p>
                      <a:r>
                        <a:rPr lang="en-US" sz="1200" dirty="0" smtClean="0"/>
                        <a:t>10-Gigabit</a:t>
                      </a:r>
                      <a:r>
                        <a:rPr lang="en-US" sz="1200" baseline="0" dirty="0" smtClean="0"/>
                        <a:t> Ethernet</a:t>
                      </a:r>
                      <a:endParaRPr lang="en-US" sz="1200" dirty="0"/>
                    </a:p>
                  </a:txBody>
                  <a:tcPr/>
                </a:tc>
                <a:tc>
                  <a:txBody>
                    <a:bodyPr/>
                    <a:lstStyle/>
                    <a:p>
                      <a:r>
                        <a:rPr lang="en-US" sz="1200" dirty="0" smtClean="0"/>
                        <a:t>10GBase-SR</a:t>
                      </a:r>
                      <a:r>
                        <a:rPr lang="en-US" sz="1200" baseline="0" dirty="0" smtClean="0"/>
                        <a:t> and 10GBase-LW</a:t>
                      </a:r>
                      <a:endParaRPr lang="en-US" sz="1200" dirty="0"/>
                    </a:p>
                  </a:txBody>
                  <a:tcPr/>
                </a:tc>
                <a:tc>
                  <a:txBody>
                    <a:bodyPr/>
                    <a:lstStyle/>
                    <a:p>
                      <a:r>
                        <a:rPr lang="en-US" sz="1200" dirty="0" smtClean="0"/>
                        <a:t>10,000</a:t>
                      </a:r>
                      <a:endParaRPr lang="en-US" sz="1200" dirty="0"/>
                    </a:p>
                  </a:txBody>
                  <a:tcPr/>
                </a:tc>
                <a:tc>
                  <a:txBody>
                    <a:bodyPr/>
                    <a:lstStyle/>
                    <a:p>
                      <a:r>
                        <a:rPr lang="en-US" sz="1200" dirty="0" smtClean="0"/>
                        <a:t>Up to 300,</a:t>
                      </a:r>
                      <a:r>
                        <a:rPr lang="en-US" sz="1200" baseline="0" dirty="0" smtClean="0"/>
                        <a:t> depending on modal bandwidth and fiber core diameter</a:t>
                      </a:r>
                      <a:endParaRPr lang="en-US" sz="1200" dirty="0"/>
                    </a:p>
                  </a:txBody>
                  <a:tcPr/>
                </a:tc>
                <a:tc>
                  <a:txBody>
                    <a:bodyPr/>
                    <a:lstStyle/>
                    <a:p>
                      <a:r>
                        <a:rPr lang="en-US" sz="1200" dirty="0" smtClean="0"/>
                        <a:t>M</a:t>
                      </a:r>
                      <a:r>
                        <a:rPr lang="en-US" sz="100" dirty="0" smtClean="0"/>
                        <a:t> </a:t>
                      </a:r>
                      <a:r>
                        <a:rPr lang="en-US" sz="1200" dirty="0" smtClean="0"/>
                        <a:t>M</a:t>
                      </a:r>
                      <a:r>
                        <a:rPr lang="en-US" sz="100" dirty="0" smtClean="0"/>
                        <a:t> </a:t>
                      </a:r>
                      <a:r>
                        <a:rPr lang="en-US" sz="1200" dirty="0" smtClean="0"/>
                        <a:t>F</a:t>
                      </a:r>
                      <a:endParaRPr lang="en-US" sz="1200" dirty="0"/>
                    </a:p>
                  </a:txBody>
                  <a:tcPr/>
                </a:tc>
                <a:extLst>
                  <a:ext uri="{0D108BD9-81ED-4DB2-BD59-A6C34878D82A}">
                    <a16:rowId xmlns:a16="http://schemas.microsoft.com/office/drawing/2014/main" val="10003"/>
                  </a:ext>
                </a:extLst>
              </a:tr>
              <a:tr h="370840">
                <a:tc>
                  <a:txBody>
                    <a:bodyPr/>
                    <a:lstStyle/>
                    <a:p>
                      <a:r>
                        <a:rPr lang="en-US" sz="1200" dirty="0" smtClean="0">
                          <a:solidFill>
                            <a:schemeClr val="bg2">
                              <a:lumMod val="20000"/>
                              <a:lumOff val="80000"/>
                            </a:schemeClr>
                          </a:solidFill>
                        </a:rPr>
                        <a:t>blank</a:t>
                      </a:r>
                      <a:endParaRPr lang="en-US" sz="1200" dirty="0">
                        <a:solidFill>
                          <a:schemeClr val="bg2">
                            <a:lumMod val="20000"/>
                            <a:lumOff val="80000"/>
                          </a:schemeClr>
                        </a:solidFill>
                      </a:endParaRPr>
                    </a:p>
                  </a:txBody>
                  <a:tcPr/>
                </a:tc>
                <a:tc>
                  <a:txBody>
                    <a:bodyPr/>
                    <a:lstStyle/>
                    <a:p>
                      <a:r>
                        <a:rPr lang="en-US" sz="1200" dirty="0" smtClean="0"/>
                        <a:t>10GBase-LR and 10GBase-LW</a:t>
                      </a:r>
                      <a:endParaRPr lang="en-US" sz="1200" dirty="0"/>
                    </a:p>
                  </a:txBody>
                  <a:tcPr/>
                </a:tc>
                <a:tc>
                  <a:txBody>
                    <a:bodyPr/>
                    <a:lstStyle/>
                    <a:p>
                      <a:r>
                        <a:rPr lang="en-US" sz="1200" dirty="0" smtClean="0"/>
                        <a:t>10,000</a:t>
                      </a:r>
                      <a:endParaRPr lang="en-US" sz="1200" dirty="0"/>
                    </a:p>
                  </a:txBody>
                  <a:tcPr/>
                </a:tc>
                <a:tc>
                  <a:txBody>
                    <a:bodyPr/>
                    <a:lstStyle/>
                    <a:p>
                      <a:r>
                        <a:rPr lang="en-US" sz="1200" dirty="0" smtClean="0"/>
                        <a:t>10,000</a:t>
                      </a:r>
                      <a:endParaRPr lang="en-US" sz="1200" dirty="0"/>
                    </a:p>
                  </a:txBody>
                  <a:tcPr/>
                </a:tc>
                <a:tc>
                  <a:txBody>
                    <a:bodyPr/>
                    <a:lstStyle/>
                    <a:p>
                      <a:r>
                        <a:rPr lang="en-US" sz="1200" dirty="0" smtClean="0"/>
                        <a:t>S</a:t>
                      </a:r>
                      <a:r>
                        <a:rPr lang="en-US" sz="100" dirty="0" smtClean="0"/>
                        <a:t> </a:t>
                      </a:r>
                      <a:r>
                        <a:rPr lang="en-US" sz="1200" dirty="0" smtClean="0"/>
                        <a:t>M</a:t>
                      </a:r>
                      <a:r>
                        <a:rPr lang="en-US" sz="100" dirty="0" smtClean="0"/>
                        <a:t> </a:t>
                      </a:r>
                      <a:r>
                        <a:rPr lang="en-US" sz="1200" dirty="0" smtClean="0"/>
                        <a:t>F</a:t>
                      </a:r>
                      <a:endParaRPr lang="en-US" sz="1200" dirty="0"/>
                    </a:p>
                  </a:txBody>
                  <a:tcPr/>
                </a:tc>
                <a:extLst>
                  <a:ext uri="{0D108BD9-81ED-4DB2-BD59-A6C34878D82A}">
                    <a16:rowId xmlns:a16="http://schemas.microsoft.com/office/drawing/2014/main" val="10004"/>
                  </a:ext>
                </a:extLst>
              </a:tr>
              <a:tr h="370840">
                <a:tc>
                  <a:txBody>
                    <a:bodyPr/>
                    <a:lstStyle/>
                    <a:p>
                      <a:r>
                        <a:rPr lang="en-US" sz="1200" dirty="0" smtClean="0">
                          <a:solidFill>
                            <a:srgbClr val="CCCED1"/>
                          </a:solidFill>
                        </a:rPr>
                        <a:t>blank</a:t>
                      </a:r>
                      <a:endParaRPr lang="en-US" sz="1200" dirty="0">
                        <a:solidFill>
                          <a:srgbClr val="CCCED1"/>
                        </a:solidFill>
                      </a:endParaRPr>
                    </a:p>
                  </a:txBody>
                  <a:tcPr/>
                </a:tc>
                <a:tc>
                  <a:txBody>
                    <a:bodyPr/>
                    <a:lstStyle/>
                    <a:p>
                      <a:r>
                        <a:rPr lang="en-US" sz="1200" dirty="0" smtClean="0"/>
                        <a:t>10GBase-ER and 10GBase-EW</a:t>
                      </a:r>
                      <a:endParaRPr lang="en-US" sz="1200" dirty="0"/>
                    </a:p>
                  </a:txBody>
                  <a:tcPr/>
                </a:tc>
                <a:tc>
                  <a:txBody>
                    <a:bodyPr/>
                    <a:lstStyle/>
                    <a:p>
                      <a:r>
                        <a:rPr lang="en-US" sz="1200" dirty="0" smtClean="0"/>
                        <a:t>10,000</a:t>
                      </a:r>
                      <a:endParaRPr lang="en-US" sz="1200" dirty="0"/>
                    </a:p>
                  </a:txBody>
                  <a:tcPr/>
                </a:tc>
                <a:tc>
                  <a:txBody>
                    <a:bodyPr/>
                    <a:lstStyle/>
                    <a:p>
                      <a:r>
                        <a:rPr lang="en-US" sz="1200" dirty="0" smtClean="0"/>
                        <a:t>40,000</a:t>
                      </a:r>
                      <a:endParaRPr lang="en-US" sz="1200" dirty="0"/>
                    </a:p>
                  </a:txBody>
                  <a:tcPr/>
                </a:tc>
                <a:tc>
                  <a:txBody>
                    <a:bodyPr/>
                    <a:lstStyle/>
                    <a:p>
                      <a:r>
                        <a:rPr lang="en-US" sz="1200" dirty="0" smtClean="0"/>
                        <a:t>S</a:t>
                      </a:r>
                      <a:r>
                        <a:rPr lang="en-US" sz="100" dirty="0" smtClean="0"/>
                        <a:t> </a:t>
                      </a:r>
                      <a:r>
                        <a:rPr lang="en-US" sz="1200" dirty="0" smtClean="0"/>
                        <a:t>M</a:t>
                      </a:r>
                      <a:r>
                        <a:rPr lang="en-US" sz="100" dirty="0" smtClean="0"/>
                        <a:t> </a:t>
                      </a:r>
                      <a:r>
                        <a:rPr lang="en-US" sz="1200" dirty="0" smtClean="0"/>
                        <a:t>F</a:t>
                      </a:r>
                      <a:endParaRPr lang="en-US" sz="1200" dirty="0"/>
                    </a:p>
                  </a:txBody>
                  <a:tcPr/>
                </a:tc>
                <a:extLst>
                  <a:ext uri="{0D108BD9-81ED-4DB2-BD59-A6C34878D82A}">
                    <a16:rowId xmlns:a16="http://schemas.microsoft.com/office/drawing/2014/main" val="10005"/>
                  </a:ext>
                </a:extLst>
              </a:tr>
            </a:tbl>
          </a:graphicData>
        </a:graphic>
      </p:graphicFrame>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9520701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Throughput and Bandwidth (2 of 2)</a:t>
            </a:r>
            <a:endParaRPr lang="en-US" noProof="0" dirty="0"/>
          </a:p>
        </p:txBody>
      </p:sp>
      <p:sp>
        <p:nvSpPr>
          <p:cNvPr id="3" name="Content Placeholder 2"/>
          <p:cNvSpPr>
            <a:spLocks noGrp="1"/>
          </p:cNvSpPr>
          <p:nvPr>
            <p:ph idx="1"/>
          </p:nvPr>
        </p:nvSpPr>
        <p:spPr>
          <a:xfrm>
            <a:off x="365125" y="1538818"/>
            <a:ext cx="8415338" cy="292388"/>
          </a:xfrm>
        </p:spPr>
        <p:txBody>
          <a:bodyPr/>
          <a:lstStyle/>
          <a:p>
            <a:r>
              <a:rPr lang="en-US" noProof="0" dirty="0" smtClean="0"/>
              <a:t>Table 5-1 Throughput and bandwidth measures</a:t>
            </a:r>
            <a:endParaRPr lang="en-US" noProof="0" dirty="0"/>
          </a:p>
        </p:txBody>
      </p:sp>
      <p:graphicFrame>
        <p:nvGraphicFramePr>
          <p:cNvPr id="5" name="Table 4" descr="The table consists of three columns and five rows. The column headings from left to right are as follows: quantity, prefix, and abbreviation. The rows are as follows. Row 1. Quantity, 1 bit per second. Prefix, not applicable. Abbreviation, 1 b p s = 1 bit per second. Row 2. Quantity, 1000 bits per second. Prefix, kilo. Abbreviation, 1 k b p s = 1 kilobit per second. Row 3. Quantity, 1,000,000 bits per second. Prefix, mega. Abbreviation, 1m b p s = 1 megabit per second. Row 4. Quantity, 1,000,000,000 bits per second. Prefix, g I g a. Abbreviation, 1 g b p s = 1 gigabit per second. Row 5. Quantity, 1,000,000,000,000 bits per second. Prefix, tera. Abbreviation, 1 t b p s = 1 terabit per second.   "/>
          <p:cNvGraphicFramePr>
            <a:graphicFrameLocks noGrp="1"/>
          </p:cNvGraphicFramePr>
          <p:nvPr>
            <p:extLst>
              <p:ext uri="{D42A27DB-BD31-4B8C-83A1-F6EECF244321}">
                <p14:modId xmlns:p14="http://schemas.microsoft.com/office/powerpoint/2010/main" val="3656155286"/>
              </p:ext>
            </p:extLst>
          </p:nvPr>
        </p:nvGraphicFramePr>
        <p:xfrm>
          <a:off x="1371600" y="2286000"/>
          <a:ext cx="5638800" cy="222504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gridCol w="598170">
                  <a:extLst>
                    <a:ext uri="{9D8B030D-6E8A-4147-A177-3AD203B41FA5}">
                      <a16:colId xmlns:a16="http://schemas.microsoft.com/office/drawing/2014/main" val="20001"/>
                    </a:ext>
                  </a:extLst>
                </a:gridCol>
                <a:gridCol w="2678430">
                  <a:extLst>
                    <a:ext uri="{9D8B030D-6E8A-4147-A177-3AD203B41FA5}">
                      <a16:colId xmlns:a16="http://schemas.microsoft.com/office/drawing/2014/main" val="20002"/>
                    </a:ext>
                  </a:extLst>
                </a:gridCol>
              </a:tblGrid>
              <a:tr h="370840">
                <a:tc>
                  <a:txBody>
                    <a:bodyPr/>
                    <a:lstStyle/>
                    <a:p>
                      <a:r>
                        <a:rPr lang="en-US" sz="1200" dirty="0" smtClean="0"/>
                        <a:t>Quantity</a:t>
                      </a:r>
                      <a:endParaRPr lang="en-US" sz="1200" dirty="0"/>
                    </a:p>
                  </a:txBody>
                  <a:tcPr/>
                </a:tc>
                <a:tc>
                  <a:txBody>
                    <a:bodyPr/>
                    <a:lstStyle/>
                    <a:p>
                      <a:r>
                        <a:rPr lang="en-US" sz="1200" dirty="0" smtClean="0"/>
                        <a:t>Prefix</a:t>
                      </a:r>
                      <a:endParaRPr lang="en-US" sz="1200" dirty="0"/>
                    </a:p>
                  </a:txBody>
                  <a:tcPr/>
                </a:tc>
                <a:tc>
                  <a:txBody>
                    <a:bodyPr/>
                    <a:lstStyle/>
                    <a:p>
                      <a:r>
                        <a:rPr lang="en-US" sz="1200" dirty="0" smtClean="0"/>
                        <a:t>Abbreviation</a:t>
                      </a:r>
                      <a:endParaRPr lang="en-US" sz="1200" dirty="0"/>
                    </a:p>
                  </a:txBody>
                  <a:tcPr/>
                </a:tc>
                <a:extLst>
                  <a:ext uri="{0D108BD9-81ED-4DB2-BD59-A6C34878D82A}">
                    <a16:rowId xmlns:a16="http://schemas.microsoft.com/office/drawing/2014/main" val="10000"/>
                  </a:ext>
                </a:extLst>
              </a:tr>
              <a:tr h="370840">
                <a:tc>
                  <a:txBody>
                    <a:bodyPr/>
                    <a:lstStyle/>
                    <a:p>
                      <a:r>
                        <a:rPr lang="en-US" sz="1200" dirty="0" smtClean="0"/>
                        <a:t>1 bit</a:t>
                      </a:r>
                      <a:r>
                        <a:rPr lang="en-US" sz="1200" baseline="0" dirty="0" smtClean="0"/>
                        <a:t> per second</a:t>
                      </a:r>
                      <a:endParaRPr lang="en-US" sz="1200" dirty="0"/>
                    </a:p>
                  </a:txBody>
                  <a:tcPr/>
                </a:tc>
                <a:tc>
                  <a:txBody>
                    <a:bodyPr/>
                    <a:lstStyle/>
                    <a:p>
                      <a:r>
                        <a:rPr lang="en-US" sz="1200" dirty="0" smtClean="0"/>
                        <a:t>n/a</a:t>
                      </a:r>
                      <a:endParaRPr lang="en-US" sz="1200" dirty="0"/>
                    </a:p>
                  </a:txBody>
                  <a:tcPr/>
                </a:tc>
                <a:tc>
                  <a:txBody>
                    <a:bodyPr/>
                    <a:lstStyle/>
                    <a:p>
                      <a:r>
                        <a:rPr lang="en-US" sz="1200" dirty="0" smtClean="0"/>
                        <a:t>1 bps = 1 bit per second</a:t>
                      </a:r>
                      <a:endParaRPr lang="en-US" sz="1200" dirty="0"/>
                    </a:p>
                  </a:txBody>
                  <a:tcPr/>
                </a:tc>
                <a:extLst>
                  <a:ext uri="{0D108BD9-81ED-4DB2-BD59-A6C34878D82A}">
                    <a16:rowId xmlns:a16="http://schemas.microsoft.com/office/drawing/2014/main" val="10001"/>
                  </a:ext>
                </a:extLst>
              </a:tr>
              <a:tr h="370840">
                <a:tc>
                  <a:txBody>
                    <a:bodyPr/>
                    <a:lstStyle/>
                    <a:p>
                      <a:r>
                        <a:rPr lang="en-US" sz="1200" dirty="0" smtClean="0"/>
                        <a:t>1000 bits per second</a:t>
                      </a:r>
                      <a:endParaRPr lang="en-US" sz="1200" dirty="0"/>
                    </a:p>
                  </a:txBody>
                  <a:tcPr/>
                </a:tc>
                <a:tc>
                  <a:txBody>
                    <a:bodyPr/>
                    <a:lstStyle/>
                    <a:p>
                      <a:r>
                        <a:rPr lang="en-US" sz="1200" dirty="0" smtClean="0"/>
                        <a:t>kilo</a:t>
                      </a:r>
                      <a:endParaRPr lang="en-US" sz="1200" dirty="0"/>
                    </a:p>
                  </a:txBody>
                  <a:tcPr/>
                </a:tc>
                <a:tc>
                  <a:txBody>
                    <a:bodyPr/>
                    <a:lstStyle/>
                    <a:p>
                      <a:r>
                        <a:rPr lang="en-US" sz="1200" dirty="0" smtClean="0"/>
                        <a:t>1 Kbps =</a:t>
                      </a:r>
                      <a:r>
                        <a:rPr lang="en-US" sz="1200" baseline="0" dirty="0" smtClean="0"/>
                        <a:t> 1 kilobit per second</a:t>
                      </a:r>
                      <a:endParaRPr lang="en-US" sz="1200" dirty="0"/>
                    </a:p>
                  </a:txBody>
                  <a:tcPr/>
                </a:tc>
                <a:extLst>
                  <a:ext uri="{0D108BD9-81ED-4DB2-BD59-A6C34878D82A}">
                    <a16:rowId xmlns:a16="http://schemas.microsoft.com/office/drawing/2014/main" val="10002"/>
                  </a:ext>
                </a:extLst>
              </a:tr>
              <a:tr h="370840">
                <a:tc>
                  <a:txBody>
                    <a:bodyPr/>
                    <a:lstStyle/>
                    <a:p>
                      <a:r>
                        <a:rPr lang="en-US" sz="1200" dirty="0" smtClean="0"/>
                        <a:t>1,000,000 bits per second</a:t>
                      </a:r>
                      <a:endParaRPr lang="en-US" sz="1200" dirty="0"/>
                    </a:p>
                  </a:txBody>
                  <a:tcPr/>
                </a:tc>
                <a:tc>
                  <a:txBody>
                    <a:bodyPr/>
                    <a:lstStyle/>
                    <a:p>
                      <a:r>
                        <a:rPr lang="en-US" sz="1200" dirty="0" smtClean="0"/>
                        <a:t>mega</a:t>
                      </a:r>
                      <a:endParaRPr lang="en-US" sz="1200" dirty="0"/>
                    </a:p>
                  </a:txBody>
                  <a:tcPr/>
                </a:tc>
                <a:tc>
                  <a:txBody>
                    <a:bodyPr/>
                    <a:lstStyle/>
                    <a:p>
                      <a:r>
                        <a:rPr lang="en-US" sz="1200" dirty="0" smtClean="0"/>
                        <a:t>1Mbps = 1 megabit per second</a:t>
                      </a:r>
                      <a:endParaRPr lang="en-US" sz="1200" dirty="0"/>
                    </a:p>
                  </a:txBody>
                  <a:tcPr/>
                </a:tc>
                <a:extLst>
                  <a:ext uri="{0D108BD9-81ED-4DB2-BD59-A6C34878D82A}">
                    <a16:rowId xmlns:a16="http://schemas.microsoft.com/office/drawing/2014/main" val="10003"/>
                  </a:ext>
                </a:extLst>
              </a:tr>
              <a:tr h="370840">
                <a:tc>
                  <a:txBody>
                    <a:bodyPr/>
                    <a:lstStyle/>
                    <a:p>
                      <a:r>
                        <a:rPr lang="en-US" sz="1200" dirty="0" smtClean="0"/>
                        <a:t>1,000,000,000 bits per second</a:t>
                      </a:r>
                      <a:endParaRPr lang="en-US" sz="1200" dirty="0"/>
                    </a:p>
                  </a:txBody>
                  <a:tcPr/>
                </a:tc>
                <a:tc>
                  <a:txBody>
                    <a:bodyPr/>
                    <a:lstStyle/>
                    <a:p>
                      <a:r>
                        <a:rPr lang="en-US" sz="1200" dirty="0" smtClean="0"/>
                        <a:t>giga</a:t>
                      </a:r>
                      <a:endParaRPr lang="en-US" sz="1200" dirty="0"/>
                    </a:p>
                  </a:txBody>
                  <a:tcPr/>
                </a:tc>
                <a:tc>
                  <a:txBody>
                    <a:bodyPr/>
                    <a:lstStyle/>
                    <a:p>
                      <a:r>
                        <a:rPr lang="en-US" sz="1200" dirty="0" smtClean="0"/>
                        <a:t>1 Gbps</a:t>
                      </a:r>
                      <a:r>
                        <a:rPr lang="en-US" sz="1200" baseline="0" dirty="0" smtClean="0"/>
                        <a:t> = 1 gigabit per second</a:t>
                      </a:r>
                      <a:endParaRPr lang="en-US" sz="1200" dirty="0"/>
                    </a:p>
                  </a:txBody>
                  <a:tcPr/>
                </a:tc>
                <a:extLst>
                  <a:ext uri="{0D108BD9-81ED-4DB2-BD59-A6C34878D82A}">
                    <a16:rowId xmlns:a16="http://schemas.microsoft.com/office/drawing/2014/main" val="10004"/>
                  </a:ext>
                </a:extLst>
              </a:tr>
              <a:tr h="370840">
                <a:tc>
                  <a:txBody>
                    <a:bodyPr/>
                    <a:lstStyle/>
                    <a:p>
                      <a:r>
                        <a:rPr lang="en-US" sz="1200" dirty="0" smtClean="0"/>
                        <a:t>1,000,000,000,000</a:t>
                      </a:r>
                      <a:r>
                        <a:rPr lang="en-US" sz="1200" baseline="0" dirty="0" smtClean="0"/>
                        <a:t> bits per second</a:t>
                      </a:r>
                      <a:endParaRPr lang="en-US" sz="1200" dirty="0"/>
                    </a:p>
                  </a:txBody>
                  <a:tcPr/>
                </a:tc>
                <a:tc>
                  <a:txBody>
                    <a:bodyPr/>
                    <a:lstStyle/>
                    <a:p>
                      <a:r>
                        <a:rPr lang="en-US" sz="1200" dirty="0" smtClean="0"/>
                        <a:t>tera</a:t>
                      </a:r>
                      <a:endParaRPr lang="en-US" sz="1200" dirty="0"/>
                    </a:p>
                  </a:txBody>
                  <a:tcPr/>
                </a:tc>
                <a:tc>
                  <a:txBody>
                    <a:bodyPr/>
                    <a:lstStyle/>
                    <a:p>
                      <a:r>
                        <a:rPr lang="en-US" sz="1200" dirty="0" smtClean="0"/>
                        <a:t>1 Tbps = 1 tera</a:t>
                      </a:r>
                      <a:r>
                        <a:rPr lang="en-US" sz="1200" baseline="0" dirty="0" smtClean="0"/>
                        <a:t>bit per second</a:t>
                      </a:r>
                      <a:endParaRPr lang="en-US" sz="1200" dirty="0"/>
                    </a:p>
                  </a:txBody>
                  <a:tcPr/>
                </a:tc>
                <a:extLst>
                  <a:ext uri="{0D108BD9-81ED-4DB2-BD59-A6C34878D82A}">
                    <a16:rowId xmlns:a16="http://schemas.microsoft.com/office/drawing/2014/main" val="10005"/>
                  </a:ext>
                </a:extLst>
              </a:tr>
            </a:tbl>
          </a:graphicData>
        </a:graphic>
      </p:graphicFrame>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00006021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Ethernet Standards for Fiber-Optic Cable (2 of 2)</a:t>
            </a:r>
            <a:endParaRPr lang="en-US" noProof="0" dirty="0"/>
          </a:p>
        </p:txBody>
      </p:sp>
      <p:sp>
        <p:nvSpPr>
          <p:cNvPr id="3" name="Content Placeholder 2"/>
          <p:cNvSpPr>
            <a:spLocks noGrp="1"/>
          </p:cNvSpPr>
          <p:nvPr>
            <p:ph idx="1"/>
          </p:nvPr>
        </p:nvSpPr>
        <p:spPr>
          <a:xfrm>
            <a:off x="365125" y="1538818"/>
            <a:ext cx="8415338" cy="292388"/>
          </a:xfrm>
        </p:spPr>
        <p:txBody>
          <a:bodyPr/>
          <a:lstStyle/>
          <a:p>
            <a:r>
              <a:rPr lang="en-US" noProof="0" dirty="0" smtClean="0"/>
              <a:t>Table 5-7 1000Base-SX Segment lengths</a:t>
            </a:r>
            <a:endParaRPr lang="en-US" noProof="0" dirty="0"/>
          </a:p>
        </p:txBody>
      </p:sp>
      <p:graphicFrame>
        <p:nvGraphicFramePr>
          <p:cNvPr id="6" name="Table 5" descr="The table shows two columns and two rows. The column headings from left to right are as follows: multimode fiber diameter, and maximum segment length. The rows are as follows. Row 1. Multimode fiber diameter, 50 microns. Maximum segment length, 550 meters. Row 2. Multimode fiber diameter, 62.5 microns. Maximum segment length, 275 meters.    "/>
          <p:cNvGraphicFramePr>
            <a:graphicFrameLocks noGrp="1"/>
          </p:cNvGraphicFramePr>
          <p:nvPr>
            <p:extLst>
              <p:ext uri="{D42A27DB-BD31-4B8C-83A1-F6EECF244321}">
                <p14:modId xmlns:p14="http://schemas.microsoft.com/office/powerpoint/2010/main" val="161590292"/>
              </p:ext>
            </p:extLst>
          </p:nvPr>
        </p:nvGraphicFramePr>
        <p:xfrm>
          <a:off x="1295400" y="2362200"/>
          <a:ext cx="6096000" cy="111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sz="1200" dirty="0" smtClean="0"/>
                        <a:t>Multimode fiber diameter</a:t>
                      </a:r>
                      <a:endParaRPr lang="en-US" sz="1200" dirty="0"/>
                    </a:p>
                  </a:txBody>
                  <a:tcPr/>
                </a:tc>
                <a:tc>
                  <a:txBody>
                    <a:bodyPr/>
                    <a:lstStyle/>
                    <a:p>
                      <a:r>
                        <a:rPr lang="en-US" sz="1200" dirty="0" smtClean="0"/>
                        <a:t>Maximum segment length</a:t>
                      </a:r>
                      <a:endParaRPr lang="en-US" sz="1200" dirty="0"/>
                    </a:p>
                  </a:txBody>
                  <a:tcPr/>
                </a:tc>
                <a:extLst>
                  <a:ext uri="{0D108BD9-81ED-4DB2-BD59-A6C34878D82A}">
                    <a16:rowId xmlns:a16="http://schemas.microsoft.com/office/drawing/2014/main" val="10000"/>
                  </a:ext>
                </a:extLst>
              </a:tr>
              <a:tr h="370840">
                <a:tc>
                  <a:txBody>
                    <a:bodyPr/>
                    <a:lstStyle/>
                    <a:p>
                      <a:r>
                        <a:rPr lang="en-US" sz="1200" dirty="0" smtClean="0"/>
                        <a:t>50 microns</a:t>
                      </a:r>
                      <a:endParaRPr lang="en-US" sz="1200" dirty="0"/>
                    </a:p>
                  </a:txBody>
                  <a:tcPr/>
                </a:tc>
                <a:tc>
                  <a:txBody>
                    <a:bodyPr/>
                    <a:lstStyle/>
                    <a:p>
                      <a:r>
                        <a:rPr lang="en-US" sz="1200" dirty="0" smtClean="0"/>
                        <a:t>550 m</a:t>
                      </a:r>
                      <a:endParaRPr lang="en-US" sz="1200" dirty="0"/>
                    </a:p>
                  </a:txBody>
                  <a:tcPr/>
                </a:tc>
                <a:extLst>
                  <a:ext uri="{0D108BD9-81ED-4DB2-BD59-A6C34878D82A}">
                    <a16:rowId xmlns:a16="http://schemas.microsoft.com/office/drawing/2014/main" val="10001"/>
                  </a:ext>
                </a:extLst>
              </a:tr>
              <a:tr h="370840">
                <a:tc>
                  <a:txBody>
                    <a:bodyPr/>
                    <a:lstStyle/>
                    <a:p>
                      <a:r>
                        <a:rPr lang="en-US" sz="1200" dirty="0" smtClean="0"/>
                        <a:t>62.5 microns</a:t>
                      </a:r>
                      <a:endParaRPr lang="en-US" sz="1200" dirty="0"/>
                    </a:p>
                  </a:txBody>
                  <a:tcPr/>
                </a:tc>
                <a:tc>
                  <a:txBody>
                    <a:bodyPr/>
                    <a:lstStyle/>
                    <a:p>
                      <a:r>
                        <a:rPr lang="en-US" sz="1200" dirty="0" smtClean="0"/>
                        <a:t>275 m</a:t>
                      </a:r>
                      <a:endParaRPr lang="en-US" sz="1200" dirty="0"/>
                    </a:p>
                  </a:txBody>
                  <a:tcPr/>
                </a:tc>
                <a:extLst>
                  <a:ext uri="{0D108BD9-81ED-4DB2-BD59-A6C34878D82A}">
                    <a16:rowId xmlns:a16="http://schemas.microsoft.com/office/drawing/2014/main" val="10002"/>
                  </a:ext>
                </a:extLst>
              </a:tr>
            </a:tbl>
          </a:graphicData>
        </a:graphic>
      </p:graphicFrame>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4420410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Common Fiber Cable Problems</a:t>
            </a:r>
            <a:endParaRPr lang="en-US" noProof="0" dirty="0"/>
          </a:p>
        </p:txBody>
      </p:sp>
      <p:sp>
        <p:nvSpPr>
          <p:cNvPr id="3" name="Content Placeholder 2"/>
          <p:cNvSpPr>
            <a:spLocks noGrp="1"/>
          </p:cNvSpPr>
          <p:nvPr>
            <p:ph idx="1"/>
          </p:nvPr>
        </p:nvSpPr>
        <p:spPr>
          <a:xfrm>
            <a:off x="365125" y="1538818"/>
            <a:ext cx="8415338" cy="2699200"/>
          </a:xfrm>
        </p:spPr>
        <p:txBody>
          <a:bodyPr/>
          <a:lstStyle/>
          <a:p>
            <a:pPr>
              <a:spcBef>
                <a:spcPts val="1000"/>
              </a:spcBef>
            </a:pPr>
            <a:r>
              <a:rPr lang="en-US" noProof="0" dirty="0"/>
              <a:t>Fiber type </a:t>
            </a:r>
            <a:r>
              <a:rPr lang="en-US" noProof="0" dirty="0" smtClean="0"/>
              <a:t>mismatch:</a:t>
            </a:r>
            <a:endParaRPr lang="en-US" noProof="0" dirty="0"/>
          </a:p>
          <a:p>
            <a:pPr lvl="1">
              <a:spcBef>
                <a:spcPts val="1000"/>
              </a:spcBef>
            </a:pPr>
            <a:r>
              <a:rPr lang="en-US" noProof="0" dirty="0"/>
              <a:t>More of a fiber core mismatch</a:t>
            </a:r>
          </a:p>
          <a:p>
            <a:pPr lvl="1">
              <a:spcBef>
                <a:spcPts val="1000"/>
              </a:spcBef>
            </a:pPr>
            <a:r>
              <a:rPr lang="en-US" noProof="0" dirty="0"/>
              <a:t>Even same-mode cables can be mismatched if the cores have different widths</a:t>
            </a:r>
          </a:p>
          <a:p>
            <a:pPr>
              <a:spcBef>
                <a:spcPts val="1000"/>
              </a:spcBef>
            </a:pPr>
            <a:r>
              <a:rPr lang="en-US" noProof="0" dirty="0"/>
              <a:t>Wavelength mismatch</a:t>
            </a:r>
          </a:p>
          <a:p>
            <a:pPr lvl="1">
              <a:spcBef>
                <a:spcPts val="1000"/>
              </a:spcBef>
            </a:pPr>
            <a:r>
              <a:rPr lang="en-US" noProof="0" dirty="0" smtClean="0"/>
              <a:t>S</a:t>
            </a:r>
            <a:r>
              <a:rPr lang="en-US" sz="100" noProof="0" dirty="0" smtClean="0"/>
              <a:t> </a:t>
            </a:r>
            <a:r>
              <a:rPr lang="en-US" noProof="0" dirty="0" smtClean="0"/>
              <a:t>M</a:t>
            </a:r>
            <a:r>
              <a:rPr lang="en-US" sz="100" noProof="0" dirty="0" smtClean="0"/>
              <a:t> </a:t>
            </a:r>
            <a:r>
              <a:rPr lang="en-US" noProof="0" dirty="0" smtClean="0"/>
              <a:t>F</a:t>
            </a:r>
            <a:r>
              <a:rPr lang="en-US" noProof="0" dirty="0"/>
              <a:t>, </a:t>
            </a:r>
            <a:r>
              <a:rPr lang="en-US" noProof="0" dirty="0" smtClean="0"/>
              <a:t>M</a:t>
            </a:r>
            <a:r>
              <a:rPr lang="en-US" sz="100" noProof="0" dirty="0" smtClean="0"/>
              <a:t> </a:t>
            </a:r>
            <a:r>
              <a:rPr lang="en-US" noProof="0" dirty="0" smtClean="0"/>
              <a:t>M</a:t>
            </a:r>
            <a:r>
              <a:rPr lang="en-US" sz="100" noProof="0" dirty="0" smtClean="0"/>
              <a:t> </a:t>
            </a:r>
            <a:r>
              <a:rPr lang="en-US" noProof="0" dirty="0" smtClean="0"/>
              <a:t>F</a:t>
            </a:r>
            <a:r>
              <a:rPr lang="en-US" noProof="0" dirty="0"/>
              <a:t>, and </a:t>
            </a:r>
            <a:r>
              <a:rPr lang="en-US" noProof="0" dirty="0" smtClean="0"/>
              <a:t>P</a:t>
            </a:r>
            <a:r>
              <a:rPr lang="en-US" sz="100" noProof="0" dirty="0" smtClean="0"/>
              <a:t> </a:t>
            </a:r>
            <a:r>
              <a:rPr lang="en-US" noProof="0" dirty="0" smtClean="0"/>
              <a:t>O</a:t>
            </a:r>
            <a:r>
              <a:rPr lang="en-US" sz="100" noProof="0" dirty="0" smtClean="0"/>
              <a:t> </a:t>
            </a:r>
            <a:r>
              <a:rPr lang="en-US" noProof="0" dirty="0" smtClean="0"/>
              <a:t>F </a:t>
            </a:r>
            <a:r>
              <a:rPr lang="en-US" noProof="0" dirty="0"/>
              <a:t>(Plastic Optical Fiber) use different wavelengths</a:t>
            </a:r>
          </a:p>
          <a:p>
            <a:pPr>
              <a:spcBef>
                <a:spcPts val="1000"/>
              </a:spcBef>
            </a:pPr>
            <a:r>
              <a:rPr lang="en-US" noProof="0" dirty="0"/>
              <a:t>Dirty connectors </a:t>
            </a:r>
          </a:p>
          <a:p>
            <a:pPr lvl="1">
              <a:spcBef>
                <a:spcPts val="1000"/>
              </a:spcBef>
            </a:pPr>
            <a:r>
              <a:rPr lang="en-US" noProof="0" dirty="0"/>
              <a:t>Signal loss and other errors can start to cause </a:t>
            </a:r>
            <a:r>
              <a:rPr lang="en-US" noProof="0" dirty="0" smtClean="0"/>
              <a:t>problems</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32347468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Troubleshooting Tools</a:t>
            </a:r>
            <a:endParaRPr lang="en-US" noProof="0" dirty="0"/>
          </a:p>
        </p:txBody>
      </p:sp>
      <p:sp>
        <p:nvSpPr>
          <p:cNvPr id="3" name="Content Placeholder 2"/>
          <p:cNvSpPr>
            <a:spLocks noGrp="1"/>
          </p:cNvSpPr>
          <p:nvPr>
            <p:ph idx="1"/>
          </p:nvPr>
        </p:nvSpPr>
        <p:spPr>
          <a:xfrm>
            <a:off x="365125" y="1538818"/>
            <a:ext cx="8415338" cy="2570960"/>
          </a:xfrm>
        </p:spPr>
        <p:txBody>
          <a:bodyPr/>
          <a:lstStyle/>
          <a:p>
            <a:pPr>
              <a:spcBef>
                <a:spcPts val="1000"/>
              </a:spcBef>
            </a:pPr>
            <a:r>
              <a:rPr lang="en-US" noProof="0" dirty="0" smtClean="0"/>
              <a:t>Start troubleshooting a network connection problem by checking the network connection L</a:t>
            </a:r>
            <a:r>
              <a:rPr lang="en-US" sz="100" noProof="0" dirty="0" smtClean="0"/>
              <a:t> </a:t>
            </a:r>
            <a:r>
              <a:rPr lang="en-US" noProof="0" dirty="0" smtClean="0"/>
              <a:t>E</a:t>
            </a:r>
            <a:r>
              <a:rPr lang="en-US" sz="100" noProof="0" dirty="0" smtClean="0"/>
              <a:t> </a:t>
            </a:r>
            <a:r>
              <a:rPr lang="en-US" noProof="0" dirty="0" smtClean="0"/>
              <a:t>D status indicator lights:</a:t>
            </a:r>
          </a:p>
          <a:p>
            <a:pPr lvl="1">
              <a:spcBef>
                <a:spcPts val="1000"/>
              </a:spcBef>
            </a:pPr>
            <a:r>
              <a:rPr lang="en-US" noProof="0" dirty="0"/>
              <a:t>S</a:t>
            </a:r>
            <a:r>
              <a:rPr lang="en-US" noProof="0" dirty="0" smtClean="0"/>
              <a:t>teady light indicates connectivity</a:t>
            </a:r>
          </a:p>
          <a:p>
            <a:pPr lvl="1">
              <a:spcBef>
                <a:spcPts val="1000"/>
              </a:spcBef>
            </a:pPr>
            <a:r>
              <a:rPr lang="en-US" noProof="0" dirty="0" smtClean="0"/>
              <a:t>Blinking light indicates activity</a:t>
            </a:r>
          </a:p>
          <a:p>
            <a:pPr lvl="1">
              <a:spcBef>
                <a:spcPts val="1000"/>
              </a:spcBef>
            </a:pPr>
            <a:r>
              <a:rPr lang="en-US" noProof="0" dirty="0" smtClean="0"/>
              <a:t>Red or amber light might indicate a problem</a:t>
            </a:r>
          </a:p>
          <a:p>
            <a:pPr>
              <a:spcBef>
                <a:spcPts val="1000"/>
              </a:spcBef>
            </a:pPr>
            <a:r>
              <a:rPr lang="en-US" noProof="0" dirty="0" smtClean="0"/>
              <a:t>If a cabling issue is suspected</a:t>
            </a:r>
          </a:p>
          <a:p>
            <a:pPr lvl="1">
              <a:spcBef>
                <a:spcPts val="1000"/>
              </a:spcBef>
            </a:pPr>
            <a:r>
              <a:rPr lang="en-US" noProof="0" dirty="0" smtClean="0"/>
              <a:t>Know which tools are designed to analyze and isolate problems</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6937431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Toner and Probe Kit (1 of 3)</a:t>
            </a:r>
            <a:endParaRPr lang="en-US" noProof="0" dirty="0"/>
          </a:p>
        </p:txBody>
      </p:sp>
      <p:sp>
        <p:nvSpPr>
          <p:cNvPr id="3" name="Content Placeholder 2"/>
          <p:cNvSpPr>
            <a:spLocks noGrp="1"/>
          </p:cNvSpPr>
          <p:nvPr>
            <p:ph idx="1"/>
          </p:nvPr>
        </p:nvSpPr>
        <p:spPr>
          <a:xfrm>
            <a:off x="365125" y="1538818"/>
            <a:ext cx="8415338" cy="3961084"/>
          </a:xfrm>
        </p:spPr>
        <p:txBody>
          <a:bodyPr/>
          <a:lstStyle/>
          <a:p>
            <a:pPr>
              <a:spcBef>
                <a:spcPts val="1000"/>
              </a:spcBef>
            </a:pPr>
            <a:r>
              <a:rPr lang="en-US" noProof="0" dirty="0"/>
              <a:t>Tone generator (toner</a:t>
            </a:r>
            <a:r>
              <a:rPr lang="en-US" noProof="0" dirty="0" smtClean="0"/>
              <a:t>):</a:t>
            </a:r>
            <a:endParaRPr lang="en-US" noProof="0" dirty="0"/>
          </a:p>
          <a:p>
            <a:pPr lvl="1">
              <a:spcBef>
                <a:spcPts val="1000"/>
              </a:spcBef>
            </a:pPr>
            <a:r>
              <a:rPr lang="en-US" noProof="0" dirty="0"/>
              <a:t>Small electronic device</a:t>
            </a:r>
          </a:p>
          <a:p>
            <a:pPr lvl="1">
              <a:spcBef>
                <a:spcPts val="1000"/>
              </a:spcBef>
            </a:pPr>
            <a:r>
              <a:rPr lang="en-US" noProof="0" dirty="0"/>
              <a:t>Issues signal on wire pair</a:t>
            </a:r>
          </a:p>
          <a:p>
            <a:pPr>
              <a:spcBef>
                <a:spcPts val="1000"/>
              </a:spcBef>
            </a:pPr>
            <a:r>
              <a:rPr lang="en-US" noProof="0" dirty="0"/>
              <a:t>Tone locator (probe)</a:t>
            </a:r>
          </a:p>
          <a:p>
            <a:pPr lvl="1">
              <a:spcBef>
                <a:spcPts val="1000"/>
              </a:spcBef>
            </a:pPr>
            <a:r>
              <a:rPr lang="en-US" noProof="0" dirty="0"/>
              <a:t>Emits tone when electrical activity detected</a:t>
            </a:r>
          </a:p>
          <a:p>
            <a:pPr>
              <a:spcBef>
                <a:spcPts val="1000"/>
              </a:spcBef>
            </a:pPr>
            <a:r>
              <a:rPr lang="en-US" noProof="0" dirty="0"/>
              <a:t>Probe kit or toner probe</a:t>
            </a:r>
          </a:p>
          <a:p>
            <a:pPr lvl="1">
              <a:spcBef>
                <a:spcPts val="1000"/>
              </a:spcBef>
            </a:pPr>
            <a:r>
              <a:rPr lang="en-US" noProof="0" dirty="0"/>
              <a:t>Generator and locator combination</a:t>
            </a:r>
          </a:p>
          <a:p>
            <a:pPr>
              <a:spcBef>
                <a:spcPts val="1000"/>
              </a:spcBef>
            </a:pPr>
            <a:r>
              <a:rPr lang="en-US" noProof="0" dirty="0"/>
              <a:t>Testing requires trial and error</a:t>
            </a:r>
          </a:p>
          <a:p>
            <a:pPr>
              <a:spcBef>
                <a:spcPts val="1000"/>
              </a:spcBef>
            </a:pPr>
            <a:r>
              <a:rPr lang="en-US" noProof="0" dirty="0"/>
              <a:t>Used to determine where wired pair terminates</a:t>
            </a:r>
          </a:p>
          <a:p>
            <a:pPr>
              <a:spcBef>
                <a:spcPts val="1000"/>
              </a:spcBef>
            </a:pPr>
            <a:r>
              <a:rPr lang="en-US" noProof="0" dirty="0"/>
              <a:t>Not used to determine cable </a:t>
            </a:r>
            <a:r>
              <a:rPr lang="en-US" noProof="0" dirty="0" smtClean="0"/>
              <a:t>characteristics</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85660608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Toner and Probe Kit (2 of 3)</a:t>
            </a:r>
            <a:endParaRPr lang="en-US" noProof="0" dirty="0"/>
          </a:p>
        </p:txBody>
      </p:sp>
      <p:pic>
        <p:nvPicPr>
          <p:cNvPr id="6" name="Picture 5" descr="Figure 5-43 A toner and probe kit by Fluke Corporation. A toner and probe kit consists of a probe, and a toner with connectors to connect to cable or wi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3600" y="1828800"/>
            <a:ext cx="4971288" cy="3136392"/>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76012782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Toner and Probe Kit (3 of 3)</a:t>
            </a:r>
            <a:endParaRPr lang="en-US" noProof="0" dirty="0"/>
          </a:p>
        </p:txBody>
      </p:sp>
      <p:pic>
        <p:nvPicPr>
          <p:cNvPr id="3" name="Picture 2" descr="Figure 5-44 A toner and probe kit locates the termination of a wire. An Ethernet cable through the wall connects the patch panel and the outlet. A tone generator is connected to the outlet, and the tone locator is at the patch panel."/>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89632" y="1981200"/>
            <a:ext cx="4364736" cy="2895600"/>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03838301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Multimeter (1 of 2)</a:t>
            </a:r>
            <a:endParaRPr lang="en-US" noProof="0" dirty="0"/>
          </a:p>
        </p:txBody>
      </p:sp>
      <p:sp>
        <p:nvSpPr>
          <p:cNvPr id="3" name="Content Placeholder 2"/>
          <p:cNvSpPr>
            <a:spLocks noGrp="1"/>
          </p:cNvSpPr>
          <p:nvPr>
            <p:ph idx="1"/>
          </p:nvPr>
        </p:nvSpPr>
        <p:spPr>
          <a:xfrm>
            <a:off x="365125" y="1538818"/>
            <a:ext cx="8415338" cy="3365024"/>
          </a:xfrm>
        </p:spPr>
        <p:txBody>
          <a:bodyPr/>
          <a:lstStyle/>
          <a:p>
            <a:pPr>
              <a:spcBef>
                <a:spcPts val="1000"/>
              </a:spcBef>
            </a:pPr>
            <a:r>
              <a:rPr lang="en-US" noProof="0" dirty="0"/>
              <a:t>Multimeter</a:t>
            </a:r>
          </a:p>
          <a:p>
            <a:pPr lvl="1">
              <a:spcBef>
                <a:spcPts val="1000"/>
              </a:spcBef>
            </a:pPr>
            <a:r>
              <a:rPr lang="en-US" noProof="0" dirty="0"/>
              <a:t>Measures electric circuit characteristics</a:t>
            </a:r>
          </a:p>
          <a:p>
            <a:pPr lvl="2">
              <a:spcBef>
                <a:spcPts val="1000"/>
              </a:spcBef>
            </a:pPr>
            <a:r>
              <a:rPr lang="en-US" noProof="0" dirty="0"/>
              <a:t>Resistance, voltage, and impedance</a:t>
            </a:r>
          </a:p>
          <a:p>
            <a:pPr>
              <a:spcBef>
                <a:spcPts val="1000"/>
              </a:spcBef>
            </a:pPr>
            <a:r>
              <a:rPr lang="en-US" noProof="0" dirty="0"/>
              <a:t>Use a multimeter to do the following:</a:t>
            </a:r>
          </a:p>
          <a:p>
            <a:pPr lvl="1">
              <a:spcBef>
                <a:spcPts val="1000"/>
              </a:spcBef>
            </a:pPr>
            <a:r>
              <a:rPr lang="en-US" noProof="0" dirty="0"/>
              <a:t>Measure voltage to verify cable is conducting electricity</a:t>
            </a:r>
          </a:p>
          <a:p>
            <a:pPr lvl="1">
              <a:spcBef>
                <a:spcPts val="1000"/>
              </a:spcBef>
            </a:pPr>
            <a:r>
              <a:rPr lang="en-US" noProof="0" dirty="0"/>
              <a:t>Check for the presence of noise</a:t>
            </a:r>
          </a:p>
          <a:p>
            <a:pPr lvl="1">
              <a:spcBef>
                <a:spcPts val="1000"/>
              </a:spcBef>
            </a:pPr>
            <a:r>
              <a:rPr lang="en-US" noProof="0" dirty="0" smtClean="0"/>
              <a:t>Test </a:t>
            </a:r>
            <a:r>
              <a:rPr lang="en-US" noProof="0" dirty="0"/>
              <a:t>for short or open circuits in the </a:t>
            </a:r>
            <a:r>
              <a:rPr lang="en-US" noProof="0" dirty="0" smtClean="0"/>
              <a:t>wire:</a:t>
            </a:r>
          </a:p>
          <a:p>
            <a:pPr lvl="2">
              <a:spcBef>
                <a:spcPts val="1000"/>
              </a:spcBef>
            </a:pPr>
            <a:r>
              <a:rPr lang="en-US" noProof="0" dirty="0" smtClean="0"/>
              <a:t>Short circuit is an unwanted connection</a:t>
            </a:r>
          </a:p>
          <a:p>
            <a:pPr lvl="2">
              <a:spcBef>
                <a:spcPts val="1000"/>
              </a:spcBef>
            </a:pPr>
            <a:r>
              <a:rPr lang="en-US" noProof="0" dirty="0" smtClean="0"/>
              <a:t>Open circuit is one where needed connections are missing</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61050982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Multimeter (2 of 2)</a:t>
            </a:r>
            <a:endParaRPr lang="en-US" noProof="0" dirty="0"/>
          </a:p>
        </p:txBody>
      </p:sp>
      <p:pic>
        <p:nvPicPr>
          <p:cNvPr id="6" name="Picture 5" descr="Figure 5-45 A multimeter.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63012" y="1299972"/>
            <a:ext cx="3617976" cy="4258056"/>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60969926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Cable Continuity Tester (1 of 3)</a:t>
            </a:r>
            <a:endParaRPr lang="en-US" noProof="0" dirty="0"/>
          </a:p>
        </p:txBody>
      </p:sp>
      <p:sp>
        <p:nvSpPr>
          <p:cNvPr id="3" name="Content Placeholder 2"/>
          <p:cNvSpPr>
            <a:spLocks noGrp="1"/>
          </p:cNvSpPr>
          <p:nvPr>
            <p:ph idx="1"/>
          </p:nvPr>
        </p:nvSpPr>
        <p:spPr>
          <a:xfrm>
            <a:off x="365125" y="1538818"/>
            <a:ext cx="8415338" cy="3032112"/>
          </a:xfrm>
        </p:spPr>
        <p:txBody>
          <a:bodyPr/>
          <a:lstStyle/>
          <a:p>
            <a:pPr>
              <a:spcBef>
                <a:spcPts val="1000"/>
              </a:spcBef>
            </a:pPr>
            <a:r>
              <a:rPr lang="en-US" noProof="0" dirty="0"/>
              <a:t>Cable continuity testers (cable testers)</a:t>
            </a:r>
          </a:p>
          <a:p>
            <a:pPr lvl="1">
              <a:spcBef>
                <a:spcPts val="1000"/>
              </a:spcBef>
            </a:pPr>
            <a:r>
              <a:rPr lang="en-US" noProof="0" dirty="0"/>
              <a:t>Tests whether cable carries signal to destination</a:t>
            </a:r>
          </a:p>
          <a:p>
            <a:pPr>
              <a:spcBef>
                <a:spcPts val="1000"/>
              </a:spcBef>
            </a:pPr>
            <a:r>
              <a:rPr lang="en-US" noProof="0" dirty="0"/>
              <a:t>Copper-based cable tester</a:t>
            </a:r>
          </a:p>
          <a:p>
            <a:pPr lvl="1">
              <a:spcBef>
                <a:spcPts val="1000"/>
              </a:spcBef>
            </a:pPr>
            <a:r>
              <a:rPr lang="en-US" noProof="0" dirty="0"/>
              <a:t>Consists of two </a:t>
            </a:r>
            <a:r>
              <a:rPr lang="en-US" noProof="0" dirty="0" smtClean="0"/>
              <a:t>parts:</a:t>
            </a:r>
            <a:endParaRPr lang="en-US" noProof="0" dirty="0"/>
          </a:p>
          <a:p>
            <a:pPr lvl="2">
              <a:spcBef>
                <a:spcPts val="1000"/>
              </a:spcBef>
            </a:pPr>
            <a:r>
              <a:rPr lang="en-US" noProof="0" dirty="0"/>
              <a:t>Base unit generates voltage</a:t>
            </a:r>
          </a:p>
          <a:p>
            <a:pPr lvl="2">
              <a:spcBef>
                <a:spcPts val="1000"/>
              </a:spcBef>
            </a:pPr>
            <a:r>
              <a:rPr lang="en-US" noProof="0" dirty="0"/>
              <a:t>Remote unit detects voltage</a:t>
            </a:r>
          </a:p>
          <a:p>
            <a:pPr>
              <a:spcBef>
                <a:spcPts val="1000"/>
              </a:spcBef>
            </a:pPr>
            <a:r>
              <a:rPr lang="en-US" noProof="0" dirty="0"/>
              <a:t>Series of lights, audible tone</a:t>
            </a:r>
          </a:p>
          <a:p>
            <a:pPr lvl="1">
              <a:spcBef>
                <a:spcPts val="1000"/>
              </a:spcBef>
            </a:pPr>
            <a:r>
              <a:rPr lang="en-US" noProof="0" dirty="0"/>
              <a:t>Used to signal </a:t>
            </a:r>
            <a:r>
              <a:rPr lang="en-US" noProof="0" dirty="0" smtClean="0"/>
              <a:t>pass/fail</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94397908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Cable Continuity Tester (2 of 3)</a:t>
            </a:r>
            <a:endParaRPr lang="en-US" noProof="0" dirty="0"/>
          </a:p>
        </p:txBody>
      </p:sp>
      <p:sp>
        <p:nvSpPr>
          <p:cNvPr id="3" name="Content Placeholder 2"/>
          <p:cNvSpPr>
            <a:spLocks noGrp="1"/>
          </p:cNvSpPr>
          <p:nvPr>
            <p:ph idx="1"/>
          </p:nvPr>
        </p:nvSpPr>
        <p:spPr>
          <a:xfrm>
            <a:off x="365125" y="1538818"/>
            <a:ext cx="8415338" cy="2307811"/>
          </a:xfrm>
        </p:spPr>
        <p:txBody>
          <a:bodyPr/>
          <a:lstStyle/>
          <a:p>
            <a:pPr>
              <a:spcBef>
                <a:spcPts val="1000"/>
              </a:spcBef>
            </a:pPr>
            <a:r>
              <a:rPr lang="en-US" noProof="0" dirty="0"/>
              <a:t>Some continuity testers verify </a:t>
            </a:r>
            <a:r>
              <a:rPr lang="en-US" noProof="0" dirty="0" smtClean="0"/>
              <a:t>U</a:t>
            </a:r>
            <a:r>
              <a:rPr lang="en-US" sz="100" noProof="0" dirty="0" smtClean="0"/>
              <a:t> </a:t>
            </a:r>
            <a:r>
              <a:rPr lang="en-US" noProof="0" dirty="0" smtClean="0"/>
              <a:t>T</a:t>
            </a:r>
            <a:r>
              <a:rPr lang="en-US" sz="100" noProof="0" dirty="0" smtClean="0"/>
              <a:t> </a:t>
            </a:r>
            <a:r>
              <a:rPr lang="en-US" noProof="0" dirty="0" smtClean="0"/>
              <a:t>P</a:t>
            </a:r>
            <a:r>
              <a:rPr lang="en-US" noProof="0" dirty="0"/>
              <a:t>, </a:t>
            </a:r>
            <a:r>
              <a:rPr lang="en-US" noProof="0" dirty="0" smtClean="0"/>
              <a:t>S</a:t>
            </a:r>
            <a:r>
              <a:rPr lang="en-US" sz="100" noProof="0" dirty="0" smtClean="0"/>
              <a:t> </a:t>
            </a:r>
            <a:r>
              <a:rPr lang="en-US" noProof="0" dirty="0" smtClean="0"/>
              <a:t>T</a:t>
            </a:r>
            <a:r>
              <a:rPr lang="en-US" sz="100" noProof="0" dirty="0" smtClean="0"/>
              <a:t> </a:t>
            </a:r>
            <a:r>
              <a:rPr lang="en-US" noProof="0" dirty="0" smtClean="0"/>
              <a:t>P </a:t>
            </a:r>
            <a:r>
              <a:rPr lang="en-US" noProof="0" dirty="0"/>
              <a:t>wires paired correctly</a:t>
            </a:r>
          </a:p>
          <a:p>
            <a:pPr lvl="1">
              <a:spcBef>
                <a:spcPts val="1000"/>
              </a:spcBef>
            </a:pPr>
            <a:r>
              <a:rPr lang="en-US" noProof="0" dirty="0"/>
              <a:t>Not shorted, exposed, crossed</a:t>
            </a:r>
          </a:p>
          <a:p>
            <a:pPr>
              <a:spcBef>
                <a:spcPts val="1000"/>
              </a:spcBef>
            </a:pPr>
            <a:r>
              <a:rPr lang="en-US" noProof="0" dirty="0"/>
              <a:t>Fiber optic continuity </a:t>
            </a:r>
            <a:r>
              <a:rPr lang="en-US" noProof="0" dirty="0" smtClean="0"/>
              <a:t>tester:</a:t>
            </a:r>
            <a:endParaRPr lang="en-US" noProof="0" dirty="0"/>
          </a:p>
          <a:p>
            <a:pPr lvl="1">
              <a:spcBef>
                <a:spcPts val="1000"/>
              </a:spcBef>
            </a:pPr>
            <a:r>
              <a:rPr lang="en-US" noProof="0" dirty="0"/>
              <a:t>Issues light pulses on fiber</a:t>
            </a:r>
          </a:p>
          <a:p>
            <a:pPr lvl="1">
              <a:spcBef>
                <a:spcPts val="1000"/>
              </a:spcBef>
            </a:pPr>
            <a:r>
              <a:rPr lang="en-US" noProof="0" dirty="0"/>
              <a:t>Determines whether pulses reach other end</a:t>
            </a:r>
          </a:p>
          <a:p>
            <a:pPr>
              <a:spcBef>
                <a:spcPts val="1000"/>
              </a:spcBef>
            </a:pPr>
            <a:r>
              <a:rPr lang="en-US" noProof="0" dirty="0" smtClean="0"/>
              <a:t>Offer </a:t>
            </a:r>
            <a:r>
              <a:rPr lang="en-US" noProof="0" dirty="0"/>
              <a:t>convenience: </a:t>
            </a:r>
            <a:r>
              <a:rPr lang="en-US" noProof="0" dirty="0" smtClean="0"/>
              <a:t>Portable</a:t>
            </a:r>
            <a:r>
              <a:rPr lang="en-US" noProof="0" dirty="0"/>
              <a:t>, lightweight, </a:t>
            </a:r>
            <a:r>
              <a:rPr lang="en-US" noProof="0" dirty="0" smtClean="0"/>
              <a:t>and low cost</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3520975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Transmission Flaws (1 of 4)</a:t>
            </a:r>
            <a:endParaRPr lang="en-US" noProof="0" dirty="0"/>
          </a:p>
        </p:txBody>
      </p:sp>
      <p:sp>
        <p:nvSpPr>
          <p:cNvPr id="3" name="Content Placeholder 2"/>
          <p:cNvSpPr>
            <a:spLocks noGrp="1"/>
          </p:cNvSpPr>
          <p:nvPr>
            <p:ph idx="1"/>
          </p:nvPr>
        </p:nvSpPr>
        <p:spPr>
          <a:xfrm>
            <a:off x="365125" y="1538818"/>
            <a:ext cx="8415338" cy="4291431"/>
          </a:xfrm>
        </p:spPr>
        <p:txBody>
          <a:bodyPr/>
          <a:lstStyle/>
          <a:p>
            <a:pPr>
              <a:lnSpc>
                <a:spcPct val="90000"/>
              </a:lnSpc>
              <a:spcBef>
                <a:spcPts val="1000"/>
              </a:spcBef>
            </a:pPr>
            <a:r>
              <a:rPr lang="en-US" noProof="0" dirty="0" smtClean="0"/>
              <a:t>Noise:</a:t>
            </a:r>
            <a:endParaRPr lang="en-US" noProof="0" dirty="0"/>
          </a:p>
          <a:p>
            <a:pPr lvl="1">
              <a:lnSpc>
                <a:spcPct val="90000"/>
              </a:lnSpc>
              <a:spcBef>
                <a:spcPts val="1000"/>
              </a:spcBef>
            </a:pPr>
            <a:r>
              <a:rPr lang="en-US" noProof="0" dirty="0"/>
              <a:t>Any undesirable influence degrading or distorting </a:t>
            </a:r>
            <a:r>
              <a:rPr lang="en-US" noProof="0" dirty="0" smtClean="0"/>
              <a:t>signal</a:t>
            </a:r>
          </a:p>
          <a:p>
            <a:pPr lvl="1">
              <a:lnSpc>
                <a:spcPct val="90000"/>
              </a:lnSpc>
              <a:spcBef>
                <a:spcPts val="1000"/>
              </a:spcBef>
            </a:pPr>
            <a:r>
              <a:rPr lang="en-US" noProof="0" dirty="0" smtClean="0"/>
              <a:t>Measured in d</a:t>
            </a:r>
            <a:r>
              <a:rPr lang="en-US" sz="100" noProof="0" dirty="0" smtClean="0"/>
              <a:t> </a:t>
            </a:r>
            <a:r>
              <a:rPr lang="en-US" noProof="0" dirty="0" smtClean="0"/>
              <a:t>B (decibels)</a:t>
            </a:r>
            <a:endParaRPr lang="en-US" noProof="0" dirty="0"/>
          </a:p>
          <a:p>
            <a:pPr>
              <a:lnSpc>
                <a:spcPct val="90000"/>
              </a:lnSpc>
              <a:spcBef>
                <a:spcPts val="1000"/>
              </a:spcBef>
            </a:pPr>
            <a:r>
              <a:rPr lang="en-US" noProof="0" dirty="0"/>
              <a:t>Types of noise</a:t>
            </a:r>
          </a:p>
          <a:p>
            <a:pPr lvl="1">
              <a:lnSpc>
                <a:spcPct val="90000"/>
              </a:lnSpc>
              <a:spcBef>
                <a:spcPts val="1000"/>
              </a:spcBef>
            </a:pPr>
            <a:r>
              <a:rPr lang="en-US" noProof="0" dirty="0" smtClean="0"/>
              <a:t>E</a:t>
            </a:r>
            <a:r>
              <a:rPr lang="en-US" sz="100" noProof="0" dirty="0" smtClean="0"/>
              <a:t> </a:t>
            </a:r>
            <a:r>
              <a:rPr lang="en-US" noProof="0" dirty="0" smtClean="0"/>
              <a:t>M</a:t>
            </a:r>
            <a:r>
              <a:rPr lang="en-US" sz="100" noProof="0" dirty="0" smtClean="0"/>
              <a:t> </a:t>
            </a:r>
            <a:r>
              <a:rPr lang="en-US" noProof="0" dirty="0" smtClean="0"/>
              <a:t>I </a:t>
            </a:r>
            <a:r>
              <a:rPr lang="en-US" noProof="0" dirty="0"/>
              <a:t>(electromagnetic interference</a:t>
            </a:r>
            <a:r>
              <a:rPr lang="en-US" noProof="0" dirty="0" smtClean="0"/>
              <a:t>):</a:t>
            </a:r>
            <a:endParaRPr lang="en-US" noProof="0" dirty="0"/>
          </a:p>
          <a:p>
            <a:pPr lvl="2">
              <a:lnSpc>
                <a:spcPct val="90000"/>
              </a:lnSpc>
              <a:spcBef>
                <a:spcPts val="1000"/>
              </a:spcBef>
            </a:pPr>
            <a:r>
              <a:rPr lang="en-US" noProof="0" dirty="0" smtClean="0"/>
              <a:t>Caused by motors, power lines, televisions, copiers, fluorescent lights, etc.</a:t>
            </a:r>
          </a:p>
          <a:p>
            <a:pPr lvl="2">
              <a:lnSpc>
                <a:spcPct val="90000"/>
              </a:lnSpc>
              <a:spcBef>
                <a:spcPts val="1000"/>
              </a:spcBef>
            </a:pPr>
            <a:r>
              <a:rPr lang="en-US" noProof="0" dirty="0" smtClean="0"/>
              <a:t>One type of E</a:t>
            </a:r>
            <a:r>
              <a:rPr lang="en-US" sz="100" noProof="0" dirty="0" smtClean="0"/>
              <a:t> </a:t>
            </a:r>
            <a:r>
              <a:rPr lang="en-US" noProof="0" dirty="0" smtClean="0"/>
              <a:t>M</a:t>
            </a:r>
            <a:r>
              <a:rPr lang="en-US" sz="100" noProof="0" dirty="0" smtClean="0"/>
              <a:t> </a:t>
            </a:r>
            <a:r>
              <a:rPr lang="en-US" noProof="0" dirty="0" smtClean="0"/>
              <a:t>I is R</a:t>
            </a:r>
            <a:r>
              <a:rPr lang="en-US" sz="100" noProof="0" dirty="0" smtClean="0"/>
              <a:t> </a:t>
            </a:r>
            <a:r>
              <a:rPr lang="en-US" noProof="0" dirty="0" smtClean="0"/>
              <a:t>F</a:t>
            </a:r>
            <a:r>
              <a:rPr lang="en-US" sz="100" noProof="0" dirty="0" smtClean="0"/>
              <a:t> </a:t>
            </a:r>
            <a:r>
              <a:rPr lang="en-US" noProof="0" dirty="0" smtClean="0"/>
              <a:t>I (radio frequency interference)</a:t>
            </a:r>
            <a:endParaRPr lang="en-US" noProof="0" dirty="0"/>
          </a:p>
          <a:p>
            <a:pPr lvl="1">
              <a:lnSpc>
                <a:spcPct val="90000"/>
              </a:lnSpc>
              <a:spcBef>
                <a:spcPts val="1000"/>
              </a:spcBef>
            </a:pPr>
            <a:r>
              <a:rPr lang="en-US" noProof="0" dirty="0" smtClean="0"/>
              <a:t>Cross-talk:</a:t>
            </a:r>
            <a:endParaRPr lang="en-US" noProof="0" dirty="0"/>
          </a:p>
          <a:p>
            <a:pPr lvl="2">
              <a:lnSpc>
                <a:spcPct val="90000"/>
              </a:lnSpc>
              <a:spcBef>
                <a:spcPts val="1000"/>
              </a:spcBef>
            </a:pPr>
            <a:r>
              <a:rPr lang="en-US" noProof="0" dirty="0"/>
              <a:t>Signal on one wire infringes on adjacent wire signal</a:t>
            </a:r>
          </a:p>
          <a:p>
            <a:pPr lvl="2">
              <a:lnSpc>
                <a:spcPct val="90000"/>
              </a:lnSpc>
              <a:spcBef>
                <a:spcPts val="1000"/>
              </a:spcBef>
            </a:pPr>
            <a:r>
              <a:rPr lang="en-US" noProof="0" dirty="0"/>
              <a:t>Alien cross-talk occurs between two cables</a:t>
            </a:r>
          </a:p>
          <a:p>
            <a:pPr lvl="2">
              <a:lnSpc>
                <a:spcPct val="90000"/>
              </a:lnSpc>
              <a:spcBef>
                <a:spcPts val="1000"/>
              </a:spcBef>
            </a:pPr>
            <a:r>
              <a:rPr lang="en-US" noProof="0" dirty="0"/>
              <a:t>Near end cross-talk (NEXT) occurs near source</a:t>
            </a:r>
          </a:p>
          <a:p>
            <a:pPr lvl="2">
              <a:lnSpc>
                <a:spcPct val="90000"/>
              </a:lnSpc>
              <a:spcBef>
                <a:spcPts val="1000"/>
              </a:spcBef>
            </a:pPr>
            <a:r>
              <a:rPr lang="en-US" noProof="0" dirty="0"/>
              <a:t>Far end cross-talk (FEXT) occurs at the far </a:t>
            </a:r>
            <a:r>
              <a:rPr lang="en-US" noProof="0" dirty="0" smtClean="0"/>
              <a:t>end</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2778973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Cable Continuity Tester (3 of 3)</a:t>
            </a:r>
            <a:endParaRPr lang="en-US" noProof="0" dirty="0"/>
          </a:p>
        </p:txBody>
      </p:sp>
      <p:pic>
        <p:nvPicPr>
          <p:cNvPr id="6" name="Picture 5" descr="Figure 5-46 Use a cable tester pair to determine the type of cable and if&#10;the cable is good.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600" y="2438400"/>
            <a:ext cx="5898957" cy="2519172"/>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47709802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Cable Performance Tester (1 of 2)</a:t>
            </a:r>
            <a:endParaRPr lang="en-US" noProof="0" dirty="0"/>
          </a:p>
        </p:txBody>
      </p:sp>
      <p:sp>
        <p:nvSpPr>
          <p:cNvPr id="3" name="Content Placeholder 2"/>
          <p:cNvSpPr>
            <a:spLocks noGrp="1"/>
          </p:cNvSpPr>
          <p:nvPr>
            <p:ph idx="1"/>
          </p:nvPr>
        </p:nvSpPr>
        <p:spPr>
          <a:xfrm>
            <a:off x="365125" y="1538818"/>
            <a:ext cx="8415338" cy="3218830"/>
          </a:xfrm>
        </p:spPr>
        <p:txBody>
          <a:bodyPr/>
          <a:lstStyle/>
          <a:p>
            <a:pPr>
              <a:spcBef>
                <a:spcPts val="1000"/>
              </a:spcBef>
            </a:pPr>
            <a:r>
              <a:rPr lang="en-US" noProof="0" dirty="0"/>
              <a:t>Cable performance tester, line tester, or certifier</a:t>
            </a:r>
          </a:p>
          <a:p>
            <a:pPr lvl="1">
              <a:spcBef>
                <a:spcPts val="1000"/>
              </a:spcBef>
            </a:pPr>
            <a:r>
              <a:rPr lang="en-US" noProof="0" dirty="0"/>
              <a:t>Performs similarly to continuity testers but can be used to:</a:t>
            </a:r>
          </a:p>
          <a:p>
            <a:pPr lvl="2">
              <a:spcBef>
                <a:spcPts val="1000"/>
              </a:spcBef>
            </a:pPr>
            <a:r>
              <a:rPr lang="en-US" noProof="0" dirty="0"/>
              <a:t>Measure distance to a connectivity device, termination point, or cable fault</a:t>
            </a:r>
          </a:p>
          <a:p>
            <a:pPr lvl="2">
              <a:spcBef>
                <a:spcPts val="1000"/>
              </a:spcBef>
            </a:pPr>
            <a:r>
              <a:rPr lang="en-US" noProof="0" dirty="0"/>
              <a:t>Measure attenuation</a:t>
            </a:r>
          </a:p>
          <a:p>
            <a:pPr lvl="2">
              <a:spcBef>
                <a:spcPts val="1000"/>
              </a:spcBef>
            </a:pPr>
            <a:r>
              <a:rPr lang="en-US" noProof="0" dirty="0"/>
              <a:t>Measure </a:t>
            </a:r>
            <a:r>
              <a:rPr lang="en-US" noProof="0" dirty="0" smtClean="0"/>
              <a:t>N</a:t>
            </a:r>
            <a:r>
              <a:rPr lang="en-US" sz="100" noProof="0" dirty="0" smtClean="0"/>
              <a:t> </a:t>
            </a:r>
            <a:r>
              <a:rPr lang="en-US" noProof="0" dirty="0" smtClean="0"/>
              <a:t>E</a:t>
            </a:r>
            <a:r>
              <a:rPr lang="en-US" sz="100" noProof="0" dirty="0" smtClean="0"/>
              <a:t> </a:t>
            </a:r>
            <a:r>
              <a:rPr lang="en-US" noProof="0" dirty="0" smtClean="0"/>
              <a:t>X</a:t>
            </a:r>
            <a:r>
              <a:rPr lang="en-US" sz="100" noProof="0" dirty="0" smtClean="0"/>
              <a:t> </a:t>
            </a:r>
            <a:r>
              <a:rPr lang="en-US" noProof="0" dirty="0" smtClean="0"/>
              <a:t>T (near </a:t>
            </a:r>
            <a:r>
              <a:rPr lang="en-US" noProof="0" dirty="0"/>
              <a:t>end </a:t>
            </a:r>
            <a:r>
              <a:rPr lang="en-US" noProof="0" dirty="0" smtClean="0"/>
              <a:t>cross-talk)</a:t>
            </a:r>
            <a:endParaRPr lang="en-US" noProof="0" dirty="0"/>
          </a:p>
          <a:p>
            <a:pPr lvl="2">
              <a:spcBef>
                <a:spcPts val="1000"/>
              </a:spcBef>
            </a:pPr>
            <a:r>
              <a:rPr lang="en-US" noProof="0" dirty="0"/>
              <a:t>Measure termination resistance and impedance</a:t>
            </a:r>
          </a:p>
          <a:p>
            <a:pPr lvl="2">
              <a:spcBef>
                <a:spcPts val="1000"/>
              </a:spcBef>
            </a:pPr>
            <a:r>
              <a:rPr lang="en-US" noProof="0" dirty="0"/>
              <a:t>Issue pass/fail ratings for Cat </a:t>
            </a:r>
            <a:r>
              <a:rPr lang="en-US" noProof="0" dirty="0" smtClean="0"/>
              <a:t>3–7 </a:t>
            </a:r>
            <a:r>
              <a:rPr lang="en-US" noProof="0" dirty="0"/>
              <a:t>standards</a:t>
            </a:r>
          </a:p>
          <a:p>
            <a:pPr lvl="2">
              <a:spcBef>
                <a:spcPts val="1000"/>
              </a:spcBef>
            </a:pPr>
            <a:r>
              <a:rPr lang="en-US" noProof="0" dirty="0"/>
              <a:t>Store and print results or save to a computer database</a:t>
            </a:r>
          </a:p>
          <a:p>
            <a:pPr lvl="2">
              <a:spcBef>
                <a:spcPts val="1000"/>
              </a:spcBef>
            </a:pPr>
            <a:r>
              <a:rPr lang="en-US" noProof="0" dirty="0"/>
              <a:t>Graphically depict attenuation and </a:t>
            </a:r>
            <a:r>
              <a:rPr lang="en-US" noProof="0" dirty="0" smtClean="0"/>
              <a:t>cross-talk</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17660908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Cable Performance Tester (2 of 2)</a:t>
            </a:r>
            <a:endParaRPr lang="en-US" noProof="0" dirty="0"/>
          </a:p>
        </p:txBody>
      </p:sp>
      <p:sp>
        <p:nvSpPr>
          <p:cNvPr id="3" name="Content Placeholder 2"/>
          <p:cNvSpPr>
            <a:spLocks noGrp="1"/>
          </p:cNvSpPr>
          <p:nvPr>
            <p:ph idx="1"/>
          </p:nvPr>
        </p:nvSpPr>
        <p:spPr>
          <a:xfrm>
            <a:off x="365125" y="1538818"/>
            <a:ext cx="8415338" cy="3715889"/>
          </a:xfrm>
        </p:spPr>
        <p:txBody>
          <a:bodyPr/>
          <a:lstStyle/>
          <a:p>
            <a:pPr>
              <a:spcBef>
                <a:spcPts val="1000"/>
              </a:spcBef>
            </a:pPr>
            <a:r>
              <a:rPr lang="en-US" noProof="0" dirty="0" smtClean="0"/>
              <a:t>T</a:t>
            </a:r>
            <a:r>
              <a:rPr lang="en-US" sz="100" noProof="0" dirty="0" smtClean="0"/>
              <a:t> </a:t>
            </a:r>
            <a:r>
              <a:rPr lang="en-US" noProof="0" dirty="0" smtClean="0"/>
              <a:t>D</a:t>
            </a:r>
            <a:r>
              <a:rPr lang="en-US" sz="100" noProof="0" dirty="0" smtClean="0"/>
              <a:t> </a:t>
            </a:r>
            <a:r>
              <a:rPr lang="en-US" noProof="0" dirty="0" smtClean="0"/>
              <a:t>R </a:t>
            </a:r>
            <a:r>
              <a:rPr lang="en-US" noProof="0" dirty="0"/>
              <a:t>(time domain reflectometer</a:t>
            </a:r>
            <a:r>
              <a:rPr lang="en-US" noProof="0" dirty="0" smtClean="0"/>
              <a:t>):</a:t>
            </a:r>
            <a:endParaRPr lang="en-US" noProof="0" dirty="0"/>
          </a:p>
          <a:p>
            <a:pPr lvl="1">
              <a:spcBef>
                <a:spcPts val="1000"/>
              </a:spcBef>
            </a:pPr>
            <a:r>
              <a:rPr lang="en-US" noProof="0" dirty="0"/>
              <a:t>Issue signal, measures signal bounce back</a:t>
            </a:r>
          </a:p>
          <a:p>
            <a:pPr lvl="1">
              <a:spcBef>
                <a:spcPts val="1000"/>
              </a:spcBef>
            </a:pPr>
            <a:r>
              <a:rPr lang="en-US" noProof="0" dirty="0"/>
              <a:t>Indicates distance between nodes</a:t>
            </a:r>
          </a:p>
          <a:p>
            <a:pPr lvl="1">
              <a:spcBef>
                <a:spcPts val="1000"/>
              </a:spcBef>
            </a:pPr>
            <a:r>
              <a:rPr lang="en-US" noProof="0" dirty="0"/>
              <a:t>Indicates whether terminators properly installed, functional</a:t>
            </a:r>
          </a:p>
          <a:p>
            <a:pPr>
              <a:spcBef>
                <a:spcPts val="1000"/>
              </a:spcBef>
            </a:pPr>
            <a:r>
              <a:rPr lang="en-US" noProof="0" dirty="0" smtClean="0"/>
              <a:t>O</a:t>
            </a:r>
            <a:r>
              <a:rPr lang="en-US" sz="100" noProof="0" dirty="0" smtClean="0"/>
              <a:t> </a:t>
            </a:r>
            <a:r>
              <a:rPr lang="en-US" noProof="0" dirty="0" smtClean="0"/>
              <a:t>T</a:t>
            </a:r>
            <a:r>
              <a:rPr lang="en-US" sz="100" noProof="0" dirty="0" smtClean="0"/>
              <a:t> </a:t>
            </a:r>
            <a:r>
              <a:rPr lang="en-US" noProof="0" dirty="0" smtClean="0"/>
              <a:t>D</a:t>
            </a:r>
            <a:r>
              <a:rPr lang="en-US" sz="100" noProof="0" dirty="0" smtClean="0"/>
              <a:t> </a:t>
            </a:r>
            <a:r>
              <a:rPr lang="en-US" noProof="0" dirty="0" smtClean="0"/>
              <a:t>Rs </a:t>
            </a:r>
            <a:r>
              <a:rPr lang="en-US" noProof="0" dirty="0"/>
              <a:t>(optical time domain reflectometers</a:t>
            </a:r>
            <a:r>
              <a:rPr lang="en-US" noProof="0" dirty="0" smtClean="0"/>
              <a:t>):</a:t>
            </a:r>
            <a:endParaRPr lang="en-US" noProof="0" dirty="0"/>
          </a:p>
          <a:p>
            <a:pPr lvl="1">
              <a:spcBef>
                <a:spcPts val="1000"/>
              </a:spcBef>
            </a:pPr>
            <a:r>
              <a:rPr lang="en-US" noProof="0" dirty="0"/>
              <a:t>Measure fiber length</a:t>
            </a:r>
          </a:p>
          <a:p>
            <a:pPr lvl="1">
              <a:spcBef>
                <a:spcPts val="1000"/>
              </a:spcBef>
            </a:pPr>
            <a:r>
              <a:rPr lang="en-US" noProof="0" dirty="0"/>
              <a:t>Determine faulty splice locations, breaks, connectors, </a:t>
            </a:r>
            <a:r>
              <a:rPr lang="en-US" noProof="0" dirty="0" smtClean="0"/>
              <a:t>bends, </a:t>
            </a:r>
            <a:r>
              <a:rPr lang="en-US" noProof="0" dirty="0"/>
              <a:t>and measure attenuation over cable</a:t>
            </a:r>
          </a:p>
          <a:p>
            <a:pPr lvl="1">
              <a:spcBef>
                <a:spcPts val="1000"/>
              </a:spcBef>
            </a:pPr>
            <a:r>
              <a:rPr lang="en-US" noProof="0" dirty="0" smtClean="0"/>
              <a:t>Measure attenuation over the cable</a:t>
            </a:r>
          </a:p>
          <a:p>
            <a:pPr lvl="1">
              <a:spcBef>
                <a:spcPts val="1000"/>
              </a:spcBef>
            </a:pPr>
            <a:r>
              <a:rPr lang="en-US" noProof="0" dirty="0" smtClean="0"/>
              <a:t>Can be expensive</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01209199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O</a:t>
            </a:r>
            <a:r>
              <a:rPr lang="en-US" sz="100" noProof="0" dirty="0" smtClean="0"/>
              <a:t> </a:t>
            </a:r>
            <a:r>
              <a:rPr lang="en-US" noProof="0" dirty="0" smtClean="0"/>
              <a:t>P</a:t>
            </a:r>
            <a:r>
              <a:rPr lang="en-US" sz="100" noProof="0" dirty="0" smtClean="0"/>
              <a:t> </a:t>
            </a:r>
            <a:r>
              <a:rPr lang="en-US" noProof="0" dirty="0" smtClean="0"/>
              <a:t>M (Optical Power Meter) (1 of 2)</a:t>
            </a:r>
            <a:endParaRPr lang="en-US" noProof="0" dirty="0"/>
          </a:p>
        </p:txBody>
      </p:sp>
      <p:sp>
        <p:nvSpPr>
          <p:cNvPr id="3" name="Content Placeholder 2"/>
          <p:cNvSpPr>
            <a:spLocks noGrp="1"/>
          </p:cNvSpPr>
          <p:nvPr>
            <p:ph idx="1"/>
          </p:nvPr>
        </p:nvSpPr>
        <p:spPr>
          <a:xfrm>
            <a:off x="365125" y="1538818"/>
            <a:ext cx="8415338" cy="2121093"/>
          </a:xfrm>
        </p:spPr>
        <p:txBody>
          <a:bodyPr/>
          <a:lstStyle/>
          <a:p>
            <a:pPr>
              <a:spcBef>
                <a:spcPts val="1000"/>
              </a:spcBef>
            </a:pPr>
            <a:r>
              <a:rPr lang="en-US" noProof="0" dirty="0" smtClean="0"/>
              <a:t>O</a:t>
            </a:r>
            <a:r>
              <a:rPr lang="en-US" sz="100" noProof="0" dirty="0" smtClean="0"/>
              <a:t> </a:t>
            </a:r>
            <a:r>
              <a:rPr lang="en-US" noProof="0" dirty="0" smtClean="0"/>
              <a:t>P</a:t>
            </a:r>
            <a:r>
              <a:rPr lang="en-US" sz="100" noProof="0" dirty="0" smtClean="0"/>
              <a:t> </a:t>
            </a:r>
            <a:r>
              <a:rPr lang="en-US" noProof="0" dirty="0" smtClean="0"/>
              <a:t>M (optical power meter):</a:t>
            </a:r>
            <a:endParaRPr lang="en-US" noProof="0" dirty="0"/>
          </a:p>
          <a:p>
            <a:pPr lvl="1">
              <a:spcBef>
                <a:spcPts val="1000"/>
              </a:spcBef>
            </a:pPr>
            <a:r>
              <a:rPr lang="en-US" noProof="0" dirty="0"/>
              <a:t>Also called a </a:t>
            </a:r>
            <a:r>
              <a:rPr lang="en-US" noProof="0" dirty="0" smtClean="0"/>
              <a:t>light </a:t>
            </a:r>
            <a:r>
              <a:rPr lang="en-US" noProof="0" dirty="0"/>
              <a:t>meter</a:t>
            </a:r>
          </a:p>
          <a:p>
            <a:pPr lvl="1">
              <a:spcBef>
                <a:spcPts val="1000"/>
              </a:spcBef>
            </a:pPr>
            <a:r>
              <a:rPr lang="en-US" noProof="0" dirty="0"/>
              <a:t>Measures the amount of light power transmitted on a fiber-optic line</a:t>
            </a:r>
          </a:p>
          <a:p>
            <a:pPr lvl="1">
              <a:spcBef>
                <a:spcPts val="1000"/>
              </a:spcBef>
            </a:pPr>
            <a:r>
              <a:rPr lang="en-US" noProof="0" dirty="0"/>
              <a:t>Must be calibrated </a:t>
            </a:r>
            <a:r>
              <a:rPr lang="en-US" noProof="0" dirty="0" smtClean="0"/>
              <a:t>precisely, </a:t>
            </a:r>
            <a:r>
              <a:rPr lang="en-US" noProof="0" dirty="0"/>
              <a:t>following highly accurate optical power standards</a:t>
            </a:r>
          </a:p>
          <a:p>
            <a:pPr lvl="1">
              <a:spcBef>
                <a:spcPts val="1000"/>
              </a:spcBef>
            </a:pPr>
            <a:r>
              <a:rPr lang="en-US" noProof="0" dirty="0"/>
              <a:t>Surrounding room temperature, connection type, and the skill of the technician all affect the final test </a:t>
            </a:r>
            <a:r>
              <a:rPr lang="en-US" noProof="0" dirty="0" smtClean="0"/>
              <a:t>results</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56805506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O</a:t>
            </a:r>
            <a:r>
              <a:rPr lang="en-US" sz="100" noProof="0" dirty="0" smtClean="0"/>
              <a:t> </a:t>
            </a:r>
            <a:r>
              <a:rPr lang="en-US" noProof="0" dirty="0" smtClean="0"/>
              <a:t>P</a:t>
            </a:r>
            <a:r>
              <a:rPr lang="en-US" sz="100" noProof="0" dirty="0" smtClean="0"/>
              <a:t> </a:t>
            </a:r>
            <a:r>
              <a:rPr lang="en-US" noProof="0" dirty="0" smtClean="0"/>
              <a:t>M (Optical Power Meter) (2 of 2)</a:t>
            </a:r>
            <a:endParaRPr lang="en-US" noProof="0" dirty="0"/>
          </a:p>
        </p:txBody>
      </p:sp>
      <p:pic>
        <p:nvPicPr>
          <p:cNvPr id="6" name="Picture 5" descr="Figure 5-47 (a) On the left, the DTX-1800 device by&#10;Fluke Networks is a high-end cable performance tester&#10;designed to certify structured cabling (b) The optical power&#10;meter on the right is a more budget-friendly device that&#10;measures light power transmitted on a fiber-optic lin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2928" y="1345692"/>
            <a:ext cx="3438144" cy="4166616"/>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96082104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dirty="0" smtClean="0"/>
              <a:t>Chapter Summary (1 of 4)</a:t>
            </a:r>
            <a:endParaRPr lang="en-US" noProof="0" dirty="0"/>
          </a:p>
        </p:txBody>
      </p:sp>
      <p:sp>
        <p:nvSpPr>
          <p:cNvPr id="2" name="Content Placeholder 1"/>
          <p:cNvSpPr>
            <a:spLocks noGrp="1"/>
          </p:cNvSpPr>
          <p:nvPr>
            <p:ph idx="1"/>
          </p:nvPr>
        </p:nvSpPr>
        <p:spPr>
          <a:xfrm>
            <a:off x="365125" y="1538818"/>
            <a:ext cx="8415338" cy="4026230"/>
          </a:xfrm>
        </p:spPr>
        <p:txBody>
          <a:bodyPr/>
          <a:lstStyle/>
          <a:p>
            <a:pPr>
              <a:spcBef>
                <a:spcPts val="1000"/>
              </a:spcBef>
            </a:pPr>
            <a:r>
              <a:rPr lang="en-US" noProof="0" dirty="0" smtClean="0"/>
              <a:t>Bandwidth is the amount of data that could theoretically be transmitted during a given period of time</a:t>
            </a:r>
          </a:p>
          <a:p>
            <a:pPr>
              <a:spcBef>
                <a:spcPts val="1000"/>
              </a:spcBef>
            </a:pPr>
            <a:r>
              <a:rPr lang="en-US" noProof="0" dirty="0" smtClean="0"/>
              <a:t>Noise can degrade or distort a signal</a:t>
            </a:r>
          </a:p>
          <a:p>
            <a:pPr>
              <a:spcBef>
                <a:spcPts val="1000"/>
              </a:spcBef>
            </a:pPr>
            <a:r>
              <a:rPr lang="en-US" noProof="0" dirty="0" smtClean="0"/>
              <a:t>Duplex signals are free to travel in both directions over a medium simultaneously</a:t>
            </a:r>
          </a:p>
          <a:p>
            <a:pPr>
              <a:spcBef>
                <a:spcPts val="1000"/>
              </a:spcBef>
            </a:pPr>
            <a:r>
              <a:rPr lang="en-US" noProof="0" dirty="0" smtClean="0"/>
              <a:t>Today’s networks might use RG-59 coaxial cable for short connections</a:t>
            </a:r>
          </a:p>
          <a:p>
            <a:pPr>
              <a:spcBef>
                <a:spcPts val="1000"/>
              </a:spcBef>
            </a:pPr>
            <a:r>
              <a:rPr lang="en-US" noProof="0" dirty="0"/>
              <a:t>Twisted-pair cable consists of color-coded pairs of insulated copper wires that are twisted in </a:t>
            </a:r>
            <a:r>
              <a:rPr lang="en-US" noProof="0" dirty="0" smtClean="0"/>
              <a:t>pairs: </a:t>
            </a:r>
            <a:endParaRPr lang="en-US" noProof="0" dirty="0"/>
          </a:p>
          <a:p>
            <a:pPr lvl="1">
              <a:spcBef>
                <a:spcPts val="1000"/>
              </a:spcBef>
            </a:pPr>
            <a:r>
              <a:rPr lang="en-US" noProof="0" dirty="0" smtClean="0"/>
              <a:t>S</a:t>
            </a:r>
            <a:r>
              <a:rPr lang="en-US" sz="100" noProof="0" dirty="0" smtClean="0"/>
              <a:t> </a:t>
            </a:r>
            <a:r>
              <a:rPr lang="en-US" noProof="0" dirty="0" smtClean="0"/>
              <a:t>T</a:t>
            </a:r>
            <a:r>
              <a:rPr lang="en-US" sz="100" noProof="0" dirty="0" smtClean="0"/>
              <a:t> </a:t>
            </a:r>
            <a:r>
              <a:rPr lang="en-US" noProof="0" dirty="0" smtClean="0"/>
              <a:t>P cable’s shielding acts as a barrier to external electromagnetic forces</a:t>
            </a:r>
          </a:p>
          <a:p>
            <a:pPr lvl="1">
              <a:spcBef>
                <a:spcPts val="1000"/>
              </a:spcBef>
            </a:pPr>
            <a:r>
              <a:rPr lang="en-US" noProof="0" dirty="0" smtClean="0"/>
              <a:t>U</a:t>
            </a:r>
            <a:r>
              <a:rPr lang="en-US" sz="100" noProof="0" dirty="0" smtClean="0"/>
              <a:t> </a:t>
            </a:r>
            <a:r>
              <a:rPr lang="en-US" noProof="0" dirty="0" smtClean="0"/>
              <a:t>T</a:t>
            </a:r>
            <a:r>
              <a:rPr lang="en-US" sz="100" noProof="0" dirty="0" smtClean="0"/>
              <a:t> </a:t>
            </a:r>
            <a:r>
              <a:rPr lang="en-US" noProof="0" dirty="0" smtClean="0"/>
              <a:t>P cable is both less expensive and less resistant to noise than S</a:t>
            </a:r>
            <a:r>
              <a:rPr lang="en-US" sz="100" noProof="0" dirty="0" smtClean="0"/>
              <a:t> </a:t>
            </a:r>
            <a:r>
              <a:rPr lang="en-US" noProof="0" dirty="0" smtClean="0"/>
              <a:t>T</a:t>
            </a:r>
            <a:r>
              <a:rPr lang="en-US" sz="100" noProof="0" dirty="0" smtClean="0"/>
              <a:t> </a:t>
            </a:r>
            <a:r>
              <a:rPr lang="en-US" noProof="0" dirty="0" smtClean="0"/>
              <a:t>P</a:t>
            </a:r>
          </a:p>
          <a:p>
            <a:pPr lvl="1">
              <a:spcBef>
                <a:spcPts val="1000"/>
              </a:spcBef>
            </a:pPr>
            <a:r>
              <a:rPr lang="en-US" noProof="0" dirty="0" smtClean="0"/>
              <a:t>S</a:t>
            </a:r>
            <a:r>
              <a:rPr lang="en-US" sz="100" noProof="0" dirty="0" smtClean="0"/>
              <a:t> </a:t>
            </a:r>
            <a:r>
              <a:rPr lang="en-US" noProof="0" dirty="0" smtClean="0"/>
              <a:t>T</a:t>
            </a:r>
            <a:r>
              <a:rPr lang="en-US" sz="100" noProof="0" dirty="0" smtClean="0"/>
              <a:t> </a:t>
            </a:r>
            <a:r>
              <a:rPr lang="en-US" noProof="0" dirty="0" smtClean="0"/>
              <a:t>P and U</a:t>
            </a:r>
            <a:r>
              <a:rPr lang="en-US" sz="100" noProof="0" dirty="0" smtClean="0"/>
              <a:t> </a:t>
            </a:r>
            <a:r>
              <a:rPr lang="en-US" noProof="0" dirty="0" smtClean="0"/>
              <a:t>T</a:t>
            </a:r>
            <a:r>
              <a:rPr lang="en-US" sz="100" noProof="0" dirty="0" smtClean="0"/>
              <a:t> </a:t>
            </a:r>
            <a:r>
              <a:rPr lang="en-US" noProof="0" dirty="0" smtClean="0"/>
              <a:t>P both use RJ-45 modular connectors and data jacks</a:t>
            </a:r>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6940593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dirty="0" smtClean="0"/>
              <a:t>Chapter Summary (2 of </a:t>
            </a:r>
            <a:r>
              <a:rPr lang="en-US" noProof="0" dirty="0"/>
              <a:t>4</a:t>
            </a:r>
            <a:r>
              <a:rPr lang="en-US" noProof="0" dirty="0" smtClean="0"/>
              <a:t>)</a:t>
            </a:r>
            <a:endParaRPr lang="en-US" noProof="0" dirty="0"/>
          </a:p>
        </p:txBody>
      </p:sp>
      <p:sp>
        <p:nvSpPr>
          <p:cNvPr id="2" name="Content Placeholder 1"/>
          <p:cNvSpPr>
            <a:spLocks noGrp="1"/>
          </p:cNvSpPr>
          <p:nvPr>
            <p:ph idx="1"/>
          </p:nvPr>
        </p:nvSpPr>
        <p:spPr>
          <a:xfrm>
            <a:off x="365125" y="1538818"/>
            <a:ext cx="8415338" cy="3693319"/>
          </a:xfrm>
        </p:spPr>
        <p:txBody>
          <a:bodyPr/>
          <a:lstStyle/>
          <a:p>
            <a:pPr>
              <a:spcBef>
                <a:spcPts val="1000"/>
              </a:spcBef>
            </a:pPr>
            <a:r>
              <a:rPr lang="en-US" noProof="0" dirty="0" smtClean="0"/>
              <a:t>A crossover cable has the transmit and receive wires reversed</a:t>
            </a:r>
          </a:p>
          <a:p>
            <a:pPr>
              <a:spcBef>
                <a:spcPts val="1000"/>
              </a:spcBef>
            </a:pPr>
            <a:r>
              <a:rPr lang="en-US" noProof="0" dirty="0" smtClean="0"/>
              <a:t>A router’s console port is used with a console cable, or rollover cable</a:t>
            </a:r>
          </a:p>
          <a:p>
            <a:pPr>
              <a:spcBef>
                <a:spcPts val="1000"/>
              </a:spcBef>
            </a:pPr>
            <a:r>
              <a:rPr lang="en-US" noProof="0" dirty="0" smtClean="0"/>
              <a:t>A crimper pushes on the pins inside an RJ-45 connector so they pierce the wire’s insulation</a:t>
            </a:r>
          </a:p>
          <a:p>
            <a:pPr>
              <a:spcBef>
                <a:spcPts val="1000"/>
              </a:spcBef>
            </a:pPr>
            <a:r>
              <a:rPr lang="en-US" noProof="0" dirty="0" smtClean="0"/>
              <a:t>Data is transmitted through the central fibers of fiber-optic cable via pulsing light sent from a laser or an L</a:t>
            </a:r>
            <a:r>
              <a:rPr lang="en-US" sz="100" noProof="0" dirty="0" smtClean="0"/>
              <a:t> </a:t>
            </a:r>
            <a:r>
              <a:rPr lang="en-US" noProof="0" dirty="0" smtClean="0"/>
              <a:t>E</a:t>
            </a:r>
            <a:r>
              <a:rPr lang="en-US" sz="100" noProof="0" dirty="0" smtClean="0"/>
              <a:t> </a:t>
            </a:r>
            <a:r>
              <a:rPr lang="en-US" noProof="0" dirty="0" smtClean="0"/>
              <a:t>D source</a:t>
            </a:r>
          </a:p>
          <a:p>
            <a:pPr>
              <a:spcBef>
                <a:spcPts val="1000"/>
              </a:spcBef>
            </a:pPr>
            <a:r>
              <a:rPr lang="en-US" noProof="0" dirty="0" smtClean="0"/>
              <a:t>Laser-generated light travels over a single path in S</a:t>
            </a:r>
            <a:r>
              <a:rPr lang="en-US" sz="100" noProof="0" dirty="0" smtClean="0"/>
              <a:t> </a:t>
            </a:r>
            <a:r>
              <a:rPr lang="en-US" noProof="0" dirty="0" smtClean="0"/>
              <a:t>M</a:t>
            </a:r>
            <a:r>
              <a:rPr lang="en-US" sz="100" noProof="0" dirty="0" smtClean="0"/>
              <a:t> </a:t>
            </a:r>
            <a:r>
              <a:rPr lang="en-US" noProof="0" dirty="0" smtClean="0"/>
              <a:t>F cables</a:t>
            </a:r>
          </a:p>
          <a:p>
            <a:pPr>
              <a:spcBef>
                <a:spcPts val="1000"/>
              </a:spcBef>
            </a:pPr>
            <a:r>
              <a:rPr lang="en-US" noProof="0" dirty="0" smtClean="0"/>
              <a:t>M</a:t>
            </a:r>
            <a:r>
              <a:rPr lang="en-US" sz="100" noProof="0" dirty="0" smtClean="0"/>
              <a:t> </a:t>
            </a:r>
            <a:r>
              <a:rPr lang="en-US" noProof="0" dirty="0" smtClean="0"/>
              <a:t>M</a:t>
            </a:r>
            <a:r>
              <a:rPr lang="en-US" sz="100" noProof="0" dirty="0" smtClean="0"/>
              <a:t> </a:t>
            </a:r>
            <a:r>
              <a:rPr lang="en-US" noProof="0" dirty="0" smtClean="0"/>
              <a:t>F contains a core with a larger diameter than S</a:t>
            </a:r>
            <a:r>
              <a:rPr lang="en-US" sz="100" noProof="0" dirty="0" smtClean="0"/>
              <a:t> </a:t>
            </a:r>
            <a:r>
              <a:rPr lang="en-US" noProof="0" dirty="0" smtClean="0"/>
              <a:t>M</a:t>
            </a:r>
            <a:r>
              <a:rPr lang="en-US" sz="100" noProof="0" dirty="0" smtClean="0"/>
              <a:t> </a:t>
            </a:r>
            <a:r>
              <a:rPr lang="en-US" noProof="0" dirty="0" smtClean="0"/>
              <a:t>F over which many pulses of light generated by a laser or L</a:t>
            </a:r>
            <a:r>
              <a:rPr lang="en-US" sz="100" noProof="0" dirty="0" smtClean="0"/>
              <a:t> </a:t>
            </a:r>
            <a:r>
              <a:rPr lang="en-US" noProof="0" dirty="0" smtClean="0"/>
              <a:t>E</a:t>
            </a:r>
            <a:r>
              <a:rPr lang="en-US" sz="100" noProof="0" dirty="0" smtClean="0"/>
              <a:t> </a:t>
            </a:r>
            <a:r>
              <a:rPr lang="en-US" noProof="0" dirty="0" smtClean="0"/>
              <a:t>D light source travel at different angles</a:t>
            </a:r>
          </a:p>
          <a:p>
            <a:pPr>
              <a:spcBef>
                <a:spcPts val="1000"/>
              </a:spcBef>
            </a:pPr>
            <a:r>
              <a:rPr lang="en-US" noProof="0" dirty="0" smtClean="0"/>
              <a:t>Older fiber networks might use ST or SC connectors</a:t>
            </a:r>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00144218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dirty="0" smtClean="0"/>
              <a:t>Chapter Summary (3 of 4)</a:t>
            </a:r>
            <a:endParaRPr lang="en-US" noProof="0" dirty="0"/>
          </a:p>
        </p:txBody>
      </p:sp>
      <p:sp>
        <p:nvSpPr>
          <p:cNvPr id="2" name="Content Placeholder 1"/>
          <p:cNvSpPr>
            <a:spLocks noGrp="1"/>
          </p:cNvSpPr>
          <p:nvPr>
            <p:ph idx="1"/>
          </p:nvPr>
        </p:nvSpPr>
        <p:spPr>
          <a:xfrm>
            <a:off x="365125" y="1538818"/>
            <a:ext cx="8415338" cy="3539430"/>
          </a:xfrm>
        </p:spPr>
        <p:txBody>
          <a:bodyPr/>
          <a:lstStyle/>
          <a:p>
            <a:pPr>
              <a:spcBef>
                <a:spcPts val="1000"/>
              </a:spcBef>
            </a:pPr>
            <a:r>
              <a:rPr lang="en-US" noProof="0" dirty="0" smtClean="0"/>
              <a:t>A media converter is hardware that enables networks or segments running on different media to interconnect and exchange signals</a:t>
            </a:r>
          </a:p>
          <a:p>
            <a:pPr>
              <a:spcBef>
                <a:spcPts val="1000"/>
              </a:spcBef>
            </a:pPr>
            <a:r>
              <a:rPr lang="en-US" noProof="0" dirty="0" smtClean="0"/>
              <a:t>Cabling problems unique to fiber include fiber type mismatch, wavelength mismatch, and dirty connectors</a:t>
            </a:r>
          </a:p>
          <a:p>
            <a:pPr>
              <a:spcBef>
                <a:spcPts val="1000"/>
              </a:spcBef>
            </a:pPr>
            <a:r>
              <a:rPr lang="en-US" noProof="0" dirty="0" smtClean="0"/>
              <a:t>Start troubleshooting a network connection problem by checking the network connection L</a:t>
            </a:r>
            <a:r>
              <a:rPr lang="en-US" sz="100" noProof="0" dirty="0" smtClean="0"/>
              <a:t> </a:t>
            </a:r>
            <a:r>
              <a:rPr lang="en-US" noProof="0" dirty="0" smtClean="0"/>
              <a:t>E</a:t>
            </a:r>
            <a:r>
              <a:rPr lang="en-US" sz="100" noProof="0" dirty="0" smtClean="0"/>
              <a:t> </a:t>
            </a:r>
            <a:r>
              <a:rPr lang="en-US" noProof="0" dirty="0" smtClean="0"/>
              <a:t>D status indicator lights</a:t>
            </a:r>
          </a:p>
          <a:p>
            <a:pPr>
              <a:spcBef>
                <a:spcPts val="1000"/>
              </a:spcBef>
            </a:pPr>
            <a:r>
              <a:rPr lang="en-US" noProof="0" dirty="0" smtClean="0"/>
              <a:t>A tone generator issues a signal on a wire that can be detected by a tone locator</a:t>
            </a:r>
          </a:p>
          <a:p>
            <a:pPr>
              <a:spcBef>
                <a:spcPts val="1000"/>
              </a:spcBef>
            </a:pPr>
            <a:r>
              <a:rPr lang="en-US" noProof="0" dirty="0" smtClean="0"/>
              <a:t>A multimeter can measure many characteristics of an electric circuit, including its resistance, voltage, and impedance</a:t>
            </a:r>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25003192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dirty="0" smtClean="0"/>
              <a:t>Chapter Summary (4 of 4)</a:t>
            </a:r>
            <a:endParaRPr lang="en-US" noProof="0" dirty="0"/>
          </a:p>
        </p:txBody>
      </p:sp>
      <p:sp>
        <p:nvSpPr>
          <p:cNvPr id="2" name="Content Placeholder 1"/>
          <p:cNvSpPr>
            <a:spLocks noGrp="1"/>
          </p:cNvSpPr>
          <p:nvPr>
            <p:ph idx="1"/>
          </p:nvPr>
        </p:nvSpPr>
        <p:spPr>
          <a:xfrm>
            <a:off x="365125" y="1538818"/>
            <a:ext cx="8415338" cy="2986972"/>
          </a:xfrm>
        </p:spPr>
        <p:txBody>
          <a:bodyPr/>
          <a:lstStyle/>
          <a:p>
            <a:pPr>
              <a:spcBef>
                <a:spcPts val="1000"/>
              </a:spcBef>
            </a:pPr>
            <a:r>
              <a:rPr lang="en-US" noProof="0" dirty="0" smtClean="0"/>
              <a:t>A cable continuity tester is battery operated and has two parts: The base unit that connects to one end of the cable and generates a voltage, and the remote unit that connects to the other end of the cable and detects the voltage </a:t>
            </a:r>
          </a:p>
          <a:p>
            <a:pPr>
              <a:spcBef>
                <a:spcPts val="1000"/>
              </a:spcBef>
            </a:pPr>
            <a:r>
              <a:rPr lang="en-US" noProof="0" dirty="0" smtClean="0"/>
              <a:t>A sophisticated cable performance tester will include T</a:t>
            </a:r>
            <a:r>
              <a:rPr lang="en-US" sz="100" noProof="0" dirty="0" smtClean="0"/>
              <a:t> </a:t>
            </a:r>
            <a:r>
              <a:rPr lang="en-US" noProof="0" dirty="0" smtClean="0"/>
              <a:t>D</a:t>
            </a:r>
            <a:r>
              <a:rPr lang="en-US" sz="100" noProof="0" dirty="0" smtClean="0"/>
              <a:t> </a:t>
            </a:r>
            <a:r>
              <a:rPr lang="en-US" noProof="0" dirty="0" smtClean="0"/>
              <a:t>R (time domain reflector) that issues a signal on a cable and then measures the way the signal bounces back</a:t>
            </a:r>
          </a:p>
          <a:p>
            <a:pPr lvl="1">
              <a:spcBef>
                <a:spcPts val="1000"/>
              </a:spcBef>
            </a:pPr>
            <a:r>
              <a:rPr lang="en-US" noProof="0" dirty="0" smtClean="0"/>
              <a:t>Detecting the type and locations of cable defects</a:t>
            </a:r>
          </a:p>
          <a:p>
            <a:pPr>
              <a:spcBef>
                <a:spcPts val="1000"/>
              </a:spcBef>
            </a:pPr>
            <a:r>
              <a:rPr lang="en-US" noProof="0" dirty="0" smtClean="0"/>
              <a:t>An O</a:t>
            </a:r>
            <a:r>
              <a:rPr lang="en-US" sz="100" noProof="0" dirty="0" smtClean="0"/>
              <a:t> </a:t>
            </a:r>
            <a:r>
              <a:rPr lang="en-US" noProof="0" dirty="0" smtClean="0"/>
              <a:t>P</a:t>
            </a:r>
            <a:r>
              <a:rPr lang="en-US" sz="100" noProof="0" dirty="0" smtClean="0"/>
              <a:t> </a:t>
            </a:r>
            <a:r>
              <a:rPr lang="en-US" noProof="0" dirty="0" smtClean="0"/>
              <a:t>M (optical power meter) measures the amount of light power transmitted on a fiber-optic line</a:t>
            </a:r>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1112105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Transmission Flaws (2 of 4)</a:t>
            </a:r>
            <a:endParaRPr lang="en-US" noProof="0" dirty="0"/>
          </a:p>
        </p:txBody>
      </p:sp>
      <p:pic>
        <p:nvPicPr>
          <p:cNvPr id="6" name="Picture 5" descr="Figure 5-1 Crosstalk between wires in a cable. The image illustrates a crosstalk cable. The cable has four wires: red, green, yellow and black. The black wire transmits signals that affect the other three wires.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7400" y="2438400"/>
            <a:ext cx="4524759" cy="2604516"/>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1513914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Transmission Flaws (3 of 4)</a:t>
            </a:r>
            <a:endParaRPr lang="en-US" noProof="0" dirty="0"/>
          </a:p>
        </p:txBody>
      </p:sp>
      <p:sp>
        <p:nvSpPr>
          <p:cNvPr id="3" name="Content Placeholder 2"/>
          <p:cNvSpPr>
            <a:spLocks noGrp="1"/>
          </p:cNvSpPr>
          <p:nvPr>
            <p:ph idx="1"/>
          </p:nvPr>
        </p:nvSpPr>
        <p:spPr>
          <a:xfrm>
            <a:off x="365125" y="1538818"/>
            <a:ext cx="8415338" cy="1787156"/>
          </a:xfrm>
        </p:spPr>
        <p:txBody>
          <a:bodyPr/>
          <a:lstStyle/>
          <a:p>
            <a:pPr>
              <a:lnSpc>
                <a:spcPct val="90000"/>
              </a:lnSpc>
              <a:spcBef>
                <a:spcPts val="1000"/>
              </a:spcBef>
            </a:pPr>
            <a:r>
              <a:rPr lang="en-US" noProof="0" dirty="0"/>
              <a:t>Attenuation</a:t>
            </a:r>
          </a:p>
          <a:p>
            <a:pPr lvl="1">
              <a:lnSpc>
                <a:spcPct val="90000"/>
              </a:lnSpc>
              <a:spcBef>
                <a:spcPts val="1000"/>
              </a:spcBef>
            </a:pPr>
            <a:r>
              <a:rPr lang="en-US" noProof="0" dirty="0"/>
              <a:t>Loss of signal’s strength as it travels away from source</a:t>
            </a:r>
          </a:p>
          <a:p>
            <a:pPr>
              <a:lnSpc>
                <a:spcPct val="90000"/>
              </a:lnSpc>
              <a:spcBef>
                <a:spcPts val="1000"/>
              </a:spcBef>
            </a:pPr>
            <a:r>
              <a:rPr lang="en-US" noProof="0" dirty="0" smtClean="0"/>
              <a:t>Signals can be </a:t>
            </a:r>
            <a:r>
              <a:rPr lang="en-US" noProof="0" dirty="0"/>
              <a:t>boosted:</a:t>
            </a:r>
          </a:p>
          <a:p>
            <a:pPr lvl="1">
              <a:lnSpc>
                <a:spcPct val="90000"/>
              </a:lnSpc>
              <a:spcBef>
                <a:spcPts val="1000"/>
              </a:spcBef>
            </a:pPr>
            <a:r>
              <a:rPr lang="en-US" noProof="0" dirty="0" smtClean="0"/>
              <a:t>Repeater—Regenerates </a:t>
            </a:r>
            <a:r>
              <a:rPr lang="en-US" noProof="0" dirty="0"/>
              <a:t>a digital signal in its original form</a:t>
            </a:r>
          </a:p>
          <a:p>
            <a:pPr lvl="2">
              <a:lnSpc>
                <a:spcPct val="90000"/>
              </a:lnSpc>
              <a:spcBef>
                <a:spcPts val="1000"/>
              </a:spcBef>
            </a:pPr>
            <a:r>
              <a:rPr lang="en-US" noProof="0" dirty="0"/>
              <a:t>Without noise previously </a:t>
            </a:r>
            <a:r>
              <a:rPr lang="en-US" noProof="0" dirty="0" smtClean="0"/>
              <a:t>accumulated</a:t>
            </a:r>
          </a:p>
        </p:txBody>
      </p:sp>
      <p:pic>
        <p:nvPicPr>
          <p:cNvPr id="5" name="Picture 4" descr="Figure 5-2 A digital signal distorted by noise and then repeated. The digital signal is represented by a cyclic square wave. The second wave is distorted by noise and distorts further in the third cycle. The third cyclic wave enters the repeater. The new wave from the repeater is corrected.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5000" y="3627780"/>
            <a:ext cx="5105400" cy="2376173"/>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7200069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Transmission Flaws (4 of 4)</a:t>
            </a:r>
            <a:endParaRPr lang="en-US" noProof="0" dirty="0"/>
          </a:p>
        </p:txBody>
      </p:sp>
      <p:sp>
        <p:nvSpPr>
          <p:cNvPr id="3" name="Content Placeholder 2"/>
          <p:cNvSpPr>
            <a:spLocks noGrp="1"/>
          </p:cNvSpPr>
          <p:nvPr>
            <p:ph idx="1"/>
          </p:nvPr>
        </p:nvSpPr>
        <p:spPr>
          <a:xfrm>
            <a:off x="365125" y="1538818"/>
            <a:ext cx="8415338" cy="4293996"/>
          </a:xfrm>
        </p:spPr>
        <p:txBody>
          <a:bodyPr/>
          <a:lstStyle/>
          <a:p>
            <a:pPr>
              <a:spcBef>
                <a:spcPts val="1000"/>
              </a:spcBef>
            </a:pPr>
            <a:r>
              <a:rPr lang="en-US" noProof="0" dirty="0" smtClean="0"/>
              <a:t>Latency:</a:t>
            </a:r>
            <a:endParaRPr lang="en-US" noProof="0" dirty="0"/>
          </a:p>
          <a:p>
            <a:pPr lvl="1">
              <a:spcBef>
                <a:spcPts val="1000"/>
              </a:spcBef>
            </a:pPr>
            <a:r>
              <a:rPr lang="en-US" noProof="0" dirty="0"/>
              <a:t>Delay between signal transmission and receipt</a:t>
            </a:r>
          </a:p>
          <a:p>
            <a:pPr lvl="1">
              <a:spcBef>
                <a:spcPts val="1000"/>
              </a:spcBef>
            </a:pPr>
            <a:r>
              <a:rPr lang="en-US" noProof="0" dirty="0"/>
              <a:t>May cause network transmission errors</a:t>
            </a:r>
          </a:p>
          <a:p>
            <a:pPr>
              <a:spcBef>
                <a:spcPts val="1000"/>
              </a:spcBef>
            </a:pPr>
            <a:r>
              <a:rPr lang="en-US" noProof="0" dirty="0"/>
              <a:t>Latency </a:t>
            </a:r>
            <a:r>
              <a:rPr lang="en-US" noProof="0" dirty="0" smtClean="0"/>
              <a:t>causes:</a:t>
            </a:r>
            <a:endParaRPr lang="en-US" noProof="0" dirty="0"/>
          </a:p>
          <a:p>
            <a:pPr lvl="1">
              <a:spcBef>
                <a:spcPts val="1000"/>
              </a:spcBef>
            </a:pPr>
            <a:r>
              <a:rPr lang="en-US" noProof="0" dirty="0"/>
              <a:t>Cable length</a:t>
            </a:r>
          </a:p>
          <a:p>
            <a:pPr lvl="1">
              <a:spcBef>
                <a:spcPts val="1000"/>
              </a:spcBef>
            </a:pPr>
            <a:r>
              <a:rPr lang="en-US" noProof="0" dirty="0"/>
              <a:t>Intervening connectivity device</a:t>
            </a:r>
          </a:p>
          <a:p>
            <a:pPr>
              <a:spcBef>
                <a:spcPts val="1000"/>
              </a:spcBef>
            </a:pPr>
            <a:r>
              <a:rPr lang="en-US" noProof="0" dirty="0"/>
              <a:t>Round trip time (</a:t>
            </a:r>
            <a:r>
              <a:rPr lang="en-US" noProof="0" dirty="0" smtClean="0"/>
              <a:t>R</a:t>
            </a:r>
            <a:r>
              <a:rPr lang="en-US" sz="100" noProof="0" dirty="0" smtClean="0"/>
              <a:t> </a:t>
            </a:r>
            <a:r>
              <a:rPr lang="en-US" noProof="0" dirty="0" smtClean="0"/>
              <a:t>T</a:t>
            </a:r>
            <a:r>
              <a:rPr lang="en-US" sz="100" noProof="0" dirty="0" smtClean="0"/>
              <a:t> </a:t>
            </a:r>
            <a:r>
              <a:rPr lang="en-US" noProof="0" dirty="0" smtClean="0"/>
              <a:t>T):</a:t>
            </a:r>
            <a:endParaRPr lang="en-US" noProof="0" dirty="0"/>
          </a:p>
          <a:p>
            <a:pPr lvl="1">
              <a:spcBef>
                <a:spcPts val="1000"/>
              </a:spcBef>
            </a:pPr>
            <a:r>
              <a:rPr lang="en-US" noProof="0" dirty="0"/>
              <a:t>Time for packet to go from sender to receiver, then back from receiver to </a:t>
            </a:r>
            <a:r>
              <a:rPr lang="en-US" noProof="0" dirty="0" smtClean="0"/>
              <a:t>sender</a:t>
            </a:r>
          </a:p>
          <a:p>
            <a:pPr>
              <a:spcBef>
                <a:spcPts val="1000"/>
              </a:spcBef>
            </a:pPr>
            <a:r>
              <a:rPr lang="en-US" noProof="0" dirty="0" smtClean="0"/>
              <a:t>If packets experience varying amounts of delay:</a:t>
            </a:r>
          </a:p>
          <a:p>
            <a:pPr lvl="1">
              <a:spcBef>
                <a:spcPts val="1000"/>
              </a:spcBef>
            </a:pPr>
            <a:r>
              <a:rPr lang="en-US" noProof="0" dirty="0" smtClean="0"/>
              <a:t>They can arrive out of order</a:t>
            </a:r>
          </a:p>
          <a:p>
            <a:pPr lvl="1">
              <a:spcBef>
                <a:spcPts val="1000"/>
              </a:spcBef>
            </a:pPr>
            <a:r>
              <a:rPr lang="en-US" noProof="0" dirty="0" smtClean="0"/>
              <a:t>A problem commonly called jitter or P</a:t>
            </a:r>
            <a:r>
              <a:rPr lang="en-US" sz="100" noProof="0" dirty="0" smtClean="0"/>
              <a:t> </a:t>
            </a:r>
            <a:r>
              <a:rPr lang="en-US" noProof="0" dirty="0" smtClean="0"/>
              <a:t>D</a:t>
            </a:r>
            <a:r>
              <a:rPr lang="en-US" sz="100" noProof="0" dirty="0" smtClean="0"/>
              <a:t> </a:t>
            </a:r>
            <a:r>
              <a:rPr lang="en-US" noProof="0" dirty="0" smtClean="0"/>
              <a:t>V (packet delay variation)</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144554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29221</TotalTime>
  <Words>6914</Words>
  <Application>Microsoft Office PowerPoint</Application>
  <PresentationFormat>On-screen Show (4:3)</PresentationFormat>
  <Paragraphs>543</Paragraphs>
  <Slides>68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68</vt:i4>
      </vt:variant>
    </vt:vector>
  </HeadingPairs>
  <TitlesOfParts>
    <vt:vector size="72" baseType="lpstr">
      <vt:lpstr>Arial</vt:lpstr>
      <vt:lpstr>Calibri</vt:lpstr>
      <vt:lpstr>Calibri Light</vt:lpstr>
      <vt:lpstr>Office Theme</vt:lpstr>
      <vt:lpstr>Network+ Guide to Networks Eighth Edition</vt:lpstr>
      <vt:lpstr>Objectives</vt:lpstr>
      <vt:lpstr>Transmission Basics</vt:lpstr>
      <vt:lpstr>Throughput and Bandwidth (1 of 2)</vt:lpstr>
      <vt:lpstr>Throughput and Bandwidth (2 of 2)</vt:lpstr>
      <vt:lpstr>Transmission Flaws (1 of 4)</vt:lpstr>
      <vt:lpstr>Transmission Flaws (2 of 4)</vt:lpstr>
      <vt:lpstr>Transmission Flaws (3 of 4)</vt:lpstr>
      <vt:lpstr>Transmission Flaws (4 of 4)</vt:lpstr>
      <vt:lpstr>Duplex, Half-Duplex, and Simplex (1 of 2)</vt:lpstr>
      <vt:lpstr>Duplex, Half-Duplex, and Simplex (2 of 2)</vt:lpstr>
      <vt:lpstr>Multiplexing (1 of 4) </vt:lpstr>
      <vt:lpstr>Multiplexing (2 of 4) </vt:lpstr>
      <vt:lpstr>Multiplexing (3 of 4) </vt:lpstr>
      <vt:lpstr>Multiplexing (4 of 4) </vt:lpstr>
      <vt:lpstr>Copper Cable</vt:lpstr>
      <vt:lpstr>Twisted-Pair Cable (1 of 3)</vt:lpstr>
      <vt:lpstr>Twisted-Pair Cable (2 of 3)</vt:lpstr>
      <vt:lpstr>Twisted-Pair Cable (3 of 3)</vt:lpstr>
      <vt:lpstr>S T P (Shielded Twisted Pair)</vt:lpstr>
      <vt:lpstr>U T P (Unshielded Twisted Pair)</vt:lpstr>
      <vt:lpstr>Comparing S T P and U T P</vt:lpstr>
      <vt:lpstr>Cable Pinouts (1 of 4)</vt:lpstr>
      <vt:lpstr>Cable Pinouts (2 of 4)</vt:lpstr>
      <vt:lpstr>Cable Pinouts (3 of 4)</vt:lpstr>
      <vt:lpstr>Cable Pinouts (4 of 4)</vt:lpstr>
      <vt:lpstr>P o E (Power over Ethernet) (1 of 4)</vt:lpstr>
      <vt:lpstr>P o E (Power over Ethernet) (2 of 4)</vt:lpstr>
      <vt:lpstr>P o E (Power over Ethernet) (3 of 4)</vt:lpstr>
      <vt:lpstr>P o E (Power over Ethernet) (4 of 4)</vt:lpstr>
      <vt:lpstr>Ethernet Standards for Twisted-Pair Cable (1 of 2)</vt:lpstr>
      <vt:lpstr>Ethernet Standards for Twisted-Pair Cable (2 of 2)</vt:lpstr>
      <vt:lpstr>Fiber-Optic Cable (1 of 4)</vt:lpstr>
      <vt:lpstr>Fiber-Optic Cable (2 of 4)</vt:lpstr>
      <vt:lpstr>Fiber-Optic Cable (3 of 4)</vt:lpstr>
      <vt:lpstr>Fiber-Optic Cable (4 of 4)</vt:lpstr>
      <vt:lpstr>S M F (Single Mode Fiber) (1 of 2)</vt:lpstr>
      <vt:lpstr>S M F (Single Mode Fiber) (2 of 2)</vt:lpstr>
      <vt:lpstr>M M F (Multimode Fiber) (1 of 2)</vt:lpstr>
      <vt:lpstr>M M F (Multimode Fiber) (2 of 2)</vt:lpstr>
      <vt:lpstr>Fiber Connectors (1 of 3)</vt:lpstr>
      <vt:lpstr>Fiber Connectors (2 of 3)</vt:lpstr>
      <vt:lpstr>Fiber Connectors (3 of 3)</vt:lpstr>
      <vt:lpstr>Media Converters</vt:lpstr>
      <vt:lpstr>Fiber Transceivers (1 of 4)</vt:lpstr>
      <vt:lpstr>Fiber Transceivers (2 of 4)</vt:lpstr>
      <vt:lpstr>Fiber Transceivers (3 of 4)</vt:lpstr>
      <vt:lpstr>Fiber Transceivers (4 of 4)</vt:lpstr>
      <vt:lpstr>Ethernet Standards for Fiber-Optic Cable (1 of 2)</vt:lpstr>
      <vt:lpstr>Ethernet Standards for Fiber-Optic Cable (2 of 2)</vt:lpstr>
      <vt:lpstr>Common Fiber Cable Problems</vt:lpstr>
      <vt:lpstr>Troubleshooting Tools</vt:lpstr>
      <vt:lpstr>Toner and Probe Kit (1 of 3)</vt:lpstr>
      <vt:lpstr>Toner and Probe Kit (2 of 3)</vt:lpstr>
      <vt:lpstr>Toner and Probe Kit (3 of 3)</vt:lpstr>
      <vt:lpstr>Multimeter (1 of 2)</vt:lpstr>
      <vt:lpstr>Multimeter (2 of 2)</vt:lpstr>
      <vt:lpstr>Cable Continuity Tester (1 of 3)</vt:lpstr>
      <vt:lpstr>Cable Continuity Tester (2 of 3)</vt:lpstr>
      <vt:lpstr>Cable Continuity Tester (3 of 3)</vt:lpstr>
      <vt:lpstr>Cable Performance Tester (1 of 2)</vt:lpstr>
      <vt:lpstr>Cable Performance Tester (2 of 2)</vt:lpstr>
      <vt:lpstr>O P M (Optical Power Meter) (1 of 2)</vt:lpstr>
      <vt:lpstr>O P M (Optical Power Meter) (2 of 2)</vt:lpstr>
      <vt:lpstr>Chapter Summary (1 of 4)</vt:lpstr>
      <vt:lpstr>Chapter Summary (2 of 4)</vt:lpstr>
      <vt:lpstr>Chapter Summary (3 of 4)</vt:lpstr>
      <vt:lpstr>Chapter Summary (4 of 4)</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Guide to Networks, Eight Edition</dc:title>
  <dc:subject>Networking</dc:subject>
  <dc:creator>Andrews</dc:creator>
  <cp:lastModifiedBy>D, Mohanapriya</cp:lastModifiedBy>
  <cp:revision>934</cp:revision>
  <cp:lastPrinted>2010-11-12T17:54:40Z</cp:lastPrinted>
  <dcterms:created xsi:type="dcterms:W3CDTF">2007-02-15T20:50:52Z</dcterms:created>
  <dcterms:modified xsi:type="dcterms:W3CDTF">2018-03-22T09:00:35Z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732539425</vt:i4>
  </property>
  <property fmtid="{D5CDD505-2E9C-101B-9397-08002B2CF9AE}" pid="3" name="_NewReviewCycle">
    <vt:lpwstr/>
  </property>
  <property fmtid="{D5CDD505-2E9C-101B-9397-08002B2CF9AE}" pid="4" name="_EmailSubject">
    <vt:lpwstr>Cengage Branding/Accessibility </vt:lpwstr>
  </property>
  <property fmtid="{D5CDD505-2E9C-101B-9397-08002B2CF9AE}" pid="5" name="_AuthorEmail">
    <vt:lpwstr>maria.garguilo@cengage.com</vt:lpwstr>
  </property>
  <property fmtid="{D5CDD505-2E9C-101B-9397-08002B2CF9AE}" pid="6" name="_AuthorEmailDisplayName">
    <vt:lpwstr>Garguilo, Maria</vt:lpwstr>
  </property>
  <property fmtid="{D5CDD505-2E9C-101B-9397-08002B2CF9AE}" pid="7" name="_PreviousAdHocReviewCycleID">
    <vt:i4>1933890983</vt:i4>
  </property>
</Properties>
</file>