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1" r:id="rId1"/>
  </p:sldMasterIdLst>
  <p:notesMasterIdLst>
    <p:notesMasterId r:id="rId70"/>
  </p:notesMasterIdLst>
  <p:handoutMasterIdLst>
    <p:handoutMasterId r:id="rId71"/>
  </p:handoutMasterIdLst>
  <p:sldIdLst>
    <p:sldId id="472" r:id="rId2"/>
    <p:sldId id="257" r:id="rId3"/>
    <p:sldId id="409" r:id="rId4"/>
    <p:sldId id="410" r:id="rId5"/>
    <p:sldId id="411" r:id="rId6"/>
    <p:sldId id="412" r:id="rId7"/>
    <p:sldId id="413" r:id="rId8"/>
    <p:sldId id="414" r:id="rId9"/>
    <p:sldId id="415" r:id="rId10"/>
    <p:sldId id="416" r:id="rId11"/>
    <p:sldId id="418" r:id="rId12"/>
    <p:sldId id="419" r:id="rId13"/>
    <p:sldId id="420" r:id="rId14"/>
    <p:sldId id="421" r:id="rId15"/>
    <p:sldId id="422" r:id="rId16"/>
    <p:sldId id="423" r:id="rId17"/>
    <p:sldId id="424" r:id="rId18"/>
    <p:sldId id="425" r:id="rId19"/>
    <p:sldId id="426" r:id="rId20"/>
    <p:sldId id="427" r:id="rId21"/>
    <p:sldId id="428" r:id="rId22"/>
    <p:sldId id="429" r:id="rId23"/>
    <p:sldId id="430" r:id="rId24"/>
    <p:sldId id="468" r:id="rId25"/>
    <p:sldId id="431" r:id="rId26"/>
    <p:sldId id="432" r:id="rId27"/>
    <p:sldId id="433" r:id="rId28"/>
    <p:sldId id="434" r:id="rId29"/>
    <p:sldId id="435" r:id="rId30"/>
    <p:sldId id="436" r:id="rId31"/>
    <p:sldId id="437" r:id="rId32"/>
    <p:sldId id="438" r:id="rId33"/>
    <p:sldId id="439" r:id="rId34"/>
    <p:sldId id="469" r:id="rId35"/>
    <p:sldId id="440" r:id="rId36"/>
    <p:sldId id="441" r:id="rId37"/>
    <p:sldId id="442" r:id="rId38"/>
    <p:sldId id="443" r:id="rId39"/>
    <p:sldId id="444" r:id="rId40"/>
    <p:sldId id="445" r:id="rId41"/>
    <p:sldId id="446" r:id="rId42"/>
    <p:sldId id="447" r:id="rId43"/>
    <p:sldId id="448" r:id="rId44"/>
    <p:sldId id="449" r:id="rId45"/>
    <p:sldId id="470" r:id="rId46"/>
    <p:sldId id="471" r:id="rId47"/>
    <p:sldId id="450" r:id="rId48"/>
    <p:sldId id="451" r:id="rId49"/>
    <p:sldId id="452" r:id="rId50"/>
    <p:sldId id="453" r:id="rId51"/>
    <p:sldId id="454" r:id="rId52"/>
    <p:sldId id="455" r:id="rId53"/>
    <p:sldId id="456" r:id="rId54"/>
    <p:sldId id="457" r:id="rId55"/>
    <p:sldId id="458" r:id="rId56"/>
    <p:sldId id="459" r:id="rId57"/>
    <p:sldId id="460" r:id="rId58"/>
    <p:sldId id="461" r:id="rId59"/>
    <p:sldId id="462" r:id="rId60"/>
    <p:sldId id="463" r:id="rId61"/>
    <p:sldId id="464" r:id="rId62"/>
    <p:sldId id="465" r:id="rId63"/>
    <p:sldId id="466" r:id="rId64"/>
    <p:sldId id="467" r:id="rId65"/>
    <p:sldId id="307" r:id="rId66"/>
    <p:sldId id="308" r:id="rId67"/>
    <p:sldId id="346" r:id="rId68"/>
    <p:sldId id="347" r:id="rId69"/>
  </p:sldIdLst>
  <p:sldSz cx="9144000" cy="6858000" type="screen4x3"/>
  <p:notesSz cx="9372600" cy="70866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anette Stillwell" initials="NBS" lastIdx="5" clrIdx="0"/>
  <p:cmAuthor id="1" name="Gerald Titchener" initials="GT"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70A5"/>
    <a:srgbClr val="FFFFFF"/>
    <a:srgbClr val="96CDEE"/>
    <a:srgbClr val="0F3F5D"/>
    <a:srgbClr val="01773A"/>
    <a:srgbClr val="156B13"/>
    <a:srgbClr val="008000"/>
    <a:srgbClr val="F20000"/>
    <a:srgbClr val="66CC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75" autoAdjust="0"/>
    <p:restoredTop sz="86443" autoAdjust="0"/>
  </p:normalViewPr>
  <p:slideViewPr>
    <p:cSldViewPr>
      <p:cViewPr varScale="1">
        <p:scale>
          <a:sx n="78" d="100"/>
          <a:sy n="78" d="100"/>
        </p:scale>
        <p:origin x="102" y="492"/>
      </p:cViewPr>
      <p:guideLst>
        <p:guide orient="horz" pos="2160"/>
        <p:guide pos="2880"/>
      </p:guideLst>
    </p:cSldViewPr>
  </p:slideViewPr>
  <p:outlineViewPr>
    <p:cViewPr>
      <p:scale>
        <a:sx n="33" d="100"/>
        <a:sy n="33" d="100"/>
      </p:scale>
      <p:origin x="0" y="-72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endParaRPr lang="en-US" dirty="0"/>
          </a:p>
        </p:txBody>
      </p:sp>
      <p:sp>
        <p:nvSpPr>
          <p:cNvPr id="3" name="Date Placeholder 2"/>
          <p:cNvSpPr>
            <a:spLocks noGrp="1"/>
          </p:cNvSpPr>
          <p:nvPr>
            <p:ph type="dt" sz="quarter" idx="1"/>
          </p:nvPr>
        </p:nvSpPr>
        <p:spPr>
          <a:xfrm>
            <a:off x="5308971" y="0"/>
            <a:ext cx="4061460" cy="354330"/>
          </a:xfrm>
          <a:prstGeom prst="rect">
            <a:avLst/>
          </a:prstGeom>
        </p:spPr>
        <p:txBody>
          <a:bodyPr vert="horz" lIns="94046" tIns="47023" rIns="94046" bIns="47023" rtlCol="0"/>
          <a:lstStyle>
            <a:lvl1pPr algn="r">
              <a:defRPr sz="1200"/>
            </a:lvl1pPr>
          </a:lstStyle>
          <a:p>
            <a:fld id="{4EE4060F-EC6E-45B5-96F1-A60F0585115B}" type="datetimeFigureOut">
              <a:rPr lang="en-US" smtClean="0"/>
              <a:pPr/>
              <a:t>3/22/2018</a:t>
            </a:fld>
            <a:endParaRPr lang="en-US" dirty="0"/>
          </a:p>
        </p:txBody>
      </p:sp>
      <p:sp>
        <p:nvSpPr>
          <p:cNvPr id="4" name="Footer Placeholder 3"/>
          <p:cNvSpPr>
            <a:spLocks noGrp="1"/>
          </p:cNvSpPr>
          <p:nvPr>
            <p:ph type="ftr" sz="quarter" idx="2"/>
          </p:nvPr>
        </p:nvSpPr>
        <p:spPr>
          <a:xfrm>
            <a:off x="0" y="6731040"/>
            <a:ext cx="4061460" cy="354330"/>
          </a:xfrm>
          <a:prstGeom prst="rect">
            <a:avLst/>
          </a:prstGeom>
        </p:spPr>
        <p:txBody>
          <a:bodyPr vert="horz" lIns="94046" tIns="47023" rIns="94046" bIns="47023"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08971" y="6731040"/>
            <a:ext cx="4061460" cy="354330"/>
          </a:xfrm>
          <a:prstGeom prst="rect">
            <a:avLst/>
          </a:prstGeom>
        </p:spPr>
        <p:txBody>
          <a:bodyPr vert="horz" lIns="94046" tIns="47023" rIns="94046" bIns="47023" rtlCol="0" anchor="b"/>
          <a:lstStyle>
            <a:lvl1pPr algn="r">
              <a:defRPr sz="1200"/>
            </a:lvl1pPr>
          </a:lstStyle>
          <a:p>
            <a:fld id="{A987596C-5E44-4393-BE44-DB7D499825F1}" type="slidenum">
              <a:rPr lang="en-US" smtClean="0"/>
              <a:pPr/>
              <a:t>‹#›</a:t>
            </a:fld>
            <a:endParaRPr lang="en-US" dirty="0"/>
          </a:p>
        </p:txBody>
      </p:sp>
    </p:spTree>
    <p:extLst>
      <p:ext uri="{BB962C8B-B14F-4D97-AF65-F5344CB8AC3E}">
        <p14:creationId xmlns:p14="http://schemas.microsoft.com/office/powerpoint/2010/main" val="2834206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61460" cy="354330"/>
          </a:xfrm>
          <a:prstGeom prst="rect">
            <a:avLst/>
          </a:prstGeom>
        </p:spPr>
        <p:txBody>
          <a:bodyPr vert="horz" lIns="94046" tIns="47023" rIns="94046" bIns="47023" rtlCol="0"/>
          <a:lstStyle>
            <a:lvl1pPr algn="l">
              <a:defRPr sz="1200"/>
            </a:lvl1pPr>
          </a:lstStyle>
          <a:p>
            <a:pPr>
              <a:defRPr/>
            </a:pPr>
            <a:endParaRPr lang="en-US" dirty="0"/>
          </a:p>
        </p:txBody>
      </p:sp>
      <p:sp>
        <p:nvSpPr>
          <p:cNvPr id="3" name="Date Placeholder 2"/>
          <p:cNvSpPr>
            <a:spLocks noGrp="1"/>
          </p:cNvSpPr>
          <p:nvPr>
            <p:ph type="dt" idx="1"/>
          </p:nvPr>
        </p:nvSpPr>
        <p:spPr>
          <a:xfrm>
            <a:off x="5308971" y="0"/>
            <a:ext cx="4061460" cy="354330"/>
          </a:xfrm>
          <a:prstGeom prst="rect">
            <a:avLst/>
          </a:prstGeom>
        </p:spPr>
        <p:txBody>
          <a:bodyPr vert="horz" lIns="94046" tIns="47023" rIns="94046" bIns="47023" rtlCol="0"/>
          <a:lstStyle>
            <a:lvl1pPr algn="r">
              <a:defRPr sz="1200"/>
            </a:lvl1pPr>
          </a:lstStyle>
          <a:p>
            <a:pPr>
              <a:defRPr/>
            </a:pPr>
            <a:fld id="{46950642-C6F2-4E46-90C1-0B12B643B3D7}" type="datetimeFigureOut">
              <a:rPr lang="en-US"/>
              <a:pPr>
                <a:defRPr/>
              </a:pPr>
              <a:t>3/22/2018</a:t>
            </a:fld>
            <a:endParaRPr lang="en-US" dirty="0"/>
          </a:p>
        </p:txBody>
      </p:sp>
      <p:sp>
        <p:nvSpPr>
          <p:cNvPr id="4" name="Slide Image Placeholder 3"/>
          <p:cNvSpPr>
            <a:spLocks noGrp="1" noRot="1" noChangeAspect="1"/>
          </p:cNvSpPr>
          <p:nvPr>
            <p:ph type="sldImg" idx="2"/>
          </p:nvPr>
        </p:nvSpPr>
        <p:spPr>
          <a:xfrm>
            <a:off x="2914650" y="531813"/>
            <a:ext cx="3543300" cy="2657475"/>
          </a:xfrm>
          <a:prstGeom prst="rect">
            <a:avLst/>
          </a:prstGeom>
          <a:noFill/>
          <a:ln w="12700">
            <a:solidFill>
              <a:prstClr val="black"/>
            </a:solidFill>
          </a:ln>
        </p:spPr>
        <p:txBody>
          <a:bodyPr vert="horz" lIns="94046" tIns="47023" rIns="94046" bIns="47023" rtlCol="0" anchor="ctr"/>
          <a:lstStyle/>
          <a:p>
            <a:pPr lvl="0"/>
            <a:endParaRPr lang="en-US" noProof="0" dirty="0"/>
          </a:p>
        </p:txBody>
      </p:sp>
      <p:sp>
        <p:nvSpPr>
          <p:cNvPr id="5" name="Notes Placeholder 4"/>
          <p:cNvSpPr>
            <a:spLocks noGrp="1"/>
          </p:cNvSpPr>
          <p:nvPr>
            <p:ph type="body" sz="quarter" idx="3"/>
          </p:nvPr>
        </p:nvSpPr>
        <p:spPr>
          <a:xfrm>
            <a:off x="937260" y="3366135"/>
            <a:ext cx="7498080" cy="3188970"/>
          </a:xfrm>
          <a:prstGeom prst="rect">
            <a:avLst/>
          </a:prstGeom>
        </p:spPr>
        <p:txBody>
          <a:bodyPr vert="horz" lIns="94046" tIns="47023" rIns="94046" bIns="47023"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731040"/>
            <a:ext cx="4061460" cy="354330"/>
          </a:xfrm>
          <a:prstGeom prst="rect">
            <a:avLst/>
          </a:prstGeom>
        </p:spPr>
        <p:txBody>
          <a:bodyPr vert="horz" lIns="94046" tIns="47023" rIns="94046" bIns="47023"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5308971" y="6731040"/>
            <a:ext cx="4061460" cy="354330"/>
          </a:xfrm>
          <a:prstGeom prst="rect">
            <a:avLst/>
          </a:prstGeom>
        </p:spPr>
        <p:txBody>
          <a:bodyPr vert="horz" lIns="94046" tIns="47023" rIns="94046" bIns="47023" rtlCol="0" anchor="b"/>
          <a:lstStyle>
            <a:lvl1pPr algn="r">
              <a:defRPr sz="1200"/>
            </a:lvl1pPr>
          </a:lstStyle>
          <a:p>
            <a:pPr>
              <a:defRPr/>
            </a:pPr>
            <a:fld id="{CAA8545F-A231-4F50-B1F1-95F56EBB643D}" type="slidenum">
              <a:rPr lang="en-US"/>
              <a:pPr>
                <a:defRPr/>
              </a:pPr>
              <a:t>‹#›</a:t>
            </a:fld>
            <a:endParaRPr lang="en-US" dirty="0"/>
          </a:p>
        </p:txBody>
      </p:sp>
    </p:spTree>
    <p:extLst>
      <p:ext uri="{BB962C8B-B14F-4D97-AF65-F5344CB8AC3E}">
        <p14:creationId xmlns:p14="http://schemas.microsoft.com/office/powerpoint/2010/main" val="3154640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1</a:t>
            </a:fld>
            <a:endParaRPr lang="en-US" dirty="0"/>
          </a:p>
        </p:txBody>
      </p:sp>
    </p:spTree>
    <p:extLst>
      <p:ext uri="{BB962C8B-B14F-4D97-AF65-F5344CB8AC3E}">
        <p14:creationId xmlns:p14="http://schemas.microsoft.com/office/powerpoint/2010/main" val="4237597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2</a:t>
            </a:fld>
            <a:endParaRPr lang="en-US" dirty="0"/>
          </a:p>
        </p:txBody>
      </p:sp>
    </p:spTree>
    <p:extLst>
      <p:ext uri="{BB962C8B-B14F-4D97-AF65-F5344CB8AC3E}">
        <p14:creationId xmlns:p14="http://schemas.microsoft.com/office/powerpoint/2010/main" val="3299944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3</a:t>
            </a:fld>
            <a:endParaRPr lang="en-US" dirty="0"/>
          </a:p>
        </p:txBody>
      </p:sp>
    </p:spTree>
    <p:extLst>
      <p:ext uri="{BB962C8B-B14F-4D97-AF65-F5344CB8AC3E}">
        <p14:creationId xmlns:p14="http://schemas.microsoft.com/office/powerpoint/2010/main" val="1886695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65</a:t>
            </a:fld>
            <a:endParaRPr lang="en-US" dirty="0"/>
          </a:p>
        </p:txBody>
      </p:sp>
    </p:spTree>
    <p:extLst>
      <p:ext uri="{BB962C8B-B14F-4D97-AF65-F5344CB8AC3E}">
        <p14:creationId xmlns:p14="http://schemas.microsoft.com/office/powerpoint/2010/main" val="230262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66</a:t>
            </a:fld>
            <a:endParaRPr lang="en-US" dirty="0"/>
          </a:p>
        </p:txBody>
      </p:sp>
    </p:spTree>
    <p:extLst>
      <p:ext uri="{BB962C8B-B14F-4D97-AF65-F5344CB8AC3E}">
        <p14:creationId xmlns:p14="http://schemas.microsoft.com/office/powerpoint/2010/main" val="2976098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67</a:t>
            </a:fld>
            <a:endParaRPr lang="en-US" dirty="0"/>
          </a:p>
        </p:txBody>
      </p:sp>
    </p:spTree>
    <p:extLst>
      <p:ext uri="{BB962C8B-B14F-4D97-AF65-F5344CB8AC3E}">
        <p14:creationId xmlns:p14="http://schemas.microsoft.com/office/powerpoint/2010/main" val="1773595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AA8545F-A231-4F50-B1F1-95F56EBB643D}" type="slidenum">
              <a:rPr lang="en-US" smtClean="0"/>
              <a:pPr>
                <a:defRPr/>
              </a:pPr>
              <a:t>68</a:t>
            </a:fld>
            <a:endParaRPr lang="en-US" dirty="0"/>
          </a:p>
        </p:txBody>
      </p:sp>
    </p:spTree>
    <p:extLst>
      <p:ext uri="{BB962C8B-B14F-4D97-AF65-F5344CB8AC3E}">
        <p14:creationId xmlns:p14="http://schemas.microsoft.com/office/powerpoint/2010/main" val="177012065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11.png"/><Relationship Id="rId9"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5.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Footer Placeholder 5"/>
          <p:cNvSpPr>
            <a:spLocks noGrp="1"/>
          </p:cNvSpPr>
          <p:nvPr>
            <p:ph type="ftr" sz="quarter" idx="10"/>
          </p:nvPr>
        </p:nvSpPr>
        <p:spPr>
          <a:xfrm>
            <a:off x="1204120" y="6363869"/>
            <a:ext cx="6201666" cy="366183"/>
          </a:xfrm>
        </p:spPr>
        <p:txBody>
          <a:bodyPr/>
          <a:lstStyle>
            <a:lvl1pPr>
              <a:defRPr sz="600"/>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descr="Title_Slid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5" name="Picture 14"/>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pic>
        <p:nvPicPr>
          <p:cNvPr id="17" name="Picture 16"/>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59408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1" cap="none" baseline="0">
                <a:solidFill>
                  <a:srgbClr val="055C91"/>
                </a:solidFill>
              </a:defRPr>
            </a:lvl1pPr>
          </a:lstStyle>
          <a:p>
            <a:r>
              <a:rPr lang="en-US" dirty="0"/>
              <a:t>Click to edit Master title style</a:t>
            </a:r>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pic>
        <p:nvPicPr>
          <p:cNvPr id="4" name="Picture 3" descr="Audio.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userDrawn="1"/>
        </p:nvPicPr>
        <p:blipFill rotWithShape="1">
          <a:blip r:embed="rId5"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13"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9" name="Picture 18"/>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sp>
        <p:nvSpPr>
          <p:cNvPr id="3" name="Content Placeholder 2"/>
          <p:cNvSpPr>
            <a:spLocks noGrp="1"/>
          </p:cNvSpPr>
          <p:nvPr>
            <p:ph idx="1"/>
          </p:nvPr>
        </p:nvSpPr>
        <p:spPr/>
        <p:txBody>
          <a:bodyPr/>
          <a:lstStyle>
            <a:lvl1pPr marL="171450" indent="-171450">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9"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0" name="Picture 9"/>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1" name="Picture 10"/>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lvl1pPr>
              <a:defRPr b="1"/>
            </a:lvl1pPr>
          </a:lstStyle>
          <a:p>
            <a:r>
              <a:rPr lang="en-US" dirty="0"/>
              <a:t>Click to edit Master title style</a:t>
            </a:r>
          </a:p>
        </p:txBody>
      </p:sp>
      <p:pic>
        <p:nvPicPr>
          <p:cNvPr id="8" name="Picture 7" descr="Rules_Single_B.png"/>
          <p:cNvPicPr>
            <a:picLocks noChangeAspect="1"/>
          </p:cNvPicPr>
          <p:nvPr userDrawn="1"/>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userDrawn="1"/>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sp>
        <p:nvSpPr>
          <p:cNvPr id="10" name="Footer Placeholder 6"/>
          <p:cNvSpPr>
            <a:spLocks noGrp="1"/>
          </p:cNvSpPr>
          <p:nvPr>
            <p:ph type="ftr" sz="quarter" idx="10"/>
          </p:nvPr>
        </p:nvSpPr>
        <p:spPr>
          <a:xfrm>
            <a:off x="1597682" y="6400800"/>
            <a:ext cx="6781693" cy="244535"/>
          </a:xfrm>
        </p:spPr>
        <p:txBody>
          <a:bodyPr/>
          <a:lstStyle>
            <a:lvl1pPr>
              <a:defRPr sz="800">
                <a:solidFill>
                  <a:schemeClr val="tx1"/>
                </a:solidFill>
              </a:defRPr>
            </a:lvl1p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pic>
        <p:nvPicPr>
          <p:cNvPr id="11" name="Picture 10"/>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3236" y="6248400"/>
            <a:ext cx="6516222" cy="95969"/>
          </a:xfrm>
          <a:prstGeom prst="rect">
            <a:avLst/>
          </a:prstGeom>
        </p:spPr>
      </p:pic>
      <p:pic>
        <p:nvPicPr>
          <p:cNvPr id="12" name="Picture 11"/>
          <p:cNvPicPr>
            <a:picLocks noChangeAspect="1"/>
          </p:cNvPicPr>
          <p:nvPr userDrawn="1"/>
        </p:nvPicPr>
        <p:blipFill>
          <a:blip r:embed="rId5"/>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133639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712698"/>
            <a:ext cx="7747000" cy="377026"/>
          </a:xfrm>
        </p:spPr>
        <p:txBody>
          <a:bodyPr anchor="b"/>
          <a:lstStyle>
            <a:lvl1pPr algn="ctr">
              <a:defRPr sz="2800">
                <a:solidFill>
                  <a:schemeClr val="accent2"/>
                </a:solidFill>
              </a:defRPr>
            </a:lvl1pPr>
          </a:lstStyle>
          <a:p>
            <a:r>
              <a:rPr lang="en-US" dirty="0"/>
              <a:t>Click to edit Master title style</a:t>
            </a:r>
          </a:p>
        </p:txBody>
      </p:sp>
      <p:sp>
        <p:nvSpPr>
          <p:cNvPr id="3" name="Subtitle 2"/>
          <p:cNvSpPr>
            <a:spLocks noGrp="1"/>
          </p:cNvSpPr>
          <p:nvPr>
            <p:ph type="subTitle" idx="1"/>
          </p:nvPr>
        </p:nvSpPr>
        <p:spPr>
          <a:xfrm>
            <a:off x="698500" y="3352800"/>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1" name="Picture 10" descr="Title_Slide.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8134" y="253999"/>
            <a:ext cx="8713465" cy="6557233"/>
          </a:xfrm>
          <a:prstGeom prst="rect">
            <a:avLst/>
          </a:prstGeom>
        </p:spPr>
      </p:pic>
      <p:sp>
        <p:nvSpPr>
          <p:cNvPr id="4" name="Rectangle 3"/>
          <p:cNvSpPr/>
          <p:nvPr userDrawn="1"/>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userDrawn="1"/>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userDrawn="1"/>
        </p:nvPicPr>
        <p:blipFill rotWithShape="1">
          <a:blip r:embed="rId4"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userDrawn="1"/>
        </p:nvPicPr>
        <p:blipFill rotWithShape="1">
          <a:blip r:embed="rId7"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pic>
        <p:nvPicPr>
          <p:cNvPr id="18" name="Picture 17"/>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360869" y="448408"/>
            <a:ext cx="5719687" cy="95967"/>
          </a:xfrm>
          <a:prstGeom prst="rect">
            <a:avLst/>
          </a:prstGeom>
        </p:spPr>
      </p:pic>
      <p:sp>
        <p:nvSpPr>
          <p:cNvPr id="7" name="Content Placeholder 6"/>
          <p:cNvSpPr>
            <a:spLocks noGrp="1"/>
          </p:cNvSpPr>
          <p:nvPr>
            <p:ph sz="quarter" idx="10"/>
          </p:nvPr>
        </p:nvSpPr>
        <p:spPr>
          <a:xfrm>
            <a:off x="1485900" y="6324600"/>
            <a:ext cx="5753100" cy="292388"/>
          </a:xfrm>
        </p:spPr>
        <p:txBody>
          <a:bodyPr/>
          <a:lstStyle/>
          <a:p>
            <a:pPr lvl="0"/>
            <a:endParaRPr lang="en-IN" dirty="0"/>
          </a:p>
        </p:txBody>
      </p:sp>
      <p:pic>
        <p:nvPicPr>
          <p:cNvPr id="15" name="Picture 14"/>
          <p:cNvPicPr>
            <a:picLocks noChangeAspect="1"/>
          </p:cNvPicPr>
          <p:nvPr userDrawn="1"/>
        </p:nvPicPr>
        <p:blipFill>
          <a:blip r:embed="rId9"/>
          <a:stretch>
            <a:fillRect/>
          </a:stretch>
        </p:blipFill>
        <p:spPr>
          <a:xfrm>
            <a:off x="119900" y="6250550"/>
            <a:ext cx="1397115" cy="429881"/>
          </a:xfrm>
          <a:prstGeom prst="rect">
            <a:avLst/>
          </a:prstGeom>
        </p:spPr>
      </p:pic>
    </p:spTree>
    <p:extLst>
      <p:ext uri="{BB962C8B-B14F-4D97-AF65-F5344CB8AC3E}">
        <p14:creationId xmlns:p14="http://schemas.microsoft.com/office/powerpoint/2010/main" val="34917391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p:cNvSpPr txBox="1">
            <a:spLocks/>
          </p:cNvSpPr>
          <p:nvPr userDrawn="1"/>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dirty="0"/>
              <a:t>Click to edit Master title style</a:t>
            </a:r>
          </a:p>
        </p:txBody>
      </p:sp>
      <p:sp>
        <p:nvSpPr>
          <p:cNvPr id="4" name="Footer Placeholder 3"/>
          <p:cNvSpPr>
            <a:spLocks noGrp="1"/>
          </p:cNvSpPr>
          <p:nvPr>
            <p:ph type="ftr" sz="quarter" idx="3"/>
          </p:nvPr>
        </p:nvSpPr>
        <p:spPr>
          <a:xfrm>
            <a:off x="365126" y="6611007"/>
            <a:ext cx="8014247" cy="211991"/>
          </a:xfrm>
          <a:prstGeom prst="rect">
            <a:avLst/>
          </a:prstGeom>
        </p:spPr>
        <p:txBody>
          <a:bodyPr vert="horz" lIns="91440" tIns="45720" rIns="91440" bIns="45720" rtlCol="0" anchor="ctr"/>
          <a:lstStyle>
            <a:lvl1pPr algn="ctr">
              <a:defRPr sz="600">
                <a:solidFill>
                  <a:schemeClr val="tx1">
                    <a:tint val="75000"/>
                  </a:schemeClr>
                </a:solidFill>
              </a:defRPr>
            </a:lvl1pPr>
          </a:lstStyle>
          <a:p>
            <a:r>
              <a:rPr lang="en-US" dirty="0" smtClean="0"/>
              <a:t>© 2019 Cengage.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Lst>
  <p:hf hdr="0" dt="0"/>
  <p:txStyles>
    <p:titleStyle>
      <a:lvl1pPr algn="l" defTabSz="914400" rtl="0" eaLnBrk="1" latinLnBrk="0" hangingPunct="1">
        <a:lnSpc>
          <a:spcPct val="85000"/>
        </a:lnSpc>
        <a:spcBef>
          <a:spcPct val="0"/>
        </a:spcBef>
        <a:buNone/>
        <a:defRPr sz="2200" b="1"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8500" y="2362200"/>
            <a:ext cx="7747000" cy="727524"/>
          </a:xfrm>
        </p:spPr>
        <p:txBody>
          <a:bodyPr/>
          <a:lstStyle/>
          <a:p>
            <a:r>
              <a:rPr lang="en-US" b="1" noProof="0" dirty="0" smtClean="0"/>
              <a:t>Network+ Guide to Networks</a:t>
            </a:r>
            <a:r>
              <a:rPr lang="en-US" b="1" noProof="0" dirty="0"/>
              <a:t/>
            </a:r>
            <a:br>
              <a:rPr lang="en-US" b="1" noProof="0" dirty="0"/>
            </a:br>
            <a:r>
              <a:rPr lang="en-US" b="1" noProof="0" dirty="0" smtClean="0"/>
              <a:t>Eighth </a:t>
            </a:r>
            <a:r>
              <a:rPr lang="en-US" b="1" noProof="0" dirty="0"/>
              <a:t>Edition</a:t>
            </a:r>
          </a:p>
        </p:txBody>
      </p:sp>
      <p:sp>
        <p:nvSpPr>
          <p:cNvPr id="3" name="Subtitle 2"/>
          <p:cNvSpPr>
            <a:spLocks noGrp="1"/>
          </p:cNvSpPr>
          <p:nvPr>
            <p:ph type="subTitle" idx="1"/>
          </p:nvPr>
        </p:nvSpPr>
        <p:spPr>
          <a:xfrm>
            <a:off x="698500" y="3352800"/>
            <a:ext cx="7747000" cy="855619"/>
          </a:xfrm>
        </p:spPr>
        <p:txBody>
          <a:bodyPr/>
          <a:lstStyle/>
          <a:p>
            <a:r>
              <a:rPr lang="en-US" sz="2400" b="1" dirty="0">
                <a:solidFill>
                  <a:schemeClr val="tx1"/>
                </a:solidFill>
              </a:rPr>
              <a:t>Chapter 6</a:t>
            </a:r>
          </a:p>
          <a:p>
            <a:r>
              <a:rPr lang="en-US" sz="2400" b="1" dirty="0">
                <a:solidFill>
                  <a:schemeClr val="tx1"/>
                </a:solidFill>
              </a:rPr>
              <a:t>Wireless Networking</a:t>
            </a:r>
          </a:p>
        </p:txBody>
      </p:sp>
      <p:sp>
        <p:nvSpPr>
          <p:cNvPr id="5" name="Content Placeholder 4"/>
          <p:cNvSpPr>
            <a:spLocks noGrp="1"/>
          </p:cNvSpPr>
          <p:nvPr>
            <p:ph sz="quarter" idx="10"/>
          </p:nvPr>
        </p:nvSpPr>
        <p:spPr>
          <a:xfrm>
            <a:off x="1485900" y="6324600"/>
            <a:ext cx="5676900" cy="350865"/>
          </a:xfrm>
        </p:spPr>
        <p:txBody>
          <a:bodyPr/>
          <a:lstStyle/>
          <a:p>
            <a:pPr marL="0" indent="0" algn="ctr">
              <a:buNone/>
            </a:pPr>
            <a:r>
              <a:rPr lang="en-US" sz="800" dirty="0">
                <a:solidFill>
                  <a:schemeClr val="tx1"/>
                </a:solidFill>
                <a:latin typeface="Arial" panose="020B0604020202020204" pitchFamily="34" charset="0"/>
                <a:cs typeface="Arial" panose="020B0604020202020204" pitchFamily="34" charset="0"/>
              </a:rPr>
              <a:t>© 2019 Cengage. All Rights Reserved. May not be copied, scanned, or duplicated, in whole or in part, except for use as permitted in a license distributed with a certain product or service or otherwise on a password-protected website for classroom use</a:t>
            </a:r>
            <a:r>
              <a:rPr lang="en-US" sz="800" dirty="0" smtClean="0">
                <a:solidFill>
                  <a:schemeClr val="tx1"/>
                </a:solidFill>
                <a:latin typeface="Arial" panose="020B0604020202020204" pitchFamily="34" charset="0"/>
                <a:cs typeface="Arial" panose="020B0604020202020204" pitchFamily="34" charset="0"/>
              </a:rPr>
              <a:t>.</a:t>
            </a:r>
            <a:endParaRPr lang="en-US" sz="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36809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Signal Propagation (2 of 4)</a:t>
            </a:r>
            <a:endParaRPr lang="en-US" noProof="0" dirty="0"/>
          </a:p>
        </p:txBody>
      </p:sp>
      <p:sp>
        <p:nvSpPr>
          <p:cNvPr id="3" name="Content Placeholder 2"/>
          <p:cNvSpPr>
            <a:spLocks noGrp="1"/>
          </p:cNvSpPr>
          <p:nvPr>
            <p:ph idx="1"/>
          </p:nvPr>
        </p:nvSpPr>
        <p:spPr>
          <a:xfrm>
            <a:off x="365125" y="1538818"/>
            <a:ext cx="8415338" cy="4622804"/>
          </a:xfrm>
        </p:spPr>
        <p:txBody>
          <a:bodyPr/>
          <a:lstStyle/>
          <a:p>
            <a:pPr>
              <a:spcBef>
                <a:spcPts val="800"/>
              </a:spcBef>
            </a:pPr>
            <a:r>
              <a:rPr lang="en-US" noProof="0" dirty="0" smtClean="0"/>
              <a:t>Fading:</a:t>
            </a:r>
          </a:p>
          <a:p>
            <a:pPr lvl="1">
              <a:spcBef>
                <a:spcPts val="800"/>
              </a:spcBef>
            </a:pPr>
            <a:r>
              <a:rPr lang="en-US" noProof="0" dirty="0" smtClean="0"/>
              <a:t>As signal runs into obstacles, its energy will gradually fade</a:t>
            </a:r>
          </a:p>
          <a:p>
            <a:pPr lvl="1">
              <a:spcBef>
                <a:spcPts val="800"/>
              </a:spcBef>
            </a:pPr>
            <a:r>
              <a:rPr lang="en-US" noProof="0" dirty="0" smtClean="0"/>
              <a:t>Excessive fading can cause dropped connections or slow data transmission</a:t>
            </a:r>
          </a:p>
          <a:p>
            <a:pPr>
              <a:spcBef>
                <a:spcPts val="800"/>
              </a:spcBef>
            </a:pPr>
            <a:r>
              <a:rPr lang="en-US" noProof="0" dirty="0" smtClean="0"/>
              <a:t>Attenuation:</a:t>
            </a:r>
            <a:endParaRPr lang="en-US" noProof="0" dirty="0"/>
          </a:p>
          <a:p>
            <a:pPr lvl="1">
              <a:spcBef>
                <a:spcPts val="800"/>
              </a:spcBef>
            </a:pPr>
            <a:r>
              <a:rPr lang="en-US" noProof="0" dirty="0"/>
              <a:t>Signal weakens</a:t>
            </a:r>
          </a:p>
          <a:p>
            <a:pPr lvl="2">
              <a:spcBef>
                <a:spcPts val="800"/>
              </a:spcBef>
            </a:pPr>
            <a:r>
              <a:rPr lang="en-US" noProof="0" dirty="0"/>
              <a:t>Moving away from transmission antenna</a:t>
            </a:r>
          </a:p>
          <a:p>
            <a:pPr lvl="1">
              <a:spcBef>
                <a:spcPts val="800"/>
              </a:spcBef>
            </a:pPr>
            <a:r>
              <a:rPr lang="en-US" noProof="0" dirty="0"/>
              <a:t>Correcting signal attenuation</a:t>
            </a:r>
          </a:p>
          <a:p>
            <a:pPr lvl="2">
              <a:spcBef>
                <a:spcPts val="800"/>
              </a:spcBef>
            </a:pPr>
            <a:r>
              <a:rPr lang="en-US" noProof="0" dirty="0" smtClean="0"/>
              <a:t>Increase the power of the transmission</a:t>
            </a:r>
          </a:p>
          <a:p>
            <a:pPr lvl="2">
              <a:spcBef>
                <a:spcPts val="800"/>
              </a:spcBef>
            </a:pPr>
            <a:r>
              <a:rPr lang="en-US" noProof="0" dirty="0" smtClean="0"/>
              <a:t>Repeat </a:t>
            </a:r>
            <a:r>
              <a:rPr lang="en-US" noProof="0" dirty="0"/>
              <a:t>the signal from a closer broadcast point called a </a:t>
            </a:r>
            <a:r>
              <a:rPr lang="en-US" noProof="0" dirty="0" smtClean="0"/>
              <a:t>wireless range </a:t>
            </a:r>
            <a:r>
              <a:rPr lang="en-US" noProof="0" dirty="0"/>
              <a:t>extender</a:t>
            </a:r>
          </a:p>
          <a:p>
            <a:pPr>
              <a:spcBef>
                <a:spcPts val="800"/>
              </a:spcBef>
            </a:pPr>
            <a:r>
              <a:rPr lang="en-US" noProof="0" dirty="0" smtClean="0"/>
              <a:t>Interference:</a:t>
            </a:r>
          </a:p>
          <a:p>
            <a:pPr lvl="1">
              <a:spcBef>
                <a:spcPts val="800"/>
              </a:spcBef>
            </a:pPr>
            <a:r>
              <a:rPr lang="en-US" noProof="0" dirty="0" smtClean="0"/>
              <a:t>Wireless signals are </a:t>
            </a:r>
            <a:r>
              <a:rPr lang="en-US" noProof="0" dirty="0"/>
              <a:t>m</a:t>
            </a:r>
            <a:r>
              <a:rPr lang="en-US" noProof="0" dirty="0" smtClean="0"/>
              <a:t>ore </a:t>
            </a:r>
            <a:r>
              <a:rPr lang="en-US" noProof="0" dirty="0"/>
              <a:t>vulnerable to noise</a:t>
            </a:r>
          </a:p>
          <a:p>
            <a:pPr lvl="2">
              <a:spcBef>
                <a:spcPts val="800"/>
              </a:spcBef>
            </a:pPr>
            <a:r>
              <a:rPr lang="en-US" noProof="0" dirty="0"/>
              <a:t>No wireless conduit, shielding</a:t>
            </a:r>
          </a:p>
          <a:p>
            <a:pPr lvl="1">
              <a:spcBef>
                <a:spcPts val="800"/>
              </a:spcBef>
            </a:pPr>
            <a:r>
              <a:rPr lang="en-US" noProof="0" dirty="0"/>
              <a:t>Signal-to-noise ratio (</a:t>
            </a:r>
            <a:r>
              <a:rPr lang="en-US" noProof="0" dirty="0" smtClean="0"/>
              <a:t>S</a:t>
            </a:r>
            <a:r>
              <a:rPr lang="en-US" sz="100" noProof="0" dirty="0" smtClean="0"/>
              <a:t> </a:t>
            </a:r>
            <a:r>
              <a:rPr lang="en-US" noProof="0" dirty="0" smtClean="0"/>
              <a:t>N</a:t>
            </a:r>
            <a:r>
              <a:rPr lang="en-US" sz="100" noProof="0" dirty="0" smtClean="0"/>
              <a:t> </a:t>
            </a:r>
            <a:r>
              <a:rPr lang="en-US" noProof="0" dirty="0" smtClean="0"/>
              <a:t>R</a:t>
            </a:r>
            <a:r>
              <a:rPr lang="en-US" noProof="0" dirty="0"/>
              <a:t>) = proportion of noise to the strength of a </a:t>
            </a:r>
            <a:r>
              <a:rPr lang="en-US" noProof="0" dirty="0" smtClean="0"/>
              <a:t>signal</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284980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Signal Propagation (3 of 4)</a:t>
            </a:r>
            <a:endParaRPr lang="en-US" noProof="0" dirty="0"/>
          </a:p>
        </p:txBody>
      </p:sp>
      <p:sp>
        <p:nvSpPr>
          <p:cNvPr id="3" name="Content Placeholder 2"/>
          <p:cNvSpPr>
            <a:spLocks noGrp="1"/>
          </p:cNvSpPr>
          <p:nvPr>
            <p:ph idx="1"/>
          </p:nvPr>
        </p:nvSpPr>
        <p:spPr>
          <a:xfrm>
            <a:off x="365125" y="1538818"/>
            <a:ext cx="8415338" cy="3382977"/>
          </a:xfrm>
        </p:spPr>
        <p:txBody>
          <a:bodyPr/>
          <a:lstStyle/>
          <a:p>
            <a:pPr>
              <a:spcBef>
                <a:spcPts val="1000"/>
              </a:spcBef>
            </a:pPr>
            <a:r>
              <a:rPr lang="en-US" noProof="0" dirty="0" smtClean="0"/>
              <a:t>Refraction</a:t>
            </a:r>
          </a:p>
          <a:p>
            <a:pPr lvl="1">
              <a:spcBef>
                <a:spcPts val="1000"/>
              </a:spcBef>
            </a:pPr>
            <a:r>
              <a:rPr lang="en-US" noProof="0" dirty="0" smtClean="0"/>
              <a:t>As a wave travels through objects the wave’s direction, speed, and wavelength are altered (or refracted)</a:t>
            </a:r>
          </a:p>
          <a:p>
            <a:pPr>
              <a:spcBef>
                <a:spcPts val="1000"/>
              </a:spcBef>
            </a:pPr>
            <a:r>
              <a:rPr lang="en-US" noProof="0" dirty="0" smtClean="0"/>
              <a:t>Reflection</a:t>
            </a:r>
          </a:p>
          <a:p>
            <a:pPr lvl="1">
              <a:spcBef>
                <a:spcPts val="1000"/>
              </a:spcBef>
            </a:pPr>
            <a:r>
              <a:rPr lang="en-US" noProof="0" dirty="0" smtClean="0"/>
              <a:t>Signal bounces back toward its source</a:t>
            </a:r>
          </a:p>
          <a:p>
            <a:pPr>
              <a:spcBef>
                <a:spcPts val="1000"/>
              </a:spcBef>
            </a:pPr>
            <a:r>
              <a:rPr lang="en-US" noProof="0" dirty="0" smtClean="0"/>
              <a:t>Scattering</a:t>
            </a:r>
          </a:p>
          <a:p>
            <a:pPr lvl="1">
              <a:spcBef>
                <a:spcPts val="1000"/>
              </a:spcBef>
            </a:pPr>
            <a:r>
              <a:rPr lang="en-US" noProof="0" dirty="0" smtClean="0"/>
              <a:t>Diffusion </a:t>
            </a:r>
            <a:r>
              <a:rPr lang="en-US" noProof="0" dirty="0"/>
              <a:t>in multiple different </a:t>
            </a:r>
            <a:r>
              <a:rPr lang="en-US" noProof="0" dirty="0" smtClean="0"/>
              <a:t>directions</a:t>
            </a:r>
          </a:p>
          <a:p>
            <a:pPr>
              <a:spcBef>
                <a:spcPts val="1000"/>
              </a:spcBef>
            </a:pPr>
            <a:r>
              <a:rPr lang="en-US" noProof="0" dirty="0" smtClean="0"/>
              <a:t>Diffraction</a:t>
            </a:r>
          </a:p>
          <a:p>
            <a:pPr lvl="1">
              <a:spcBef>
                <a:spcPts val="1000"/>
              </a:spcBef>
            </a:pPr>
            <a:r>
              <a:rPr lang="en-US" noProof="0" dirty="0" smtClean="0"/>
              <a:t>Signal </a:t>
            </a:r>
            <a:r>
              <a:rPr lang="en-US" noProof="0" dirty="0"/>
              <a:t>splits into secondary </a:t>
            </a:r>
            <a:r>
              <a:rPr lang="en-US" noProof="0" dirty="0" smtClean="0"/>
              <a:t>waves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874212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Signal Propagation (4 of 4)</a:t>
            </a:r>
            <a:endParaRPr lang="en-US" noProof="0" dirty="0"/>
          </a:p>
        </p:txBody>
      </p:sp>
      <p:sp>
        <p:nvSpPr>
          <p:cNvPr id="3" name="Content Placeholder 2"/>
          <p:cNvSpPr>
            <a:spLocks noGrp="1"/>
          </p:cNvSpPr>
          <p:nvPr>
            <p:ph idx="1"/>
          </p:nvPr>
        </p:nvSpPr>
        <p:spPr>
          <a:xfrm>
            <a:off x="365125" y="1538818"/>
            <a:ext cx="3902075" cy="2652182"/>
          </a:xfrm>
        </p:spPr>
        <p:txBody>
          <a:bodyPr/>
          <a:lstStyle/>
          <a:p>
            <a:pPr>
              <a:spcBef>
                <a:spcPts val="1000"/>
              </a:spcBef>
            </a:pPr>
            <a:r>
              <a:rPr lang="en-US" noProof="0" dirty="0"/>
              <a:t>Multipath </a:t>
            </a:r>
            <a:r>
              <a:rPr lang="en-US" noProof="0" dirty="0" smtClean="0"/>
              <a:t>signals:</a:t>
            </a:r>
            <a:endParaRPr lang="en-US" noProof="0" dirty="0"/>
          </a:p>
          <a:p>
            <a:pPr lvl="1">
              <a:spcBef>
                <a:spcPts val="1000"/>
              </a:spcBef>
            </a:pPr>
            <a:r>
              <a:rPr lang="en-US" noProof="0" dirty="0"/>
              <a:t>Wireless signals follow different paths to destination</a:t>
            </a:r>
          </a:p>
          <a:p>
            <a:pPr lvl="1">
              <a:spcBef>
                <a:spcPts val="1000"/>
              </a:spcBef>
            </a:pPr>
            <a:r>
              <a:rPr lang="en-US" noProof="0" dirty="0"/>
              <a:t>Advantage</a:t>
            </a:r>
          </a:p>
          <a:p>
            <a:pPr lvl="2">
              <a:spcBef>
                <a:spcPts val="1000"/>
              </a:spcBef>
            </a:pPr>
            <a:r>
              <a:rPr lang="en-US" noProof="0" dirty="0"/>
              <a:t>Better chance of reaching destination</a:t>
            </a:r>
          </a:p>
          <a:p>
            <a:pPr lvl="1">
              <a:spcBef>
                <a:spcPts val="1000"/>
              </a:spcBef>
            </a:pPr>
            <a:r>
              <a:rPr lang="en-US" noProof="0" dirty="0"/>
              <a:t>Disadvantage</a:t>
            </a:r>
          </a:p>
          <a:p>
            <a:pPr lvl="2">
              <a:spcBef>
                <a:spcPts val="1000"/>
              </a:spcBef>
            </a:pPr>
            <a:r>
              <a:rPr lang="en-US" noProof="0" dirty="0"/>
              <a:t>Signal delay will result in data </a:t>
            </a:r>
            <a:r>
              <a:rPr lang="en-US" noProof="0" dirty="0" smtClean="0"/>
              <a:t>errors</a:t>
            </a:r>
          </a:p>
        </p:txBody>
      </p:sp>
      <p:pic>
        <p:nvPicPr>
          <p:cNvPr id="5" name="Picture 4" descr="Figure 6-5 Multipath signal propagation. In a room, the signals from the access point with antennas travel in all directions. Some are reflected off the ceiling, some are diffracted off the edge of the table, and some are scattered by a plant."/>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0036" y="1441155"/>
            <a:ext cx="4103945" cy="3107513"/>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25055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Wireless Standards for the I</a:t>
            </a:r>
            <a:r>
              <a:rPr lang="en-US" sz="100" noProof="0" dirty="0" smtClean="0"/>
              <a:t> </a:t>
            </a:r>
            <a:r>
              <a:rPr lang="en-US" noProof="0" dirty="0" smtClean="0"/>
              <a:t>o</a:t>
            </a:r>
            <a:r>
              <a:rPr lang="en-US" sz="100" noProof="0" dirty="0" smtClean="0"/>
              <a:t> </a:t>
            </a:r>
            <a:r>
              <a:rPr lang="en-US" noProof="0" dirty="0" smtClean="0"/>
              <a:t>T (Internet of Things) (1 of 2)</a:t>
            </a:r>
            <a:endParaRPr lang="en-US" noProof="0" dirty="0"/>
          </a:p>
        </p:txBody>
      </p:sp>
      <p:sp>
        <p:nvSpPr>
          <p:cNvPr id="3" name="Content Placeholder 2"/>
          <p:cNvSpPr>
            <a:spLocks noGrp="1"/>
          </p:cNvSpPr>
          <p:nvPr>
            <p:ph idx="1"/>
          </p:nvPr>
        </p:nvSpPr>
        <p:spPr>
          <a:xfrm>
            <a:off x="365125" y="1538818"/>
            <a:ext cx="8415338" cy="3097771"/>
          </a:xfrm>
        </p:spPr>
        <p:txBody>
          <a:bodyPr/>
          <a:lstStyle/>
          <a:p>
            <a:pPr>
              <a:spcBef>
                <a:spcPts val="1000"/>
              </a:spcBef>
            </a:pPr>
            <a:r>
              <a:rPr lang="en-US" noProof="0" dirty="0" smtClean="0"/>
              <a:t>I</a:t>
            </a:r>
            <a:r>
              <a:rPr lang="en-US" sz="100" noProof="0" dirty="0" smtClean="0"/>
              <a:t> </a:t>
            </a:r>
            <a:r>
              <a:rPr lang="en-US" noProof="0" dirty="0" smtClean="0"/>
              <a:t>o</a:t>
            </a:r>
            <a:r>
              <a:rPr lang="en-US" sz="100" noProof="0" dirty="0" smtClean="0"/>
              <a:t> </a:t>
            </a:r>
            <a:r>
              <a:rPr lang="en-US" noProof="0" dirty="0" smtClean="0"/>
              <a:t>T</a:t>
            </a:r>
          </a:p>
          <a:p>
            <a:pPr lvl="1">
              <a:spcBef>
                <a:spcPts val="1000"/>
              </a:spcBef>
            </a:pPr>
            <a:r>
              <a:rPr lang="en-US" noProof="0" dirty="0" smtClean="0"/>
              <a:t>Made up of any device that can be connected to the Internet</a:t>
            </a:r>
          </a:p>
          <a:p>
            <a:pPr>
              <a:spcBef>
                <a:spcPts val="1000"/>
              </a:spcBef>
            </a:pPr>
            <a:r>
              <a:rPr lang="en-US" noProof="0" dirty="0" smtClean="0"/>
              <a:t>Personal monitoring devices</a:t>
            </a:r>
          </a:p>
          <a:p>
            <a:pPr lvl="1">
              <a:spcBef>
                <a:spcPts val="1000"/>
              </a:spcBef>
            </a:pPr>
            <a:r>
              <a:rPr lang="en-US" noProof="0" dirty="0" smtClean="0"/>
              <a:t>One of the fastest-growing areas of I</a:t>
            </a:r>
            <a:r>
              <a:rPr lang="en-US" sz="100" noProof="0" dirty="0" smtClean="0"/>
              <a:t> </a:t>
            </a:r>
            <a:r>
              <a:rPr lang="en-US" noProof="0" dirty="0" smtClean="0"/>
              <a:t>o</a:t>
            </a:r>
            <a:r>
              <a:rPr lang="en-US" sz="100" noProof="0" dirty="0" smtClean="0"/>
              <a:t> </a:t>
            </a:r>
            <a:r>
              <a:rPr lang="en-US" noProof="0" dirty="0" smtClean="0"/>
              <a:t>T</a:t>
            </a:r>
          </a:p>
          <a:p>
            <a:pPr>
              <a:spcBef>
                <a:spcPts val="1000"/>
              </a:spcBef>
            </a:pPr>
            <a:r>
              <a:rPr lang="en-US" noProof="0" dirty="0" smtClean="0"/>
              <a:t>Smart home devices</a:t>
            </a:r>
          </a:p>
          <a:p>
            <a:pPr lvl="1">
              <a:spcBef>
                <a:spcPts val="1000"/>
              </a:spcBef>
            </a:pPr>
            <a:r>
              <a:rPr lang="en-US" noProof="0" dirty="0" smtClean="0"/>
              <a:t>Interlink devices such as locks and lights, security cameras, etc.</a:t>
            </a:r>
          </a:p>
          <a:p>
            <a:pPr>
              <a:spcBef>
                <a:spcPts val="1000"/>
              </a:spcBef>
            </a:pPr>
            <a:r>
              <a:rPr lang="en-US" noProof="0" dirty="0" smtClean="0"/>
              <a:t>HAN (home area network)</a:t>
            </a:r>
          </a:p>
          <a:p>
            <a:pPr lvl="1">
              <a:spcBef>
                <a:spcPts val="1000"/>
              </a:spcBef>
            </a:pPr>
            <a:r>
              <a:rPr lang="en-US" noProof="0" dirty="0" smtClean="0"/>
              <a:t>Connected devices within a home create a type of LAN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313621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Wireless Standards for the I</a:t>
            </a:r>
            <a:r>
              <a:rPr lang="en-US" sz="100" noProof="0" dirty="0" smtClean="0"/>
              <a:t> </a:t>
            </a:r>
            <a:r>
              <a:rPr lang="en-US" noProof="0" dirty="0" smtClean="0"/>
              <a:t>o</a:t>
            </a:r>
            <a:r>
              <a:rPr lang="en-US" sz="100" noProof="0" dirty="0" smtClean="0"/>
              <a:t> </a:t>
            </a:r>
            <a:r>
              <a:rPr lang="en-US" noProof="0" dirty="0" smtClean="0"/>
              <a:t>T (Internet of Things) (2 of 2)</a:t>
            </a:r>
            <a:endParaRPr lang="en-US" noProof="0" dirty="0"/>
          </a:p>
        </p:txBody>
      </p:sp>
      <p:sp>
        <p:nvSpPr>
          <p:cNvPr id="3" name="Content Placeholder 2"/>
          <p:cNvSpPr>
            <a:spLocks noGrp="1"/>
          </p:cNvSpPr>
          <p:nvPr>
            <p:ph idx="1"/>
          </p:nvPr>
        </p:nvSpPr>
        <p:spPr>
          <a:xfrm>
            <a:off x="365125" y="1538818"/>
            <a:ext cx="8415338" cy="1817421"/>
          </a:xfrm>
        </p:spPr>
        <p:txBody>
          <a:bodyPr/>
          <a:lstStyle/>
          <a:p>
            <a:pPr>
              <a:spcBef>
                <a:spcPts val="1000"/>
              </a:spcBef>
            </a:pPr>
            <a:r>
              <a:rPr lang="en-US" noProof="0" dirty="0" smtClean="0"/>
              <a:t>W</a:t>
            </a:r>
            <a:r>
              <a:rPr lang="en-US" sz="100" noProof="0" dirty="0" smtClean="0"/>
              <a:t> </a:t>
            </a:r>
            <a:r>
              <a:rPr lang="en-US" noProof="0" dirty="0" smtClean="0"/>
              <a:t>PAN (wireless personal area network)</a:t>
            </a:r>
          </a:p>
          <a:p>
            <a:pPr lvl="1">
              <a:spcBef>
                <a:spcPts val="1000"/>
              </a:spcBef>
            </a:pPr>
            <a:r>
              <a:rPr lang="en-US" noProof="0" dirty="0" smtClean="0"/>
              <a:t>Include short-range wireless technologies such as Bluetooth and ZigBee</a:t>
            </a:r>
          </a:p>
          <a:p>
            <a:pPr>
              <a:spcBef>
                <a:spcPts val="1000"/>
              </a:spcBef>
            </a:pPr>
            <a:r>
              <a:rPr lang="en-US" noProof="0" dirty="0" smtClean="0"/>
              <a:t>PANs rarely exceed about 10 meters in any direction</a:t>
            </a:r>
          </a:p>
          <a:p>
            <a:pPr>
              <a:spcBef>
                <a:spcPts val="1000"/>
              </a:spcBef>
            </a:pPr>
            <a:r>
              <a:rPr lang="en-US" noProof="0" dirty="0" smtClean="0"/>
              <a:t>Most common wireless technologies used to connect W</a:t>
            </a:r>
            <a:r>
              <a:rPr lang="en-US" sz="100" noProof="0" dirty="0" smtClean="0"/>
              <a:t> </a:t>
            </a:r>
            <a:r>
              <a:rPr lang="en-US" noProof="0" dirty="0" smtClean="0"/>
              <a:t>PAN and HAN devices are discussed next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395854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ZigBee</a:t>
            </a:r>
            <a:endParaRPr lang="en-US" noProof="0" dirty="0"/>
          </a:p>
        </p:txBody>
      </p:sp>
      <p:sp>
        <p:nvSpPr>
          <p:cNvPr id="3" name="Content Placeholder 2"/>
          <p:cNvSpPr>
            <a:spLocks noGrp="1"/>
          </p:cNvSpPr>
          <p:nvPr>
            <p:ph idx="1"/>
          </p:nvPr>
        </p:nvSpPr>
        <p:spPr>
          <a:xfrm>
            <a:off x="365125" y="1538818"/>
            <a:ext cx="8415338" cy="2611484"/>
          </a:xfrm>
        </p:spPr>
        <p:txBody>
          <a:bodyPr/>
          <a:lstStyle/>
          <a:p>
            <a:pPr>
              <a:spcBef>
                <a:spcPts val="1000"/>
              </a:spcBef>
            </a:pPr>
            <a:r>
              <a:rPr lang="en-US" noProof="0" dirty="0" smtClean="0"/>
              <a:t>ZigBee:</a:t>
            </a:r>
          </a:p>
          <a:p>
            <a:pPr lvl="1">
              <a:spcBef>
                <a:spcPts val="1000"/>
              </a:spcBef>
            </a:pPr>
            <a:r>
              <a:rPr lang="en-US" noProof="0" dirty="0" smtClean="0"/>
              <a:t>Based on the 802.15.4 standard</a:t>
            </a:r>
          </a:p>
          <a:p>
            <a:pPr lvl="1">
              <a:spcBef>
                <a:spcPts val="1000"/>
              </a:spcBef>
            </a:pPr>
            <a:r>
              <a:rPr lang="en-US" noProof="0" dirty="0" smtClean="0"/>
              <a:t>A low-powered, battery-conserving wireless technology</a:t>
            </a:r>
          </a:p>
          <a:p>
            <a:pPr lvl="1">
              <a:spcBef>
                <a:spcPts val="1000"/>
              </a:spcBef>
            </a:pPr>
            <a:r>
              <a:rPr lang="en-US" noProof="0" dirty="0" smtClean="0"/>
              <a:t>Designed to handle small amounts of data</a:t>
            </a:r>
          </a:p>
          <a:p>
            <a:pPr lvl="1">
              <a:spcBef>
                <a:spcPts val="1000"/>
              </a:spcBef>
            </a:pPr>
            <a:r>
              <a:rPr lang="en-US" noProof="0" dirty="0" smtClean="0"/>
              <a:t>Ideal for use in I</a:t>
            </a:r>
            <a:r>
              <a:rPr lang="en-US" sz="100" noProof="0" dirty="0" smtClean="0"/>
              <a:t> </a:t>
            </a:r>
            <a:r>
              <a:rPr lang="en-US" noProof="0" dirty="0" smtClean="0"/>
              <a:t>S</a:t>
            </a:r>
            <a:r>
              <a:rPr lang="en-US" sz="100" noProof="0" dirty="0" smtClean="0"/>
              <a:t> </a:t>
            </a:r>
            <a:r>
              <a:rPr lang="en-US" noProof="0" dirty="0" smtClean="0"/>
              <a:t>M (industrial, scientific, and medical) sensors</a:t>
            </a:r>
          </a:p>
          <a:p>
            <a:pPr lvl="1">
              <a:spcBef>
                <a:spcPts val="1000"/>
              </a:spcBef>
            </a:pPr>
            <a:r>
              <a:rPr lang="en-US" noProof="0" dirty="0" smtClean="0"/>
              <a:t>Used in IoT devices for:</a:t>
            </a:r>
          </a:p>
          <a:p>
            <a:pPr lvl="2">
              <a:spcBef>
                <a:spcPts val="1000"/>
              </a:spcBef>
            </a:pPr>
            <a:r>
              <a:rPr lang="en-US" noProof="0" dirty="0" smtClean="0"/>
              <a:t>Building automation, H</a:t>
            </a:r>
            <a:r>
              <a:rPr lang="en-US" sz="100" noProof="0" dirty="0" smtClean="0"/>
              <a:t> </a:t>
            </a:r>
            <a:r>
              <a:rPr lang="en-US" noProof="0" dirty="0" smtClean="0"/>
              <a:t>V</a:t>
            </a:r>
            <a:r>
              <a:rPr lang="en-US" sz="100" noProof="0" dirty="0" smtClean="0"/>
              <a:t> </a:t>
            </a:r>
            <a:r>
              <a:rPr lang="en-US" noProof="0" dirty="0" smtClean="0"/>
              <a:t>A</a:t>
            </a:r>
            <a:r>
              <a:rPr lang="en-US" sz="100" noProof="0" dirty="0" smtClean="0"/>
              <a:t> </a:t>
            </a:r>
            <a:r>
              <a:rPr lang="en-US" noProof="0" dirty="0" smtClean="0"/>
              <a:t>C control, A</a:t>
            </a:r>
            <a:r>
              <a:rPr lang="en-US" sz="100" noProof="0" dirty="0" smtClean="0"/>
              <a:t> </a:t>
            </a:r>
            <a:r>
              <a:rPr lang="en-US" noProof="0" dirty="0" smtClean="0"/>
              <a:t>M</a:t>
            </a:r>
            <a:r>
              <a:rPr lang="en-US" sz="100" noProof="0" dirty="0" smtClean="0"/>
              <a:t> </a:t>
            </a:r>
            <a:r>
              <a:rPr lang="en-US" noProof="0" dirty="0" smtClean="0"/>
              <a:t>R (Automatic Meter Reading), and fleet management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605981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Z-Wave</a:t>
            </a:r>
            <a:endParaRPr lang="en-US" noProof="0" dirty="0"/>
          </a:p>
        </p:txBody>
      </p:sp>
      <p:sp>
        <p:nvSpPr>
          <p:cNvPr id="3" name="Content Placeholder 2"/>
          <p:cNvSpPr>
            <a:spLocks noGrp="1"/>
          </p:cNvSpPr>
          <p:nvPr>
            <p:ph idx="1"/>
          </p:nvPr>
        </p:nvSpPr>
        <p:spPr>
          <a:xfrm>
            <a:off x="365125" y="1538818"/>
            <a:ext cx="8415338" cy="3295261"/>
          </a:xfrm>
        </p:spPr>
        <p:txBody>
          <a:bodyPr/>
          <a:lstStyle/>
          <a:p>
            <a:pPr>
              <a:spcBef>
                <a:spcPts val="1000"/>
              </a:spcBef>
            </a:pPr>
            <a:r>
              <a:rPr lang="en-US" noProof="0" dirty="0" smtClean="0"/>
              <a:t>Z-Wave</a:t>
            </a:r>
          </a:p>
          <a:p>
            <a:pPr lvl="1">
              <a:spcBef>
                <a:spcPts val="1000"/>
              </a:spcBef>
            </a:pPr>
            <a:r>
              <a:rPr lang="en-US" noProof="0" dirty="0" smtClean="0"/>
              <a:t>A smart home protocol that provides two basic types of functions:</a:t>
            </a:r>
          </a:p>
          <a:p>
            <a:pPr lvl="2">
              <a:spcBef>
                <a:spcPts val="1000"/>
              </a:spcBef>
            </a:pPr>
            <a:r>
              <a:rPr lang="en-US" noProof="0" dirty="0" smtClean="0"/>
              <a:t>Signaling to manage wireless connections</a:t>
            </a:r>
          </a:p>
          <a:p>
            <a:pPr lvl="2">
              <a:spcBef>
                <a:spcPts val="1000"/>
              </a:spcBef>
            </a:pPr>
            <a:r>
              <a:rPr lang="en-US" noProof="0" dirty="0" smtClean="0"/>
              <a:t>Control to transmit data and commands between devices</a:t>
            </a:r>
          </a:p>
          <a:p>
            <a:pPr>
              <a:spcBef>
                <a:spcPts val="1000"/>
              </a:spcBef>
            </a:pPr>
            <a:r>
              <a:rPr lang="en-US" noProof="0" dirty="0" smtClean="0"/>
              <a:t>A Z-Wave network controller (called a hub)</a:t>
            </a:r>
          </a:p>
          <a:p>
            <a:pPr lvl="1">
              <a:spcBef>
                <a:spcPts val="1000"/>
              </a:spcBef>
            </a:pPr>
            <a:r>
              <a:rPr lang="en-US" noProof="0" dirty="0" smtClean="0"/>
              <a:t>Receives commands from a smartphone or computer and relays the commands to various smart devices on its network</a:t>
            </a:r>
          </a:p>
          <a:p>
            <a:pPr>
              <a:spcBef>
                <a:spcPts val="1000"/>
              </a:spcBef>
            </a:pPr>
            <a:r>
              <a:rPr lang="en-US" noProof="0" dirty="0" smtClean="0"/>
              <a:t>Z-Wave transmissions have a range of up to 100 m per hop</a:t>
            </a:r>
          </a:p>
          <a:p>
            <a:pPr lvl="1">
              <a:spcBef>
                <a:spcPts val="1000"/>
              </a:spcBef>
            </a:pPr>
            <a:r>
              <a:rPr lang="en-US" noProof="0" dirty="0" smtClean="0"/>
              <a:t>Can tolerate up to four hops through repeaters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9179582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Bluetooth (1 of 2)</a:t>
            </a:r>
            <a:endParaRPr lang="en-US" noProof="0" dirty="0"/>
          </a:p>
        </p:txBody>
      </p:sp>
      <p:sp>
        <p:nvSpPr>
          <p:cNvPr id="3" name="Content Placeholder 2"/>
          <p:cNvSpPr>
            <a:spLocks noGrp="1"/>
          </p:cNvSpPr>
          <p:nvPr>
            <p:ph idx="1"/>
          </p:nvPr>
        </p:nvSpPr>
        <p:spPr>
          <a:xfrm>
            <a:off x="365125" y="1538818"/>
            <a:ext cx="8415338" cy="3481979"/>
          </a:xfrm>
        </p:spPr>
        <p:txBody>
          <a:bodyPr/>
          <a:lstStyle/>
          <a:p>
            <a:pPr>
              <a:spcBef>
                <a:spcPts val="1000"/>
              </a:spcBef>
            </a:pPr>
            <a:r>
              <a:rPr lang="en-US" noProof="0" dirty="0"/>
              <a:t>Bluetooth</a:t>
            </a:r>
          </a:p>
          <a:p>
            <a:pPr lvl="1">
              <a:spcBef>
                <a:spcPts val="1000"/>
              </a:spcBef>
            </a:pPr>
            <a:r>
              <a:rPr lang="en-US" noProof="0" dirty="0"/>
              <a:t>Operates in the radio band of </a:t>
            </a:r>
            <a:r>
              <a:rPr lang="en-US" noProof="0" dirty="0" smtClean="0"/>
              <a:t>2.4–2.4835 </a:t>
            </a:r>
            <a:r>
              <a:rPr lang="en-US" noProof="0" dirty="0"/>
              <a:t>GHz</a:t>
            </a:r>
          </a:p>
          <a:p>
            <a:pPr lvl="1">
              <a:spcBef>
                <a:spcPts val="1000"/>
              </a:spcBef>
            </a:pPr>
            <a:r>
              <a:rPr lang="en-US" noProof="0" dirty="0"/>
              <a:t>Hops between frequencies within that </a:t>
            </a:r>
            <a:r>
              <a:rPr lang="en-US" noProof="0" dirty="0" smtClean="0"/>
              <a:t>band to help reduce interference</a:t>
            </a:r>
            <a:endParaRPr lang="en-US" noProof="0" dirty="0"/>
          </a:p>
          <a:p>
            <a:pPr lvl="1">
              <a:spcBef>
                <a:spcPts val="1000"/>
              </a:spcBef>
            </a:pPr>
            <a:r>
              <a:rPr lang="en-US" noProof="0" dirty="0" smtClean="0"/>
              <a:t>Requires </a:t>
            </a:r>
            <a:r>
              <a:rPr lang="en-US" noProof="0" dirty="0"/>
              <a:t>close proximity to form a connection</a:t>
            </a:r>
          </a:p>
          <a:p>
            <a:pPr lvl="1">
              <a:spcBef>
                <a:spcPts val="1000"/>
              </a:spcBef>
            </a:pPr>
            <a:r>
              <a:rPr lang="en-US" noProof="0" dirty="0" smtClean="0"/>
              <a:t>Exact distance requirements depend on the class of Bluetooth device</a:t>
            </a:r>
          </a:p>
          <a:p>
            <a:pPr>
              <a:spcBef>
                <a:spcPts val="1000"/>
              </a:spcBef>
            </a:pPr>
            <a:r>
              <a:rPr lang="en-US" noProof="0" dirty="0" smtClean="0"/>
              <a:t>Before </a:t>
            </a:r>
            <a:r>
              <a:rPr lang="en-US" noProof="0" dirty="0"/>
              <a:t>two Bluetooth devices can connect, they must be </a:t>
            </a:r>
            <a:r>
              <a:rPr lang="en-US" noProof="0" dirty="0" smtClean="0"/>
              <a:t>paired</a:t>
            </a:r>
          </a:p>
          <a:p>
            <a:pPr>
              <a:spcBef>
                <a:spcPts val="1000"/>
              </a:spcBef>
            </a:pPr>
            <a:r>
              <a:rPr lang="en-US" noProof="0" dirty="0" smtClean="0"/>
              <a:t>Bluetooth interfaces are susceptible to a range of security risks</a:t>
            </a:r>
            <a:endParaRPr lang="en-US" noProof="0" dirty="0"/>
          </a:p>
          <a:p>
            <a:pPr lvl="1">
              <a:spcBef>
                <a:spcPts val="1000"/>
              </a:spcBef>
            </a:pPr>
            <a:r>
              <a:rPr lang="en-US" noProof="0" dirty="0" smtClean="0"/>
              <a:t>Bluejacking—A </a:t>
            </a:r>
            <a:r>
              <a:rPr lang="en-US" noProof="0" dirty="0"/>
              <a:t>connection is used to send unsolicited data</a:t>
            </a:r>
          </a:p>
          <a:p>
            <a:pPr lvl="1">
              <a:spcBef>
                <a:spcPts val="1000"/>
              </a:spcBef>
            </a:pPr>
            <a:r>
              <a:rPr lang="en-US" noProof="0" dirty="0" smtClean="0"/>
              <a:t>Bluesnarfing—A </a:t>
            </a:r>
            <a:r>
              <a:rPr lang="en-US" noProof="0" dirty="0"/>
              <a:t>connection is used to download data without </a:t>
            </a:r>
            <a:r>
              <a:rPr lang="en-US" noProof="0" dirty="0" smtClean="0"/>
              <a:t>permission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994823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Bluetooth (2 of 2)</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Table 6-2 Bluetooth power classes</a:t>
            </a:r>
            <a:endParaRPr lang="en-US" noProof="0" dirty="0"/>
          </a:p>
        </p:txBody>
      </p:sp>
      <p:graphicFrame>
        <p:nvGraphicFramePr>
          <p:cNvPr id="5" name="Table 4" descr="The table shows four columns and three rows. The column headings from left to right are as follows: class, maximum power output, typical range, and purpose. The rows are as follows. Row 1. Class, 1. Maximum power output, 100 m w. Typical range, up to 100 meters. Purpose, used for industrial purposes. Row 2. Class, 2. Maximum power output, 2.5 m w. Typical range, up to 10 meters. Purpose, used for mobile purposes. Row 3. Class, 3. Maximum power output, 1 m w. Typical range, up to 1 meter. Purpose, rarely used.  "/>
          <p:cNvGraphicFramePr>
            <a:graphicFrameLocks noGrp="1"/>
          </p:cNvGraphicFramePr>
          <p:nvPr>
            <p:extLst>
              <p:ext uri="{D42A27DB-BD31-4B8C-83A1-F6EECF244321}">
                <p14:modId xmlns:p14="http://schemas.microsoft.com/office/powerpoint/2010/main" val="124515232"/>
              </p:ext>
            </p:extLst>
          </p:nvPr>
        </p:nvGraphicFramePr>
        <p:xfrm>
          <a:off x="1295400" y="2438400"/>
          <a:ext cx="6096000" cy="14833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2209800">
                  <a:extLst>
                    <a:ext uri="{9D8B030D-6E8A-4147-A177-3AD203B41FA5}">
                      <a16:colId xmlns:a16="http://schemas.microsoft.com/office/drawing/2014/main" val="20003"/>
                    </a:ext>
                  </a:extLst>
                </a:gridCol>
              </a:tblGrid>
              <a:tr h="370840">
                <a:tc>
                  <a:txBody>
                    <a:bodyPr/>
                    <a:lstStyle/>
                    <a:p>
                      <a:r>
                        <a:rPr lang="en-US" sz="1200" dirty="0" smtClean="0"/>
                        <a:t>Class</a:t>
                      </a:r>
                      <a:endParaRPr lang="en-US" sz="1200" dirty="0"/>
                    </a:p>
                  </a:txBody>
                  <a:tcPr/>
                </a:tc>
                <a:tc>
                  <a:txBody>
                    <a:bodyPr/>
                    <a:lstStyle/>
                    <a:p>
                      <a:r>
                        <a:rPr lang="en-US" sz="1200" dirty="0" smtClean="0"/>
                        <a:t>Maximum power output</a:t>
                      </a:r>
                      <a:endParaRPr lang="en-US" sz="1200" dirty="0"/>
                    </a:p>
                  </a:txBody>
                  <a:tcPr/>
                </a:tc>
                <a:tc>
                  <a:txBody>
                    <a:bodyPr/>
                    <a:lstStyle/>
                    <a:p>
                      <a:r>
                        <a:rPr lang="en-US" sz="1200" dirty="0" smtClean="0"/>
                        <a:t>Typical range</a:t>
                      </a:r>
                      <a:endParaRPr lang="en-US" sz="1200" dirty="0"/>
                    </a:p>
                  </a:txBody>
                  <a:tcPr/>
                </a:tc>
                <a:tc>
                  <a:txBody>
                    <a:bodyPr/>
                    <a:lstStyle/>
                    <a:p>
                      <a:r>
                        <a:rPr lang="en-US" sz="1200" dirty="0" smtClean="0"/>
                        <a:t>Purpose</a:t>
                      </a:r>
                      <a:endParaRPr lang="en-US" sz="1200" dirty="0"/>
                    </a:p>
                  </a:txBody>
                  <a:tcPr/>
                </a:tc>
                <a:extLst>
                  <a:ext uri="{0D108BD9-81ED-4DB2-BD59-A6C34878D82A}">
                    <a16:rowId xmlns:a16="http://schemas.microsoft.com/office/drawing/2014/main" val="10000"/>
                  </a:ext>
                </a:extLst>
              </a:tr>
              <a:tr h="370840">
                <a:tc>
                  <a:txBody>
                    <a:bodyPr/>
                    <a:lstStyle/>
                    <a:p>
                      <a:r>
                        <a:rPr lang="en-US" sz="1200" dirty="0" smtClean="0"/>
                        <a:t>1</a:t>
                      </a:r>
                      <a:endParaRPr lang="en-US" sz="1200" dirty="0"/>
                    </a:p>
                  </a:txBody>
                  <a:tcPr/>
                </a:tc>
                <a:tc>
                  <a:txBody>
                    <a:bodyPr/>
                    <a:lstStyle/>
                    <a:p>
                      <a:r>
                        <a:rPr lang="en-US" sz="1200" dirty="0" smtClean="0"/>
                        <a:t>100 mW</a:t>
                      </a:r>
                      <a:endParaRPr lang="en-US" sz="1200" dirty="0"/>
                    </a:p>
                  </a:txBody>
                  <a:tcPr/>
                </a:tc>
                <a:tc>
                  <a:txBody>
                    <a:bodyPr/>
                    <a:lstStyle/>
                    <a:p>
                      <a:r>
                        <a:rPr lang="en-US" sz="1200" dirty="0" smtClean="0"/>
                        <a:t>Up to 100 m</a:t>
                      </a:r>
                      <a:endParaRPr lang="en-US" sz="1200" dirty="0"/>
                    </a:p>
                  </a:txBody>
                  <a:tcPr/>
                </a:tc>
                <a:tc>
                  <a:txBody>
                    <a:bodyPr/>
                    <a:lstStyle/>
                    <a:p>
                      <a:r>
                        <a:rPr lang="en-US" sz="1200" dirty="0" smtClean="0"/>
                        <a:t>Used for industrial purposes</a:t>
                      </a:r>
                      <a:endParaRPr lang="en-US" sz="1200" dirty="0"/>
                    </a:p>
                  </a:txBody>
                  <a:tcPr/>
                </a:tc>
                <a:extLst>
                  <a:ext uri="{0D108BD9-81ED-4DB2-BD59-A6C34878D82A}">
                    <a16:rowId xmlns:a16="http://schemas.microsoft.com/office/drawing/2014/main" val="10001"/>
                  </a:ext>
                </a:extLst>
              </a:tr>
              <a:tr h="370840">
                <a:tc>
                  <a:txBody>
                    <a:bodyPr/>
                    <a:lstStyle/>
                    <a:p>
                      <a:r>
                        <a:rPr lang="en-US" sz="1200" dirty="0" smtClean="0"/>
                        <a:t>2</a:t>
                      </a:r>
                      <a:endParaRPr lang="en-US" sz="1200" dirty="0"/>
                    </a:p>
                  </a:txBody>
                  <a:tcPr/>
                </a:tc>
                <a:tc>
                  <a:txBody>
                    <a:bodyPr/>
                    <a:lstStyle/>
                    <a:p>
                      <a:r>
                        <a:rPr lang="en-US" sz="1200" dirty="0" smtClean="0"/>
                        <a:t>2.5 mW</a:t>
                      </a:r>
                      <a:endParaRPr lang="en-US" sz="1200" dirty="0"/>
                    </a:p>
                  </a:txBody>
                  <a:tcPr/>
                </a:tc>
                <a:tc>
                  <a:txBody>
                    <a:bodyPr/>
                    <a:lstStyle/>
                    <a:p>
                      <a:r>
                        <a:rPr lang="en-US" sz="1200" dirty="0" smtClean="0"/>
                        <a:t>Up</a:t>
                      </a:r>
                      <a:r>
                        <a:rPr lang="en-US" sz="1200" baseline="0" dirty="0" smtClean="0"/>
                        <a:t> to 10 m</a:t>
                      </a:r>
                      <a:endParaRPr lang="en-US" sz="1200" dirty="0"/>
                    </a:p>
                  </a:txBody>
                  <a:tcPr/>
                </a:tc>
                <a:tc>
                  <a:txBody>
                    <a:bodyPr/>
                    <a:lstStyle/>
                    <a:p>
                      <a:r>
                        <a:rPr lang="en-US" sz="1200" dirty="0" smtClean="0"/>
                        <a:t>Used for mobile devices</a:t>
                      </a:r>
                      <a:endParaRPr lang="en-US" sz="1200" dirty="0"/>
                    </a:p>
                  </a:txBody>
                  <a:tcPr/>
                </a:tc>
                <a:extLst>
                  <a:ext uri="{0D108BD9-81ED-4DB2-BD59-A6C34878D82A}">
                    <a16:rowId xmlns:a16="http://schemas.microsoft.com/office/drawing/2014/main" val="10002"/>
                  </a:ext>
                </a:extLst>
              </a:tr>
              <a:tr h="370840">
                <a:tc>
                  <a:txBody>
                    <a:bodyPr/>
                    <a:lstStyle/>
                    <a:p>
                      <a:r>
                        <a:rPr lang="en-US" sz="1200" dirty="0" smtClean="0"/>
                        <a:t>3</a:t>
                      </a:r>
                      <a:endParaRPr lang="en-US" sz="1200" dirty="0"/>
                    </a:p>
                  </a:txBody>
                  <a:tcPr/>
                </a:tc>
                <a:tc>
                  <a:txBody>
                    <a:bodyPr/>
                    <a:lstStyle/>
                    <a:p>
                      <a:r>
                        <a:rPr lang="en-US" sz="1200" dirty="0" smtClean="0"/>
                        <a:t>1 mW</a:t>
                      </a:r>
                      <a:endParaRPr lang="en-US" sz="1200" dirty="0"/>
                    </a:p>
                  </a:txBody>
                  <a:tcPr/>
                </a:tc>
                <a:tc>
                  <a:txBody>
                    <a:bodyPr/>
                    <a:lstStyle/>
                    <a:p>
                      <a:r>
                        <a:rPr lang="en-US" sz="1200" dirty="0" smtClean="0"/>
                        <a:t>Up to 1 m</a:t>
                      </a:r>
                      <a:endParaRPr lang="en-US" sz="1200" dirty="0"/>
                    </a:p>
                  </a:txBody>
                  <a:tcPr/>
                </a:tc>
                <a:tc>
                  <a:txBody>
                    <a:bodyPr/>
                    <a:lstStyle/>
                    <a:p>
                      <a:r>
                        <a:rPr lang="en-US" sz="1200" dirty="0" smtClean="0"/>
                        <a:t>Rarely used</a:t>
                      </a:r>
                      <a:endParaRPr lang="en-US" sz="1200" dirty="0"/>
                    </a:p>
                  </a:txBody>
                  <a:tcPr/>
                </a:tc>
                <a:extLst>
                  <a:ext uri="{0D108BD9-81ED-4DB2-BD59-A6C34878D82A}">
                    <a16:rowId xmlns:a16="http://schemas.microsoft.com/office/drawing/2014/main" val="10003"/>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4682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a:t>
            </a:r>
            <a:r>
              <a:rPr lang="en-US" sz="100" noProof="0" dirty="0" smtClean="0"/>
              <a:t> </a:t>
            </a:r>
            <a:r>
              <a:rPr lang="en-US" noProof="0" dirty="0" smtClean="0"/>
              <a:t>N</a:t>
            </a:r>
            <a:r>
              <a:rPr lang="en-US" sz="100" noProof="0" dirty="0" smtClean="0"/>
              <a:t> </a:t>
            </a:r>
            <a:r>
              <a:rPr lang="en-US" noProof="0" dirty="0" smtClean="0"/>
              <a:t>T+</a:t>
            </a:r>
            <a:endParaRPr lang="en-US" noProof="0" dirty="0"/>
          </a:p>
        </p:txBody>
      </p:sp>
      <p:sp>
        <p:nvSpPr>
          <p:cNvPr id="3" name="Content Placeholder 2"/>
          <p:cNvSpPr>
            <a:spLocks noGrp="1"/>
          </p:cNvSpPr>
          <p:nvPr>
            <p:ph idx="1"/>
          </p:nvPr>
        </p:nvSpPr>
        <p:spPr>
          <a:xfrm>
            <a:off x="365125" y="1538818"/>
            <a:ext cx="8415338" cy="2497607"/>
          </a:xfrm>
        </p:spPr>
        <p:txBody>
          <a:bodyPr/>
          <a:lstStyle/>
          <a:p>
            <a:r>
              <a:rPr lang="en-US" dirty="0"/>
              <a:t>A</a:t>
            </a:r>
            <a:r>
              <a:rPr lang="en-US" sz="100" dirty="0"/>
              <a:t> </a:t>
            </a:r>
            <a:r>
              <a:rPr lang="en-US" dirty="0"/>
              <a:t>N</a:t>
            </a:r>
            <a:r>
              <a:rPr lang="en-US" sz="100" dirty="0"/>
              <a:t> </a:t>
            </a:r>
            <a:r>
              <a:rPr lang="en-US" dirty="0"/>
              <a:t>T+ </a:t>
            </a:r>
            <a:r>
              <a:rPr lang="en-US" noProof="0" dirty="0" smtClean="0"/>
              <a:t>technology is based on the </a:t>
            </a:r>
            <a:r>
              <a:rPr lang="en-US" dirty="0"/>
              <a:t>A</a:t>
            </a:r>
            <a:r>
              <a:rPr lang="en-US" sz="100" dirty="0"/>
              <a:t> </a:t>
            </a:r>
            <a:r>
              <a:rPr lang="en-US" dirty="0"/>
              <a:t>N</a:t>
            </a:r>
            <a:r>
              <a:rPr lang="en-US" sz="100" dirty="0"/>
              <a:t> </a:t>
            </a:r>
            <a:r>
              <a:rPr lang="en-US" dirty="0" smtClean="0"/>
              <a:t>T </a:t>
            </a:r>
            <a:r>
              <a:rPr lang="en-US" noProof="0" dirty="0" smtClean="0"/>
              <a:t>protocol:</a:t>
            </a:r>
          </a:p>
          <a:p>
            <a:pPr lvl="1"/>
            <a:r>
              <a:rPr lang="en-US" noProof="0" dirty="0" smtClean="0"/>
              <a:t>An ad-hoc wireless protocol operating at about 2.4 GHz</a:t>
            </a:r>
          </a:p>
          <a:p>
            <a:pPr lvl="1"/>
            <a:r>
              <a:rPr lang="en-US" noProof="0" dirty="0" smtClean="0"/>
              <a:t>Originally developed in 2004 and is currently owned by Garmin</a:t>
            </a:r>
          </a:p>
          <a:p>
            <a:r>
              <a:rPr lang="en-US" dirty="0"/>
              <a:t>A</a:t>
            </a:r>
            <a:r>
              <a:rPr lang="en-US" sz="100" dirty="0"/>
              <a:t> </a:t>
            </a:r>
            <a:r>
              <a:rPr lang="en-US" dirty="0"/>
              <a:t>N</a:t>
            </a:r>
            <a:r>
              <a:rPr lang="en-US" sz="100" dirty="0"/>
              <a:t> </a:t>
            </a:r>
            <a:r>
              <a:rPr lang="en-US" dirty="0"/>
              <a:t>T+ </a:t>
            </a:r>
            <a:r>
              <a:rPr lang="en-US" noProof="0" dirty="0" smtClean="0"/>
              <a:t>gathers and tracks information from sensors typically embedded in heart rate monitors, G</a:t>
            </a:r>
            <a:r>
              <a:rPr lang="en-US" sz="100" noProof="0" dirty="0" smtClean="0"/>
              <a:t> </a:t>
            </a:r>
            <a:r>
              <a:rPr lang="en-US" noProof="0" dirty="0" smtClean="0"/>
              <a:t>P</a:t>
            </a:r>
            <a:r>
              <a:rPr lang="en-US" sz="100" noProof="0" dirty="0" smtClean="0"/>
              <a:t> </a:t>
            </a:r>
            <a:r>
              <a:rPr lang="en-US" noProof="0" dirty="0" smtClean="0"/>
              <a:t>S devices, and other activity monitoring devices</a:t>
            </a:r>
          </a:p>
          <a:p>
            <a:r>
              <a:rPr lang="en-US" dirty="0"/>
              <a:t>A</a:t>
            </a:r>
            <a:r>
              <a:rPr lang="en-US" sz="100" dirty="0"/>
              <a:t> </a:t>
            </a:r>
            <a:r>
              <a:rPr lang="en-US" dirty="0"/>
              <a:t>N</a:t>
            </a:r>
            <a:r>
              <a:rPr lang="en-US" sz="100" dirty="0"/>
              <a:t> </a:t>
            </a:r>
            <a:r>
              <a:rPr lang="en-US" dirty="0"/>
              <a:t>T+ </a:t>
            </a:r>
            <a:r>
              <a:rPr lang="en-US" noProof="0" dirty="0" smtClean="0"/>
              <a:t>can also sync data from multiple devices for the same activity</a:t>
            </a:r>
          </a:p>
          <a:p>
            <a:pPr lvl="1"/>
            <a:r>
              <a:rPr lang="en-US" noProof="0" dirty="0" smtClean="0"/>
              <a:t>Such as a smartwatch, smartphone, bicycle computer, or fitness equipment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29045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Objectives (1 of 2)</a:t>
            </a:r>
            <a:endParaRPr lang="en-US" noProof="0" dirty="0"/>
          </a:p>
        </p:txBody>
      </p:sp>
      <p:sp>
        <p:nvSpPr>
          <p:cNvPr id="3" name="Text Placeholder 2"/>
          <p:cNvSpPr>
            <a:spLocks noGrp="1"/>
          </p:cNvSpPr>
          <p:nvPr>
            <p:ph type="body" idx="1"/>
          </p:nvPr>
        </p:nvSpPr>
        <p:spPr>
          <a:xfrm>
            <a:off x="2641600" y="2942670"/>
            <a:ext cx="6172200" cy="2040559"/>
          </a:xfrm>
        </p:spPr>
        <p:txBody>
          <a:bodyPr/>
          <a:lstStyle/>
          <a:p>
            <a:pPr marL="355600" indent="-355600"/>
            <a:r>
              <a:rPr lang="en-US" b="1" noProof="0" dirty="0" smtClean="0">
                <a:solidFill>
                  <a:srgbClr val="1B70A5"/>
                </a:solidFill>
              </a:rPr>
              <a:t>6.1</a:t>
            </a:r>
            <a:r>
              <a:rPr lang="en-US" noProof="0" dirty="0" smtClean="0"/>
              <a:t> Identify and describe various types of wireless networking characteristics</a:t>
            </a:r>
          </a:p>
          <a:p>
            <a:pPr marL="355600" indent="-355600"/>
            <a:r>
              <a:rPr lang="en-US" b="1" noProof="0" dirty="0" smtClean="0">
                <a:solidFill>
                  <a:srgbClr val="1B70A5"/>
                </a:solidFill>
              </a:rPr>
              <a:t>6.2</a:t>
            </a:r>
            <a:r>
              <a:rPr lang="en-US" noProof="0" dirty="0" smtClean="0"/>
              <a:t> Explain the various wireless standards that support the Internet of Things</a:t>
            </a:r>
          </a:p>
          <a:p>
            <a:r>
              <a:rPr lang="en-US" b="1" noProof="0" dirty="0" smtClean="0">
                <a:solidFill>
                  <a:srgbClr val="1B70A5"/>
                </a:solidFill>
              </a:rPr>
              <a:t>6.3</a:t>
            </a:r>
            <a:r>
              <a:rPr lang="en-US" noProof="0" dirty="0" smtClean="0"/>
              <a:t> Explain 802.11 standards and innovations</a:t>
            </a:r>
          </a:p>
          <a:p>
            <a:r>
              <a:rPr lang="en-US" b="1" noProof="0" dirty="0" smtClean="0">
                <a:solidFill>
                  <a:srgbClr val="1B70A5"/>
                </a:solidFill>
              </a:rPr>
              <a:t>6.4</a:t>
            </a:r>
            <a:r>
              <a:rPr lang="en-US" noProof="0" dirty="0" smtClean="0"/>
              <a:t> Implement a Wi-Fi network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685841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R</a:t>
            </a:r>
            <a:r>
              <a:rPr lang="en-US" sz="100" noProof="0" dirty="0" smtClean="0"/>
              <a:t> </a:t>
            </a:r>
            <a:r>
              <a:rPr lang="en-US" noProof="0" dirty="0" smtClean="0"/>
              <a:t>F</a:t>
            </a:r>
            <a:r>
              <a:rPr lang="en-US" sz="100" noProof="0" dirty="0" smtClean="0"/>
              <a:t> </a:t>
            </a:r>
            <a:r>
              <a:rPr lang="en-US" noProof="0" dirty="0" smtClean="0"/>
              <a:t>I</a:t>
            </a:r>
            <a:r>
              <a:rPr lang="en-US" sz="100" noProof="0" dirty="0" smtClean="0"/>
              <a:t> </a:t>
            </a:r>
            <a:r>
              <a:rPr lang="en-US" noProof="0" dirty="0" smtClean="0"/>
              <a:t>D (Radio Frequency Identification)</a:t>
            </a:r>
            <a:endParaRPr lang="en-US" noProof="0" dirty="0"/>
          </a:p>
        </p:txBody>
      </p:sp>
      <p:sp>
        <p:nvSpPr>
          <p:cNvPr id="3" name="Content Placeholder 2"/>
          <p:cNvSpPr>
            <a:spLocks noGrp="1"/>
          </p:cNvSpPr>
          <p:nvPr>
            <p:ph idx="1"/>
          </p:nvPr>
        </p:nvSpPr>
        <p:spPr>
          <a:xfrm>
            <a:off x="365125" y="1538818"/>
            <a:ext cx="8415338" cy="3511218"/>
          </a:xfrm>
        </p:spPr>
        <p:txBody>
          <a:bodyPr/>
          <a:lstStyle/>
          <a:p>
            <a:pPr>
              <a:spcBef>
                <a:spcPts val="1000"/>
              </a:spcBef>
            </a:pPr>
            <a:r>
              <a:rPr lang="en-US" noProof="0" dirty="0" smtClean="0"/>
              <a:t>R</a:t>
            </a:r>
            <a:r>
              <a:rPr lang="en-US" sz="100" noProof="0" dirty="0" smtClean="0"/>
              <a:t> </a:t>
            </a:r>
            <a:r>
              <a:rPr lang="en-US" noProof="0" dirty="0" smtClean="0"/>
              <a:t>F</a:t>
            </a:r>
            <a:r>
              <a:rPr lang="en-US" sz="100" noProof="0" dirty="0" smtClean="0"/>
              <a:t> </a:t>
            </a:r>
            <a:r>
              <a:rPr lang="en-US" noProof="0" dirty="0" smtClean="0"/>
              <a:t>I</a:t>
            </a:r>
            <a:r>
              <a:rPr lang="en-US" sz="100" noProof="0" dirty="0" smtClean="0"/>
              <a:t> </a:t>
            </a:r>
            <a:r>
              <a:rPr lang="en-US" noProof="0" dirty="0" smtClean="0"/>
              <a:t>D uses electromagnetic fields to store data on a small chip (R</a:t>
            </a:r>
            <a:r>
              <a:rPr lang="en-US" sz="100" noProof="0" dirty="0" smtClean="0"/>
              <a:t> </a:t>
            </a:r>
            <a:r>
              <a:rPr lang="en-US" noProof="0" dirty="0" smtClean="0"/>
              <a:t>F</a:t>
            </a:r>
            <a:r>
              <a:rPr lang="en-US" sz="100" noProof="0" dirty="0" smtClean="0"/>
              <a:t> </a:t>
            </a:r>
            <a:r>
              <a:rPr lang="en-US" noProof="0" dirty="0" smtClean="0"/>
              <a:t>I</a:t>
            </a:r>
            <a:r>
              <a:rPr lang="en-US" sz="100" noProof="0" dirty="0" smtClean="0"/>
              <a:t> </a:t>
            </a:r>
            <a:r>
              <a:rPr lang="en-US" noProof="0" dirty="0" smtClean="0"/>
              <a:t>D tag)</a:t>
            </a:r>
          </a:p>
          <a:p>
            <a:pPr lvl="1">
              <a:spcBef>
                <a:spcPts val="1000"/>
              </a:spcBef>
            </a:pPr>
            <a:r>
              <a:rPr lang="en-US" noProof="0" dirty="0" smtClean="0"/>
              <a:t>Includes an antenna that can transmit and receive, and possibly a battery</a:t>
            </a:r>
          </a:p>
          <a:p>
            <a:pPr>
              <a:spcBef>
                <a:spcPts val="1000"/>
              </a:spcBef>
            </a:pPr>
            <a:r>
              <a:rPr lang="en-US" noProof="0" dirty="0" smtClean="0"/>
              <a:t>Tag and reader combinations come in three general types:</a:t>
            </a:r>
          </a:p>
          <a:p>
            <a:pPr lvl="1">
              <a:spcBef>
                <a:spcPts val="1000"/>
              </a:spcBef>
            </a:pPr>
            <a:r>
              <a:rPr lang="en-US" noProof="0" dirty="0" smtClean="0"/>
              <a:t>A</a:t>
            </a:r>
            <a:r>
              <a:rPr lang="en-US" sz="100" noProof="0" dirty="0" smtClean="0"/>
              <a:t> </a:t>
            </a:r>
            <a:r>
              <a:rPr lang="en-US" noProof="0" dirty="0" smtClean="0"/>
              <a:t>R</a:t>
            </a:r>
            <a:r>
              <a:rPr lang="en-US" sz="100" noProof="0" dirty="0" smtClean="0"/>
              <a:t> </a:t>
            </a:r>
            <a:r>
              <a:rPr lang="en-US" noProof="0" dirty="0" smtClean="0"/>
              <a:t>P</a:t>
            </a:r>
            <a:r>
              <a:rPr lang="en-US" sz="100" noProof="0" dirty="0" smtClean="0"/>
              <a:t> </a:t>
            </a:r>
            <a:r>
              <a:rPr lang="en-US" noProof="0" dirty="0" smtClean="0"/>
              <a:t>T (Active Reader Passive Tag)</a:t>
            </a:r>
          </a:p>
          <a:p>
            <a:pPr lvl="1">
              <a:spcBef>
                <a:spcPts val="1000"/>
              </a:spcBef>
            </a:pPr>
            <a:r>
              <a:rPr lang="en-US" noProof="0" dirty="0" smtClean="0"/>
              <a:t>P</a:t>
            </a:r>
            <a:r>
              <a:rPr lang="en-US" sz="100" noProof="0" dirty="0" smtClean="0"/>
              <a:t> </a:t>
            </a:r>
            <a:r>
              <a:rPr lang="en-US" noProof="0" dirty="0" smtClean="0"/>
              <a:t>R</a:t>
            </a:r>
            <a:r>
              <a:rPr lang="en-US" sz="100" noProof="0" dirty="0" smtClean="0"/>
              <a:t> </a:t>
            </a:r>
            <a:r>
              <a:rPr lang="en-US" noProof="0" dirty="0" smtClean="0"/>
              <a:t>A</a:t>
            </a:r>
            <a:r>
              <a:rPr lang="en-US" sz="100" noProof="0" dirty="0" smtClean="0"/>
              <a:t> </a:t>
            </a:r>
            <a:r>
              <a:rPr lang="en-US" noProof="0" dirty="0" smtClean="0"/>
              <a:t>T (Passive Reader Active Tag)</a:t>
            </a:r>
          </a:p>
          <a:p>
            <a:pPr lvl="1">
              <a:spcBef>
                <a:spcPts val="1000"/>
              </a:spcBef>
            </a:pPr>
            <a:r>
              <a:rPr lang="en-US" noProof="0" dirty="0" smtClean="0"/>
              <a:t>A</a:t>
            </a:r>
            <a:r>
              <a:rPr lang="en-US" sz="100" noProof="0" dirty="0" smtClean="0"/>
              <a:t> </a:t>
            </a:r>
            <a:r>
              <a:rPr lang="en-US" noProof="0" dirty="0" smtClean="0"/>
              <a:t>R</a:t>
            </a:r>
            <a:r>
              <a:rPr lang="en-US" sz="100" noProof="0" dirty="0" smtClean="0"/>
              <a:t> </a:t>
            </a:r>
            <a:r>
              <a:rPr lang="en-US" noProof="0" dirty="0" smtClean="0"/>
              <a:t>A</a:t>
            </a:r>
            <a:r>
              <a:rPr lang="en-US" sz="100" noProof="0" dirty="0" smtClean="0"/>
              <a:t> </a:t>
            </a:r>
            <a:r>
              <a:rPr lang="en-US" noProof="0" dirty="0" smtClean="0"/>
              <a:t>T (Active Reader Active Tag)</a:t>
            </a:r>
          </a:p>
          <a:p>
            <a:pPr>
              <a:spcBef>
                <a:spcPts val="1000"/>
              </a:spcBef>
            </a:pPr>
            <a:r>
              <a:rPr lang="en-US" noProof="0" dirty="0" smtClean="0"/>
              <a:t>R</a:t>
            </a:r>
            <a:r>
              <a:rPr lang="en-US" sz="100" noProof="0" dirty="0" smtClean="0"/>
              <a:t> </a:t>
            </a:r>
            <a:r>
              <a:rPr lang="en-US" noProof="0" dirty="0" smtClean="0"/>
              <a:t>F</a:t>
            </a:r>
            <a:r>
              <a:rPr lang="en-US" sz="100" noProof="0" dirty="0" smtClean="0"/>
              <a:t> </a:t>
            </a:r>
            <a:r>
              <a:rPr lang="en-US" noProof="0" dirty="0" smtClean="0"/>
              <a:t>I</a:t>
            </a:r>
            <a:r>
              <a:rPr lang="en-US" sz="100" noProof="0" dirty="0" smtClean="0"/>
              <a:t> </a:t>
            </a:r>
            <a:r>
              <a:rPr lang="en-US" noProof="0" dirty="0" smtClean="0"/>
              <a:t>D is commonly used for inventory management</a:t>
            </a:r>
          </a:p>
          <a:p>
            <a:pPr>
              <a:spcBef>
                <a:spcPts val="1000"/>
              </a:spcBef>
            </a:pPr>
            <a:r>
              <a:rPr lang="en-US" noProof="0" dirty="0" smtClean="0"/>
              <a:t>An R</a:t>
            </a:r>
            <a:r>
              <a:rPr lang="en-US" sz="100" noProof="0" dirty="0" smtClean="0"/>
              <a:t> </a:t>
            </a:r>
            <a:r>
              <a:rPr lang="en-US" noProof="0" dirty="0" smtClean="0"/>
              <a:t>F</a:t>
            </a:r>
            <a:r>
              <a:rPr lang="en-US" sz="100" noProof="0" dirty="0" smtClean="0"/>
              <a:t> </a:t>
            </a:r>
            <a:r>
              <a:rPr lang="en-US" noProof="0" dirty="0" smtClean="0"/>
              <a:t>I</a:t>
            </a:r>
            <a:r>
              <a:rPr lang="en-US" sz="100" noProof="0" dirty="0" smtClean="0"/>
              <a:t> </a:t>
            </a:r>
            <a:r>
              <a:rPr lang="en-US" noProof="0" dirty="0" smtClean="0"/>
              <a:t>D tag might also be embedded in a credit card</a:t>
            </a:r>
          </a:p>
          <a:p>
            <a:pPr lvl="1">
              <a:spcBef>
                <a:spcPts val="1000"/>
              </a:spcBef>
            </a:pPr>
            <a:r>
              <a:rPr lang="en-US" noProof="0" dirty="0" smtClean="0"/>
              <a:t>Allowing for so-called “contactless” payment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176322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N</a:t>
            </a:r>
            <a:r>
              <a:rPr lang="en-US" sz="100" noProof="0" dirty="0" smtClean="0"/>
              <a:t> </a:t>
            </a:r>
            <a:r>
              <a:rPr lang="en-US" noProof="0" dirty="0" smtClean="0"/>
              <a:t>F</a:t>
            </a:r>
            <a:r>
              <a:rPr lang="en-US" sz="100" noProof="0" dirty="0" smtClean="0"/>
              <a:t> </a:t>
            </a:r>
            <a:r>
              <a:rPr lang="en-US" noProof="0" dirty="0" smtClean="0"/>
              <a:t>C (Near-Field Communication)</a:t>
            </a:r>
            <a:endParaRPr lang="en-US" noProof="0" dirty="0"/>
          </a:p>
        </p:txBody>
      </p:sp>
      <p:sp>
        <p:nvSpPr>
          <p:cNvPr id="3" name="Content Placeholder 2"/>
          <p:cNvSpPr>
            <a:spLocks noGrp="1"/>
          </p:cNvSpPr>
          <p:nvPr>
            <p:ph idx="1"/>
          </p:nvPr>
        </p:nvSpPr>
        <p:spPr>
          <a:xfrm>
            <a:off x="365125" y="1538818"/>
            <a:ext cx="8415338" cy="2091855"/>
          </a:xfrm>
        </p:spPr>
        <p:txBody>
          <a:bodyPr/>
          <a:lstStyle/>
          <a:p>
            <a:pPr>
              <a:spcBef>
                <a:spcPts val="1000"/>
              </a:spcBef>
            </a:pPr>
            <a:r>
              <a:rPr lang="en-US" noProof="0" dirty="0" smtClean="0"/>
              <a:t>N</a:t>
            </a:r>
            <a:r>
              <a:rPr lang="en-US" sz="100" noProof="0" dirty="0" smtClean="0"/>
              <a:t> </a:t>
            </a:r>
            <a:r>
              <a:rPr lang="en-US" noProof="0" dirty="0" smtClean="0"/>
              <a:t>F</a:t>
            </a:r>
            <a:r>
              <a:rPr lang="en-US" sz="100" noProof="0" dirty="0" smtClean="0"/>
              <a:t> </a:t>
            </a:r>
            <a:r>
              <a:rPr lang="en-US" noProof="0" dirty="0" smtClean="0"/>
              <a:t>C:</a:t>
            </a:r>
          </a:p>
          <a:p>
            <a:pPr lvl="1">
              <a:spcBef>
                <a:spcPts val="1000"/>
              </a:spcBef>
            </a:pPr>
            <a:r>
              <a:rPr lang="en-US" noProof="0" dirty="0" smtClean="0"/>
              <a:t>A </a:t>
            </a:r>
            <a:r>
              <a:rPr lang="en-US" noProof="0" dirty="0"/>
              <a:t>form of </a:t>
            </a:r>
            <a:r>
              <a:rPr lang="en-US" noProof="0" dirty="0" smtClean="0"/>
              <a:t>R</a:t>
            </a:r>
            <a:r>
              <a:rPr lang="en-US" sz="100" noProof="0" dirty="0" smtClean="0"/>
              <a:t> </a:t>
            </a:r>
            <a:r>
              <a:rPr lang="en-US" noProof="0" dirty="0" smtClean="0"/>
              <a:t>F</a:t>
            </a:r>
            <a:r>
              <a:rPr lang="en-US" sz="100" noProof="0" dirty="0" smtClean="0"/>
              <a:t> </a:t>
            </a:r>
            <a:r>
              <a:rPr lang="en-US" noProof="0" dirty="0" smtClean="0"/>
              <a:t>I</a:t>
            </a:r>
            <a:r>
              <a:rPr lang="en-US" sz="100" noProof="0" dirty="0" smtClean="0"/>
              <a:t> </a:t>
            </a:r>
            <a:r>
              <a:rPr lang="en-US" noProof="0" dirty="0" smtClean="0"/>
              <a:t>D that </a:t>
            </a:r>
            <a:r>
              <a:rPr lang="en-US" noProof="0" dirty="0"/>
              <a:t>transfers data wirelessly over very short distances</a:t>
            </a:r>
          </a:p>
          <a:p>
            <a:pPr lvl="1">
              <a:spcBef>
                <a:spcPts val="1000"/>
              </a:spcBef>
            </a:pPr>
            <a:r>
              <a:rPr lang="en-US" noProof="0" dirty="0"/>
              <a:t>Signal can be transmitted one way by an </a:t>
            </a:r>
            <a:r>
              <a:rPr lang="en-US" noProof="0" dirty="0" smtClean="0"/>
              <a:t>N</a:t>
            </a:r>
            <a:r>
              <a:rPr lang="en-US" sz="100" noProof="0" dirty="0" smtClean="0"/>
              <a:t> </a:t>
            </a:r>
            <a:r>
              <a:rPr lang="en-US" noProof="0" dirty="0" smtClean="0"/>
              <a:t>F</a:t>
            </a:r>
            <a:r>
              <a:rPr lang="en-US" sz="100" noProof="0" dirty="0" smtClean="0"/>
              <a:t> </a:t>
            </a:r>
            <a:r>
              <a:rPr lang="en-US" noProof="0" dirty="0" smtClean="0"/>
              <a:t>C </a:t>
            </a:r>
            <a:r>
              <a:rPr lang="en-US" noProof="0" dirty="0"/>
              <a:t>tag, or smart tag</a:t>
            </a:r>
          </a:p>
          <a:p>
            <a:pPr lvl="2">
              <a:spcBef>
                <a:spcPts val="1000"/>
              </a:spcBef>
            </a:pPr>
            <a:r>
              <a:rPr lang="en-US" noProof="0" dirty="0"/>
              <a:t>When employees need access to a secure area</a:t>
            </a:r>
          </a:p>
          <a:p>
            <a:pPr lvl="1">
              <a:spcBef>
                <a:spcPts val="1000"/>
              </a:spcBef>
            </a:pPr>
            <a:r>
              <a:rPr lang="en-US" noProof="0" dirty="0"/>
              <a:t>The </a:t>
            </a:r>
            <a:r>
              <a:rPr lang="en-US" noProof="0" dirty="0" smtClean="0"/>
              <a:t>N</a:t>
            </a:r>
            <a:r>
              <a:rPr lang="en-US" sz="100" noProof="0" dirty="0" smtClean="0"/>
              <a:t> </a:t>
            </a:r>
            <a:r>
              <a:rPr lang="en-US" noProof="0" dirty="0" smtClean="0"/>
              <a:t>F</a:t>
            </a:r>
            <a:r>
              <a:rPr lang="en-US" sz="100" noProof="0" dirty="0" smtClean="0"/>
              <a:t> </a:t>
            </a:r>
            <a:r>
              <a:rPr lang="en-US" noProof="0" dirty="0" smtClean="0"/>
              <a:t>C </a:t>
            </a:r>
            <a:r>
              <a:rPr lang="en-US" noProof="0" dirty="0"/>
              <a:t>tag collects power from the smartphone or other device by magnetic </a:t>
            </a:r>
            <a:r>
              <a:rPr lang="en-US" noProof="0" dirty="0" smtClean="0"/>
              <a:t>induction</a:t>
            </a:r>
            <a:endParaRPr lang="en-US" noProof="0" dirty="0"/>
          </a:p>
        </p:txBody>
      </p:sp>
      <p:pic>
        <p:nvPicPr>
          <p:cNvPr id="5" name="Picture 4" descr="Figure 6-11 These programmable N F C tags have sticky backs for attaching to a flat surface like a wall, desk, or car dashboar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3525" y="3655239"/>
            <a:ext cx="3280750" cy="253841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79023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Wireless U</a:t>
            </a:r>
            <a:r>
              <a:rPr lang="en-US" sz="100" noProof="0" dirty="0" smtClean="0"/>
              <a:t> </a:t>
            </a:r>
            <a:r>
              <a:rPr lang="en-US" noProof="0" dirty="0" smtClean="0"/>
              <a:t>S</a:t>
            </a:r>
            <a:r>
              <a:rPr lang="en-US" sz="100" noProof="0" dirty="0" smtClean="0"/>
              <a:t> </a:t>
            </a:r>
            <a:r>
              <a:rPr lang="en-US" noProof="0" dirty="0" smtClean="0"/>
              <a:t>B</a:t>
            </a:r>
            <a:endParaRPr lang="en-US" noProof="0" dirty="0"/>
          </a:p>
        </p:txBody>
      </p:sp>
      <p:sp>
        <p:nvSpPr>
          <p:cNvPr id="3" name="Content Placeholder 2"/>
          <p:cNvSpPr>
            <a:spLocks noGrp="1"/>
          </p:cNvSpPr>
          <p:nvPr>
            <p:ph idx="1"/>
          </p:nvPr>
        </p:nvSpPr>
        <p:spPr>
          <a:xfrm>
            <a:off x="365125" y="1538818"/>
            <a:ext cx="8415338" cy="1525033"/>
          </a:xfrm>
        </p:spPr>
        <p:txBody>
          <a:bodyPr/>
          <a:lstStyle/>
          <a:p>
            <a:r>
              <a:rPr lang="en-US" noProof="0" dirty="0" smtClean="0"/>
              <a:t>Based on the U</a:t>
            </a:r>
            <a:r>
              <a:rPr lang="en-US" sz="100" noProof="0" dirty="0" smtClean="0"/>
              <a:t> </a:t>
            </a:r>
            <a:r>
              <a:rPr lang="en-US" noProof="0" dirty="0" smtClean="0"/>
              <a:t>W</a:t>
            </a:r>
            <a:r>
              <a:rPr lang="en-US" sz="100" noProof="0" dirty="0" smtClean="0"/>
              <a:t> </a:t>
            </a:r>
            <a:r>
              <a:rPr lang="en-US" noProof="0" dirty="0" smtClean="0"/>
              <a:t>B (Ultra-Wideband) radio platform</a:t>
            </a:r>
          </a:p>
          <a:p>
            <a:r>
              <a:rPr lang="en-US" noProof="0" dirty="0" smtClean="0"/>
              <a:t>Certified W-U</a:t>
            </a:r>
            <a:r>
              <a:rPr lang="en-US" sz="100" noProof="0" dirty="0" smtClean="0"/>
              <a:t> </a:t>
            </a:r>
            <a:r>
              <a:rPr lang="en-US" noProof="0" dirty="0" smtClean="0"/>
              <a:t>S</a:t>
            </a:r>
            <a:r>
              <a:rPr lang="en-US" sz="100" noProof="0" dirty="0" smtClean="0"/>
              <a:t> </a:t>
            </a:r>
            <a:r>
              <a:rPr lang="en-US" noProof="0" dirty="0" smtClean="0"/>
              <a:t>B products mimic wired U</a:t>
            </a:r>
            <a:r>
              <a:rPr lang="en-US" sz="100" noProof="0" dirty="0" smtClean="0"/>
              <a:t> </a:t>
            </a:r>
            <a:r>
              <a:rPr lang="en-US" noProof="0" dirty="0" smtClean="0"/>
              <a:t>S</a:t>
            </a:r>
            <a:r>
              <a:rPr lang="en-US" sz="100" noProof="0" dirty="0" smtClean="0"/>
              <a:t> </a:t>
            </a:r>
            <a:r>
              <a:rPr lang="en-US" noProof="0" dirty="0" smtClean="0"/>
              <a:t>B 2.0 connections</a:t>
            </a:r>
          </a:p>
          <a:p>
            <a:pPr lvl="1"/>
            <a:r>
              <a:rPr lang="en-US" noProof="0" dirty="0" smtClean="0"/>
              <a:t>Similar speeds, security, ease of use, and compatibility</a:t>
            </a:r>
          </a:p>
          <a:p>
            <a:r>
              <a:rPr lang="en-US" noProof="0" dirty="0" smtClean="0"/>
              <a:t>U</a:t>
            </a:r>
            <a:r>
              <a:rPr lang="en-US" sz="100" noProof="0" dirty="0" smtClean="0"/>
              <a:t> </a:t>
            </a:r>
            <a:r>
              <a:rPr lang="en-US" noProof="0" dirty="0" smtClean="0"/>
              <a:t>W</a:t>
            </a:r>
            <a:r>
              <a:rPr lang="en-US" sz="100" noProof="0" dirty="0" smtClean="0"/>
              <a:t> </a:t>
            </a:r>
            <a:r>
              <a:rPr lang="en-US" noProof="0" dirty="0" smtClean="0"/>
              <a:t>B radios transmit in the range between 3.1 and 10.6 GHz</a:t>
            </a:r>
          </a:p>
        </p:txBody>
      </p:sp>
      <p:pic>
        <p:nvPicPr>
          <p:cNvPr id="5" name="Picture 4" descr="Figure 6-12 This mouse uses wireless U S B to communicate with the computer and infrared to detect movement over a solid surfac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67970" y="3425837"/>
            <a:ext cx="3170829" cy="2593963"/>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62119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R (Infrared) (1 of 2)</a:t>
            </a:r>
            <a:endParaRPr lang="en-US" noProof="0" dirty="0"/>
          </a:p>
        </p:txBody>
      </p:sp>
      <p:sp>
        <p:nvSpPr>
          <p:cNvPr id="3" name="Content Placeholder 2"/>
          <p:cNvSpPr>
            <a:spLocks noGrp="1"/>
          </p:cNvSpPr>
          <p:nvPr>
            <p:ph idx="1"/>
          </p:nvPr>
        </p:nvSpPr>
        <p:spPr>
          <a:xfrm>
            <a:off x="365125" y="1538818"/>
            <a:ext cx="8415338" cy="2669962"/>
          </a:xfrm>
        </p:spPr>
        <p:txBody>
          <a:bodyPr/>
          <a:lstStyle/>
          <a:p>
            <a:pPr>
              <a:spcBef>
                <a:spcPts val="1000"/>
              </a:spcBef>
            </a:pPr>
            <a:r>
              <a:rPr lang="en-US" noProof="0" dirty="0" smtClean="0"/>
              <a:t>I</a:t>
            </a:r>
            <a:r>
              <a:rPr lang="en-US" sz="100" noProof="0" dirty="0" smtClean="0"/>
              <a:t> </a:t>
            </a:r>
            <a:r>
              <a:rPr lang="en-US" noProof="0" dirty="0" smtClean="0"/>
              <a:t>R is used primarily to collect data through various sensors</a:t>
            </a:r>
          </a:p>
          <a:p>
            <a:pPr lvl="1">
              <a:spcBef>
                <a:spcPts val="1000"/>
              </a:spcBef>
            </a:pPr>
            <a:r>
              <a:rPr lang="en-US" noProof="0" dirty="0" smtClean="0"/>
              <a:t>Exists just below the spectrum visible to the human eye</a:t>
            </a:r>
          </a:p>
          <a:p>
            <a:pPr>
              <a:spcBef>
                <a:spcPts val="1000"/>
              </a:spcBef>
            </a:pPr>
            <a:r>
              <a:rPr lang="en-US" noProof="0" dirty="0" smtClean="0"/>
              <a:t>I</a:t>
            </a:r>
            <a:r>
              <a:rPr lang="en-US" sz="100" noProof="0" dirty="0" smtClean="0"/>
              <a:t> </a:t>
            </a:r>
            <a:r>
              <a:rPr lang="en-US" noProof="0" dirty="0" smtClean="0"/>
              <a:t>R sensors are used to collect information such as:</a:t>
            </a:r>
          </a:p>
          <a:p>
            <a:pPr lvl="1">
              <a:spcBef>
                <a:spcPts val="1000"/>
              </a:spcBef>
            </a:pPr>
            <a:r>
              <a:rPr lang="en-US" noProof="0" dirty="0" smtClean="0"/>
              <a:t>Presence or level of liquid</a:t>
            </a:r>
          </a:p>
          <a:p>
            <a:pPr lvl="1">
              <a:spcBef>
                <a:spcPts val="1000"/>
              </a:spcBef>
            </a:pPr>
            <a:r>
              <a:rPr lang="en-US" noProof="0" dirty="0" smtClean="0"/>
              <a:t>Variations in reflections from skin caused by variations in blood flow</a:t>
            </a:r>
          </a:p>
          <a:p>
            <a:pPr lvl="1">
              <a:spcBef>
                <a:spcPts val="1000"/>
              </a:spcBef>
            </a:pPr>
            <a:r>
              <a:rPr lang="en-US" noProof="0" dirty="0" smtClean="0"/>
              <a:t>Proximity to the device</a:t>
            </a:r>
          </a:p>
          <a:p>
            <a:pPr lvl="1">
              <a:spcBef>
                <a:spcPts val="1000"/>
              </a:spcBef>
            </a:pPr>
            <a:r>
              <a:rPr lang="en-US" noProof="0" dirty="0" smtClean="0"/>
              <a:t>Commands from a control device</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9550913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R (Infrared) (2 of 2)</a:t>
            </a:r>
            <a:endParaRPr lang="en-US" noProof="0" dirty="0"/>
          </a:p>
        </p:txBody>
      </p:sp>
      <p:pic>
        <p:nvPicPr>
          <p:cNvPr id="5" name="Picture 4" descr="Figure 6-13 This remote control contains an I R transceiver to communicate with the projecto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4144" y="1981200"/>
            <a:ext cx="5315712" cy="28956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18142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802.11 W</a:t>
            </a:r>
            <a:r>
              <a:rPr lang="en-US" sz="100" noProof="0" dirty="0" smtClean="0"/>
              <a:t> </a:t>
            </a:r>
            <a:r>
              <a:rPr lang="en-US" noProof="0" dirty="0" smtClean="0"/>
              <a:t>LAN Standards (1 of 2)</a:t>
            </a:r>
            <a:endParaRPr lang="en-US" noProof="0" dirty="0"/>
          </a:p>
        </p:txBody>
      </p:sp>
      <p:sp>
        <p:nvSpPr>
          <p:cNvPr id="3" name="Content Placeholder 2"/>
          <p:cNvSpPr>
            <a:spLocks noGrp="1"/>
          </p:cNvSpPr>
          <p:nvPr>
            <p:ph idx="1"/>
          </p:nvPr>
        </p:nvSpPr>
        <p:spPr>
          <a:xfrm>
            <a:off x="365125" y="1538818"/>
            <a:ext cx="8415338" cy="3616888"/>
          </a:xfrm>
        </p:spPr>
        <p:txBody>
          <a:bodyPr/>
          <a:lstStyle/>
          <a:p>
            <a:pPr>
              <a:spcBef>
                <a:spcPts val="1000"/>
              </a:spcBef>
            </a:pPr>
            <a:r>
              <a:rPr lang="en-US" noProof="0" dirty="0" smtClean="0"/>
              <a:t>W</a:t>
            </a:r>
            <a:r>
              <a:rPr lang="en-US" sz="100" noProof="0" dirty="0" smtClean="0"/>
              <a:t> </a:t>
            </a:r>
            <a:r>
              <a:rPr lang="en-US" noProof="0" dirty="0" smtClean="0"/>
              <a:t>LANs work at O</a:t>
            </a:r>
            <a:r>
              <a:rPr lang="en-US" sz="100" noProof="0" dirty="0" smtClean="0"/>
              <a:t> </a:t>
            </a:r>
            <a:r>
              <a:rPr lang="en-US" noProof="0" dirty="0" smtClean="0"/>
              <a:t>S</a:t>
            </a:r>
            <a:r>
              <a:rPr lang="en-US" sz="100" noProof="0" dirty="0" smtClean="0"/>
              <a:t> </a:t>
            </a:r>
            <a:r>
              <a:rPr lang="en-US" noProof="0" dirty="0" smtClean="0"/>
              <a:t>I Layers 1 and 2</a:t>
            </a:r>
          </a:p>
          <a:p>
            <a:pPr lvl="1">
              <a:spcBef>
                <a:spcPts val="1000"/>
              </a:spcBef>
            </a:pPr>
            <a:r>
              <a:rPr lang="en-US" noProof="0" dirty="0" smtClean="0"/>
              <a:t>Support T</a:t>
            </a:r>
            <a:r>
              <a:rPr lang="en-US" sz="100" noProof="0" dirty="0" smtClean="0"/>
              <a:t> </a:t>
            </a:r>
            <a:r>
              <a:rPr lang="en-US" noProof="0" dirty="0" smtClean="0"/>
              <a:t>C</a:t>
            </a:r>
            <a:r>
              <a:rPr lang="en-US" sz="100" noProof="0" dirty="0" smtClean="0"/>
              <a:t> </a:t>
            </a:r>
            <a:r>
              <a:rPr lang="en-US" noProof="0" dirty="0" smtClean="0"/>
              <a:t>P/I</a:t>
            </a:r>
            <a:r>
              <a:rPr lang="en-US" sz="100" noProof="0" dirty="0" smtClean="0"/>
              <a:t> </a:t>
            </a:r>
            <a:r>
              <a:rPr lang="en-US" noProof="0" dirty="0" smtClean="0"/>
              <a:t>P higher-layer O</a:t>
            </a:r>
            <a:r>
              <a:rPr lang="en-US" sz="100" noProof="0" dirty="0" smtClean="0"/>
              <a:t> </a:t>
            </a:r>
            <a:r>
              <a:rPr lang="en-US" noProof="0" dirty="0" smtClean="0"/>
              <a:t>S</a:t>
            </a:r>
            <a:r>
              <a:rPr lang="en-US" sz="100" noProof="0" dirty="0" smtClean="0"/>
              <a:t> </a:t>
            </a:r>
            <a:r>
              <a:rPr lang="en-US" noProof="0" dirty="0" smtClean="0"/>
              <a:t>I protocols and operating systems</a:t>
            </a:r>
          </a:p>
          <a:p>
            <a:pPr>
              <a:spcBef>
                <a:spcPts val="1000"/>
              </a:spcBef>
            </a:pPr>
            <a:r>
              <a:rPr lang="en-US" noProof="0" dirty="0" smtClean="0"/>
              <a:t>Most popular standards used by W</a:t>
            </a:r>
            <a:r>
              <a:rPr lang="en-US" sz="100" noProof="0" dirty="0" smtClean="0"/>
              <a:t> </a:t>
            </a:r>
            <a:r>
              <a:rPr lang="en-US" noProof="0" dirty="0" smtClean="0"/>
              <a:t>LANs is Wi-Fi</a:t>
            </a:r>
          </a:p>
          <a:p>
            <a:pPr lvl="1">
              <a:spcBef>
                <a:spcPts val="1000"/>
              </a:spcBef>
            </a:pPr>
            <a:r>
              <a:rPr lang="en-US" noProof="0" dirty="0" smtClean="0"/>
              <a:t>Developed </a:t>
            </a:r>
            <a:r>
              <a:rPr lang="en-US" noProof="0" dirty="0"/>
              <a:t>by </a:t>
            </a:r>
            <a:r>
              <a:rPr lang="en-US" noProof="0" dirty="0" smtClean="0"/>
              <a:t>I</a:t>
            </a:r>
            <a:r>
              <a:rPr lang="en-US" sz="100" noProof="0" dirty="0" smtClean="0"/>
              <a:t> </a:t>
            </a:r>
            <a:r>
              <a:rPr lang="en-US" noProof="0" dirty="0" smtClean="0"/>
              <a:t>E</a:t>
            </a:r>
            <a:r>
              <a:rPr lang="en-US" sz="100" noProof="0" dirty="0" smtClean="0"/>
              <a:t> </a:t>
            </a:r>
            <a:r>
              <a:rPr lang="en-US" noProof="0" dirty="0" smtClean="0"/>
              <a:t>E</a:t>
            </a:r>
            <a:r>
              <a:rPr lang="en-US" sz="100" noProof="0" dirty="0" smtClean="0"/>
              <a:t> </a:t>
            </a:r>
            <a:r>
              <a:rPr lang="en-US" noProof="0" dirty="0" smtClean="0"/>
              <a:t>E’s </a:t>
            </a:r>
            <a:r>
              <a:rPr lang="en-US" noProof="0" dirty="0"/>
              <a:t>802.11 </a:t>
            </a:r>
            <a:r>
              <a:rPr lang="en-US" noProof="0" dirty="0" smtClean="0"/>
              <a:t>committee</a:t>
            </a:r>
          </a:p>
          <a:p>
            <a:pPr>
              <a:spcBef>
                <a:spcPts val="1000"/>
              </a:spcBef>
            </a:pPr>
            <a:r>
              <a:rPr lang="en-US" noProof="0" dirty="0"/>
              <a:t>Notable Wi-Fi </a:t>
            </a:r>
            <a:r>
              <a:rPr lang="en-US" noProof="0" dirty="0" smtClean="0"/>
              <a:t>standards:</a:t>
            </a:r>
            <a:endParaRPr lang="en-US" noProof="0" dirty="0"/>
          </a:p>
          <a:p>
            <a:pPr lvl="1">
              <a:spcBef>
                <a:spcPts val="1000"/>
              </a:spcBef>
            </a:pPr>
            <a:r>
              <a:rPr lang="en-US" noProof="0" dirty="0"/>
              <a:t>802.11b, 802.11a, 802.11g, 802.11n, </a:t>
            </a:r>
            <a:r>
              <a:rPr lang="en-US" noProof="0" dirty="0" smtClean="0"/>
              <a:t>and 802.11ac</a:t>
            </a:r>
            <a:endParaRPr lang="en-US" noProof="0" dirty="0"/>
          </a:p>
          <a:p>
            <a:pPr lvl="1">
              <a:spcBef>
                <a:spcPts val="1000"/>
              </a:spcBef>
            </a:pPr>
            <a:r>
              <a:rPr lang="en-US" noProof="0" dirty="0" smtClean="0"/>
              <a:t>802.11n </a:t>
            </a:r>
            <a:r>
              <a:rPr lang="en-US" noProof="0" dirty="0"/>
              <a:t>and later modify the way frames are used at the MAC </a:t>
            </a:r>
            <a:r>
              <a:rPr lang="en-US" noProof="0" dirty="0" smtClean="0"/>
              <a:t>sublayer (lower portion of the Data Link layer)</a:t>
            </a:r>
          </a:p>
          <a:p>
            <a:pPr lvl="1">
              <a:spcBef>
                <a:spcPts val="1000"/>
              </a:spcBef>
            </a:pPr>
            <a:r>
              <a:rPr lang="en-US" noProof="0" dirty="0" smtClean="0"/>
              <a:t>L</a:t>
            </a:r>
            <a:r>
              <a:rPr lang="en-US" sz="100" noProof="0" dirty="0" smtClean="0"/>
              <a:t> </a:t>
            </a:r>
            <a:r>
              <a:rPr lang="en-US" noProof="0" dirty="0" smtClean="0"/>
              <a:t>L</a:t>
            </a:r>
            <a:r>
              <a:rPr lang="en-US" sz="100" noProof="0" dirty="0" smtClean="0"/>
              <a:t> </a:t>
            </a:r>
            <a:r>
              <a:rPr lang="en-US" noProof="0" dirty="0" smtClean="0"/>
              <a:t>C sublayer is primarily concerned with multiplexing, flow and error control, and reliability</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224673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802.11 W</a:t>
            </a:r>
            <a:r>
              <a:rPr lang="en-US" sz="100" noProof="0" dirty="0" smtClean="0"/>
              <a:t> </a:t>
            </a:r>
            <a:r>
              <a:rPr lang="en-US" noProof="0" dirty="0" smtClean="0"/>
              <a:t>LAN Standards (2 of 2)</a:t>
            </a:r>
            <a:endParaRPr lang="en-US" noProof="0" dirty="0"/>
          </a:p>
        </p:txBody>
      </p:sp>
      <p:sp>
        <p:nvSpPr>
          <p:cNvPr id="3" name="Content Placeholder 2"/>
          <p:cNvSpPr>
            <a:spLocks noGrp="1"/>
          </p:cNvSpPr>
          <p:nvPr>
            <p:ph idx="1"/>
          </p:nvPr>
        </p:nvSpPr>
        <p:spPr>
          <a:xfrm>
            <a:off x="365125" y="1538818"/>
            <a:ext cx="6264275" cy="292388"/>
          </a:xfrm>
        </p:spPr>
        <p:txBody>
          <a:bodyPr/>
          <a:lstStyle/>
          <a:p>
            <a:r>
              <a:rPr lang="en-US" noProof="0" dirty="0" smtClean="0"/>
              <a:t>Table 6-4 Technical details for 802.11 wireless standards</a:t>
            </a:r>
            <a:endParaRPr lang="en-US" noProof="0" dirty="0"/>
          </a:p>
        </p:txBody>
      </p:sp>
      <p:graphicFrame>
        <p:nvGraphicFramePr>
          <p:cNvPr id="5" name="Table 4" descr="The table shows four columns and seven rows. The column headings from left to right are as follows: standard, frequency band, max. Theoretical throughput, and geographic range. The rows are as follows. Row 1. Standard, 802.11b. Frequency band, 2.4 gigahertz. Max. Theoretical throughput, 11 mbps. Geographic range, 100 meters. Row 2. Standard, 802.11 a. Frequency band, 5 gigahertz. Max. Theoretical throughput, 54 mbps. Geographic range, 50 meters. Row 3. Standard, 802.11 g. Frequency band, 2.4 gigahertz. Max. Theoretical throughput, 54 mbps. Geographic range, 100 meters. Row 4. Standard, 802.11 n. Frequency band, 2.4 gigahertz or 5 gigahertz. Max. Theoretical throughput, 600 mbps. Geographic range, indoor: 70 m outdoor: 250 m. Row 5. Standard, 802.11a c wave 1, 3 data streams. Frequency band, 5 gigahertz. Max. Theoretical throughput, 1.3 g b p s. Geographic range, indoor: 70 m outdoor: 250 m. Row 6. Standard, 802.11a c wave 2, 4 data streams. Frequency band, 5 gigahertz. Max. Theoretical throughput, 3.47 g b p s. Geographic range, indoor: 70 m outdoor: 250 m. Row 7. Standard, 802.11a c wave 3, 8 data streams. Frequency band, 5 gigahertz. Max. Theoretical throughput, 6.93 g b p s. Geographic range, indoor: 70 m outdoor: 250 m."/>
          <p:cNvGraphicFramePr>
            <a:graphicFrameLocks noGrp="1"/>
          </p:cNvGraphicFramePr>
          <p:nvPr>
            <p:extLst>
              <p:ext uri="{D42A27DB-BD31-4B8C-83A1-F6EECF244321}">
                <p14:modId xmlns:p14="http://schemas.microsoft.com/office/powerpoint/2010/main" val="3880113244"/>
              </p:ext>
            </p:extLst>
          </p:nvPr>
        </p:nvGraphicFramePr>
        <p:xfrm>
          <a:off x="1295401" y="2209800"/>
          <a:ext cx="6248400" cy="3312160"/>
        </p:xfrm>
        <a:graphic>
          <a:graphicData uri="http://schemas.openxmlformats.org/drawingml/2006/table">
            <a:tbl>
              <a:tblPr firstRow="1" bandRow="1">
                <a:tableStyleId>{5C22544A-7EE6-4342-B048-85BDC9FD1C3A}</a:tableStyleId>
              </a:tblPr>
              <a:tblGrid>
                <a:gridCol w="1562100">
                  <a:extLst>
                    <a:ext uri="{9D8B030D-6E8A-4147-A177-3AD203B41FA5}">
                      <a16:colId xmlns:a16="http://schemas.microsoft.com/office/drawing/2014/main" val="20000"/>
                    </a:ext>
                  </a:extLst>
                </a:gridCol>
                <a:gridCol w="1327785">
                  <a:extLst>
                    <a:ext uri="{9D8B030D-6E8A-4147-A177-3AD203B41FA5}">
                      <a16:colId xmlns:a16="http://schemas.microsoft.com/office/drawing/2014/main" val="20001"/>
                    </a:ext>
                  </a:extLst>
                </a:gridCol>
                <a:gridCol w="1250620">
                  <a:extLst>
                    <a:ext uri="{9D8B030D-6E8A-4147-A177-3AD203B41FA5}">
                      <a16:colId xmlns:a16="http://schemas.microsoft.com/office/drawing/2014/main" val="20002"/>
                    </a:ext>
                  </a:extLst>
                </a:gridCol>
                <a:gridCol w="2107895">
                  <a:extLst>
                    <a:ext uri="{9D8B030D-6E8A-4147-A177-3AD203B41FA5}">
                      <a16:colId xmlns:a16="http://schemas.microsoft.com/office/drawing/2014/main" val="20003"/>
                    </a:ext>
                  </a:extLst>
                </a:gridCol>
              </a:tblGrid>
              <a:tr h="370840">
                <a:tc>
                  <a:txBody>
                    <a:bodyPr/>
                    <a:lstStyle/>
                    <a:p>
                      <a:r>
                        <a:rPr lang="en-US" sz="1200" dirty="0" smtClean="0"/>
                        <a:t>Standard</a:t>
                      </a:r>
                      <a:endParaRPr lang="en-US" sz="1200" dirty="0"/>
                    </a:p>
                  </a:txBody>
                  <a:tcPr/>
                </a:tc>
                <a:tc>
                  <a:txBody>
                    <a:bodyPr/>
                    <a:lstStyle/>
                    <a:p>
                      <a:r>
                        <a:rPr lang="en-US" sz="1200" dirty="0" smtClean="0"/>
                        <a:t>Frequency band</a:t>
                      </a:r>
                      <a:endParaRPr lang="en-US" sz="1200" dirty="0"/>
                    </a:p>
                  </a:txBody>
                  <a:tcPr/>
                </a:tc>
                <a:tc>
                  <a:txBody>
                    <a:bodyPr/>
                    <a:lstStyle/>
                    <a:p>
                      <a:r>
                        <a:rPr lang="en-US" sz="1200" dirty="0" smtClean="0"/>
                        <a:t>Max. theoretical throughput</a:t>
                      </a:r>
                      <a:endParaRPr lang="en-US" sz="1200" dirty="0"/>
                    </a:p>
                  </a:txBody>
                  <a:tcPr/>
                </a:tc>
                <a:tc>
                  <a:txBody>
                    <a:bodyPr/>
                    <a:lstStyle/>
                    <a:p>
                      <a:r>
                        <a:rPr lang="en-US" sz="1200" dirty="0" smtClean="0"/>
                        <a:t>Geographic range</a:t>
                      </a:r>
                      <a:endParaRPr lang="en-US" sz="1200" dirty="0"/>
                    </a:p>
                  </a:txBody>
                  <a:tcPr/>
                </a:tc>
                <a:extLst>
                  <a:ext uri="{0D108BD9-81ED-4DB2-BD59-A6C34878D82A}">
                    <a16:rowId xmlns:a16="http://schemas.microsoft.com/office/drawing/2014/main" val="10000"/>
                  </a:ext>
                </a:extLst>
              </a:tr>
              <a:tr h="370840">
                <a:tc>
                  <a:txBody>
                    <a:bodyPr/>
                    <a:lstStyle/>
                    <a:p>
                      <a:r>
                        <a:rPr lang="en-US" sz="1200" dirty="0" smtClean="0"/>
                        <a:t>802.11b</a:t>
                      </a:r>
                      <a:endParaRPr lang="en-US" sz="1200" dirty="0"/>
                    </a:p>
                  </a:txBody>
                  <a:tcPr/>
                </a:tc>
                <a:tc>
                  <a:txBody>
                    <a:bodyPr/>
                    <a:lstStyle/>
                    <a:p>
                      <a:r>
                        <a:rPr lang="en-US" sz="1200" dirty="0" smtClean="0"/>
                        <a:t>2.4 GHz</a:t>
                      </a:r>
                      <a:endParaRPr lang="en-US" sz="1200" dirty="0"/>
                    </a:p>
                  </a:txBody>
                  <a:tcPr/>
                </a:tc>
                <a:tc>
                  <a:txBody>
                    <a:bodyPr/>
                    <a:lstStyle/>
                    <a:p>
                      <a:r>
                        <a:rPr lang="en-US" sz="1200" dirty="0" smtClean="0"/>
                        <a:t>11 Mbps</a:t>
                      </a:r>
                      <a:endParaRPr lang="en-US" sz="1200" dirty="0"/>
                    </a:p>
                  </a:txBody>
                  <a:tcPr/>
                </a:tc>
                <a:tc>
                  <a:txBody>
                    <a:bodyPr/>
                    <a:lstStyle/>
                    <a:p>
                      <a:r>
                        <a:rPr lang="en-US" sz="1200" dirty="0" smtClean="0"/>
                        <a:t>100 m</a:t>
                      </a:r>
                      <a:endParaRPr lang="en-US" sz="1200" dirty="0"/>
                    </a:p>
                  </a:txBody>
                  <a:tcPr/>
                </a:tc>
                <a:extLst>
                  <a:ext uri="{0D108BD9-81ED-4DB2-BD59-A6C34878D82A}">
                    <a16:rowId xmlns:a16="http://schemas.microsoft.com/office/drawing/2014/main" val="10001"/>
                  </a:ext>
                </a:extLst>
              </a:tr>
              <a:tr h="370840">
                <a:tc>
                  <a:txBody>
                    <a:bodyPr/>
                    <a:lstStyle/>
                    <a:p>
                      <a:r>
                        <a:rPr lang="en-US" sz="1200" dirty="0" smtClean="0"/>
                        <a:t>802.11a</a:t>
                      </a:r>
                      <a:endParaRPr lang="en-US" sz="1200" dirty="0"/>
                    </a:p>
                  </a:txBody>
                  <a:tcPr/>
                </a:tc>
                <a:tc>
                  <a:txBody>
                    <a:bodyPr/>
                    <a:lstStyle/>
                    <a:p>
                      <a:r>
                        <a:rPr lang="en-US" sz="1200" dirty="0" smtClean="0"/>
                        <a:t>5 GHz</a:t>
                      </a:r>
                      <a:endParaRPr lang="en-US" sz="1200" dirty="0"/>
                    </a:p>
                  </a:txBody>
                  <a:tcPr/>
                </a:tc>
                <a:tc>
                  <a:txBody>
                    <a:bodyPr/>
                    <a:lstStyle/>
                    <a:p>
                      <a:r>
                        <a:rPr lang="en-US" sz="1200" dirty="0" smtClean="0"/>
                        <a:t>54 Mbps</a:t>
                      </a:r>
                      <a:endParaRPr lang="en-US" sz="1200" dirty="0"/>
                    </a:p>
                  </a:txBody>
                  <a:tcPr/>
                </a:tc>
                <a:tc>
                  <a:txBody>
                    <a:bodyPr/>
                    <a:lstStyle/>
                    <a:p>
                      <a:r>
                        <a:rPr lang="en-US" sz="1200" dirty="0" smtClean="0"/>
                        <a:t>50 m</a:t>
                      </a:r>
                      <a:endParaRPr lang="en-US" sz="1200" dirty="0"/>
                    </a:p>
                  </a:txBody>
                  <a:tcPr/>
                </a:tc>
                <a:extLst>
                  <a:ext uri="{0D108BD9-81ED-4DB2-BD59-A6C34878D82A}">
                    <a16:rowId xmlns:a16="http://schemas.microsoft.com/office/drawing/2014/main" val="10002"/>
                  </a:ext>
                </a:extLst>
              </a:tr>
              <a:tr h="370840">
                <a:tc>
                  <a:txBody>
                    <a:bodyPr/>
                    <a:lstStyle/>
                    <a:p>
                      <a:r>
                        <a:rPr lang="en-US" sz="1200" dirty="0" smtClean="0"/>
                        <a:t>802.11g</a:t>
                      </a:r>
                      <a:endParaRPr lang="en-US" sz="1200" dirty="0"/>
                    </a:p>
                  </a:txBody>
                  <a:tcPr/>
                </a:tc>
                <a:tc>
                  <a:txBody>
                    <a:bodyPr/>
                    <a:lstStyle/>
                    <a:p>
                      <a:r>
                        <a:rPr lang="en-US" sz="1200" dirty="0" smtClean="0"/>
                        <a:t>2.4 GHz</a:t>
                      </a:r>
                      <a:endParaRPr lang="en-US" sz="1200" dirty="0"/>
                    </a:p>
                  </a:txBody>
                  <a:tcPr/>
                </a:tc>
                <a:tc>
                  <a:txBody>
                    <a:bodyPr/>
                    <a:lstStyle/>
                    <a:p>
                      <a:r>
                        <a:rPr lang="en-US" sz="1200" dirty="0" smtClean="0"/>
                        <a:t>54 Mbps</a:t>
                      </a:r>
                      <a:endParaRPr lang="en-US" sz="1200" dirty="0"/>
                    </a:p>
                  </a:txBody>
                  <a:tcPr/>
                </a:tc>
                <a:tc>
                  <a:txBody>
                    <a:bodyPr/>
                    <a:lstStyle/>
                    <a:p>
                      <a:r>
                        <a:rPr lang="en-US" sz="1200" dirty="0" smtClean="0"/>
                        <a:t>100</a:t>
                      </a:r>
                      <a:r>
                        <a:rPr lang="en-US" sz="1200" baseline="0" dirty="0" smtClean="0"/>
                        <a:t> m</a:t>
                      </a:r>
                      <a:endParaRPr lang="en-US" sz="1200" dirty="0"/>
                    </a:p>
                  </a:txBody>
                  <a:tcPr/>
                </a:tc>
                <a:extLst>
                  <a:ext uri="{0D108BD9-81ED-4DB2-BD59-A6C34878D82A}">
                    <a16:rowId xmlns:a16="http://schemas.microsoft.com/office/drawing/2014/main" val="10003"/>
                  </a:ext>
                </a:extLst>
              </a:tr>
              <a:tr h="370840">
                <a:tc>
                  <a:txBody>
                    <a:bodyPr/>
                    <a:lstStyle/>
                    <a:p>
                      <a:r>
                        <a:rPr lang="en-US" sz="1200" dirty="0" smtClean="0"/>
                        <a:t>802.11n</a:t>
                      </a:r>
                      <a:endParaRPr lang="en-US" sz="1200" dirty="0"/>
                    </a:p>
                  </a:txBody>
                  <a:tcPr/>
                </a:tc>
                <a:tc>
                  <a:txBody>
                    <a:bodyPr/>
                    <a:lstStyle/>
                    <a:p>
                      <a:r>
                        <a:rPr lang="en-US" sz="1200" dirty="0" smtClean="0"/>
                        <a:t>2.4 GHz or 5 GHz</a:t>
                      </a:r>
                      <a:endParaRPr lang="en-US" sz="1200" dirty="0"/>
                    </a:p>
                  </a:txBody>
                  <a:tcPr/>
                </a:tc>
                <a:tc>
                  <a:txBody>
                    <a:bodyPr/>
                    <a:lstStyle/>
                    <a:p>
                      <a:r>
                        <a:rPr lang="en-US" sz="1200" dirty="0" smtClean="0"/>
                        <a:t>600 Mbps</a:t>
                      </a:r>
                      <a:endParaRPr lang="en-US" sz="1200" dirty="0"/>
                    </a:p>
                  </a:txBody>
                  <a:tcPr/>
                </a:tc>
                <a:tc>
                  <a:txBody>
                    <a:bodyPr/>
                    <a:lstStyle/>
                    <a:p>
                      <a:r>
                        <a:rPr lang="en-US" sz="1200" dirty="0" smtClean="0"/>
                        <a:t>Indoor: 70 m Outdoor: 250 m</a:t>
                      </a:r>
                      <a:endParaRPr lang="en-US" sz="1200" dirty="0"/>
                    </a:p>
                  </a:txBody>
                  <a:tcPr/>
                </a:tc>
                <a:extLst>
                  <a:ext uri="{0D108BD9-81ED-4DB2-BD59-A6C34878D82A}">
                    <a16:rowId xmlns:a16="http://schemas.microsoft.com/office/drawing/2014/main" val="10004"/>
                  </a:ext>
                </a:extLst>
              </a:tr>
              <a:tr h="370840">
                <a:tc>
                  <a:txBody>
                    <a:bodyPr/>
                    <a:lstStyle/>
                    <a:p>
                      <a:r>
                        <a:rPr lang="en-US" sz="1200" dirty="0" smtClean="0"/>
                        <a:t>802.11ac</a:t>
                      </a:r>
                      <a:r>
                        <a:rPr lang="en-US" sz="1200" baseline="0" dirty="0" smtClean="0"/>
                        <a:t> Wave 1 (3 data streams)</a:t>
                      </a:r>
                      <a:endParaRPr lang="en-US" sz="1200" dirty="0"/>
                    </a:p>
                  </a:txBody>
                  <a:tcPr/>
                </a:tc>
                <a:tc>
                  <a:txBody>
                    <a:bodyPr/>
                    <a:lstStyle/>
                    <a:p>
                      <a:r>
                        <a:rPr lang="en-US" sz="1200" dirty="0" smtClean="0"/>
                        <a:t>5 GHz</a:t>
                      </a:r>
                      <a:endParaRPr lang="en-US" sz="1200" dirty="0"/>
                    </a:p>
                  </a:txBody>
                  <a:tcPr/>
                </a:tc>
                <a:tc>
                  <a:txBody>
                    <a:bodyPr/>
                    <a:lstStyle/>
                    <a:p>
                      <a:r>
                        <a:rPr lang="en-US" sz="1200" dirty="0" smtClean="0"/>
                        <a:t>1.3 Gbps</a:t>
                      </a:r>
                      <a:endParaRPr lang="en-US" sz="1200" dirty="0"/>
                    </a:p>
                  </a:txBody>
                  <a:tcPr/>
                </a:tc>
                <a:tc>
                  <a:txBody>
                    <a:bodyPr/>
                    <a:lstStyle/>
                    <a:p>
                      <a:r>
                        <a:rPr lang="en-US" sz="1200" dirty="0" smtClean="0"/>
                        <a:t>Indoor: 70 m Outdoor 250 m</a:t>
                      </a:r>
                      <a:endParaRPr lang="en-US" sz="1200" dirty="0"/>
                    </a:p>
                  </a:txBody>
                  <a:tcPr/>
                </a:tc>
                <a:extLst>
                  <a:ext uri="{0D108BD9-81ED-4DB2-BD59-A6C34878D82A}">
                    <a16:rowId xmlns:a16="http://schemas.microsoft.com/office/drawing/2014/main" val="10005"/>
                  </a:ext>
                </a:extLst>
              </a:tr>
              <a:tr h="370840">
                <a:tc>
                  <a:txBody>
                    <a:bodyPr/>
                    <a:lstStyle/>
                    <a:p>
                      <a:r>
                        <a:rPr lang="en-US" sz="1200" dirty="0" smtClean="0"/>
                        <a:t>802.11ac</a:t>
                      </a:r>
                      <a:r>
                        <a:rPr lang="en-US" sz="1200" baseline="0" dirty="0" smtClean="0"/>
                        <a:t> Wave 2 (4 data streams)</a:t>
                      </a:r>
                      <a:endParaRPr lang="en-US" sz="1200" dirty="0"/>
                    </a:p>
                  </a:txBody>
                  <a:tcPr/>
                </a:tc>
                <a:tc>
                  <a:txBody>
                    <a:bodyPr/>
                    <a:lstStyle/>
                    <a:p>
                      <a:r>
                        <a:rPr lang="en-US" sz="1200" dirty="0" smtClean="0"/>
                        <a:t>5 GHz</a:t>
                      </a:r>
                      <a:endParaRPr lang="en-US" sz="1200" dirty="0"/>
                    </a:p>
                  </a:txBody>
                  <a:tcPr/>
                </a:tc>
                <a:tc>
                  <a:txBody>
                    <a:bodyPr/>
                    <a:lstStyle/>
                    <a:p>
                      <a:r>
                        <a:rPr lang="en-US" sz="1200" dirty="0" smtClean="0"/>
                        <a:t>3.47 Gbps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Indoor: 70 m Outdoor 250 m</a:t>
                      </a:r>
                    </a:p>
                    <a:p>
                      <a:endParaRPr lang="en-US" sz="1200" dirty="0"/>
                    </a:p>
                  </a:txBody>
                  <a:tcPr/>
                </a:tc>
                <a:extLst>
                  <a:ext uri="{0D108BD9-81ED-4DB2-BD59-A6C34878D82A}">
                    <a16:rowId xmlns:a16="http://schemas.microsoft.com/office/drawing/2014/main" val="10006"/>
                  </a:ext>
                </a:extLst>
              </a:tr>
              <a:tr h="370840">
                <a:tc>
                  <a:txBody>
                    <a:bodyPr/>
                    <a:lstStyle/>
                    <a:p>
                      <a:r>
                        <a:rPr lang="en-US" sz="1200" dirty="0" smtClean="0"/>
                        <a:t>802.1ac Wave 3 (8 data streams)</a:t>
                      </a:r>
                      <a:endParaRPr lang="en-US" sz="1200" dirty="0"/>
                    </a:p>
                  </a:txBody>
                  <a:tcPr/>
                </a:tc>
                <a:tc>
                  <a:txBody>
                    <a:bodyPr/>
                    <a:lstStyle/>
                    <a:p>
                      <a:r>
                        <a:rPr lang="en-US" sz="1200" dirty="0" smtClean="0"/>
                        <a:t>5 GHz</a:t>
                      </a:r>
                      <a:endParaRPr lang="en-US" sz="1200" dirty="0"/>
                    </a:p>
                  </a:txBody>
                  <a:tcPr/>
                </a:tc>
                <a:tc>
                  <a:txBody>
                    <a:bodyPr/>
                    <a:lstStyle/>
                    <a:p>
                      <a:r>
                        <a:rPr lang="en-US" sz="1200" dirty="0" smtClean="0"/>
                        <a:t>6.93 Gbps</a:t>
                      </a:r>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Indoor: 70 m Outdoor 250 m</a:t>
                      </a:r>
                    </a:p>
                    <a:p>
                      <a:endParaRPr lang="en-US" sz="1200" dirty="0"/>
                    </a:p>
                  </a:txBody>
                  <a:tcPr/>
                </a:tc>
                <a:extLst>
                  <a:ext uri="{0D108BD9-81ED-4DB2-BD59-A6C34878D82A}">
                    <a16:rowId xmlns:a16="http://schemas.microsoft.com/office/drawing/2014/main" val="10007"/>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71596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Access Method (1 of 3)</a:t>
            </a:r>
            <a:endParaRPr lang="en-US" noProof="0" dirty="0"/>
          </a:p>
        </p:txBody>
      </p:sp>
      <p:sp>
        <p:nvSpPr>
          <p:cNvPr id="3" name="Content Placeholder 2"/>
          <p:cNvSpPr>
            <a:spLocks noGrp="1"/>
          </p:cNvSpPr>
          <p:nvPr>
            <p:ph idx="1"/>
          </p:nvPr>
        </p:nvSpPr>
        <p:spPr>
          <a:xfrm>
            <a:off x="365125" y="1538818"/>
            <a:ext cx="8415338" cy="3090590"/>
          </a:xfrm>
        </p:spPr>
        <p:txBody>
          <a:bodyPr/>
          <a:lstStyle/>
          <a:p>
            <a:pPr>
              <a:spcBef>
                <a:spcPts val="1000"/>
              </a:spcBef>
            </a:pPr>
            <a:r>
              <a:rPr lang="en-US" noProof="0" dirty="0"/>
              <a:t>802.11 MAC services</a:t>
            </a:r>
          </a:p>
          <a:p>
            <a:pPr lvl="1">
              <a:spcBef>
                <a:spcPts val="1000"/>
              </a:spcBef>
            </a:pPr>
            <a:r>
              <a:rPr lang="en-US" noProof="0" dirty="0"/>
              <a:t>Append 48-bit physical addresses to </a:t>
            </a:r>
            <a:r>
              <a:rPr lang="en-US" noProof="0" dirty="0" smtClean="0"/>
              <a:t>frame to identify </a:t>
            </a:r>
            <a:r>
              <a:rPr lang="en-US" noProof="0" dirty="0"/>
              <a:t>source and destination</a:t>
            </a:r>
          </a:p>
          <a:p>
            <a:pPr>
              <a:spcBef>
                <a:spcPts val="1000"/>
              </a:spcBef>
            </a:pPr>
            <a:r>
              <a:rPr lang="en-US" noProof="0" dirty="0"/>
              <a:t>Same physical addressing </a:t>
            </a:r>
            <a:r>
              <a:rPr lang="en-US" noProof="0" dirty="0" smtClean="0"/>
              <a:t>scheme as other Ethernet networks</a:t>
            </a:r>
            <a:endParaRPr lang="en-US" noProof="0" dirty="0"/>
          </a:p>
          <a:p>
            <a:pPr lvl="1">
              <a:spcBef>
                <a:spcPts val="1000"/>
              </a:spcBef>
            </a:pPr>
            <a:r>
              <a:rPr lang="en-US" noProof="0" dirty="0"/>
              <a:t>Allows easy combination with other </a:t>
            </a:r>
            <a:r>
              <a:rPr lang="en-US" noProof="0" dirty="0" smtClean="0"/>
              <a:t>I</a:t>
            </a:r>
            <a:r>
              <a:rPr lang="en-US" sz="100" noProof="0" dirty="0" smtClean="0"/>
              <a:t> </a:t>
            </a:r>
            <a:r>
              <a:rPr lang="en-US" noProof="0" dirty="0" smtClean="0"/>
              <a:t>E</a:t>
            </a:r>
            <a:r>
              <a:rPr lang="en-US" sz="100" noProof="0" dirty="0" smtClean="0"/>
              <a:t> </a:t>
            </a:r>
            <a:r>
              <a:rPr lang="en-US" noProof="0" dirty="0" smtClean="0"/>
              <a:t>E</a:t>
            </a:r>
            <a:r>
              <a:rPr lang="en-US" sz="100" noProof="0" dirty="0" smtClean="0"/>
              <a:t> </a:t>
            </a:r>
            <a:r>
              <a:rPr lang="en-US" noProof="0" dirty="0" smtClean="0"/>
              <a:t>E </a:t>
            </a:r>
            <a:r>
              <a:rPr lang="en-US" noProof="0" dirty="0"/>
              <a:t>networks</a:t>
            </a:r>
          </a:p>
          <a:p>
            <a:pPr>
              <a:spcBef>
                <a:spcPts val="1000"/>
              </a:spcBef>
            </a:pPr>
            <a:r>
              <a:rPr lang="en-US" noProof="0" dirty="0"/>
              <a:t>Wireless </a:t>
            </a:r>
            <a:r>
              <a:rPr lang="en-US" noProof="0" dirty="0" smtClean="0"/>
              <a:t>devices:</a:t>
            </a:r>
            <a:endParaRPr lang="en-US" noProof="0" dirty="0"/>
          </a:p>
          <a:p>
            <a:pPr lvl="1">
              <a:spcBef>
                <a:spcPts val="1000"/>
              </a:spcBef>
            </a:pPr>
            <a:r>
              <a:rPr lang="en-US" noProof="0" dirty="0"/>
              <a:t>Not designed to simultaneously transmit and receive</a:t>
            </a:r>
          </a:p>
          <a:p>
            <a:pPr lvl="1">
              <a:spcBef>
                <a:spcPts val="1000"/>
              </a:spcBef>
            </a:pPr>
            <a:r>
              <a:rPr lang="en-US" noProof="0" dirty="0"/>
              <a:t>Cannot prevent collisions</a:t>
            </a:r>
          </a:p>
          <a:p>
            <a:pPr lvl="1">
              <a:spcBef>
                <a:spcPts val="1000"/>
              </a:spcBef>
            </a:pPr>
            <a:r>
              <a:rPr lang="en-US" noProof="0" dirty="0"/>
              <a:t>Use different access method than </a:t>
            </a:r>
            <a:r>
              <a:rPr lang="en-US" noProof="0" dirty="0" smtClean="0"/>
              <a:t>Ethernet</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409225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Access Method (2 of 3)</a:t>
            </a:r>
            <a:endParaRPr lang="en-US" noProof="0" dirty="0"/>
          </a:p>
        </p:txBody>
      </p:sp>
      <p:sp>
        <p:nvSpPr>
          <p:cNvPr id="3" name="Content Placeholder 2"/>
          <p:cNvSpPr>
            <a:spLocks noGrp="1"/>
          </p:cNvSpPr>
          <p:nvPr>
            <p:ph idx="1"/>
          </p:nvPr>
        </p:nvSpPr>
        <p:spPr>
          <a:xfrm>
            <a:off x="365125" y="1538818"/>
            <a:ext cx="8415338" cy="3394263"/>
          </a:xfrm>
        </p:spPr>
        <p:txBody>
          <a:bodyPr/>
          <a:lstStyle/>
          <a:p>
            <a:pPr>
              <a:spcBef>
                <a:spcPts val="1000"/>
              </a:spcBef>
            </a:pPr>
            <a:r>
              <a:rPr lang="en-US" noProof="0" dirty="0" smtClean="0"/>
              <a:t>C</a:t>
            </a:r>
            <a:r>
              <a:rPr lang="en-US" sz="100" noProof="0" dirty="0" smtClean="0"/>
              <a:t> </a:t>
            </a:r>
            <a:r>
              <a:rPr lang="en-US" noProof="0" dirty="0" smtClean="0"/>
              <a:t>S</a:t>
            </a:r>
            <a:r>
              <a:rPr lang="en-US" sz="100" noProof="0" dirty="0" smtClean="0"/>
              <a:t> </a:t>
            </a:r>
            <a:r>
              <a:rPr lang="en-US" noProof="0" dirty="0" smtClean="0"/>
              <a:t>M</a:t>
            </a:r>
            <a:r>
              <a:rPr lang="en-US" sz="100" noProof="0" dirty="0" smtClean="0"/>
              <a:t> </a:t>
            </a:r>
            <a:r>
              <a:rPr lang="en-US" noProof="0" dirty="0" smtClean="0"/>
              <a:t>A/C</a:t>
            </a:r>
            <a:r>
              <a:rPr lang="en-US" sz="100" noProof="0" dirty="0" smtClean="0"/>
              <a:t> </a:t>
            </a:r>
            <a:r>
              <a:rPr lang="en-US" noProof="0" dirty="0" smtClean="0"/>
              <a:t>A </a:t>
            </a:r>
            <a:r>
              <a:rPr lang="en-US" noProof="0" dirty="0"/>
              <a:t>(Carrier Sense Multiple Access with Collision Avoidance</a:t>
            </a:r>
            <a:r>
              <a:rPr lang="en-US" noProof="0" dirty="0" smtClean="0"/>
              <a:t>):</a:t>
            </a:r>
            <a:endParaRPr lang="en-US" noProof="0" dirty="0"/>
          </a:p>
          <a:p>
            <a:pPr lvl="1">
              <a:spcBef>
                <a:spcPts val="1000"/>
              </a:spcBef>
            </a:pPr>
            <a:r>
              <a:rPr lang="en-US" noProof="0" dirty="0"/>
              <a:t>Minimizes collision potential</a:t>
            </a:r>
          </a:p>
          <a:p>
            <a:pPr lvl="1">
              <a:spcBef>
                <a:spcPts val="1000"/>
              </a:spcBef>
            </a:pPr>
            <a:r>
              <a:rPr lang="en-US" noProof="0" dirty="0"/>
              <a:t>Uses </a:t>
            </a:r>
            <a:r>
              <a:rPr lang="en-US" noProof="0" dirty="0" smtClean="0"/>
              <a:t>A</a:t>
            </a:r>
            <a:r>
              <a:rPr lang="en-US" sz="100" noProof="0" dirty="0" smtClean="0"/>
              <a:t> </a:t>
            </a:r>
            <a:r>
              <a:rPr lang="en-US" noProof="0" dirty="0" smtClean="0"/>
              <a:t>C</a:t>
            </a:r>
            <a:r>
              <a:rPr lang="en-US" sz="100" noProof="0" dirty="0" smtClean="0"/>
              <a:t> </a:t>
            </a:r>
            <a:r>
              <a:rPr lang="en-US" noProof="0" dirty="0" smtClean="0"/>
              <a:t>K </a:t>
            </a:r>
            <a:r>
              <a:rPr lang="en-US" noProof="0" dirty="0"/>
              <a:t>packets to verify every transmission</a:t>
            </a:r>
          </a:p>
          <a:p>
            <a:pPr lvl="2">
              <a:spcBef>
                <a:spcPts val="1000"/>
              </a:spcBef>
            </a:pPr>
            <a:r>
              <a:rPr lang="en-US" noProof="0" dirty="0"/>
              <a:t>Requires more overhead than 802.3</a:t>
            </a:r>
          </a:p>
          <a:p>
            <a:pPr lvl="2">
              <a:spcBef>
                <a:spcPts val="1000"/>
              </a:spcBef>
            </a:pPr>
            <a:r>
              <a:rPr lang="en-US" noProof="0" dirty="0"/>
              <a:t>Real throughput less than theoretical maximum</a:t>
            </a:r>
          </a:p>
          <a:p>
            <a:pPr>
              <a:spcBef>
                <a:spcPts val="1000"/>
              </a:spcBef>
            </a:pPr>
            <a:r>
              <a:rPr lang="en-US" noProof="0" dirty="0" smtClean="0"/>
              <a:t>R</a:t>
            </a:r>
            <a:r>
              <a:rPr lang="en-US" sz="100" noProof="0" dirty="0" smtClean="0"/>
              <a:t> </a:t>
            </a:r>
            <a:r>
              <a:rPr lang="en-US" noProof="0" dirty="0" smtClean="0"/>
              <a:t>T</a:t>
            </a:r>
            <a:r>
              <a:rPr lang="en-US" sz="100" noProof="0" dirty="0" smtClean="0"/>
              <a:t> </a:t>
            </a:r>
            <a:r>
              <a:rPr lang="en-US" noProof="0" dirty="0" smtClean="0"/>
              <a:t>S/C</a:t>
            </a:r>
            <a:r>
              <a:rPr lang="en-US" sz="100" noProof="0" dirty="0" smtClean="0"/>
              <a:t> </a:t>
            </a:r>
            <a:r>
              <a:rPr lang="en-US" noProof="0" dirty="0" smtClean="0"/>
              <a:t>T</a:t>
            </a:r>
            <a:r>
              <a:rPr lang="en-US" sz="100" noProof="0" dirty="0" smtClean="0"/>
              <a:t> </a:t>
            </a:r>
            <a:r>
              <a:rPr lang="en-US" noProof="0" dirty="0" smtClean="0"/>
              <a:t>S </a:t>
            </a:r>
            <a:r>
              <a:rPr lang="en-US" noProof="0" dirty="0"/>
              <a:t>(Request to Send/Clear to Send) </a:t>
            </a:r>
            <a:r>
              <a:rPr lang="en-US" noProof="0" dirty="0" smtClean="0"/>
              <a:t>protocol:</a:t>
            </a:r>
            <a:endParaRPr lang="en-US" noProof="0" dirty="0"/>
          </a:p>
          <a:p>
            <a:pPr lvl="1">
              <a:spcBef>
                <a:spcPts val="1000"/>
              </a:spcBef>
            </a:pPr>
            <a:r>
              <a:rPr lang="en-US" noProof="0" dirty="0"/>
              <a:t>Ensures packets not inhibited by other transmissions</a:t>
            </a:r>
          </a:p>
          <a:p>
            <a:pPr lvl="1">
              <a:spcBef>
                <a:spcPts val="1000"/>
              </a:spcBef>
            </a:pPr>
            <a:r>
              <a:rPr lang="en-US" noProof="0" dirty="0"/>
              <a:t>Efficient for large transmission packets</a:t>
            </a:r>
          </a:p>
          <a:p>
            <a:pPr lvl="1">
              <a:spcBef>
                <a:spcPts val="1000"/>
              </a:spcBef>
            </a:pPr>
            <a:r>
              <a:rPr lang="en-US" noProof="0" dirty="0"/>
              <a:t>Further decreases overall 802.11 </a:t>
            </a:r>
            <a:r>
              <a:rPr lang="en-US" noProof="0" dirty="0" smtClean="0"/>
              <a:t>efficiency</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179099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Access Method (3 of 3)</a:t>
            </a:r>
            <a:endParaRPr lang="en-US" noProof="0" dirty="0"/>
          </a:p>
        </p:txBody>
      </p:sp>
      <p:pic>
        <p:nvPicPr>
          <p:cNvPr id="5" name="Picture 4" descr="Figure 6-14 C S M A/C A uses ACK messages to confirm successful transmission. The flowchart is as follows. Step 1, check for transmissions. Step 2, detects activity. If yes, brief pause, then back to step 1. If no, step 3. Step 3, brief pause, sends transmission. Step 4, transmission complet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1447800"/>
            <a:ext cx="5279136" cy="2048256"/>
          </a:xfrm>
          <a:prstGeom prst="rect">
            <a:avLst/>
          </a:prstGeom>
        </p:spPr>
      </p:pic>
      <p:pic>
        <p:nvPicPr>
          <p:cNvPr id="6" name="Picture 5" descr="Figure 6-15 C S M A/C A with the optional R T S/C T S protocol. The image illustrates the C S M A or C A process with the optional R T S or C T S protocol. If the source node detects transmission activity on the network, it waits a brief, random amount of time, and then sends its transmission. If the source detects no activity, it transmits R T S, confirms C T S receipts, if YES, it sends transmission and the transmission is complete. If NO go back to brief pause before checking the channel agai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7192" y="4038600"/>
            <a:ext cx="5343144" cy="172821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0710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Objectives (2 of 2)</a:t>
            </a:r>
            <a:endParaRPr lang="en-US" noProof="0" dirty="0"/>
          </a:p>
        </p:txBody>
      </p:sp>
      <p:sp>
        <p:nvSpPr>
          <p:cNvPr id="3" name="Text Placeholder 2"/>
          <p:cNvSpPr>
            <a:spLocks noGrp="1"/>
          </p:cNvSpPr>
          <p:nvPr>
            <p:ph type="body" idx="1"/>
          </p:nvPr>
        </p:nvSpPr>
        <p:spPr>
          <a:xfrm>
            <a:off x="2641600" y="2942670"/>
            <a:ext cx="6172200" cy="680186"/>
          </a:xfrm>
        </p:spPr>
        <p:txBody>
          <a:bodyPr/>
          <a:lstStyle/>
          <a:p>
            <a:r>
              <a:rPr lang="en-US" b="1" noProof="0" dirty="0" smtClean="0">
                <a:solidFill>
                  <a:srgbClr val="1B70A5"/>
                </a:solidFill>
              </a:rPr>
              <a:t>6.5</a:t>
            </a:r>
            <a:r>
              <a:rPr lang="en-US" noProof="0" dirty="0" smtClean="0"/>
              <a:t> Secure a Wi-Fi network</a:t>
            </a:r>
          </a:p>
          <a:p>
            <a:r>
              <a:rPr lang="en-US" b="1" noProof="0" dirty="0" smtClean="0">
                <a:solidFill>
                  <a:srgbClr val="1B70A5"/>
                </a:solidFill>
              </a:rPr>
              <a:t>6.6</a:t>
            </a:r>
            <a:r>
              <a:rPr lang="en-US" noProof="0" dirty="0" smtClean="0"/>
              <a:t> Troubleshoot a Wi-Fi network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a:t>© 2019 Cengage.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584393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Association (1 of 5)</a:t>
            </a:r>
            <a:endParaRPr lang="en-US" noProof="0" dirty="0"/>
          </a:p>
        </p:txBody>
      </p:sp>
      <p:sp>
        <p:nvSpPr>
          <p:cNvPr id="3" name="Content Placeholder 2"/>
          <p:cNvSpPr>
            <a:spLocks noGrp="1"/>
          </p:cNvSpPr>
          <p:nvPr>
            <p:ph idx="1"/>
          </p:nvPr>
        </p:nvSpPr>
        <p:spPr>
          <a:xfrm>
            <a:off x="365125" y="1538818"/>
            <a:ext cx="8415338" cy="3295261"/>
          </a:xfrm>
        </p:spPr>
        <p:txBody>
          <a:bodyPr/>
          <a:lstStyle/>
          <a:p>
            <a:pPr>
              <a:spcBef>
                <a:spcPts val="1000"/>
              </a:spcBef>
            </a:pPr>
            <a:r>
              <a:rPr lang="en-US" noProof="0" dirty="0"/>
              <a:t>Packet exchanged between computer and access point in order to gain Internet access</a:t>
            </a:r>
          </a:p>
          <a:p>
            <a:pPr lvl="1">
              <a:spcBef>
                <a:spcPts val="1000"/>
              </a:spcBef>
            </a:pPr>
            <a:r>
              <a:rPr lang="en-US" noProof="0" dirty="0"/>
              <a:t>Another function of the MAC sublayer</a:t>
            </a:r>
          </a:p>
          <a:p>
            <a:pPr>
              <a:spcBef>
                <a:spcPts val="1000"/>
              </a:spcBef>
            </a:pPr>
            <a:r>
              <a:rPr lang="en-US" noProof="0" dirty="0" smtClean="0"/>
              <a:t>Scanning:</a:t>
            </a:r>
            <a:endParaRPr lang="en-US" noProof="0" dirty="0"/>
          </a:p>
          <a:p>
            <a:pPr lvl="1">
              <a:spcBef>
                <a:spcPts val="1000"/>
              </a:spcBef>
            </a:pPr>
            <a:r>
              <a:rPr lang="en-US" noProof="0" dirty="0"/>
              <a:t>Surveys surroundings for access point</a:t>
            </a:r>
          </a:p>
          <a:p>
            <a:pPr lvl="1">
              <a:spcBef>
                <a:spcPts val="1000"/>
              </a:spcBef>
            </a:pPr>
            <a:r>
              <a:rPr lang="en-US" noProof="0" dirty="0"/>
              <a:t>Active scanning transmits special frame</a:t>
            </a:r>
          </a:p>
          <a:p>
            <a:pPr lvl="2">
              <a:spcBef>
                <a:spcPts val="1000"/>
              </a:spcBef>
            </a:pPr>
            <a:r>
              <a:rPr lang="en-US" noProof="0" dirty="0"/>
              <a:t>Known as a probe</a:t>
            </a:r>
          </a:p>
          <a:p>
            <a:pPr lvl="1">
              <a:spcBef>
                <a:spcPts val="1000"/>
              </a:spcBef>
            </a:pPr>
            <a:r>
              <a:rPr lang="en-US" noProof="0" dirty="0"/>
              <a:t>Passive scanning listens for special signal</a:t>
            </a:r>
          </a:p>
          <a:p>
            <a:pPr lvl="2">
              <a:spcBef>
                <a:spcPts val="1000"/>
              </a:spcBef>
            </a:pPr>
            <a:r>
              <a:rPr lang="en-US" noProof="0" dirty="0"/>
              <a:t>Known as a beacon fame</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226121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Association (2 of 5)</a:t>
            </a:r>
            <a:endParaRPr lang="en-US" noProof="0" dirty="0"/>
          </a:p>
        </p:txBody>
      </p:sp>
      <p:sp>
        <p:nvSpPr>
          <p:cNvPr id="3" name="Content Placeholder 2"/>
          <p:cNvSpPr>
            <a:spLocks noGrp="1"/>
          </p:cNvSpPr>
          <p:nvPr>
            <p:ph idx="1"/>
          </p:nvPr>
        </p:nvSpPr>
        <p:spPr>
          <a:xfrm>
            <a:off x="365125" y="1538818"/>
            <a:ext cx="8415338" cy="3394263"/>
          </a:xfrm>
        </p:spPr>
        <p:txBody>
          <a:bodyPr/>
          <a:lstStyle/>
          <a:p>
            <a:pPr>
              <a:spcBef>
                <a:spcPts val="1000"/>
              </a:spcBef>
            </a:pPr>
            <a:r>
              <a:rPr lang="en-US" noProof="0" dirty="0" smtClean="0"/>
              <a:t>S</a:t>
            </a:r>
            <a:r>
              <a:rPr lang="en-US" sz="100" noProof="0" dirty="0" smtClean="0"/>
              <a:t> </a:t>
            </a:r>
            <a:r>
              <a:rPr lang="en-US" noProof="0" dirty="0" smtClean="0"/>
              <a:t>S</a:t>
            </a:r>
            <a:r>
              <a:rPr lang="en-US" sz="100" noProof="0" dirty="0" smtClean="0"/>
              <a:t> </a:t>
            </a:r>
            <a:r>
              <a:rPr lang="en-US" noProof="0" dirty="0" smtClean="0"/>
              <a:t>I</a:t>
            </a:r>
            <a:r>
              <a:rPr lang="en-US" sz="100" noProof="0" dirty="0" smtClean="0"/>
              <a:t> </a:t>
            </a:r>
            <a:r>
              <a:rPr lang="en-US" noProof="0" dirty="0" smtClean="0"/>
              <a:t>D </a:t>
            </a:r>
            <a:r>
              <a:rPr lang="en-US" noProof="0" dirty="0"/>
              <a:t>(service set identifier</a:t>
            </a:r>
            <a:r>
              <a:rPr lang="en-US" noProof="0" dirty="0" smtClean="0"/>
              <a:t>):</a:t>
            </a:r>
            <a:endParaRPr lang="en-US" noProof="0" dirty="0"/>
          </a:p>
          <a:p>
            <a:pPr lvl="1">
              <a:spcBef>
                <a:spcPts val="1000"/>
              </a:spcBef>
            </a:pPr>
            <a:r>
              <a:rPr lang="en-US" noProof="0" dirty="0"/>
              <a:t>Unique character string identifying access point</a:t>
            </a:r>
          </a:p>
          <a:p>
            <a:pPr lvl="2">
              <a:spcBef>
                <a:spcPts val="1000"/>
              </a:spcBef>
            </a:pPr>
            <a:r>
              <a:rPr lang="en-US" noProof="0" dirty="0"/>
              <a:t>In beacon frame information</a:t>
            </a:r>
          </a:p>
          <a:p>
            <a:pPr lvl="1">
              <a:spcBef>
                <a:spcPts val="1000"/>
              </a:spcBef>
            </a:pPr>
            <a:r>
              <a:rPr lang="en-US" noProof="0" dirty="0"/>
              <a:t>Configured in access point</a:t>
            </a:r>
          </a:p>
          <a:p>
            <a:pPr lvl="1">
              <a:spcBef>
                <a:spcPts val="1000"/>
              </a:spcBef>
            </a:pPr>
            <a:r>
              <a:rPr lang="en-US" noProof="0" dirty="0"/>
              <a:t>Better security, easier network management</a:t>
            </a:r>
          </a:p>
          <a:p>
            <a:pPr>
              <a:spcBef>
                <a:spcPts val="1000"/>
              </a:spcBef>
            </a:pPr>
            <a:r>
              <a:rPr lang="en-US" noProof="0" dirty="0" smtClean="0"/>
              <a:t>B</a:t>
            </a:r>
            <a:r>
              <a:rPr lang="en-US" sz="100" noProof="0" dirty="0" smtClean="0"/>
              <a:t> </a:t>
            </a:r>
            <a:r>
              <a:rPr lang="en-US" noProof="0" dirty="0" smtClean="0"/>
              <a:t>S</a:t>
            </a:r>
            <a:r>
              <a:rPr lang="en-US" sz="100" noProof="0" dirty="0" smtClean="0"/>
              <a:t> </a:t>
            </a:r>
            <a:r>
              <a:rPr lang="en-US" noProof="0" dirty="0" smtClean="0"/>
              <a:t>S </a:t>
            </a:r>
            <a:r>
              <a:rPr lang="en-US" noProof="0" dirty="0"/>
              <a:t>(basic service set</a:t>
            </a:r>
            <a:r>
              <a:rPr lang="en-US" noProof="0" dirty="0" smtClean="0"/>
              <a:t>):</a:t>
            </a:r>
            <a:endParaRPr lang="en-US" noProof="0" dirty="0"/>
          </a:p>
          <a:p>
            <a:pPr lvl="1">
              <a:spcBef>
                <a:spcPts val="1000"/>
              </a:spcBef>
            </a:pPr>
            <a:r>
              <a:rPr lang="en-US" noProof="0" dirty="0"/>
              <a:t>Group of stations sharing an access point </a:t>
            </a:r>
          </a:p>
          <a:p>
            <a:pPr lvl="1">
              <a:spcBef>
                <a:spcPts val="1000"/>
              </a:spcBef>
            </a:pPr>
            <a:r>
              <a:rPr lang="en-US" noProof="0" dirty="0" smtClean="0"/>
              <a:t>B</a:t>
            </a:r>
            <a:r>
              <a:rPr lang="en-US" sz="100" noProof="0" dirty="0" smtClean="0"/>
              <a:t> </a:t>
            </a:r>
            <a:r>
              <a:rPr lang="en-US" noProof="0" dirty="0" smtClean="0"/>
              <a:t>S</a:t>
            </a:r>
            <a:r>
              <a:rPr lang="en-US" sz="100" noProof="0" dirty="0" smtClean="0"/>
              <a:t> </a:t>
            </a:r>
            <a:r>
              <a:rPr lang="en-US" noProof="0" dirty="0" smtClean="0"/>
              <a:t>S</a:t>
            </a:r>
            <a:r>
              <a:rPr lang="en-US" sz="100" noProof="0" dirty="0" smtClean="0"/>
              <a:t> </a:t>
            </a:r>
            <a:r>
              <a:rPr lang="en-US" noProof="0" dirty="0" smtClean="0"/>
              <a:t>I</a:t>
            </a:r>
            <a:r>
              <a:rPr lang="en-US" sz="100" noProof="0" dirty="0" smtClean="0"/>
              <a:t> </a:t>
            </a:r>
            <a:r>
              <a:rPr lang="en-US" noProof="0" dirty="0" smtClean="0"/>
              <a:t>D </a:t>
            </a:r>
            <a:r>
              <a:rPr lang="en-US" noProof="0" dirty="0"/>
              <a:t>(basic service set identifier)</a:t>
            </a:r>
          </a:p>
          <a:p>
            <a:pPr lvl="2">
              <a:spcBef>
                <a:spcPts val="1000"/>
              </a:spcBef>
            </a:pPr>
            <a:r>
              <a:rPr lang="en-US" noProof="0" dirty="0"/>
              <a:t>Group of stations identifier</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267979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Association (3 of 5)</a:t>
            </a:r>
            <a:endParaRPr lang="en-US" noProof="0" dirty="0"/>
          </a:p>
        </p:txBody>
      </p:sp>
      <p:sp>
        <p:nvSpPr>
          <p:cNvPr id="3" name="Content Placeholder 2"/>
          <p:cNvSpPr>
            <a:spLocks noGrp="1"/>
          </p:cNvSpPr>
          <p:nvPr>
            <p:ph idx="1"/>
          </p:nvPr>
        </p:nvSpPr>
        <p:spPr>
          <a:xfrm>
            <a:off x="365125" y="1538818"/>
            <a:ext cx="8415338" cy="3002873"/>
          </a:xfrm>
        </p:spPr>
        <p:txBody>
          <a:bodyPr/>
          <a:lstStyle/>
          <a:p>
            <a:pPr>
              <a:spcBef>
                <a:spcPts val="1000"/>
              </a:spcBef>
            </a:pPr>
            <a:r>
              <a:rPr lang="en-US" noProof="0" dirty="0" smtClean="0"/>
              <a:t>E</a:t>
            </a:r>
            <a:r>
              <a:rPr lang="en-US" sz="100" noProof="0" dirty="0" smtClean="0"/>
              <a:t> </a:t>
            </a:r>
            <a:r>
              <a:rPr lang="en-US" noProof="0" dirty="0" smtClean="0"/>
              <a:t>S</a:t>
            </a:r>
            <a:r>
              <a:rPr lang="en-US" sz="100" noProof="0" dirty="0" smtClean="0"/>
              <a:t> </a:t>
            </a:r>
            <a:r>
              <a:rPr lang="en-US" noProof="0" dirty="0" smtClean="0"/>
              <a:t>S </a:t>
            </a:r>
            <a:r>
              <a:rPr lang="en-US" noProof="0" dirty="0"/>
              <a:t>(extended service set</a:t>
            </a:r>
            <a:r>
              <a:rPr lang="en-US" noProof="0" dirty="0" smtClean="0"/>
              <a:t>):</a:t>
            </a:r>
            <a:endParaRPr lang="en-US" noProof="0" dirty="0"/>
          </a:p>
          <a:p>
            <a:pPr lvl="1">
              <a:spcBef>
                <a:spcPts val="1000"/>
              </a:spcBef>
            </a:pPr>
            <a:r>
              <a:rPr lang="en-US" noProof="0" dirty="0"/>
              <a:t>Group of access points connected to same LAN</a:t>
            </a:r>
          </a:p>
          <a:p>
            <a:pPr lvl="2">
              <a:spcBef>
                <a:spcPts val="1000"/>
              </a:spcBef>
            </a:pPr>
            <a:r>
              <a:rPr lang="en-US" noProof="0" dirty="0"/>
              <a:t>Share </a:t>
            </a:r>
            <a:r>
              <a:rPr lang="en-US" noProof="0" dirty="0" smtClean="0"/>
              <a:t>E</a:t>
            </a:r>
            <a:r>
              <a:rPr lang="en-US" sz="100" noProof="0" dirty="0" smtClean="0"/>
              <a:t> </a:t>
            </a:r>
            <a:r>
              <a:rPr lang="en-US" noProof="0" dirty="0" smtClean="0"/>
              <a:t>S</a:t>
            </a:r>
            <a:r>
              <a:rPr lang="en-US" sz="100" noProof="0" dirty="0" smtClean="0"/>
              <a:t> </a:t>
            </a:r>
            <a:r>
              <a:rPr lang="en-US" noProof="0" dirty="0" smtClean="0"/>
              <a:t>S</a:t>
            </a:r>
            <a:r>
              <a:rPr lang="en-US" sz="100" noProof="0" dirty="0" smtClean="0"/>
              <a:t> </a:t>
            </a:r>
            <a:r>
              <a:rPr lang="en-US" noProof="0" dirty="0" smtClean="0"/>
              <a:t>I</a:t>
            </a:r>
            <a:r>
              <a:rPr lang="en-US" sz="100" noProof="0" dirty="0" smtClean="0"/>
              <a:t> </a:t>
            </a:r>
            <a:r>
              <a:rPr lang="en-US" noProof="0" dirty="0" smtClean="0"/>
              <a:t>D </a:t>
            </a:r>
            <a:r>
              <a:rPr lang="en-US" noProof="0" dirty="0"/>
              <a:t>(extended service set identifier)</a:t>
            </a:r>
          </a:p>
          <a:p>
            <a:pPr lvl="1">
              <a:spcBef>
                <a:spcPts val="1000"/>
              </a:spcBef>
            </a:pPr>
            <a:r>
              <a:rPr lang="en-US" noProof="0" dirty="0"/>
              <a:t>Allows roaming</a:t>
            </a:r>
          </a:p>
          <a:p>
            <a:pPr lvl="2">
              <a:spcBef>
                <a:spcPts val="1000"/>
              </a:spcBef>
            </a:pPr>
            <a:r>
              <a:rPr lang="en-US" noProof="0" dirty="0"/>
              <a:t>Station moving from one </a:t>
            </a:r>
            <a:r>
              <a:rPr lang="en-US" noProof="0" dirty="0" smtClean="0"/>
              <a:t>B</a:t>
            </a:r>
            <a:r>
              <a:rPr lang="en-US" sz="100" noProof="0" dirty="0" smtClean="0"/>
              <a:t> </a:t>
            </a:r>
            <a:r>
              <a:rPr lang="en-US" noProof="0" dirty="0" smtClean="0"/>
              <a:t>S</a:t>
            </a:r>
            <a:r>
              <a:rPr lang="en-US" sz="100" noProof="0" dirty="0" smtClean="0"/>
              <a:t> </a:t>
            </a:r>
            <a:r>
              <a:rPr lang="en-US" noProof="0" dirty="0" smtClean="0"/>
              <a:t>S </a:t>
            </a:r>
            <a:r>
              <a:rPr lang="en-US" noProof="0" dirty="0"/>
              <a:t>to another without losing </a:t>
            </a:r>
            <a:r>
              <a:rPr lang="en-US" noProof="0" dirty="0" smtClean="0"/>
              <a:t>connectivity</a:t>
            </a:r>
          </a:p>
          <a:p>
            <a:pPr>
              <a:spcBef>
                <a:spcPts val="1000"/>
              </a:spcBef>
            </a:pPr>
            <a:r>
              <a:rPr lang="en-US" noProof="0" dirty="0" smtClean="0"/>
              <a:t>As devices are moved between B</a:t>
            </a:r>
            <a:r>
              <a:rPr lang="en-US" sz="100" noProof="0" dirty="0" smtClean="0"/>
              <a:t> </a:t>
            </a:r>
            <a:r>
              <a:rPr lang="en-US" noProof="0" dirty="0" smtClean="0"/>
              <a:t>S</a:t>
            </a:r>
            <a:r>
              <a:rPr lang="en-US" sz="100" noProof="0" dirty="0" smtClean="0"/>
              <a:t> </a:t>
            </a:r>
            <a:r>
              <a:rPr lang="en-US" noProof="0" dirty="0" smtClean="0"/>
              <a:t>Ss within a single E</a:t>
            </a:r>
            <a:r>
              <a:rPr lang="en-US" sz="100" noProof="0" dirty="0" smtClean="0"/>
              <a:t> </a:t>
            </a:r>
            <a:r>
              <a:rPr lang="en-US" noProof="0" dirty="0" smtClean="0"/>
              <a:t>S</a:t>
            </a:r>
            <a:r>
              <a:rPr lang="en-US" sz="100" noProof="0" dirty="0" smtClean="0"/>
              <a:t> </a:t>
            </a:r>
            <a:r>
              <a:rPr lang="en-US" noProof="0" dirty="0" smtClean="0"/>
              <a:t>S:</a:t>
            </a:r>
          </a:p>
          <a:p>
            <a:pPr lvl="1">
              <a:spcBef>
                <a:spcPts val="1000"/>
              </a:spcBef>
            </a:pPr>
            <a:r>
              <a:rPr lang="en-US" noProof="0" dirty="0" smtClean="0"/>
              <a:t>Connecting to a different A</a:t>
            </a:r>
            <a:r>
              <a:rPr lang="en-US" sz="100" noProof="0" dirty="0" smtClean="0"/>
              <a:t> </a:t>
            </a:r>
            <a:r>
              <a:rPr lang="en-US" noProof="0" dirty="0" smtClean="0"/>
              <a:t>P requires reassociation</a:t>
            </a:r>
          </a:p>
          <a:p>
            <a:pPr lvl="1">
              <a:spcBef>
                <a:spcPts val="1000"/>
              </a:spcBef>
            </a:pPr>
            <a:r>
              <a:rPr lang="en-US" noProof="0" dirty="0"/>
              <a:t>Occurs by simply moving; high error </a:t>
            </a:r>
            <a:r>
              <a:rPr lang="en-US" noProof="0" dirty="0" smtClean="0"/>
              <a:t>rate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11291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Association (4 of 5)</a:t>
            </a:r>
            <a:endParaRPr lang="en-US" noProof="0" dirty="0"/>
          </a:p>
        </p:txBody>
      </p:sp>
      <p:pic>
        <p:nvPicPr>
          <p:cNvPr id="5" name="Picture 4" descr="Figure 6-16 A network with a single B S S. The image illustrates a network with a single B S S. A Room 12 B S S sends signals to several devices: P Cs, laptops and printe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9152" y="1914144"/>
            <a:ext cx="4425696" cy="302971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239068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Association (5 of 5)</a:t>
            </a:r>
            <a:endParaRPr lang="en-US" noProof="0" dirty="0"/>
          </a:p>
        </p:txBody>
      </p:sp>
      <p:pic>
        <p:nvPicPr>
          <p:cNvPr id="3" name="Picture 2" descr="Figure 6-17 A network with multiple BSSes forming an E S S—devices can be moved from one room to the next without losing network connectivity.The image illustrates a network with a multiple B S Ses. B S Ses labeled room 12 B S S, room 13 B S S, room 14 B S S send signals to several devices: P Cs, laptops and printer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1772055"/>
            <a:ext cx="4773168" cy="373684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117683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E</a:t>
            </a:r>
            <a:r>
              <a:rPr lang="en-US" sz="100" noProof="0" dirty="0" smtClean="0"/>
              <a:t> </a:t>
            </a:r>
            <a:r>
              <a:rPr lang="en-US" noProof="0" dirty="0" smtClean="0"/>
              <a:t>E</a:t>
            </a:r>
            <a:r>
              <a:rPr lang="en-US" sz="100" noProof="0" dirty="0" smtClean="0"/>
              <a:t> </a:t>
            </a:r>
            <a:r>
              <a:rPr lang="en-US" noProof="0" dirty="0" smtClean="0"/>
              <a:t>E 802.11 Frames (1 of 3)</a:t>
            </a:r>
            <a:endParaRPr lang="en-US" noProof="0" dirty="0"/>
          </a:p>
        </p:txBody>
      </p:sp>
      <p:sp>
        <p:nvSpPr>
          <p:cNvPr id="3" name="Content Placeholder 2"/>
          <p:cNvSpPr>
            <a:spLocks noGrp="1"/>
          </p:cNvSpPr>
          <p:nvPr>
            <p:ph idx="1"/>
          </p:nvPr>
        </p:nvSpPr>
        <p:spPr>
          <a:xfrm>
            <a:off x="365125" y="1538818"/>
            <a:ext cx="8415338" cy="3061351"/>
          </a:xfrm>
        </p:spPr>
        <p:txBody>
          <a:bodyPr/>
          <a:lstStyle/>
          <a:p>
            <a:pPr>
              <a:spcBef>
                <a:spcPts val="1000"/>
              </a:spcBef>
            </a:pPr>
            <a:r>
              <a:rPr lang="en-US" noProof="0" dirty="0"/>
              <a:t>Types of overhead required to manage access to an 802.11 network</a:t>
            </a:r>
          </a:p>
          <a:p>
            <a:pPr lvl="1">
              <a:spcBef>
                <a:spcPts val="1000"/>
              </a:spcBef>
            </a:pPr>
            <a:r>
              <a:rPr lang="en-US" noProof="0" dirty="0" smtClean="0"/>
              <a:t>A</a:t>
            </a:r>
            <a:r>
              <a:rPr lang="en-US" sz="100" noProof="0" dirty="0" smtClean="0"/>
              <a:t> </a:t>
            </a:r>
            <a:r>
              <a:rPr lang="en-US" noProof="0" dirty="0" smtClean="0"/>
              <a:t>C</a:t>
            </a:r>
            <a:r>
              <a:rPr lang="en-US" sz="100" noProof="0" dirty="0" smtClean="0"/>
              <a:t> </a:t>
            </a:r>
            <a:r>
              <a:rPr lang="en-US" noProof="0" dirty="0" smtClean="0"/>
              <a:t>Ks</a:t>
            </a:r>
            <a:r>
              <a:rPr lang="en-US" noProof="0" dirty="0"/>
              <a:t>, probes, and beacons</a:t>
            </a:r>
          </a:p>
          <a:p>
            <a:pPr>
              <a:spcBef>
                <a:spcPts val="1000"/>
              </a:spcBef>
            </a:pPr>
            <a:r>
              <a:rPr lang="en-US" noProof="0" dirty="0"/>
              <a:t>802.11 specifies MAC sublayer frame type</a:t>
            </a:r>
          </a:p>
          <a:p>
            <a:pPr>
              <a:spcBef>
                <a:spcPts val="1000"/>
              </a:spcBef>
            </a:pPr>
            <a:r>
              <a:rPr lang="en-US" noProof="0" dirty="0"/>
              <a:t>Multiple frame type </a:t>
            </a:r>
            <a:r>
              <a:rPr lang="en-US" noProof="0" dirty="0" smtClean="0"/>
              <a:t>groups:</a:t>
            </a:r>
            <a:endParaRPr lang="en-US" noProof="0" dirty="0"/>
          </a:p>
          <a:p>
            <a:pPr lvl="1">
              <a:spcBef>
                <a:spcPts val="1000"/>
              </a:spcBef>
            </a:pPr>
            <a:r>
              <a:rPr lang="en-US" noProof="0" dirty="0" smtClean="0"/>
              <a:t>Management frames: </a:t>
            </a:r>
            <a:r>
              <a:rPr lang="en-US" noProof="0" dirty="0"/>
              <a:t>association and reassociation</a:t>
            </a:r>
          </a:p>
          <a:p>
            <a:pPr lvl="1">
              <a:spcBef>
                <a:spcPts val="1000"/>
              </a:spcBef>
            </a:pPr>
            <a:r>
              <a:rPr lang="en-US" noProof="0" dirty="0" smtClean="0"/>
              <a:t>Control frames: </a:t>
            </a:r>
            <a:r>
              <a:rPr lang="en-US" noProof="0" dirty="0"/>
              <a:t>medium access and data delivery</a:t>
            </a:r>
          </a:p>
          <a:p>
            <a:pPr lvl="2">
              <a:spcBef>
                <a:spcPts val="1000"/>
              </a:spcBef>
            </a:pPr>
            <a:r>
              <a:rPr lang="en-US" dirty="0"/>
              <a:t>A</a:t>
            </a:r>
            <a:r>
              <a:rPr lang="en-US" sz="100" dirty="0"/>
              <a:t> </a:t>
            </a:r>
            <a:r>
              <a:rPr lang="en-US" dirty="0"/>
              <a:t>C</a:t>
            </a:r>
            <a:r>
              <a:rPr lang="en-US" sz="100" dirty="0"/>
              <a:t> </a:t>
            </a:r>
            <a:r>
              <a:rPr lang="en-US" dirty="0"/>
              <a:t>K </a:t>
            </a:r>
            <a:r>
              <a:rPr lang="en-US" noProof="0" dirty="0"/>
              <a:t>and </a:t>
            </a:r>
            <a:r>
              <a:rPr lang="en-US" noProof="0" dirty="0" smtClean="0"/>
              <a:t>R</a:t>
            </a:r>
            <a:r>
              <a:rPr lang="en-US" sz="100" noProof="0" dirty="0" smtClean="0"/>
              <a:t> </a:t>
            </a:r>
            <a:r>
              <a:rPr lang="en-US" noProof="0" dirty="0" smtClean="0"/>
              <a:t>T</a:t>
            </a:r>
            <a:r>
              <a:rPr lang="en-US" sz="100" noProof="0" dirty="0" smtClean="0"/>
              <a:t> </a:t>
            </a:r>
            <a:r>
              <a:rPr lang="en-US" noProof="0" dirty="0" smtClean="0"/>
              <a:t>S/C</a:t>
            </a:r>
            <a:r>
              <a:rPr lang="en-US" sz="100" noProof="0" dirty="0" smtClean="0"/>
              <a:t> </a:t>
            </a:r>
            <a:r>
              <a:rPr lang="en-US" noProof="0" dirty="0" smtClean="0"/>
              <a:t>T</a:t>
            </a:r>
            <a:r>
              <a:rPr lang="en-US" sz="100" noProof="0" dirty="0" smtClean="0"/>
              <a:t> </a:t>
            </a:r>
            <a:r>
              <a:rPr lang="en-US" noProof="0" dirty="0" smtClean="0"/>
              <a:t>S </a:t>
            </a:r>
            <a:r>
              <a:rPr lang="en-US" noProof="0" dirty="0"/>
              <a:t>frames</a:t>
            </a:r>
          </a:p>
          <a:p>
            <a:pPr lvl="1">
              <a:spcBef>
                <a:spcPts val="1000"/>
              </a:spcBef>
            </a:pPr>
            <a:r>
              <a:rPr lang="en-US" noProof="0" dirty="0" smtClean="0"/>
              <a:t>Data frames: </a:t>
            </a:r>
            <a:r>
              <a:rPr lang="en-US" noProof="0" dirty="0"/>
              <a:t>carry data sent between </a:t>
            </a:r>
            <a:r>
              <a:rPr lang="en-US" noProof="0" dirty="0" smtClean="0"/>
              <a:t>stations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867480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E</a:t>
            </a:r>
            <a:r>
              <a:rPr lang="en-US" sz="100" noProof="0" dirty="0" smtClean="0"/>
              <a:t> </a:t>
            </a:r>
            <a:r>
              <a:rPr lang="en-US" noProof="0" dirty="0" smtClean="0"/>
              <a:t>E</a:t>
            </a:r>
            <a:r>
              <a:rPr lang="en-US" sz="100" noProof="0" dirty="0" smtClean="0"/>
              <a:t> </a:t>
            </a:r>
            <a:r>
              <a:rPr lang="en-US" noProof="0" dirty="0" smtClean="0"/>
              <a:t>E 802.11 Frames (2 of 3)</a:t>
            </a:r>
            <a:endParaRPr lang="en-US" noProof="0" dirty="0"/>
          </a:p>
        </p:txBody>
      </p:sp>
      <p:pic>
        <p:nvPicPr>
          <p:cNvPr id="5" name="Picture 4" descr="Figure 6-18 Basic 802.11 data frame compared with an 802.3 Ethernet frame. An 802.3 Ethernet frame: preamble 8 bytes, destination address 6 bytes, source address 6 bytes, type 2 bytes, data 46 to 1500 bytes, fcs 4 byte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52828" y="2159508"/>
            <a:ext cx="5038344" cy="253898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5062339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a:t>
            </a:r>
            <a:r>
              <a:rPr lang="en-US" sz="100" noProof="0" dirty="0" smtClean="0"/>
              <a:t> </a:t>
            </a:r>
            <a:r>
              <a:rPr lang="en-US" noProof="0" dirty="0" smtClean="0"/>
              <a:t>E</a:t>
            </a:r>
            <a:r>
              <a:rPr lang="en-US" sz="100" noProof="0" dirty="0" smtClean="0"/>
              <a:t> </a:t>
            </a:r>
            <a:r>
              <a:rPr lang="en-US" noProof="0" dirty="0" smtClean="0"/>
              <a:t>E</a:t>
            </a:r>
            <a:r>
              <a:rPr lang="en-US" sz="100" noProof="0" dirty="0" smtClean="0"/>
              <a:t> </a:t>
            </a:r>
            <a:r>
              <a:rPr lang="en-US" noProof="0" dirty="0" smtClean="0"/>
              <a:t>E 802.11 Frames (3 of 3)</a:t>
            </a:r>
            <a:endParaRPr lang="en-US" noProof="0" dirty="0"/>
          </a:p>
        </p:txBody>
      </p:sp>
      <p:sp>
        <p:nvSpPr>
          <p:cNvPr id="3" name="Content Placeholder 2"/>
          <p:cNvSpPr>
            <a:spLocks noGrp="1"/>
          </p:cNvSpPr>
          <p:nvPr>
            <p:ph idx="1"/>
          </p:nvPr>
        </p:nvSpPr>
        <p:spPr>
          <a:xfrm>
            <a:off x="365125" y="1538818"/>
            <a:ext cx="8415338" cy="2454005"/>
          </a:xfrm>
        </p:spPr>
        <p:txBody>
          <a:bodyPr/>
          <a:lstStyle/>
          <a:p>
            <a:pPr>
              <a:spcBef>
                <a:spcPts val="1000"/>
              </a:spcBef>
            </a:pPr>
            <a:r>
              <a:rPr lang="en-US" noProof="0" dirty="0" smtClean="0"/>
              <a:t>802.11 data frame:</a:t>
            </a:r>
          </a:p>
          <a:p>
            <a:pPr lvl="1">
              <a:spcBef>
                <a:spcPts val="1000"/>
              </a:spcBef>
            </a:pPr>
            <a:r>
              <a:rPr lang="en-US" noProof="0" dirty="0" smtClean="0"/>
              <a:t>Four </a:t>
            </a:r>
            <a:r>
              <a:rPr lang="en-US" noProof="0" dirty="0"/>
              <a:t>address fields</a:t>
            </a:r>
          </a:p>
          <a:p>
            <a:pPr lvl="2">
              <a:spcBef>
                <a:spcPts val="1000"/>
              </a:spcBef>
            </a:pPr>
            <a:r>
              <a:rPr lang="en-US" noProof="0" dirty="0"/>
              <a:t>Source address, transmitter address, receiver address, and destination address</a:t>
            </a:r>
          </a:p>
          <a:p>
            <a:pPr lvl="1">
              <a:spcBef>
                <a:spcPts val="1000"/>
              </a:spcBef>
            </a:pPr>
            <a:r>
              <a:rPr lang="en-US" noProof="0" dirty="0"/>
              <a:t>Sequence Control field</a:t>
            </a:r>
          </a:p>
          <a:p>
            <a:pPr lvl="2">
              <a:spcBef>
                <a:spcPts val="1000"/>
              </a:spcBef>
            </a:pPr>
            <a:r>
              <a:rPr lang="en-US" noProof="0" dirty="0"/>
              <a:t>How </a:t>
            </a:r>
            <a:r>
              <a:rPr lang="en-US" noProof="0" dirty="0" smtClean="0"/>
              <a:t>a large </a:t>
            </a:r>
            <a:r>
              <a:rPr lang="en-US" noProof="0" dirty="0"/>
              <a:t>packet </a:t>
            </a:r>
            <a:r>
              <a:rPr lang="en-US" noProof="0" dirty="0" smtClean="0"/>
              <a:t>is fragmented</a:t>
            </a:r>
          </a:p>
          <a:p>
            <a:pPr lvl="1">
              <a:spcBef>
                <a:spcPts val="1000"/>
              </a:spcBef>
            </a:pPr>
            <a:r>
              <a:rPr lang="en-US" noProof="0" dirty="0" smtClean="0"/>
              <a:t>Error checking and fragmentation are handled at the MAC sublayer of the Data Link layer</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9577870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802.11 Innovations (1 of 4)</a:t>
            </a:r>
            <a:endParaRPr lang="en-US" noProof="0" dirty="0"/>
          </a:p>
        </p:txBody>
      </p:sp>
      <p:sp>
        <p:nvSpPr>
          <p:cNvPr id="3" name="Content Placeholder 2"/>
          <p:cNvSpPr>
            <a:spLocks noGrp="1"/>
          </p:cNvSpPr>
          <p:nvPr>
            <p:ph idx="1"/>
          </p:nvPr>
        </p:nvSpPr>
        <p:spPr>
          <a:xfrm>
            <a:off x="365125" y="1538818"/>
            <a:ext cx="8415338" cy="3196260"/>
          </a:xfrm>
        </p:spPr>
        <p:txBody>
          <a:bodyPr/>
          <a:lstStyle/>
          <a:p>
            <a:pPr>
              <a:spcBef>
                <a:spcPts val="1000"/>
              </a:spcBef>
            </a:pPr>
            <a:r>
              <a:rPr lang="en-US" noProof="0" dirty="0" smtClean="0"/>
              <a:t>M</a:t>
            </a:r>
            <a:r>
              <a:rPr lang="en-US" sz="100" noProof="0" dirty="0" smtClean="0"/>
              <a:t> </a:t>
            </a:r>
            <a:r>
              <a:rPr lang="en-US" noProof="0" dirty="0" smtClean="0"/>
              <a:t>I</a:t>
            </a:r>
            <a:r>
              <a:rPr lang="en-US" sz="100" noProof="0" dirty="0" smtClean="0"/>
              <a:t> </a:t>
            </a:r>
            <a:r>
              <a:rPr lang="en-US" noProof="0" dirty="0" smtClean="0"/>
              <a:t>M</a:t>
            </a:r>
            <a:r>
              <a:rPr lang="en-US" sz="100" noProof="0" dirty="0" smtClean="0"/>
              <a:t> </a:t>
            </a:r>
            <a:r>
              <a:rPr lang="en-US" noProof="0" dirty="0" smtClean="0"/>
              <a:t>O </a:t>
            </a:r>
            <a:r>
              <a:rPr lang="en-US" noProof="0" dirty="0"/>
              <a:t>(multiple input-multiple output</a:t>
            </a:r>
            <a:r>
              <a:rPr lang="en-US" noProof="0" dirty="0" smtClean="0"/>
              <a:t>):</a:t>
            </a:r>
            <a:endParaRPr lang="en-US" noProof="0" dirty="0"/>
          </a:p>
          <a:p>
            <a:pPr lvl="1">
              <a:spcBef>
                <a:spcPts val="1000"/>
              </a:spcBef>
            </a:pPr>
            <a:r>
              <a:rPr lang="en-US" noProof="0" dirty="0"/>
              <a:t>Multiple access </a:t>
            </a:r>
            <a:r>
              <a:rPr lang="en-US" noProof="0" dirty="0" smtClean="0"/>
              <a:t>point and client device </a:t>
            </a:r>
            <a:r>
              <a:rPr lang="en-US" noProof="0" dirty="0"/>
              <a:t>antennas may issue signal to one or more receivers</a:t>
            </a:r>
          </a:p>
          <a:p>
            <a:pPr lvl="1">
              <a:spcBef>
                <a:spcPts val="1000"/>
              </a:spcBef>
            </a:pPr>
            <a:r>
              <a:rPr lang="en-US" noProof="0" dirty="0"/>
              <a:t>Increases </a:t>
            </a:r>
            <a:r>
              <a:rPr lang="en-US" noProof="0" dirty="0" smtClean="0"/>
              <a:t>range and </a:t>
            </a:r>
            <a:r>
              <a:rPr lang="en-US" noProof="0" dirty="0"/>
              <a:t>network’s </a:t>
            </a:r>
            <a:r>
              <a:rPr lang="en-US" noProof="0" dirty="0" smtClean="0"/>
              <a:t>throughput</a:t>
            </a:r>
            <a:endParaRPr lang="en-US" noProof="0" dirty="0"/>
          </a:p>
          <a:p>
            <a:pPr>
              <a:spcBef>
                <a:spcPts val="1000"/>
              </a:spcBef>
            </a:pPr>
            <a:r>
              <a:rPr lang="en-US" noProof="0" dirty="0" smtClean="0"/>
              <a:t>M</a:t>
            </a:r>
            <a:r>
              <a:rPr lang="en-US" sz="100" noProof="0" dirty="0" smtClean="0"/>
              <a:t> </a:t>
            </a:r>
            <a:r>
              <a:rPr lang="en-US" dirty="0" smtClean="0"/>
              <a:t>U-M</a:t>
            </a:r>
            <a:r>
              <a:rPr lang="en-US" sz="100" dirty="0" smtClean="0"/>
              <a:t> </a:t>
            </a:r>
            <a:r>
              <a:rPr lang="en-US" dirty="0"/>
              <a:t>I</a:t>
            </a:r>
            <a:r>
              <a:rPr lang="en-US" sz="100" dirty="0"/>
              <a:t> </a:t>
            </a:r>
            <a:r>
              <a:rPr lang="en-US" dirty="0"/>
              <a:t>M</a:t>
            </a:r>
            <a:r>
              <a:rPr lang="en-US" sz="100" dirty="0"/>
              <a:t> </a:t>
            </a:r>
            <a:r>
              <a:rPr lang="en-US" dirty="0"/>
              <a:t>O </a:t>
            </a:r>
            <a:r>
              <a:rPr lang="en-US" noProof="0" dirty="0"/>
              <a:t>(multiuser </a:t>
            </a:r>
            <a:r>
              <a:rPr lang="en-US" dirty="0"/>
              <a:t>M</a:t>
            </a:r>
            <a:r>
              <a:rPr lang="en-US" sz="100" dirty="0"/>
              <a:t> </a:t>
            </a:r>
            <a:r>
              <a:rPr lang="en-US" dirty="0"/>
              <a:t>I</a:t>
            </a:r>
            <a:r>
              <a:rPr lang="en-US" sz="100" dirty="0"/>
              <a:t> </a:t>
            </a:r>
            <a:r>
              <a:rPr lang="en-US" dirty="0"/>
              <a:t>M</a:t>
            </a:r>
            <a:r>
              <a:rPr lang="en-US" sz="100" dirty="0"/>
              <a:t> </a:t>
            </a:r>
            <a:r>
              <a:rPr lang="en-US" dirty="0"/>
              <a:t>O):</a:t>
            </a:r>
            <a:endParaRPr lang="en-US" noProof="0" dirty="0"/>
          </a:p>
          <a:p>
            <a:pPr lvl="1">
              <a:spcBef>
                <a:spcPts val="1000"/>
              </a:spcBef>
            </a:pPr>
            <a:r>
              <a:rPr lang="en-US" noProof="0" dirty="0"/>
              <a:t>Newer technology </a:t>
            </a:r>
            <a:r>
              <a:rPr lang="en-US" noProof="0" dirty="0" smtClean="0"/>
              <a:t>that </a:t>
            </a:r>
            <a:r>
              <a:rPr lang="en-US" noProof="0" dirty="0"/>
              <a:t>allows multiple antennas to service multiple clients simultaneously</a:t>
            </a:r>
          </a:p>
          <a:p>
            <a:pPr lvl="1">
              <a:spcBef>
                <a:spcPts val="1000"/>
              </a:spcBef>
            </a:pPr>
            <a:r>
              <a:rPr lang="en-US" noProof="0" dirty="0"/>
              <a:t>Reduces congestion and contributes to faster data transmission</a:t>
            </a:r>
          </a:p>
          <a:p>
            <a:pPr lvl="1">
              <a:spcBef>
                <a:spcPts val="1000"/>
              </a:spcBef>
            </a:pPr>
            <a:r>
              <a:rPr lang="en-US" noProof="0" dirty="0"/>
              <a:t>Available with WAVE 2 802.11ac </a:t>
            </a:r>
            <a:r>
              <a:rPr lang="en-US" noProof="0" dirty="0" smtClean="0"/>
              <a:t>products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600816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802.11 Innovations (2 of 4)</a:t>
            </a:r>
            <a:endParaRPr lang="en-US" noProof="0" dirty="0"/>
          </a:p>
        </p:txBody>
      </p:sp>
      <p:sp>
        <p:nvSpPr>
          <p:cNvPr id="3" name="Content Placeholder 2"/>
          <p:cNvSpPr>
            <a:spLocks noGrp="1"/>
          </p:cNvSpPr>
          <p:nvPr>
            <p:ph idx="1"/>
          </p:nvPr>
        </p:nvSpPr>
        <p:spPr>
          <a:xfrm>
            <a:off x="365125" y="1538818"/>
            <a:ext cx="8415338" cy="3365024"/>
          </a:xfrm>
        </p:spPr>
        <p:txBody>
          <a:bodyPr/>
          <a:lstStyle/>
          <a:p>
            <a:pPr>
              <a:spcBef>
                <a:spcPts val="1000"/>
              </a:spcBef>
            </a:pPr>
            <a:r>
              <a:rPr lang="en-US" noProof="0" dirty="0"/>
              <a:t>Channel bonding</a:t>
            </a:r>
          </a:p>
          <a:p>
            <a:pPr lvl="1">
              <a:spcBef>
                <a:spcPts val="1000"/>
              </a:spcBef>
            </a:pPr>
            <a:r>
              <a:rPr lang="en-US" noProof="0" dirty="0"/>
              <a:t>Two adjacent 20-MHz channels </a:t>
            </a:r>
            <a:r>
              <a:rPr lang="en-US" noProof="0" dirty="0" smtClean="0"/>
              <a:t>can be bonded </a:t>
            </a:r>
            <a:r>
              <a:rPr lang="en-US" noProof="0" dirty="0"/>
              <a:t>to make 40-MHz channel</a:t>
            </a:r>
          </a:p>
          <a:p>
            <a:pPr lvl="2">
              <a:spcBef>
                <a:spcPts val="1000"/>
              </a:spcBef>
            </a:pPr>
            <a:r>
              <a:rPr lang="en-US" noProof="0" dirty="0" smtClean="0"/>
              <a:t>More than doubles </a:t>
            </a:r>
            <a:r>
              <a:rPr lang="en-US" noProof="0" dirty="0"/>
              <a:t>the bandwidth available in single 20-MHz channel</a:t>
            </a:r>
          </a:p>
          <a:p>
            <a:pPr>
              <a:spcBef>
                <a:spcPts val="1000"/>
              </a:spcBef>
            </a:pPr>
            <a:r>
              <a:rPr lang="en-US" noProof="0" dirty="0"/>
              <a:t>Frame </a:t>
            </a:r>
            <a:r>
              <a:rPr lang="en-US" noProof="0" dirty="0" smtClean="0"/>
              <a:t>aggregation:</a:t>
            </a:r>
            <a:endParaRPr lang="en-US" noProof="0" dirty="0"/>
          </a:p>
          <a:p>
            <a:pPr lvl="1">
              <a:spcBef>
                <a:spcPts val="1000"/>
              </a:spcBef>
            </a:pPr>
            <a:r>
              <a:rPr lang="en-US" noProof="0" dirty="0"/>
              <a:t>Combine multiple frames into one larger frame</a:t>
            </a:r>
          </a:p>
          <a:p>
            <a:pPr lvl="1">
              <a:spcBef>
                <a:spcPts val="1000"/>
              </a:spcBef>
            </a:pPr>
            <a:r>
              <a:rPr lang="en-US" noProof="0" dirty="0"/>
              <a:t>Two techniques: </a:t>
            </a:r>
          </a:p>
          <a:p>
            <a:pPr lvl="2">
              <a:spcBef>
                <a:spcPts val="1000"/>
              </a:spcBef>
            </a:pPr>
            <a:r>
              <a:rPr lang="en-US" noProof="0" dirty="0" smtClean="0"/>
              <a:t>A-M</a:t>
            </a:r>
            <a:r>
              <a:rPr lang="en-US" sz="100" noProof="0" dirty="0" smtClean="0"/>
              <a:t> </a:t>
            </a:r>
            <a:r>
              <a:rPr lang="en-US" noProof="0" dirty="0" smtClean="0"/>
              <a:t>S</a:t>
            </a:r>
            <a:r>
              <a:rPr lang="en-US" sz="100" noProof="0" dirty="0" smtClean="0"/>
              <a:t> </a:t>
            </a:r>
            <a:r>
              <a:rPr lang="en-US" noProof="0" dirty="0" smtClean="0"/>
              <a:t>D</a:t>
            </a:r>
            <a:r>
              <a:rPr lang="en-US" sz="100" noProof="0" dirty="0" smtClean="0"/>
              <a:t> </a:t>
            </a:r>
            <a:r>
              <a:rPr lang="en-US" noProof="0" dirty="0" smtClean="0"/>
              <a:t>U (</a:t>
            </a:r>
            <a:r>
              <a:rPr lang="en-US" noProof="0" dirty="0"/>
              <a:t>Aggregated Mac Service Data Unit </a:t>
            </a:r>
            <a:r>
              <a:rPr lang="en-US" noProof="0" dirty="0" smtClean="0"/>
              <a:t>)</a:t>
            </a:r>
            <a:endParaRPr lang="en-US" noProof="0" dirty="0"/>
          </a:p>
          <a:p>
            <a:pPr lvl="2">
              <a:spcBef>
                <a:spcPts val="1000"/>
              </a:spcBef>
            </a:pPr>
            <a:r>
              <a:rPr lang="en-US" noProof="0" dirty="0" smtClean="0"/>
              <a:t>A-M</a:t>
            </a:r>
            <a:r>
              <a:rPr lang="en-US" sz="100" noProof="0" dirty="0" smtClean="0"/>
              <a:t> </a:t>
            </a:r>
            <a:r>
              <a:rPr lang="en-US" noProof="0" dirty="0" smtClean="0"/>
              <a:t>P</a:t>
            </a:r>
            <a:r>
              <a:rPr lang="en-US" sz="100" noProof="0" dirty="0" smtClean="0"/>
              <a:t> </a:t>
            </a:r>
            <a:r>
              <a:rPr lang="en-US" noProof="0" dirty="0" smtClean="0"/>
              <a:t>D</a:t>
            </a:r>
            <a:r>
              <a:rPr lang="en-US" sz="100" noProof="0" dirty="0" smtClean="0"/>
              <a:t> </a:t>
            </a:r>
            <a:r>
              <a:rPr lang="en-US" noProof="0" dirty="0" smtClean="0"/>
              <a:t>U (</a:t>
            </a:r>
            <a:r>
              <a:rPr lang="en-US" noProof="0" dirty="0"/>
              <a:t>Aggregated Mac Protocol Data Unit </a:t>
            </a:r>
            <a:r>
              <a:rPr lang="en-US" noProof="0" dirty="0" smtClean="0"/>
              <a:t>)</a:t>
            </a:r>
            <a:endParaRPr lang="en-US" noProof="0" dirty="0"/>
          </a:p>
          <a:p>
            <a:pPr lvl="1">
              <a:spcBef>
                <a:spcPts val="1000"/>
              </a:spcBef>
            </a:pPr>
            <a:r>
              <a:rPr lang="en-US" noProof="0" dirty="0"/>
              <a:t>Advantage: reduces overhead</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1126706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Characteristics of Wireless Transmissions</a:t>
            </a:r>
            <a:endParaRPr lang="en-US" noProof="0" dirty="0"/>
          </a:p>
        </p:txBody>
      </p:sp>
      <p:sp>
        <p:nvSpPr>
          <p:cNvPr id="3" name="Content Placeholder 2"/>
          <p:cNvSpPr>
            <a:spLocks noGrp="1"/>
          </p:cNvSpPr>
          <p:nvPr>
            <p:ph idx="1"/>
          </p:nvPr>
        </p:nvSpPr>
        <p:spPr>
          <a:xfrm>
            <a:off x="365125" y="1538818"/>
            <a:ext cx="8415338" cy="2208810"/>
          </a:xfrm>
        </p:spPr>
        <p:txBody>
          <a:bodyPr/>
          <a:lstStyle/>
          <a:p>
            <a:pPr>
              <a:spcBef>
                <a:spcPts val="1000"/>
              </a:spcBef>
            </a:pPr>
            <a:r>
              <a:rPr lang="en-US" noProof="0" dirty="0"/>
              <a:t>Wireless networks (</a:t>
            </a:r>
            <a:r>
              <a:rPr lang="en-US" noProof="0" dirty="0" smtClean="0"/>
              <a:t>W</a:t>
            </a:r>
            <a:r>
              <a:rPr lang="en-US" sz="100" noProof="0" dirty="0" smtClean="0"/>
              <a:t> </a:t>
            </a:r>
            <a:r>
              <a:rPr lang="en-US" noProof="0" dirty="0" smtClean="0"/>
              <a:t>LANs</a:t>
            </a:r>
            <a:r>
              <a:rPr lang="en-US" noProof="0" dirty="0"/>
              <a:t>)</a:t>
            </a:r>
          </a:p>
          <a:p>
            <a:pPr lvl="1">
              <a:spcBef>
                <a:spcPts val="1000"/>
              </a:spcBef>
            </a:pPr>
            <a:r>
              <a:rPr lang="en-US" noProof="0" dirty="0"/>
              <a:t>Networks that transmit signals through the air via </a:t>
            </a:r>
            <a:r>
              <a:rPr lang="en-US" noProof="0" dirty="0" smtClean="0"/>
              <a:t>R</a:t>
            </a:r>
            <a:r>
              <a:rPr lang="en-US" sz="100" noProof="0" dirty="0" smtClean="0"/>
              <a:t> </a:t>
            </a:r>
            <a:r>
              <a:rPr lang="en-US" noProof="0" dirty="0" smtClean="0"/>
              <a:t>F (radio frequency) </a:t>
            </a:r>
            <a:r>
              <a:rPr lang="en-US" noProof="0" dirty="0"/>
              <a:t>waves</a:t>
            </a:r>
          </a:p>
          <a:p>
            <a:pPr>
              <a:spcBef>
                <a:spcPts val="1000"/>
              </a:spcBef>
            </a:pPr>
            <a:r>
              <a:rPr lang="en-US" noProof="0" dirty="0"/>
              <a:t>Wired and wireless signals share many similarities </a:t>
            </a:r>
          </a:p>
          <a:p>
            <a:pPr lvl="1">
              <a:spcBef>
                <a:spcPts val="1000"/>
              </a:spcBef>
            </a:pPr>
            <a:r>
              <a:rPr lang="en-US" noProof="0" dirty="0"/>
              <a:t>Use of the same Layer 3 and higher protocols</a:t>
            </a:r>
          </a:p>
          <a:p>
            <a:pPr>
              <a:spcBef>
                <a:spcPts val="1000"/>
              </a:spcBef>
            </a:pPr>
            <a:r>
              <a:rPr lang="en-US" noProof="0" dirty="0"/>
              <a:t>The nature of the atmosphere makes wireless transmission different from wired </a:t>
            </a:r>
            <a:r>
              <a:rPr lang="en-US" noProof="0" dirty="0" smtClean="0"/>
              <a:t>transmission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0700785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802.11 Innovations (3 of 4)</a:t>
            </a:r>
            <a:endParaRPr lang="en-US" noProof="0" dirty="0"/>
          </a:p>
        </p:txBody>
      </p:sp>
      <p:sp>
        <p:nvSpPr>
          <p:cNvPr id="3" name="Content Placeholder 2"/>
          <p:cNvSpPr>
            <a:spLocks noGrp="1"/>
          </p:cNvSpPr>
          <p:nvPr>
            <p:ph idx="1"/>
          </p:nvPr>
        </p:nvSpPr>
        <p:spPr>
          <a:xfrm>
            <a:off x="365125" y="1538818"/>
            <a:ext cx="8415338" cy="292388"/>
          </a:xfrm>
        </p:spPr>
        <p:txBody>
          <a:bodyPr/>
          <a:lstStyle/>
          <a:p>
            <a:r>
              <a:rPr lang="en-US" noProof="0" dirty="0" smtClean="0"/>
              <a:t>Table 6-6 Maximum frame sizes using frame aggregation</a:t>
            </a:r>
            <a:endParaRPr lang="en-US" noProof="0" dirty="0"/>
          </a:p>
        </p:txBody>
      </p:sp>
      <p:graphicFrame>
        <p:nvGraphicFramePr>
          <p:cNvPr id="5" name="Table 4" descr="The table shows three columns and two rows. The column headings from left to right are as follows: Wi-Fi standard, a- m s d u, and a- m p d u. The rows are as follows. Row 1. Wi-Fi standard, 802.11n. A- m s d u, 7935 bytes. A- m p d u, 65,535 bytes. Row 2. Wi-Fi standard, 802.11 a c. A- m s d u, 11,454 bytes. A- m p d u, 4,692,480 bytes."/>
          <p:cNvGraphicFramePr>
            <a:graphicFrameLocks noGrp="1"/>
          </p:cNvGraphicFramePr>
          <p:nvPr>
            <p:extLst>
              <p:ext uri="{D42A27DB-BD31-4B8C-83A1-F6EECF244321}">
                <p14:modId xmlns:p14="http://schemas.microsoft.com/office/powerpoint/2010/main" val="581259853"/>
              </p:ext>
            </p:extLst>
          </p:nvPr>
        </p:nvGraphicFramePr>
        <p:xfrm>
          <a:off x="1295400" y="2057400"/>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sz="1400" dirty="0" smtClean="0"/>
                        <a:t>Wi-Fi Standard</a:t>
                      </a:r>
                      <a:endParaRPr lang="en-US" sz="1400" dirty="0"/>
                    </a:p>
                  </a:txBody>
                  <a:tcPr/>
                </a:tc>
                <a:tc>
                  <a:txBody>
                    <a:bodyPr/>
                    <a:lstStyle/>
                    <a:p>
                      <a:r>
                        <a:rPr lang="en-US" sz="1400" dirty="0" smtClean="0"/>
                        <a:t>A-M</a:t>
                      </a:r>
                      <a:r>
                        <a:rPr lang="en-US" sz="100" dirty="0" smtClean="0"/>
                        <a:t> </a:t>
                      </a:r>
                      <a:r>
                        <a:rPr lang="en-US" sz="1400" dirty="0" smtClean="0"/>
                        <a:t>S</a:t>
                      </a:r>
                      <a:r>
                        <a:rPr lang="en-US" sz="100" dirty="0" smtClean="0"/>
                        <a:t> </a:t>
                      </a:r>
                      <a:r>
                        <a:rPr lang="en-US" sz="1400" dirty="0" smtClean="0"/>
                        <a:t>D</a:t>
                      </a:r>
                      <a:r>
                        <a:rPr lang="en-US" sz="100" dirty="0" smtClean="0"/>
                        <a:t> </a:t>
                      </a:r>
                      <a:r>
                        <a:rPr lang="en-US" sz="1400" dirty="0" smtClean="0"/>
                        <a:t>U</a:t>
                      </a:r>
                      <a:endParaRPr lang="en-US" sz="1400" dirty="0"/>
                    </a:p>
                  </a:txBody>
                  <a:tcPr/>
                </a:tc>
                <a:tc>
                  <a:txBody>
                    <a:bodyPr/>
                    <a:lstStyle/>
                    <a:p>
                      <a:r>
                        <a:rPr lang="en-US" sz="1400" dirty="0" smtClean="0"/>
                        <a:t>A-M</a:t>
                      </a:r>
                      <a:r>
                        <a:rPr lang="en-US" sz="100" dirty="0" smtClean="0"/>
                        <a:t> </a:t>
                      </a:r>
                      <a:r>
                        <a:rPr lang="en-US" sz="1400" dirty="0" smtClean="0"/>
                        <a:t>P</a:t>
                      </a:r>
                      <a:r>
                        <a:rPr lang="en-US" sz="100" dirty="0" smtClean="0"/>
                        <a:t> </a:t>
                      </a:r>
                      <a:r>
                        <a:rPr lang="en-US" sz="1400" dirty="0" smtClean="0"/>
                        <a:t>D</a:t>
                      </a:r>
                      <a:r>
                        <a:rPr lang="en-US" sz="100" dirty="0" smtClean="0"/>
                        <a:t> </a:t>
                      </a:r>
                      <a:r>
                        <a:rPr lang="en-US" sz="1400" dirty="0" smtClean="0"/>
                        <a:t>U</a:t>
                      </a:r>
                      <a:endParaRPr lang="en-US" sz="1400" dirty="0"/>
                    </a:p>
                  </a:txBody>
                  <a:tcPr/>
                </a:tc>
                <a:extLst>
                  <a:ext uri="{0D108BD9-81ED-4DB2-BD59-A6C34878D82A}">
                    <a16:rowId xmlns:a16="http://schemas.microsoft.com/office/drawing/2014/main" val="10000"/>
                  </a:ext>
                </a:extLst>
              </a:tr>
              <a:tr h="370840">
                <a:tc>
                  <a:txBody>
                    <a:bodyPr/>
                    <a:lstStyle/>
                    <a:p>
                      <a:r>
                        <a:rPr lang="en-US" sz="1400" dirty="0" smtClean="0"/>
                        <a:t>802.11n</a:t>
                      </a:r>
                      <a:endParaRPr lang="en-US" sz="1400" dirty="0"/>
                    </a:p>
                  </a:txBody>
                  <a:tcPr/>
                </a:tc>
                <a:tc>
                  <a:txBody>
                    <a:bodyPr/>
                    <a:lstStyle/>
                    <a:p>
                      <a:r>
                        <a:rPr lang="en-US" sz="1400" dirty="0" smtClean="0"/>
                        <a:t>7935 bytes</a:t>
                      </a:r>
                      <a:endParaRPr lang="en-US" sz="1400" dirty="0"/>
                    </a:p>
                  </a:txBody>
                  <a:tcPr/>
                </a:tc>
                <a:tc>
                  <a:txBody>
                    <a:bodyPr/>
                    <a:lstStyle/>
                    <a:p>
                      <a:r>
                        <a:rPr lang="en-US" sz="1400" dirty="0" smtClean="0"/>
                        <a:t>65,535</a:t>
                      </a:r>
                      <a:r>
                        <a:rPr lang="en-US" sz="1400" baseline="0" dirty="0" smtClean="0"/>
                        <a:t> bytes</a:t>
                      </a:r>
                      <a:endParaRPr lang="en-US" sz="1400" dirty="0"/>
                    </a:p>
                  </a:txBody>
                  <a:tcPr/>
                </a:tc>
                <a:extLst>
                  <a:ext uri="{0D108BD9-81ED-4DB2-BD59-A6C34878D82A}">
                    <a16:rowId xmlns:a16="http://schemas.microsoft.com/office/drawing/2014/main" val="10001"/>
                  </a:ext>
                </a:extLst>
              </a:tr>
              <a:tr h="370840">
                <a:tc>
                  <a:txBody>
                    <a:bodyPr/>
                    <a:lstStyle/>
                    <a:p>
                      <a:r>
                        <a:rPr lang="en-US" sz="1400" dirty="0" smtClean="0"/>
                        <a:t>802.11ac</a:t>
                      </a:r>
                      <a:endParaRPr lang="en-US" sz="1400" dirty="0"/>
                    </a:p>
                  </a:txBody>
                  <a:tcPr/>
                </a:tc>
                <a:tc>
                  <a:txBody>
                    <a:bodyPr/>
                    <a:lstStyle/>
                    <a:p>
                      <a:r>
                        <a:rPr lang="en-US" sz="1400" dirty="0" smtClean="0"/>
                        <a:t>11,454</a:t>
                      </a:r>
                      <a:r>
                        <a:rPr lang="en-US" sz="1400" baseline="0" dirty="0" smtClean="0"/>
                        <a:t> bytes</a:t>
                      </a:r>
                      <a:endParaRPr lang="en-US" sz="1400" dirty="0"/>
                    </a:p>
                  </a:txBody>
                  <a:tcPr/>
                </a:tc>
                <a:tc>
                  <a:txBody>
                    <a:bodyPr/>
                    <a:lstStyle/>
                    <a:p>
                      <a:r>
                        <a:rPr lang="en-US" sz="1400" dirty="0" smtClean="0"/>
                        <a:t>4,692,480 bytes</a:t>
                      </a:r>
                      <a:endParaRPr lang="en-US" sz="1400" dirty="0"/>
                    </a:p>
                  </a:txBody>
                  <a:tcPr/>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590049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802.11 Innovations (4 of 4)</a:t>
            </a:r>
            <a:endParaRPr lang="en-US" noProof="0" dirty="0"/>
          </a:p>
        </p:txBody>
      </p:sp>
      <p:pic>
        <p:nvPicPr>
          <p:cNvPr id="6" name="Picture 5" descr="Figure 6-21 A-M S D U and A-M P D U aggregated frames. An A-M S D U has: header, Payload 1, Payload 2, Payload 3, and F C S. An A-M P D U has: M A C header, Payload 1, F C S 1, M A C subheader, Payload 2, F C S 2, M A C subheader, Payload 3, F C S 3.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6524" y="2779776"/>
            <a:ext cx="5330952" cy="1298448"/>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3525050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Implementing a Wi-Fi Network</a:t>
            </a:r>
            <a:endParaRPr lang="en-US" noProof="0" dirty="0"/>
          </a:p>
        </p:txBody>
      </p:sp>
      <p:sp>
        <p:nvSpPr>
          <p:cNvPr id="3" name="Content Placeholder 2"/>
          <p:cNvSpPr>
            <a:spLocks noGrp="1"/>
          </p:cNvSpPr>
          <p:nvPr>
            <p:ph idx="1"/>
          </p:nvPr>
        </p:nvSpPr>
        <p:spPr>
          <a:xfrm>
            <a:off x="365125" y="1538818"/>
            <a:ext cx="8415338" cy="1075166"/>
          </a:xfrm>
        </p:spPr>
        <p:txBody>
          <a:bodyPr/>
          <a:lstStyle/>
          <a:p>
            <a:pPr>
              <a:spcBef>
                <a:spcPts val="1000"/>
              </a:spcBef>
            </a:pPr>
            <a:r>
              <a:rPr lang="en-US" noProof="0" dirty="0"/>
              <a:t>This section describes:</a:t>
            </a:r>
          </a:p>
          <a:p>
            <a:pPr lvl="1">
              <a:spcBef>
                <a:spcPts val="1000"/>
              </a:spcBef>
            </a:pPr>
            <a:r>
              <a:rPr lang="en-US" noProof="0" dirty="0" smtClean="0"/>
              <a:t>W</a:t>
            </a:r>
            <a:r>
              <a:rPr lang="en-US" sz="100" noProof="0" dirty="0" smtClean="0"/>
              <a:t> </a:t>
            </a:r>
            <a:r>
              <a:rPr lang="en-US" noProof="0" dirty="0" smtClean="0"/>
              <a:t>LAN technologies and how </a:t>
            </a:r>
            <a:r>
              <a:rPr lang="en-US" noProof="0" dirty="0"/>
              <a:t>to design small </a:t>
            </a:r>
            <a:r>
              <a:rPr lang="en-US" noProof="0" dirty="0" smtClean="0"/>
              <a:t>W</a:t>
            </a:r>
            <a:r>
              <a:rPr lang="en-US" sz="100" noProof="0" dirty="0" smtClean="0"/>
              <a:t> </a:t>
            </a:r>
            <a:r>
              <a:rPr lang="en-US" noProof="0" dirty="0" smtClean="0"/>
              <a:t>LANs</a:t>
            </a:r>
            <a:endParaRPr lang="en-US" noProof="0" dirty="0"/>
          </a:p>
          <a:p>
            <a:pPr lvl="1">
              <a:spcBef>
                <a:spcPts val="1000"/>
              </a:spcBef>
            </a:pPr>
            <a:r>
              <a:rPr lang="en-US" noProof="0" dirty="0"/>
              <a:t>How to install and configure access points and </a:t>
            </a:r>
            <a:r>
              <a:rPr lang="en-US" noProof="0" dirty="0" smtClean="0"/>
              <a:t>clients on larger networks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4302250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Wireless Topologies (1 of 6)</a:t>
            </a:r>
            <a:endParaRPr lang="en-US" noProof="0" dirty="0"/>
          </a:p>
        </p:txBody>
      </p:sp>
      <p:sp>
        <p:nvSpPr>
          <p:cNvPr id="3" name="Content Placeholder 2"/>
          <p:cNvSpPr>
            <a:spLocks noGrp="1"/>
          </p:cNvSpPr>
          <p:nvPr>
            <p:ph idx="1"/>
          </p:nvPr>
        </p:nvSpPr>
        <p:spPr>
          <a:xfrm>
            <a:off x="365125" y="1538818"/>
            <a:ext cx="8415338" cy="2150332"/>
          </a:xfrm>
        </p:spPr>
        <p:txBody>
          <a:bodyPr/>
          <a:lstStyle/>
          <a:p>
            <a:pPr>
              <a:spcBef>
                <a:spcPts val="1000"/>
              </a:spcBef>
            </a:pPr>
            <a:r>
              <a:rPr lang="en-US" noProof="0" dirty="0" smtClean="0"/>
              <a:t>Wireless networks are not laid out using the same topologies as wired networks</a:t>
            </a:r>
          </a:p>
          <a:p>
            <a:pPr>
              <a:spcBef>
                <a:spcPts val="1000"/>
              </a:spcBef>
            </a:pPr>
            <a:r>
              <a:rPr lang="en-US" noProof="0" dirty="0" smtClean="0"/>
              <a:t>Wireless topologies:</a:t>
            </a:r>
          </a:p>
          <a:p>
            <a:pPr lvl="1">
              <a:spcBef>
                <a:spcPts val="1000"/>
              </a:spcBef>
            </a:pPr>
            <a:r>
              <a:rPr lang="en-US" noProof="0" dirty="0" smtClean="0"/>
              <a:t>Ad hoc—Small number of nodes closely positioned transmit directly to each other</a:t>
            </a:r>
          </a:p>
          <a:p>
            <a:pPr lvl="1">
              <a:spcBef>
                <a:spcPts val="1000"/>
              </a:spcBef>
            </a:pPr>
            <a:r>
              <a:rPr lang="en-US" noProof="0" dirty="0" smtClean="0"/>
              <a:t>Infrastructure—A WAP (wireless access point) or A</a:t>
            </a:r>
            <a:r>
              <a:rPr lang="en-US" sz="100" noProof="0" dirty="0" smtClean="0"/>
              <a:t> </a:t>
            </a:r>
            <a:r>
              <a:rPr lang="en-US" noProof="0" dirty="0" smtClean="0"/>
              <a:t>P (access point) accepts wireless signals from multiple nodes and retransmits them to the rest of the network</a:t>
            </a:r>
          </a:p>
          <a:p>
            <a:pPr lvl="1">
              <a:spcBef>
                <a:spcPts val="1000"/>
              </a:spcBef>
            </a:pPr>
            <a:r>
              <a:rPr lang="en-US" noProof="0" dirty="0" smtClean="0"/>
              <a:t>Mesh—Several access points work as peer devices on the same network</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591119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Wireless Topologies (2 of 6)</a:t>
            </a:r>
            <a:endParaRPr lang="en-US" noProof="0" dirty="0"/>
          </a:p>
        </p:txBody>
      </p:sp>
      <p:pic>
        <p:nvPicPr>
          <p:cNvPr id="6" name="Picture 5" descr="Figure 6-22 An ad hoc W LAN. The image illustrates an ad hoc W LAN network. The network has small number of nodes that is a desktop computer, laptops and mobiles which connect to each other.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3788" y="1761744"/>
            <a:ext cx="4916424" cy="333451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0191717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Wireless Topologies (3 of 6)</a:t>
            </a:r>
            <a:endParaRPr lang="en-US" noProof="0" dirty="0"/>
          </a:p>
        </p:txBody>
      </p:sp>
      <p:pic>
        <p:nvPicPr>
          <p:cNvPr id="3" name="Picture 2" descr="Figure 6-23 An infrastructure W LAN. The image illustrates an infrastructure W LAN network. The network has a wireless access point which passes through a switch or router to a backbone by a wire. The connectivity device accepts wireless signals from multiple nodes and retransmits them to the rest of the networ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2264" y="1761744"/>
            <a:ext cx="4919472" cy="333451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65497717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Wireless Topologies (4 of 6)</a:t>
            </a:r>
            <a:endParaRPr lang="en-US" noProof="0" dirty="0"/>
          </a:p>
        </p:txBody>
      </p:sp>
      <p:pic>
        <p:nvPicPr>
          <p:cNvPr id="5" name="Picture 4" descr="Figure 6-24 A mesh W LAN. The image illustrates a mesh W LAN. The network has two interconnected access points which connect to the backbone by a wire. The two access points accept wireless signals from multiple nodes and retransmit them to the rest of the network."/>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2264" y="1761744"/>
            <a:ext cx="4919472" cy="333451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842770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Wireless Topologies (5 of 6)</a:t>
            </a:r>
            <a:endParaRPr lang="en-US" noProof="0" dirty="0"/>
          </a:p>
        </p:txBody>
      </p:sp>
      <p:sp>
        <p:nvSpPr>
          <p:cNvPr id="3" name="Content Placeholder 2"/>
          <p:cNvSpPr>
            <a:spLocks noGrp="1"/>
          </p:cNvSpPr>
          <p:nvPr>
            <p:ph idx="1"/>
          </p:nvPr>
        </p:nvSpPr>
        <p:spPr>
          <a:xfrm>
            <a:off x="365125" y="1538818"/>
            <a:ext cx="8415338" cy="3938514"/>
          </a:xfrm>
        </p:spPr>
        <p:txBody>
          <a:bodyPr/>
          <a:lstStyle/>
          <a:p>
            <a:pPr>
              <a:spcBef>
                <a:spcPts val="1000"/>
              </a:spcBef>
            </a:pPr>
            <a:r>
              <a:rPr lang="en-US" noProof="0" dirty="0" smtClean="0"/>
              <a:t>Centralized wireless management is made possible by a lightweight wireless protocol</a:t>
            </a:r>
          </a:p>
          <a:p>
            <a:pPr lvl="1">
              <a:spcBef>
                <a:spcPts val="1000"/>
              </a:spcBef>
            </a:pPr>
            <a:r>
              <a:rPr lang="en-US" noProof="0" dirty="0" smtClean="0"/>
              <a:t>Such as Cisco’s L</a:t>
            </a:r>
            <a:r>
              <a:rPr lang="en-US" sz="100" noProof="0" dirty="0" smtClean="0"/>
              <a:t> </a:t>
            </a:r>
            <a:r>
              <a:rPr lang="en-US" noProof="0" dirty="0" smtClean="0"/>
              <a:t>W</a:t>
            </a:r>
            <a:r>
              <a:rPr lang="en-US" sz="100" noProof="0" dirty="0" smtClean="0"/>
              <a:t> </a:t>
            </a:r>
            <a:r>
              <a:rPr lang="en-US" noProof="0" dirty="0" smtClean="0"/>
              <a:t>A</a:t>
            </a:r>
            <a:r>
              <a:rPr lang="en-US" sz="100" noProof="0" dirty="0" smtClean="0"/>
              <a:t> </a:t>
            </a:r>
            <a:r>
              <a:rPr lang="en-US" noProof="0" dirty="0" smtClean="0"/>
              <a:t>P</a:t>
            </a:r>
            <a:r>
              <a:rPr lang="en-US" sz="100" noProof="0" dirty="0" smtClean="0"/>
              <a:t> </a:t>
            </a:r>
            <a:r>
              <a:rPr lang="en-US" noProof="0" dirty="0" smtClean="0"/>
              <a:t>P (Lightweight Access Point Protocol) or Cisco’s C</a:t>
            </a:r>
            <a:r>
              <a:rPr lang="en-US" sz="100" noProof="0" dirty="0" smtClean="0"/>
              <a:t> </a:t>
            </a:r>
            <a:r>
              <a:rPr lang="en-US" noProof="0" dirty="0" smtClean="0"/>
              <a:t>A</a:t>
            </a:r>
            <a:r>
              <a:rPr lang="en-US" sz="100" noProof="0" dirty="0" smtClean="0"/>
              <a:t> </a:t>
            </a:r>
            <a:r>
              <a:rPr lang="en-US" noProof="0" dirty="0" smtClean="0"/>
              <a:t>P</a:t>
            </a:r>
            <a:r>
              <a:rPr lang="en-US" sz="100" noProof="0" dirty="0" smtClean="0"/>
              <a:t> </a:t>
            </a:r>
            <a:r>
              <a:rPr lang="en-US" noProof="0" dirty="0" smtClean="0"/>
              <a:t>W</a:t>
            </a:r>
            <a:r>
              <a:rPr lang="en-US" sz="100" noProof="0" dirty="0" smtClean="0"/>
              <a:t> </a:t>
            </a:r>
            <a:r>
              <a:rPr lang="en-US" noProof="0" dirty="0" smtClean="0"/>
              <a:t>A</a:t>
            </a:r>
            <a:r>
              <a:rPr lang="en-US" sz="100" noProof="0" dirty="0" smtClean="0"/>
              <a:t> </a:t>
            </a:r>
            <a:r>
              <a:rPr lang="en-US" noProof="0" dirty="0" smtClean="0"/>
              <a:t>P (Control and Provisioning of Wireless Access Points)</a:t>
            </a:r>
          </a:p>
          <a:p>
            <a:pPr>
              <a:spcBef>
                <a:spcPts val="1000"/>
              </a:spcBef>
            </a:pPr>
            <a:r>
              <a:rPr lang="en-US" noProof="0" dirty="0" smtClean="0"/>
              <a:t>A wireless controller can provide:</a:t>
            </a:r>
          </a:p>
          <a:p>
            <a:pPr lvl="1">
              <a:spcBef>
                <a:spcPts val="1000"/>
              </a:spcBef>
            </a:pPr>
            <a:r>
              <a:rPr lang="en-US" noProof="0" dirty="0" smtClean="0"/>
              <a:t>Centralized authentication for wireless clients</a:t>
            </a:r>
          </a:p>
          <a:p>
            <a:pPr lvl="1">
              <a:spcBef>
                <a:spcPts val="1000"/>
              </a:spcBef>
            </a:pPr>
            <a:r>
              <a:rPr lang="en-US" noProof="0" dirty="0" smtClean="0"/>
              <a:t>Load balancing</a:t>
            </a:r>
          </a:p>
          <a:p>
            <a:pPr lvl="1">
              <a:spcBef>
                <a:spcPts val="1000"/>
              </a:spcBef>
            </a:pPr>
            <a:r>
              <a:rPr lang="en-US" noProof="0" dirty="0" smtClean="0"/>
              <a:t>Channel management</a:t>
            </a:r>
          </a:p>
          <a:p>
            <a:pPr lvl="1">
              <a:spcBef>
                <a:spcPts val="1000"/>
              </a:spcBef>
            </a:pPr>
            <a:r>
              <a:rPr lang="en-US" noProof="0" dirty="0" smtClean="0"/>
              <a:t>Detection of rouge access points</a:t>
            </a:r>
          </a:p>
          <a:p>
            <a:pPr>
              <a:spcBef>
                <a:spcPts val="1000"/>
              </a:spcBef>
            </a:pPr>
            <a:r>
              <a:rPr lang="en-US" noProof="0" dirty="0" smtClean="0"/>
              <a:t>Wireless technology can be used to connect two different parts of a LAN or two separate LANs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51370827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Wireless Topologies (6 of 6)</a:t>
            </a:r>
            <a:endParaRPr lang="en-US" noProof="0" dirty="0"/>
          </a:p>
        </p:txBody>
      </p:sp>
      <p:pic>
        <p:nvPicPr>
          <p:cNvPr id="6" name="Picture 5" descr="Figure 6-26 Wireless LAN connection.The image illustrates a wireless LAN connection. There are two access points A and B where the access point A sends strong signals to the access point B. Each access point sends signals to the different devices such as desktop computers, printers and laptop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5772" y="1603248"/>
            <a:ext cx="5172456" cy="3651504"/>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289239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Determine the Design (1 of 4)</a:t>
            </a:r>
            <a:endParaRPr lang="en-US" noProof="0" dirty="0"/>
          </a:p>
        </p:txBody>
      </p:sp>
      <p:sp>
        <p:nvSpPr>
          <p:cNvPr id="3" name="Content Placeholder 2"/>
          <p:cNvSpPr>
            <a:spLocks noGrp="1"/>
          </p:cNvSpPr>
          <p:nvPr>
            <p:ph idx="1"/>
          </p:nvPr>
        </p:nvSpPr>
        <p:spPr>
          <a:xfrm>
            <a:off x="365125" y="1538818"/>
            <a:ext cx="8415338" cy="1466555"/>
          </a:xfrm>
        </p:spPr>
        <p:txBody>
          <a:bodyPr/>
          <a:lstStyle/>
          <a:p>
            <a:pPr>
              <a:spcBef>
                <a:spcPts val="1000"/>
              </a:spcBef>
            </a:pPr>
            <a:r>
              <a:rPr lang="en-US" noProof="0" dirty="0" smtClean="0"/>
              <a:t>Home or small office network might call for only one </a:t>
            </a:r>
            <a:r>
              <a:rPr lang="en-US" noProof="0" dirty="0"/>
              <a:t>access </a:t>
            </a:r>
            <a:r>
              <a:rPr lang="en-US" noProof="0" dirty="0" smtClean="0"/>
              <a:t>point:</a:t>
            </a:r>
            <a:endParaRPr lang="en-US" noProof="0" dirty="0"/>
          </a:p>
          <a:p>
            <a:pPr lvl="1">
              <a:spcBef>
                <a:spcPts val="1000"/>
              </a:spcBef>
            </a:pPr>
            <a:r>
              <a:rPr lang="en-US" noProof="0" dirty="0"/>
              <a:t>Often combined with switching, routing functions</a:t>
            </a:r>
          </a:p>
          <a:p>
            <a:pPr lvl="1">
              <a:spcBef>
                <a:spcPts val="1000"/>
              </a:spcBef>
            </a:pPr>
            <a:r>
              <a:rPr lang="en-US" noProof="0" dirty="0"/>
              <a:t>Connects wireless clients to LAN</a:t>
            </a:r>
          </a:p>
          <a:p>
            <a:pPr lvl="1">
              <a:spcBef>
                <a:spcPts val="1000"/>
              </a:spcBef>
            </a:pPr>
            <a:r>
              <a:rPr lang="en-US" noProof="0" dirty="0"/>
              <a:t>Acts as Internet </a:t>
            </a:r>
            <a:r>
              <a:rPr lang="en-US" noProof="0" dirty="0" smtClean="0"/>
              <a:t>gateway</a:t>
            </a:r>
          </a:p>
        </p:txBody>
      </p:sp>
      <p:pic>
        <p:nvPicPr>
          <p:cNvPr id="5" name="Picture 4" descr="Figure 6-28 Home or small office W LAN arrangement. A SOHO router is connected to a cable or D S L modem, which is connected to the internet. The SOHO router sends signals to the devices in the roo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46360" y="2614428"/>
            <a:ext cx="3619803" cy="3391806"/>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7147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The Wireless Spectrum</a:t>
            </a:r>
            <a:endParaRPr lang="en-US" noProof="0" dirty="0"/>
          </a:p>
        </p:txBody>
      </p:sp>
      <p:sp>
        <p:nvSpPr>
          <p:cNvPr id="3" name="Content Placeholder 2"/>
          <p:cNvSpPr>
            <a:spLocks noGrp="1"/>
          </p:cNvSpPr>
          <p:nvPr>
            <p:ph idx="1"/>
          </p:nvPr>
        </p:nvSpPr>
        <p:spPr>
          <a:xfrm>
            <a:off x="365125" y="1538818"/>
            <a:ext cx="8415338" cy="1689180"/>
          </a:xfrm>
        </p:spPr>
        <p:txBody>
          <a:bodyPr/>
          <a:lstStyle/>
          <a:p>
            <a:pPr>
              <a:spcBef>
                <a:spcPts val="1000"/>
              </a:spcBef>
            </a:pPr>
            <a:r>
              <a:rPr lang="en-US" noProof="0" dirty="0"/>
              <a:t>The wireless spectrum is </a:t>
            </a:r>
            <a:r>
              <a:rPr lang="en-US" noProof="0" dirty="0" smtClean="0"/>
              <a:t>the frequency range of </a:t>
            </a:r>
            <a:r>
              <a:rPr lang="en-US" noProof="0" dirty="0"/>
              <a:t>electromagnetic waves used for data/voice communication</a:t>
            </a:r>
          </a:p>
          <a:p>
            <a:pPr lvl="1">
              <a:spcBef>
                <a:spcPts val="1000"/>
              </a:spcBef>
            </a:pPr>
            <a:r>
              <a:rPr lang="en-US" noProof="0" dirty="0" smtClean="0"/>
              <a:t>Spans frequency ranges or bands between 9 kHz </a:t>
            </a:r>
            <a:r>
              <a:rPr lang="en-US" noProof="0" dirty="0"/>
              <a:t>and 300 GHz</a:t>
            </a:r>
          </a:p>
          <a:p>
            <a:pPr>
              <a:spcBef>
                <a:spcPts val="1000"/>
              </a:spcBef>
            </a:pPr>
            <a:r>
              <a:rPr lang="en-US" noProof="0" dirty="0" smtClean="0"/>
              <a:t>Some bands have only a single frequency (called a fixed frequency) for that band</a:t>
            </a:r>
            <a:endParaRPr lang="en-US" noProof="0" dirty="0"/>
          </a:p>
        </p:txBody>
      </p:sp>
      <p:pic>
        <p:nvPicPr>
          <p:cNvPr id="5" name="Picture 4" descr="Figure 6-1 The wireless spectrum. The figure plots the wireless spectrum. The wireless spectrum ranges from 100 k h z to 300 G H z."/>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09724" y="3581400"/>
            <a:ext cx="5330952" cy="1676400"/>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21573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Determine the Design (2 of 4)</a:t>
            </a:r>
            <a:endParaRPr lang="en-US" noProof="0" dirty="0"/>
          </a:p>
        </p:txBody>
      </p:sp>
      <p:sp>
        <p:nvSpPr>
          <p:cNvPr id="3" name="Content Placeholder 2"/>
          <p:cNvSpPr>
            <a:spLocks noGrp="1"/>
          </p:cNvSpPr>
          <p:nvPr>
            <p:ph idx="1"/>
          </p:nvPr>
        </p:nvSpPr>
        <p:spPr>
          <a:xfrm>
            <a:off x="365125" y="1538818"/>
            <a:ext cx="8415338" cy="3844129"/>
          </a:xfrm>
        </p:spPr>
        <p:txBody>
          <a:bodyPr/>
          <a:lstStyle/>
          <a:p>
            <a:pPr>
              <a:spcBef>
                <a:spcPts val="1000"/>
              </a:spcBef>
            </a:pPr>
            <a:r>
              <a:rPr lang="en-US" noProof="0" dirty="0" smtClean="0"/>
              <a:t>Consider the following when deciding where to install an A</a:t>
            </a:r>
            <a:r>
              <a:rPr lang="en-US" sz="100" noProof="0" dirty="0" smtClean="0"/>
              <a:t> </a:t>
            </a:r>
            <a:r>
              <a:rPr lang="en-US" noProof="0" dirty="0" smtClean="0"/>
              <a:t>P:</a:t>
            </a:r>
          </a:p>
          <a:p>
            <a:pPr lvl="1">
              <a:spcBef>
                <a:spcPts val="1000"/>
              </a:spcBef>
            </a:pPr>
            <a:r>
              <a:rPr lang="en-US" noProof="0" dirty="0" smtClean="0"/>
              <a:t>Distance</a:t>
            </a:r>
          </a:p>
          <a:p>
            <a:pPr lvl="1">
              <a:spcBef>
                <a:spcPts val="1000"/>
              </a:spcBef>
            </a:pPr>
            <a:r>
              <a:rPr lang="en-US" noProof="0" dirty="0" smtClean="0"/>
              <a:t>Type and number of obstacles</a:t>
            </a:r>
          </a:p>
          <a:p>
            <a:pPr lvl="1">
              <a:spcBef>
                <a:spcPts val="1000"/>
              </a:spcBef>
            </a:pPr>
            <a:r>
              <a:rPr lang="en-US" noProof="0" dirty="0" smtClean="0"/>
              <a:t>Coverage</a:t>
            </a:r>
          </a:p>
          <a:p>
            <a:pPr lvl="1">
              <a:spcBef>
                <a:spcPts val="1000"/>
              </a:spcBef>
            </a:pPr>
            <a:r>
              <a:rPr lang="en-US" noProof="0" dirty="0" smtClean="0"/>
              <a:t>Interference</a:t>
            </a:r>
          </a:p>
          <a:p>
            <a:pPr>
              <a:spcBef>
                <a:spcPts val="1000"/>
              </a:spcBef>
            </a:pPr>
            <a:r>
              <a:rPr lang="en-US" noProof="0" dirty="0"/>
              <a:t>Larger </a:t>
            </a:r>
            <a:r>
              <a:rPr lang="en-US" noProof="0" dirty="0" smtClean="0"/>
              <a:t>W</a:t>
            </a:r>
            <a:r>
              <a:rPr lang="en-US" sz="100" noProof="0" dirty="0" smtClean="0"/>
              <a:t> </a:t>
            </a:r>
            <a:r>
              <a:rPr lang="en-US" noProof="0" dirty="0" smtClean="0"/>
              <a:t>LANs </a:t>
            </a:r>
            <a:r>
              <a:rPr lang="en-US" noProof="0" dirty="0"/>
              <a:t>warrant a more systematic approach to access point placement</a:t>
            </a:r>
          </a:p>
          <a:p>
            <a:pPr>
              <a:spcBef>
                <a:spcPts val="1000"/>
              </a:spcBef>
            </a:pPr>
            <a:r>
              <a:rPr lang="en-US" noProof="0" dirty="0"/>
              <a:t>Site </a:t>
            </a:r>
            <a:r>
              <a:rPr lang="en-US" noProof="0" dirty="0" smtClean="0"/>
              <a:t>survey:</a:t>
            </a:r>
            <a:endParaRPr lang="en-US" noProof="0" dirty="0"/>
          </a:p>
          <a:p>
            <a:pPr lvl="1">
              <a:spcBef>
                <a:spcPts val="1000"/>
              </a:spcBef>
            </a:pPr>
            <a:r>
              <a:rPr lang="en-US" noProof="0" dirty="0"/>
              <a:t>Assesses client requirements, facility characteristics, coverage areas</a:t>
            </a:r>
          </a:p>
          <a:p>
            <a:pPr lvl="1">
              <a:spcBef>
                <a:spcPts val="1000"/>
              </a:spcBef>
            </a:pPr>
            <a:r>
              <a:rPr lang="en-US" noProof="0" dirty="0"/>
              <a:t>Determines access point arrangement ensuring reliable wireless connectivity</a:t>
            </a:r>
          </a:p>
          <a:p>
            <a:pPr lvl="2">
              <a:spcBef>
                <a:spcPts val="1000"/>
              </a:spcBef>
            </a:pPr>
            <a:r>
              <a:rPr lang="en-US" noProof="0" dirty="0"/>
              <a:t>Within given </a:t>
            </a:r>
            <a:r>
              <a:rPr lang="en-US" noProof="0" dirty="0" smtClean="0"/>
              <a:t>area</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98780699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Determine the Design (3 of 4)</a:t>
            </a:r>
            <a:endParaRPr lang="en-US" noProof="0" dirty="0"/>
          </a:p>
        </p:txBody>
      </p:sp>
      <p:sp>
        <p:nvSpPr>
          <p:cNvPr id="3" name="Content Placeholder 2"/>
          <p:cNvSpPr>
            <a:spLocks noGrp="1"/>
          </p:cNvSpPr>
          <p:nvPr>
            <p:ph idx="1"/>
          </p:nvPr>
        </p:nvSpPr>
        <p:spPr>
          <a:xfrm>
            <a:off x="365125" y="1538818"/>
            <a:ext cx="8415338" cy="3686650"/>
          </a:xfrm>
        </p:spPr>
        <p:txBody>
          <a:bodyPr/>
          <a:lstStyle/>
          <a:p>
            <a:pPr>
              <a:spcBef>
                <a:spcPts val="1000"/>
              </a:spcBef>
            </a:pPr>
            <a:r>
              <a:rPr lang="en-US" noProof="0" dirty="0" smtClean="0"/>
              <a:t>A thorough site survey might include:</a:t>
            </a:r>
          </a:p>
          <a:p>
            <a:pPr lvl="1">
              <a:spcBef>
                <a:spcPts val="1000"/>
              </a:spcBef>
            </a:pPr>
            <a:r>
              <a:rPr lang="en-US" noProof="0" dirty="0" smtClean="0"/>
              <a:t>Studying building blueprints to identify potential obstacles</a:t>
            </a:r>
          </a:p>
          <a:p>
            <a:pPr lvl="1">
              <a:spcBef>
                <a:spcPts val="1000"/>
              </a:spcBef>
            </a:pPr>
            <a:r>
              <a:rPr lang="en-US" noProof="0" dirty="0" smtClean="0"/>
              <a:t>Consider </a:t>
            </a:r>
            <a:r>
              <a:rPr lang="en-US" noProof="0" dirty="0"/>
              <a:t>whether Wi-Fi access points will be used as wireless bridges to create remote wired access to the </a:t>
            </a:r>
            <a:r>
              <a:rPr lang="en-US" noProof="0" dirty="0" smtClean="0"/>
              <a:t>network</a:t>
            </a:r>
          </a:p>
          <a:p>
            <a:pPr lvl="1">
              <a:spcBef>
                <a:spcPts val="1000"/>
              </a:spcBef>
            </a:pPr>
            <a:r>
              <a:rPr lang="en-US" noProof="0" dirty="0" smtClean="0"/>
              <a:t>Determine whether certain floors require multiple A</a:t>
            </a:r>
            <a:r>
              <a:rPr lang="en-US" sz="100" noProof="0" dirty="0" smtClean="0"/>
              <a:t> </a:t>
            </a:r>
            <a:r>
              <a:rPr lang="en-US" noProof="0" dirty="0" smtClean="0"/>
              <a:t>P</a:t>
            </a:r>
            <a:r>
              <a:rPr lang="en-US" sz="100" noProof="0" dirty="0" smtClean="0"/>
              <a:t> </a:t>
            </a:r>
            <a:r>
              <a:rPr lang="en-US" noProof="0" dirty="0" smtClean="0"/>
              <a:t>s</a:t>
            </a:r>
          </a:p>
          <a:p>
            <a:pPr lvl="1">
              <a:spcBef>
                <a:spcPts val="1000"/>
              </a:spcBef>
            </a:pPr>
            <a:r>
              <a:rPr lang="en-US" noProof="0" dirty="0" smtClean="0"/>
              <a:t>Measure the signal coverage and strength from other W</a:t>
            </a:r>
            <a:r>
              <a:rPr lang="en-US" sz="100" noProof="0" dirty="0" smtClean="0"/>
              <a:t> </a:t>
            </a:r>
            <a:r>
              <a:rPr lang="en-US" noProof="0" dirty="0" smtClean="0"/>
              <a:t>LANS</a:t>
            </a:r>
          </a:p>
          <a:p>
            <a:pPr lvl="1">
              <a:spcBef>
                <a:spcPts val="1000"/>
              </a:spcBef>
            </a:pPr>
            <a:r>
              <a:rPr lang="en-US" noProof="0" dirty="0" smtClean="0"/>
              <a:t>Test proposed access point locations</a:t>
            </a:r>
          </a:p>
          <a:p>
            <a:pPr lvl="1">
              <a:spcBef>
                <a:spcPts val="1000"/>
              </a:spcBef>
            </a:pPr>
            <a:r>
              <a:rPr lang="en-US" noProof="0" dirty="0" smtClean="0"/>
              <a:t>Test wireless access from the farthest corners of your space</a:t>
            </a:r>
          </a:p>
          <a:p>
            <a:pPr lvl="1">
              <a:spcBef>
                <a:spcPts val="1000"/>
              </a:spcBef>
            </a:pPr>
            <a:r>
              <a:rPr lang="en-US" noProof="0" dirty="0" smtClean="0"/>
              <a:t>Consider the materials used in objects that aren’t always present in the environment </a:t>
            </a:r>
          </a:p>
          <a:p>
            <a:pPr lvl="1">
              <a:spcBef>
                <a:spcPts val="1000"/>
              </a:spcBef>
            </a:pPr>
            <a:r>
              <a:rPr lang="en-US" noProof="0" dirty="0" smtClean="0"/>
              <a:t>Consider how the wireless portions of the LAN will integrate with the wired portions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052536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Determine the Design (4 of 4)</a:t>
            </a:r>
            <a:endParaRPr lang="en-US" noProof="0" dirty="0"/>
          </a:p>
        </p:txBody>
      </p:sp>
      <p:sp>
        <p:nvSpPr>
          <p:cNvPr id="3" name="Content Placeholder 2"/>
          <p:cNvSpPr>
            <a:spLocks noGrp="1"/>
          </p:cNvSpPr>
          <p:nvPr>
            <p:ph idx="1"/>
          </p:nvPr>
        </p:nvSpPr>
        <p:spPr>
          <a:xfrm>
            <a:off x="365125" y="1538818"/>
            <a:ext cx="8415338" cy="1788182"/>
          </a:xfrm>
        </p:spPr>
        <p:txBody>
          <a:bodyPr/>
          <a:lstStyle/>
          <a:p>
            <a:pPr>
              <a:spcBef>
                <a:spcPts val="1000"/>
              </a:spcBef>
            </a:pPr>
            <a:r>
              <a:rPr lang="en-US" noProof="0" dirty="0"/>
              <a:t>After site survey has identified and verified the quantity and location of access points, you are ready to install them</a:t>
            </a:r>
          </a:p>
          <a:p>
            <a:pPr lvl="1">
              <a:spcBef>
                <a:spcPts val="1000"/>
              </a:spcBef>
            </a:pPr>
            <a:r>
              <a:rPr lang="en-US" noProof="0" dirty="0"/>
              <a:t>Must belong to same </a:t>
            </a:r>
            <a:r>
              <a:rPr lang="en-US" noProof="0" dirty="0" smtClean="0"/>
              <a:t>E</a:t>
            </a:r>
            <a:r>
              <a:rPr lang="en-US" sz="100" noProof="0" dirty="0" smtClean="0"/>
              <a:t> </a:t>
            </a:r>
            <a:r>
              <a:rPr lang="en-US" noProof="0" dirty="0" smtClean="0"/>
              <a:t>S</a:t>
            </a:r>
            <a:r>
              <a:rPr lang="en-US" sz="100" noProof="0" dirty="0" smtClean="0"/>
              <a:t> </a:t>
            </a:r>
            <a:r>
              <a:rPr lang="en-US" noProof="0" dirty="0" smtClean="0"/>
              <a:t>S </a:t>
            </a:r>
            <a:r>
              <a:rPr lang="en-US" noProof="0" dirty="0"/>
              <a:t>and share an </a:t>
            </a:r>
            <a:r>
              <a:rPr lang="en-US" noProof="0" dirty="0" smtClean="0"/>
              <a:t>E</a:t>
            </a:r>
            <a:r>
              <a:rPr lang="en-US" sz="100" noProof="0" dirty="0" smtClean="0"/>
              <a:t> </a:t>
            </a:r>
            <a:r>
              <a:rPr lang="en-US" noProof="0" dirty="0" smtClean="0"/>
              <a:t>S</a:t>
            </a:r>
            <a:r>
              <a:rPr lang="en-US" sz="100" noProof="0" dirty="0" smtClean="0"/>
              <a:t> </a:t>
            </a:r>
            <a:r>
              <a:rPr lang="en-US" noProof="0" dirty="0" err="1" smtClean="0"/>
              <a:t>S</a:t>
            </a:r>
            <a:r>
              <a:rPr lang="en-US" sz="100" noProof="0" dirty="0" smtClean="0"/>
              <a:t> </a:t>
            </a:r>
            <a:r>
              <a:rPr lang="en-US" noProof="0" dirty="0" smtClean="0"/>
              <a:t>ID</a:t>
            </a:r>
            <a:endParaRPr lang="en-US" noProof="0" dirty="0"/>
          </a:p>
          <a:p>
            <a:pPr>
              <a:spcBef>
                <a:spcPts val="1000"/>
              </a:spcBef>
            </a:pPr>
            <a:r>
              <a:rPr lang="en-US" noProof="0" dirty="0"/>
              <a:t>Enterprise-wide </a:t>
            </a:r>
            <a:r>
              <a:rPr lang="en-US" noProof="0" dirty="0" smtClean="0"/>
              <a:t>W</a:t>
            </a:r>
            <a:r>
              <a:rPr lang="en-US" sz="100" noProof="0" dirty="0" smtClean="0"/>
              <a:t> </a:t>
            </a:r>
            <a:r>
              <a:rPr lang="en-US" noProof="0" dirty="0" smtClean="0"/>
              <a:t>LAN </a:t>
            </a:r>
            <a:r>
              <a:rPr lang="en-US" noProof="0" dirty="0"/>
              <a:t>design considerations</a:t>
            </a:r>
          </a:p>
          <a:p>
            <a:pPr lvl="1">
              <a:spcBef>
                <a:spcPts val="1000"/>
              </a:spcBef>
            </a:pPr>
            <a:r>
              <a:rPr lang="en-US" noProof="0" dirty="0"/>
              <a:t>How wireless LAN portions will integrate with wired portions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42044013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Configure Wi-Fi Connectivity Devices</a:t>
            </a:r>
            <a:endParaRPr lang="en-US" noProof="0" dirty="0"/>
          </a:p>
        </p:txBody>
      </p:sp>
      <p:sp>
        <p:nvSpPr>
          <p:cNvPr id="3" name="Content Placeholder 2"/>
          <p:cNvSpPr>
            <a:spLocks noGrp="1"/>
          </p:cNvSpPr>
          <p:nvPr>
            <p:ph idx="1"/>
          </p:nvPr>
        </p:nvSpPr>
        <p:spPr>
          <a:xfrm>
            <a:off x="365125" y="1538818"/>
            <a:ext cx="8415338" cy="2962349"/>
          </a:xfrm>
        </p:spPr>
        <p:txBody>
          <a:bodyPr/>
          <a:lstStyle/>
          <a:p>
            <a:pPr>
              <a:spcBef>
                <a:spcPts val="1000"/>
              </a:spcBef>
            </a:pPr>
            <a:r>
              <a:rPr lang="en-US" noProof="0" dirty="0" smtClean="0"/>
              <a:t>A</a:t>
            </a:r>
            <a:r>
              <a:rPr lang="en-US" sz="100" noProof="0" dirty="0" smtClean="0"/>
              <a:t> </a:t>
            </a:r>
            <a:r>
              <a:rPr lang="en-US" noProof="0" dirty="0" smtClean="0"/>
              <a:t>Ps vary in which wireless standards they support, their antenna strength, and other features</a:t>
            </a:r>
          </a:p>
          <a:p>
            <a:pPr>
              <a:spcBef>
                <a:spcPts val="1000"/>
              </a:spcBef>
            </a:pPr>
            <a:r>
              <a:rPr lang="en-US" noProof="0" dirty="0" smtClean="0"/>
              <a:t>Variables </a:t>
            </a:r>
            <a:r>
              <a:rPr lang="en-US" noProof="0" dirty="0"/>
              <a:t>set during </a:t>
            </a:r>
            <a:r>
              <a:rPr lang="en-US" noProof="0" dirty="0" smtClean="0"/>
              <a:t>installation:</a:t>
            </a:r>
            <a:endParaRPr lang="en-US" noProof="0" dirty="0"/>
          </a:p>
          <a:p>
            <a:pPr lvl="1">
              <a:spcBef>
                <a:spcPts val="1000"/>
              </a:spcBef>
            </a:pPr>
            <a:r>
              <a:rPr lang="en-US" noProof="0" dirty="0"/>
              <a:t>Administrator password</a:t>
            </a:r>
          </a:p>
          <a:p>
            <a:pPr lvl="1">
              <a:spcBef>
                <a:spcPts val="1000"/>
              </a:spcBef>
            </a:pPr>
            <a:r>
              <a:rPr lang="en-US" noProof="0" dirty="0" smtClean="0"/>
              <a:t>S</a:t>
            </a:r>
            <a:r>
              <a:rPr lang="en-US" sz="100" noProof="0" dirty="0" smtClean="0"/>
              <a:t> </a:t>
            </a:r>
            <a:r>
              <a:rPr lang="en-US" noProof="0" dirty="0" smtClean="0"/>
              <a:t>S</a:t>
            </a:r>
            <a:r>
              <a:rPr lang="en-US" sz="100" noProof="0" dirty="0" smtClean="0"/>
              <a:t> </a:t>
            </a:r>
            <a:r>
              <a:rPr lang="en-US" noProof="0" dirty="0" smtClean="0"/>
              <a:t>I</a:t>
            </a:r>
            <a:r>
              <a:rPr lang="en-US" sz="100" noProof="0" dirty="0" smtClean="0"/>
              <a:t> </a:t>
            </a:r>
            <a:r>
              <a:rPr lang="en-US" noProof="0" dirty="0" smtClean="0"/>
              <a:t>D</a:t>
            </a:r>
            <a:endParaRPr lang="en-US" noProof="0" dirty="0"/>
          </a:p>
          <a:p>
            <a:pPr lvl="1">
              <a:spcBef>
                <a:spcPts val="1000"/>
              </a:spcBef>
            </a:pPr>
            <a:r>
              <a:rPr lang="en-US" noProof="0" dirty="0" smtClean="0"/>
              <a:t>Whether </a:t>
            </a:r>
            <a:r>
              <a:rPr lang="en-US" noProof="0" dirty="0"/>
              <a:t>or not the </a:t>
            </a:r>
            <a:r>
              <a:rPr lang="en-US" noProof="0" dirty="0" smtClean="0"/>
              <a:t>S</a:t>
            </a:r>
            <a:r>
              <a:rPr lang="en-US" sz="100" noProof="0" dirty="0" smtClean="0"/>
              <a:t> </a:t>
            </a:r>
            <a:r>
              <a:rPr lang="en-US" noProof="0" dirty="0" smtClean="0"/>
              <a:t>S</a:t>
            </a:r>
            <a:r>
              <a:rPr lang="en-US" sz="100" noProof="0" dirty="0" smtClean="0"/>
              <a:t> </a:t>
            </a:r>
            <a:r>
              <a:rPr lang="en-US" noProof="0" dirty="0" smtClean="0"/>
              <a:t>I</a:t>
            </a:r>
            <a:r>
              <a:rPr lang="en-US" sz="100" noProof="0" dirty="0" smtClean="0"/>
              <a:t> </a:t>
            </a:r>
            <a:r>
              <a:rPr lang="en-US" noProof="0" dirty="0" smtClean="0"/>
              <a:t>D </a:t>
            </a:r>
            <a:r>
              <a:rPr lang="en-US" noProof="0" dirty="0"/>
              <a:t>is broadcast</a:t>
            </a:r>
          </a:p>
          <a:p>
            <a:pPr lvl="1">
              <a:spcBef>
                <a:spcPts val="1000"/>
              </a:spcBef>
            </a:pPr>
            <a:r>
              <a:rPr lang="en-US" noProof="0" dirty="0"/>
              <a:t>Security </a:t>
            </a:r>
            <a:r>
              <a:rPr lang="en-US" noProof="0" dirty="0" smtClean="0"/>
              <a:t>options</a:t>
            </a:r>
          </a:p>
          <a:p>
            <a:pPr lvl="1">
              <a:spcBef>
                <a:spcPts val="1000"/>
              </a:spcBef>
            </a:pPr>
            <a:r>
              <a:rPr lang="en-US" noProof="0" dirty="0"/>
              <a:t>Whether or not </a:t>
            </a:r>
            <a:r>
              <a:rPr lang="en-US" noProof="0" dirty="0" smtClean="0"/>
              <a:t>D</a:t>
            </a:r>
            <a:r>
              <a:rPr lang="en-US" sz="100" noProof="0" dirty="0" smtClean="0"/>
              <a:t> </a:t>
            </a:r>
            <a:r>
              <a:rPr lang="en-US" noProof="0" dirty="0" smtClean="0"/>
              <a:t>H</a:t>
            </a:r>
            <a:r>
              <a:rPr lang="en-US" sz="100" noProof="0" dirty="0" smtClean="0"/>
              <a:t> </a:t>
            </a:r>
            <a:r>
              <a:rPr lang="en-US" noProof="0" dirty="0" smtClean="0"/>
              <a:t>C</a:t>
            </a:r>
            <a:r>
              <a:rPr lang="en-US" sz="100" noProof="0" dirty="0" smtClean="0"/>
              <a:t> </a:t>
            </a:r>
            <a:r>
              <a:rPr lang="en-US" noProof="0" dirty="0" smtClean="0"/>
              <a:t>P </a:t>
            </a:r>
            <a:r>
              <a:rPr lang="en-US" noProof="0" dirty="0"/>
              <a:t>is </a:t>
            </a:r>
            <a:r>
              <a:rPr lang="en-US" noProof="0" dirty="0" smtClean="0"/>
              <a:t>used</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72330901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Configure Wi-Fi Clients</a:t>
            </a:r>
            <a:endParaRPr lang="en-US" noProof="0" dirty="0"/>
          </a:p>
        </p:txBody>
      </p:sp>
      <p:sp>
        <p:nvSpPr>
          <p:cNvPr id="3" name="Content Placeholder 2"/>
          <p:cNvSpPr>
            <a:spLocks noGrp="1"/>
          </p:cNvSpPr>
          <p:nvPr>
            <p:ph idx="1"/>
          </p:nvPr>
        </p:nvSpPr>
        <p:spPr>
          <a:xfrm>
            <a:off x="365125" y="1538818"/>
            <a:ext cx="8415338" cy="4008277"/>
          </a:xfrm>
        </p:spPr>
        <p:txBody>
          <a:bodyPr/>
          <a:lstStyle/>
          <a:p>
            <a:pPr>
              <a:spcBef>
                <a:spcPts val="1000"/>
              </a:spcBef>
            </a:pPr>
            <a:r>
              <a:rPr lang="en-US" noProof="0" dirty="0"/>
              <a:t>Configuration varies from one client type to another</a:t>
            </a:r>
          </a:p>
          <a:p>
            <a:pPr>
              <a:spcBef>
                <a:spcPts val="1000"/>
              </a:spcBef>
            </a:pPr>
            <a:r>
              <a:rPr lang="en-US" noProof="0" dirty="0"/>
              <a:t>As long as an AP is broadcasting </a:t>
            </a:r>
            <a:r>
              <a:rPr lang="en-US" noProof="0" dirty="0" smtClean="0"/>
              <a:t>its S</a:t>
            </a:r>
            <a:r>
              <a:rPr lang="en-US" sz="100" noProof="0" dirty="0" smtClean="0"/>
              <a:t> </a:t>
            </a:r>
            <a:r>
              <a:rPr lang="en-US" noProof="0" dirty="0" smtClean="0"/>
              <a:t>S</a:t>
            </a:r>
            <a:r>
              <a:rPr lang="en-US" sz="100" noProof="0" dirty="0" smtClean="0"/>
              <a:t> </a:t>
            </a:r>
            <a:r>
              <a:rPr lang="en-US" noProof="0" dirty="0" smtClean="0"/>
              <a:t>I</a:t>
            </a:r>
            <a:r>
              <a:rPr lang="en-US" sz="100" noProof="0" dirty="0" smtClean="0"/>
              <a:t> </a:t>
            </a:r>
            <a:r>
              <a:rPr lang="en-US" noProof="0" dirty="0" smtClean="0"/>
              <a:t>D</a:t>
            </a:r>
            <a:endParaRPr lang="en-US" noProof="0" dirty="0"/>
          </a:p>
          <a:p>
            <a:pPr lvl="1">
              <a:spcBef>
                <a:spcPts val="1000"/>
              </a:spcBef>
            </a:pPr>
            <a:r>
              <a:rPr lang="en-US" noProof="0" dirty="0"/>
              <a:t>Clients in its vicinity will detect it </a:t>
            </a:r>
            <a:r>
              <a:rPr lang="en-US" noProof="0" dirty="0" smtClean="0"/>
              <a:t>and </a:t>
            </a:r>
            <a:r>
              <a:rPr lang="en-US" noProof="0" dirty="0"/>
              <a:t>offer the user the option to associate with it</a:t>
            </a:r>
          </a:p>
          <a:p>
            <a:pPr>
              <a:spcBef>
                <a:spcPts val="1000"/>
              </a:spcBef>
            </a:pPr>
            <a:r>
              <a:rPr lang="en-US" noProof="0" dirty="0"/>
              <a:t>On-boarding</a:t>
            </a:r>
          </a:p>
          <a:p>
            <a:pPr lvl="1">
              <a:spcBef>
                <a:spcPts val="1000"/>
              </a:spcBef>
            </a:pPr>
            <a:r>
              <a:rPr lang="en-US" noProof="0" dirty="0"/>
              <a:t>Installing a specific program or app onto a device to give it trusted access to certain portions of the network</a:t>
            </a:r>
          </a:p>
          <a:p>
            <a:pPr>
              <a:spcBef>
                <a:spcPts val="1000"/>
              </a:spcBef>
            </a:pPr>
            <a:r>
              <a:rPr lang="en-US" noProof="0" dirty="0" smtClean="0"/>
              <a:t>Off-boarding:</a:t>
            </a:r>
            <a:endParaRPr lang="en-US" noProof="0" dirty="0"/>
          </a:p>
          <a:p>
            <a:pPr lvl="1">
              <a:spcBef>
                <a:spcPts val="1000"/>
              </a:spcBef>
            </a:pPr>
            <a:r>
              <a:rPr lang="en-US" noProof="0" dirty="0"/>
              <a:t>Removing programs that gave devices special permissions on the </a:t>
            </a:r>
            <a:r>
              <a:rPr lang="en-US" noProof="0" dirty="0" smtClean="0"/>
              <a:t>network</a:t>
            </a:r>
          </a:p>
          <a:p>
            <a:pPr lvl="1">
              <a:spcBef>
                <a:spcPts val="1000"/>
              </a:spcBef>
            </a:pPr>
            <a:r>
              <a:rPr lang="en-US" noProof="0" dirty="0" smtClean="0"/>
              <a:t>Administrators need a feature that allows them to off-board remotely (in case A</a:t>
            </a:r>
            <a:r>
              <a:rPr lang="en-US" sz="100" noProof="0" dirty="0" smtClean="0"/>
              <a:t> </a:t>
            </a:r>
            <a:r>
              <a:rPr lang="en-US" noProof="0" dirty="0" smtClean="0"/>
              <a:t>P is lost or stolen)</a:t>
            </a:r>
          </a:p>
          <a:p>
            <a:pPr lvl="2">
              <a:spcBef>
                <a:spcPts val="1000"/>
              </a:spcBef>
            </a:pPr>
            <a:r>
              <a:rPr lang="en-US" noProof="0" dirty="0" smtClean="0"/>
              <a:t>Called a remote wipe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1857779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Wi-Fi Network Security</a:t>
            </a:r>
            <a:endParaRPr lang="en-US" noProof="0" dirty="0"/>
          </a:p>
        </p:txBody>
      </p:sp>
      <p:sp>
        <p:nvSpPr>
          <p:cNvPr id="3" name="Content Placeholder 2"/>
          <p:cNvSpPr>
            <a:spLocks noGrp="1"/>
          </p:cNvSpPr>
          <p:nvPr>
            <p:ph idx="1"/>
          </p:nvPr>
        </p:nvSpPr>
        <p:spPr>
          <a:xfrm>
            <a:off x="365125" y="1538818"/>
            <a:ext cx="8415338" cy="3774367"/>
          </a:xfrm>
        </p:spPr>
        <p:txBody>
          <a:bodyPr/>
          <a:lstStyle/>
          <a:p>
            <a:pPr>
              <a:spcBef>
                <a:spcPts val="1000"/>
              </a:spcBef>
            </a:pPr>
            <a:r>
              <a:rPr lang="en-US" noProof="0" dirty="0"/>
              <a:t>802.11 standard </a:t>
            </a:r>
            <a:r>
              <a:rPr lang="en-US" noProof="0" dirty="0" smtClean="0"/>
              <a:t>security:</a:t>
            </a:r>
            <a:endParaRPr lang="en-US" noProof="0" dirty="0"/>
          </a:p>
          <a:p>
            <a:pPr lvl="1">
              <a:spcBef>
                <a:spcPts val="1000"/>
              </a:spcBef>
            </a:pPr>
            <a:r>
              <a:rPr lang="en-US" noProof="0" dirty="0"/>
              <a:t>None by default</a:t>
            </a:r>
          </a:p>
          <a:p>
            <a:pPr lvl="1">
              <a:spcBef>
                <a:spcPts val="1000"/>
              </a:spcBef>
            </a:pPr>
            <a:r>
              <a:rPr lang="en-US" noProof="0" dirty="0" smtClean="0"/>
              <a:t>S</a:t>
            </a:r>
            <a:r>
              <a:rPr lang="en-US" sz="100" noProof="0" dirty="0" smtClean="0"/>
              <a:t> </a:t>
            </a:r>
            <a:r>
              <a:rPr lang="en-US" noProof="0" dirty="0" smtClean="0"/>
              <a:t>S</a:t>
            </a:r>
            <a:r>
              <a:rPr lang="en-US" sz="100" noProof="0" dirty="0" smtClean="0"/>
              <a:t> </a:t>
            </a:r>
            <a:r>
              <a:rPr lang="en-US" noProof="0" dirty="0" smtClean="0"/>
              <a:t>I</a:t>
            </a:r>
            <a:r>
              <a:rPr lang="en-US" sz="100" noProof="0" dirty="0" smtClean="0"/>
              <a:t> </a:t>
            </a:r>
            <a:r>
              <a:rPr lang="en-US" noProof="0" dirty="0" smtClean="0"/>
              <a:t>D</a:t>
            </a:r>
            <a:r>
              <a:rPr lang="en-US" noProof="0" dirty="0"/>
              <a:t>: only item required</a:t>
            </a:r>
          </a:p>
          <a:p>
            <a:pPr>
              <a:spcBef>
                <a:spcPts val="1000"/>
              </a:spcBef>
            </a:pPr>
            <a:r>
              <a:rPr lang="en-US" noProof="0" dirty="0"/>
              <a:t>Authentication </a:t>
            </a:r>
          </a:p>
          <a:p>
            <a:pPr lvl="1">
              <a:spcBef>
                <a:spcPts val="1000"/>
              </a:spcBef>
            </a:pPr>
            <a:r>
              <a:rPr lang="en-US" noProof="0" dirty="0"/>
              <a:t>Process of comparing and matching a client’s credentials with the credentials in a database</a:t>
            </a:r>
          </a:p>
          <a:p>
            <a:pPr>
              <a:spcBef>
                <a:spcPts val="1000"/>
              </a:spcBef>
            </a:pPr>
            <a:r>
              <a:rPr lang="en-US" noProof="0" dirty="0"/>
              <a:t>MAC filtering </a:t>
            </a:r>
          </a:p>
          <a:p>
            <a:pPr lvl="1">
              <a:spcBef>
                <a:spcPts val="1000"/>
              </a:spcBef>
            </a:pPr>
            <a:r>
              <a:rPr lang="en-US" noProof="0" dirty="0"/>
              <a:t>Prevents the </a:t>
            </a:r>
            <a:r>
              <a:rPr lang="en-US" noProof="0" dirty="0" smtClean="0"/>
              <a:t>A</a:t>
            </a:r>
            <a:r>
              <a:rPr lang="en-US" sz="100" noProof="0" dirty="0" smtClean="0"/>
              <a:t> </a:t>
            </a:r>
            <a:r>
              <a:rPr lang="en-US" noProof="0" dirty="0" smtClean="0"/>
              <a:t>P </a:t>
            </a:r>
            <a:r>
              <a:rPr lang="en-US" noProof="0" dirty="0"/>
              <a:t>from authenticating any device whose MAC address is not listed</a:t>
            </a:r>
          </a:p>
          <a:p>
            <a:pPr>
              <a:spcBef>
                <a:spcPts val="1000"/>
              </a:spcBef>
            </a:pPr>
            <a:r>
              <a:rPr lang="en-US" noProof="0" dirty="0"/>
              <a:t>Encryption</a:t>
            </a:r>
          </a:p>
          <a:p>
            <a:pPr lvl="1">
              <a:spcBef>
                <a:spcPts val="1000"/>
              </a:spcBef>
            </a:pPr>
            <a:r>
              <a:rPr lang="en-US" noProof="0" dirty="0"/>
              <a:t>Use of an algorithm to scramble </a:t>
            </a:r>
            <a:r>
              <a:rPr lang="en-US" noProof="0" dirty="0" smtClean="0"/>
              <a:t>data</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654823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a:t>
            </a:r>
            <a:r>
              <a:rPr lang="en-US" sz="100" noProof="0" dirty="0" smtClean="0"/>
              <a:t> </a:t>
            </a:r>
            <a:r>
              <a:rPr lang="en-US" noProof="0" dirty="0" smtClean="0"/>
              <a:t>P</a:t>
            </a:r>
            <a:r>
              <a:rPr lang="en-US" sz="100" noProof="0" dirty="0" smtClean="0"/>
              <a:t> </a:t>
            </a:r>
            <a:r>
              <a:rPr lang="en-US" noProof="0" dirty="0" smtClean="0"/>
              <a:t>A/W</a:t>
            </a:r>
            <a:r>
              <a:rPr lang="en-US" sz="100" noProof="0" dirty="0" smtClean="0"/>
              <a:t> </a:t>
            </a:r>
            <a:r>
              <a:rPr lang="en-US" noProof="0" dirty="0" smtClean="0"/>
              <a:t>P</a:t>
            </a:r>
            <a:r>
              <a:rPr lang="en-US" sz="100" noProof="0" dirty="0" smtClean="0"/>
              <a:t> </a:t>
            </a:r>
            <a:r>
              <a:rPr lang="en-US" noProof="0" dirty="0" smtClean="0"/>
              <a:t>A2 (Wi-Fi Protected Access) (1 of 2)</a:t>
            </a:r>
            <a:endParaRPr lang="en-US" noProof="0" dirty="0"/>
          </a:p>
        </p:txBody>
      </p:sp>
      <p:sp>
        <p:nvSpPr>
          <p:cNvPr id="3" name="Content Placeholder 2"/>
          <p:cNvSpPr>
            <a:spLocks noGrp="1"/>
          </p:cNvSpPr>
          <p:nvPr>
            <p:ph idx="1"/>
          </p:nvPr>
        </p:nvSpPr>
        <p:spPr>
          <a:xfrm>
            <a:off x="365125" y="1538818"/>
            <a:ext cx="8415338" cy="2991588"/>
          </a:xfrm>
        </p:spPr>
        <p:txBody>
          <a:bodyPr/>
          <a:lstStyle/>
          <a:p>
            <a:pPr>
              <a:spcBef>
                <a:spcPts val="1000"/>
              </a:spcBef>
            </a:pPr>
            <a:r>
              <a:rPr lang="en-US" noProof="0" dirty="0" smtClean="0"/>
              <a:t>W</a:t>
            </a:r>
            <a:r>
              <a:rPr lang="en-US" sz="100" noProof="0" dirty="0" smtClean="0"/>
              <a:t> </a:t>
            </a:r>
            <a:r>
              <a:rPr lang="en-US" noProof="0" dirty="0" smtClean="0"/>
              <a:t>P</a:t>
            </a:r>
            <a:r>
              <a:rPr lang="en-US" sz="100" noProof="0" dirty="0" smtClean="0"/>
              <a:t> </a:t>
            </a:r>
            <a:r>
              <a:rPr lang="en-US" noProof="0" dirty="0" smtClean="0"/>
              <a:t>A</a:t>
            </a:r>
            <a:endParaRPr lang="en-US" noProof="0" dirty="0"/>
          </a:p>
          <a:p>
            <a:pPr lvl="1">
              <a:spcBef>
                <a:spcPts val="1000"/>
              </a:spcBef>
            </a:pPr>
            <a:r>
              <a:rPr lang="en-US" noProof="0" dirty="0"/>
              <a:t>Dynamically assigns every transmission its own key</a:t>
            </a:r>
          </a:p>
          <a:p>
            <a:pPr>
              <a:spcBef>
                <a:spcPts val="1000"/>
              </a:spcBef>
            </a:pPr>
            <a:r>
              <a:rPr lang="en-US" noProof="0" dirty="0" smtClean="0"/>
              <a:t>W</a:t>
            </a:r>
            <a:r>
              <a:rPr lang="en-US" sz="100" noProof="0" dirty="0" smtClean="0"/>
              <a:t> </a:t>
            </a:r>
            <a:r>
              <a:rPr lang="en-US" noProof="0" dirty="0" smtClean="0"/>
              <a:t>P</a:t>
            </a:r>
            <a:r>
              <a:rPr lang="en-US" sz="100" noProof="0" dirty="0" smtClean="0"/>
              <a:t> </a:t>
            </a:r>
            <a:r>
              <a:rPr lang="en-US" noProof="0" dirty="0" smtClean="0"/>
              <a:t>A2</a:t>
            </a:r>
            <a:endParaRPr lang="en-US" noProof="0" dirty="0"/>
          </a:p>
          <a:p>
            <a:pPr lvl="1">
              <a:spcBef>
                <a:spcPts val="1000"/>
              </a:spcBef>
            </a:pPr>
            <a:r>
              <a:rPr lang="en-US" noProof="0" dirty="0"/>
              <a:t>Replacement for </a:t>
            </a:r>
            <a:r>
              <a:rPr lang="en-US" noProof="0" dirty="0" smtClean="0"/>
              <a:t>W</a:t>
            </a:r>
            <a:r>
              <a:rPr lang="en-US" sz="100" noProof="0" dirty="0" smtClean="0"/>
              <a:t> </a:t>
            </a:r>
            <a:r>
              <a:rPr lang="en-US" noProof="0" dirty="0" smtClean="0"/>
              <a:t>P</a:t>
            </a:r>
            <a:r>
              <a:rPr lang="en-US" sz="100" noProof="0" dirty="0" smtClean="0"/>
              <a:t> </a:t>
            </a:r>
            <a:r>
              <a:rPr lang="en-US" noProof="0" dirty="0" smtClean="0"/>
              <a:t>A</a:t>
            </a:r>
            <a:endParaRPr lang="en-US" noProof="0" dirty="0"/>
          </a:p>
          <a:p>
            <a:pPr lvl="1">
              <a:spcBef>
                <a:spcPts val="1000"/>
              </a:spcBef>
            </a:pPr>
            <a:r>
              <a:rPr lang="en-US" noProof="0" dirty="0"/>
              <a:t>A stronger encryption protocol </a:t>
            </a:r>
          </a:p>
          <a:p>
            <a:pPr>
              <a:spcBef>
                <a:spcPts val="1000"/>
              </a:spcBef>
            </a:pPr>
            <a:r>
              <a:rPr lang="en-US" noProof="0" dirty="0"/>
              <a:t>Most secure communication is made possible by combining a RADIUS server with </a:t>
            </a:r>
            <a:r>
              <a:rPr lang="en-US" noProof="0" dirty="0" smtClean="0"/>
              <a:t>W</a:t>
            </a:r>
            <a:r>
              <a:rPr lang="en-US" sz="100" noProof="0" dirty="0" smtClean="0"/>
              <a:t> </a:t>
            </a:r>
            <a:r>
              <a:rPr lang="en-US" noProof="0" dirty="0" smtClean="0"/>
              <a:t>P</a:t>
            </a:r>
            <a:r>
              <a:rPr lang="en-US" sz="100" noProof="0" dirty="0" smtClean="0"/>
              <a:t> </a:t>
            </a:r>
            <a:r>
              <a:rPr lang="en-US" noProof="0" dirty="0" smtClean="0"/>
              <a:t>A/W</a:t>
            </a:r>
            <a:r>
              <a:rPr lang="en-US" sz="100" noProof="0" dirty="0" smtClean="0"/>
              <a:t> </a:t>
            </a:r>
            <a:r>
              <a:rPr lang="en-US" noProof="0" dirty="0" smtClean="0"/>
              <a:t>P</a:t>
            </a:r>
            <a:r>
              <a:rPr lang="en-US" sz="100" noProof="0" dirty="0" smtClean="0"/>
              <a:t> </a:t>
            </a:r>
            <a:r>
              <a:rPr lang="en-US" noProof="0" dirty="0" smtClean="0"/>
              <a:t>A2</a:t>
            </a:r>
            <a:endParaRPr lang="en-US" noProof="0" dirty="0"/>
          </a:p>
          <a:p>
            <a:pPr lvl="1">
              <a:spcBef>
                <a:spcPts val="1000"/>
              </a:spcBef>
            </a:pPr>
            <a:r>
              <a:rPr lang="en-US" noProof="0" dirty="0"/>
              <a:t>Known as </a:t>
            </a:r>
            <a:r>
              <a:rPr lang="en-US" noProof="0" dirty="0" smtClean="0"/>
              <a:t>W</a:t>
            </a:r>
            <a:r>
              <a:rPr lang="en-US" sz="100" noProof="0" dirty="0" smtClean="0"/>
              <a:t> </a:t>
            </a:r>
            <a:r>
              <a:rPr lang="en-US" noProof="0" dirty="0" smtClean="0"/>
              <a:t>P</a:t>
            </a:r>
            <a:r>
              <a:rPr lang="en-US" sz="100" noProof="0" dirty="0" smtClean="0"/>
              <a:t> </a:t>
            </a:r>
            <a:r>
              <a:rPr lang="en-US" noProof="0" dirty="0" smtClean="0"/>
              <a:t>A-Enterprise </a:t>
            </a:r>
            <a:r>
              <a:rPr lang="en-US" noProof="0" dirty="0"/>
              <a:t>or </a:t>
            </a:r>
            <a:r>
              <a:rPr lang="en-US" noProof="0" dirty="0" smtClean="0"/>
              <a:t>W</a:t>
            </a:r>
            <a:r>
              <a:rPr lang="en-US" sz="100" noProof="0" dirty="0" smtClean="0"/>
              <a:t> </a:t>
            </a:r>
            <a:r>
              <a:rPr lang="en-US" noProof="0" dirty="0" smtClean="0"/>
              <a:t>P</a:t>
            </a:r>
            <a:r>
              <a:rPr lang="en-US" sz="100" noProof="0" dirty="0" smtClean="0"/>
              <a:t> </a:t>
            </a:r>
            <a:r>
              <a:rPr lang="en-US" noProof="0" dirty="0" smtClean="0"/>
              <a:t>A2-Enterprise</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49954251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a:t>
            </a:r>
            <a:r>
              <a:rPr lang="en-US" sz="100" noProof="0" dirty="0" smtClean="0"/>
              <a:t> </a:t>
            </a:r>
            <a:r>
              <a:rPr lang="en-US" noProof="0" dirty="0" smtClean="0"/>
              <a:t>P</a:t>
            </a:r>
            <a:r>
              <a:rPr lang="en-US" sz="100" noProof="0" dirty="0" smtClean="0"/>
              <a:t> </a:t>
            </a:r>
            <a:r>
              <a:rPr lang="en-US" noProof="0" dirty="0" smtClean="0"/>
              <a:t>A/W</a:t>
            </a:r>
            <a:r>
              <a:rPr lang="en-US" sz="100" noProof="0" dirty="0" smtClean="0"/>
              <a:t> </a:t>
            </a:r>
            <a:r>
              <a:rPr lang="en-US" noProof="0" dirty="0" smtClean="0"/>
              <a:t>P</a:t>
            </a:r>
            <a:r>
              <a:rPr lang="en-US" sz="100" noProof="0" dirty="0" smtClean="0"/>
              <a:t> </a:t>
            </a:r>
            <a:r>
              <a:rPr lang="en-US" noProof="0" dirty="0" smtClean="0"/>
              <a:t>A2 (Wi-Fi Protected Access) (2 of 2)</a:t>
            </a:r>
            <a:endParaRPr lang="en-US" noProof="0" dirty="0"/>
          </a:p>
        </p:txBody>
      </p:sp>
      <p:sp>
        <p:nvSpPr>
          <p:cNvPr id="3" name="Content Placeholder 2"/>
          <p:cNvSpPr>
            <a:spLocks noGrp="1"/>
          </p:cNvSpPr>
          <p:nvPr>
            <p:ph idx="1"/>
          </p:nvPr>
        </p:nvSpPr>
        <p:spPr>
          <a:xfrm>
            <a:off x="365125" y="1538818"/>
            <a:ext cx="8415338" cy="1799467"/>
          </a:xfrm>
        </p:spPr>
        <p:txBody>
          <a:bodyPr/>
          <a:lstStyle/>
          <a:p>
            <a:pPr>
              <a:spcBef>
                <a:spcPts val="1000"/>
              </a:spcBef>
            </a:pPr>
            <a:r>
              <a:rPr lang="en-US" noProof="0" dirty="0" smtClean="0"/>
              <a:t>Additional security options:</a:t>
            </a:r>
          </a:p>
          <a:p>
            <a:pPr lvl="1">
              <a:spcBef>
                <a:spcPts val="1000"/>
              </a:spcBef>
            </a:pPr>
            <a:r>
              <a:rPr lang="en-US" noProof="0" dirty="0" smtClean="0"/>
              <a:t>Create a separate guest network through a Wi-Fi router/access point</a:t>
            </a:r>
          </a:p>
          <a:p>
            <a:pPr lvl="1">
              <a:spcBef>
                <a:spcPts val="1000"/>
              </a:spcBef>
            </a:pPr>
            <a:r>
              <a:rPr lang="en-US" noProof="0" dirty="0" smtClean="0"/>
              <a:t>Set up a captive portal</a:t>
            </a:r>
          </a:p>
          <a:p>
            <a:pPr lvl="2">
              <a:spcBef>
                <a:spcPts val="1000"/>
              </a:spcBef>
            </a:pPr>
            <a:r>
              <a:rPr lang="en-US" noProof="0" dirty="0" smtClean="0"/>
              <a:t>First page a new client sees in the browser when connecting to a guest network</a:t>
            </a:r>
          </a:p>
          <a:p>
            <a:pPr lvl="2">
              <a:spcBef>
                <a:spcPts val="1000"/>
              </a:spcBef>
            </a:pPr>
            <a:r>
              <a:rPr lang="en-US" noProof="0" dirty="0" smtClean="0"/>
              <a:t>Requires user to agree to a set of terms and conditions before gaining further access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76758610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Security Threats to Wi-Fi Networks (1 of 2)</a:t>
            </a:r>
            <a:endParaRPr lang="en-US" noProof="0" dirty="0"/>
          </a:p>
        </p:txBody>
      </p:sp>
      <p:sp>
        <p:nvSpPr>
          <p:cNvPr id="3" name="Content Placeholder 2"/>
          <p:cNvSpPr>
            <a:spLocks noGrp="1"/>
          </p:cNvSpPr>
          <p:nvPr>
            <p:ph idx="1"/>
          </p:nvPr>
        </p:nvSpPr>
        <p:spPr>
          <a:xfrm>
            <a:off x="365125" y="1538818"/>
            <a:ext cx="8415338" cy="2962349"/>
          </a:xfrm>
        </p:spPr>
        <p:txBody>
          <a:bodyPr/>
          <a:lstStyle/>
          <a:p>
            <a:pPr>
              <a:spcBef>
                <a:spcPts val="1000"/>
              </a:spcBef>
            </a:pPr>
            <a:r>
              <a:rPr lang="en-US" noProof="0" dirty="0"/>
              <a:t>War driving</a:t>
            </a:r>
          </a:p>
          <a:p>
            <a:pPr lvl="1">
              <a:spcBef>
                <a:spcPts val="1000"/>
              </a:spcBef>
            </a:pPr>
            <a:r>
              <a:rPr lang="en-US" noProof="0" dirty="0"/>
              <a:t>A hacker searches for unprotected wireless networks by driving around with a laptop configured to receive and capture wireless data transmissions</a:t>
            </a:r>
          </a:p>
          <a:p>
            <a:pPr>
              <a:spcBef>
                <a:spcPts val="1000"/>
              </a:spcBef>
            </a:pPr>
            <a:r>
              <a:rPr lang="en-US" noProof="0" dirty="0"/>
              <a:t>War chalking</a:t>
            </a:r>
          </a:p>
          <a:p>
            <a:pPr lvl="1">
              <a:spcBef>
                <a:spcPts val="1000"/>
              </a:spcBef>
            </a:pPr>
            <a:r>
              <a:rPr lang="en-US" noProof="0" dirty="0"/>
              <a:t>Hackers draw symbols with chalk on the sidewalk or wall near a vulnerable </a:t>
            </a:r>
            <a:r>
              <a:rPr lang="en-US" dirty="0"/>
              <a:t>A</a:t>
            </a:r>
            <a:r>
              <a:rPr lang="en-US" sz="100" dirty="0"/>
              <a:t> </a:t>
            </a:r>
            <a:r>
              <a:rPr lang="en-US" dirty="0"/>
              <a:t>P</a:t>
            </a:r>
            <a:endParaRPr lang="en-US" noProof="0" dirty="0"/>
          </a:p>
          <a:p>
            <a:pPr lvl="1">
              <a:spcBef>
                <a:spcPts val="1000"/>
              </a:spcBef>
            </a:pPr>
            <a:r>
              <a:rPr lang="en-US" noProof="0" dirty="0"/>
              <a:t>To make it known to other hackers</a:t>
            </a:r>
          </a:p>
          <a:p>
            <a:pPr>
              <a:spcBef>
                <a:spcPts val="1000"/>
              </a:spcBef>
            </a:pPr>
            <a:r>
              <a:rPr lang="en-US" noProof="0" dirty="0"/>
              <a:t>Evil twin</a:t>
            </a:r>
          </a:p>
          <a:p>
            <a:pPr lvl="1">
              <a:spcBef>
                <a:spcPts val="1000"/>
              </a:spcBef>
            </a:pPr>
            <a:r>
              <a:rPr lang="en-US" noProof="0" dirty="0"/>
              <a:t>A rogue </a:t>
            </a:r>
            <a:r>
              <a:rPr lang="en-US" noProof="0" dirty="0" smtClean="0"/>
              <a:t>A</a:t>
            </a:r>
            <a:r>
              <a:rPr lang="en-US" sz="100" noProof="0" dirty="0" smtClean="0"/>
              <a:t> </a:t>
            </a:r>
            <a:r>
              <a:rPr lang="en-US" noProof="0" dirty="0" smtClean="0"/>
              <a:t>P </a:t>
            </a:r>
            <a:r>
              <a:rPr lang="en-US" noProof="0" dirty="0"/>
              <a:t>planted in a network’s geological area to pose as an authorized </a:t>
            </a:r>
            <a:r>
              <a:rPr lang="en-US" dirty="0"/>
              <a:t>A</a:t>
            </a:r>
            <a:r>
              <a:rPr lang="en-US" sz="100" dirty="0"/>
              <a:t> </a:t>
            </a:r>
            <a:r>
              <a:rPr lang="en-US" dirty="0"/>
              <a:t>P</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33082189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Security Threats to Wi-Fi Networks (2 of 2)</a:t>
            </a:r>
            <a:endParaRPr lang="en-US" noProof="0" dirty="0"/>
          </a:p>
        </p:txBody>
      </p:sp>
      <p:sp>
        <p:nvSpPr>
          <p:cNvPr id="3" name="Content Placeholder 2"/>
          <p:cNvSpPr>
            <a:spLocks noGrp="1"/>
          </p:cNvSpPr>
          <p:nvPr>
            <p:ph idx="1"/>
          </p:nvPr>
        </p:nvSpPr>
        <p:spPr>
          <a:xfrm>
            <a:off x="365125" y="1538818"/>
            <a:ext cx="8415338" cy="2278572"/>
          </a:xfrm>
        </p:spPr>
        <p:txBody>
          <a:bodyPr/>
          <a:lstStyle/>
          <a:p>
            <a:pPr>
              <a:spcBef>
                <a:spcPts val="1000"/>
              </a:spcBef>
            </a:pPr>
            <a:r>
              <a:rPr lang="en-US" noProof="0" dirty="0" smtClean="0"/>
              <a:t>W</a:t>
            </a:r>
            <a:r>
              <a:rPr lang="en-US" sz="100" noProof="0" dirty="0" smtClean="0"/>
              <a:t> </a:t>
            </a:r>
            <a:r>
              <a:rPr lang="en-US" noProof="0" dirty="0" smtClean="0"/>
              <a:t>P</a:t>
            </a:r>
            <a:r>
              <a:rPr lang="en-US" sz="100" noProof="0" dirty="0" smtClean="0"/>
              <a:t> </a:t>
            </a:r>
            <a:r>
              <a:rPr lang="en-US" noProof="0" dirty="0" smtClean="0"/>
              <a:t>A attack:</a:t>
            </a:r>
            <a:endParaRPr lang="en-US" noProof="0" dirty="0"/>
          </a:p>
          <a:p>
            <a:pPr lvl="1">
              <a:spcBef>
                <a:spcPts val="1000"/>
              </a:spcBef>
            </a:pPr>
            <a:r>
              <a:rPr lang="en-US" noProof="0" dirty="0" smtClean="0"/>
              <a:t>Involves </a:t>
            </a:r>
            <a:r>
              <a:rPr lang="en-US" noProof="0" dirty="0"/>
              <a:t>an interception of the network keys communicated between stations and </a:t>
            </a:r>
            <a:r>
              <a:rPr lang="en-US" noProof="0" dirty="0" smtClean="0"/>
              <a:t>A</a:t>
            </a:r>
            <a:r>
              <a:rPr lang="en-US" sz="100" noProof="0" dirty="0" smtClean="0"/>
              <a:t> </a:t>
            </a:r>
            <a:r>
              <a:rPr lang="en-US" noProof="0" dirty="0" smtClean="0"/>
              <a:t>Ps</a:t>
            </a:r>
            <a:endParaRPr lang="en-US" noProof="0" dirty="0"/>
          </a:p>
          <a:p>
            <a:pPr lvl="1">
              <a:spcBef>
                <a:spcPts val="1000"/>
              </a:spcBef>
            </a:pPr>
            <a:r>
              <a:rPr lang="en-US" noProof="0" dirty="0"/>
              <a:t>Also called WPA cracking</a:t>
            </a:r>
          </a:p>
          <a:p>
            <a:pPr>
              <a:spcBef>
                <a:spcPts val="1000"/>
              </a:spcBef>
            </a:pPr>
            <a:r>
              <a:rPr lang="en-US" noProof="0" dirty="0" smtClean="0"/>
              <a:t>W</a:t>
            </a:r>
            <a:r>
              <a:rPr lang="en-US" sz="100" noProof="0" dirty="0" smtClean="0"/>
              <a:t> </a:t>
            </a:r>
            <a:r>
              <a:rPr lang="en-US" noProof="0" dirty="0" smtClean="0"/>
              <a:t>P</a:t>
            </a:r>
            <a:r>
              <a:rPr lang="en-US" sz="100" noProof="0" dirty="0" smtClean="0"/>
              <a:t> </a:t>
            </a:r>
            <a:r>
              <a:rPr lang="en-US" noProof="0" dirty="0" smtClean="0"/>
              <a:t>S attack:</a:t>
            </a:r>
            <a:endParaRPr lang="en-US" noProof="0" dirty="0"/>
          </a:p>
          <a:p>
            <a:pPr lvl="1">
              <a:spcBef>
                <a:spcPts val="1000"/>
              </a:spcBef>
            </a:pPr>
            <a:r>
              <a:rPr lang="en-US" noProof="0" dirty="0"/>
              <a:t>Cracking a PIN in order to access an </a:t>
            </a:r>
            <a:r>
              <a:rPr lang="en-US" noProof="0" dirty="0" smtClean="0"/>
              <a:t>A</a:t>
            </a:r>
            <a:r>
              <a:rPr lang="en-US" sz="100" noProof="0" dirty="0" smtClean="0"/>
              <a:t> </a:t>
            </a:r>
            <a:r>
              <a:rPr lang="en-US" noProof="0" dirty="0" smtClean="0"/>
              <a:t>Ps </a:t>
            </a:r>
            <a:r>
              <a:rPr lang="en-US" noProof="0" dirty="0"/>
              <a:t>settings</a:t>
            </a:r>
          </a:p>
          <a:p>
            <a:pPr lvl="1">
              <a:spcBef>
                <a:spcPts val="1000"/>
              </a:spcBef>
            </a:pPr>
            <a:r>
              <a:rPr lang="en-US" noProof="0" dirty="0"/>
              <a:t>Cracked through a brute force </a:t>
            </a:r>
            <a:r>
              <a:rPr lang="en-US" noProof="0" dirty="0" smtClean="0"/>
              <a:t>attack</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7112540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Channel Management </a:t>
            </a:r>
            <a:endParaRPr lang="en-US" noProof="0" dirty="0"/>
          </a:p>
        </p:txBody>
      </p:sp>
      <p:sp>
        <p:nvSpPr>
          <p:cNvPr id="3" name="Content Placeholder 2"/>
          <p:cNvSpPr>
            <a:spLocks noGrp="1"/>
          </p:cNvSpPr>
          <p:nvPr>
            <p:ph idx="1"/>
          </p:nvPr>
        </p:nvSpPr>
        <p:spPr>
          <a:xfrm>
            <a:off x="365125" y="1538818"/>
            <a:ext cx="8415338" cy="3061351"/>
          </a:xfrm>
        </p:spPr>
        <p:txBody>
          <a:bodyPr/>
          <a:lstStyle/>
          <a:p>
            <a:pPr>
              <a:spcBef>
                <a:spcPts val="1000"/>
              </a:spcBef>
            </a:pPr>
            <a:r>
              <a:rPr lang="en-US" noProof="0" dirty="0" smtClean="0"/>
              <a:t>Most wireless devices implement one of two technologies:</a:t>
            </a:r>
          </a:p>
          <a:p>
            <a:pPr lvl="1">
              <a:spcBef>
                <a:spcPts val="1000"/>
              </a:spcBef>
            </a:pPr>
            <a:r>
              <a:rPr lang="en-US" noProof="0" dirty="0" smtClean="0"/>
              <a:t>F</a:t>
            </a:r>
            <a:r>
              <a:rPr lang="en-US" sz="100" noProof="0" dirty="0" smtClean="0"/>
              <a:t> </a:t>
            </a:r>
            <a:r>
              <a:rPr lang="en-US" noProof="0" dirty="0" smtClean="0"/>
              <a:t>H</a:t>
            </a:r>
            <a:r>
              <a:rPr lang="en-US" sz="100" noProof="0" dirty="0" smtClean="0"/>
              <a:t> </a:t>
            </a:r>
            <a:r>
              <a:rPr lang="en-US" noProof="0" dirty="0" smtClean="0"/>
              <a:t>S</a:t>
            </a:r>
            <a:r>
              <a:rPr lang="en-US" sz="100" noProof="0" dirty="0" smtClean="0"/>
              <a:t> </a:t>
            </a:r>
            <a:r>
              <a:rPr lang="en-US" noProof="0" dirty="0" smtClean="0"/>
              <a:t>S (frequency hopping spread spectrum)</a:t>
            </a:r>
          </a:p>
          <a:p>
            <a:pPr lvl="1">
              <a:spcBef>
                <a:spcPts val="1000"/>
              </a:spcBef>
            </a:pPr>
            <a:r>
              <a:rPr lang="en-US" noProof="0" dirty="0" smtClean="0"/>
              <a:t>D</a:t>
            </a:r>
            <a:r>
              <a:rPr lang="en-US" sz="100" noProof="0" dirty="0" smtClean="0"/>
              <a:t> </a:t>
            </a:r>
            <a:r>
              <a:rPr lang="en-US" noProof="0" dirty="0" smtClean="0"/>
              <a:t>S</a:t>
            </a:r>
            <a:r>
              <a:rPr lang="en-US" sz="100" noProof="0" dirty="0" smtClean="0"/>
              <a:t> </a:t>
            </a:r>
            <a:r>
              <a:rPr lang="en-US" noProof="0" dirty="0" smtClean="0"/>
              <a:t>S</a:t>
            </a:r>
            <a:r>
              <a:rPr lang="en-US" sz="100" noProof="0" dirty="0" smtClean="0"/>
              <a:t> </a:t>
            </a:r>
            <a:r>
              <a:rPr lang="en-US" noProof="0" dirty="0" smtClean="0"/>
              <a:t>S (direct sequence spread spectrum)</a:t>
            </a:r>
          </a:p>
          <a:p>
            <a:pPr>
              <a:spcBef>
                <a:spcPts val="1000"/>
              </a:spcBef>
            </a:pPr>
            <a:r>
              <a:rPr lang="en-US" noProof="0" dirty="0" smtClean="0"/>
              <a:t>How each wireless standard in the 2.4 GHz range uses its allotted band:</a:t>
            </a:r>
          </a:p>
          <a:p>
            <a:pPr lvl="1">
              <a:spcBef>
                <a:spcPts val="1000"/>
              </a:spcBef>
            </a:pPr>
            <a:r>
              <a:rPr lang="en-US" noProof="0" dirty="0" smtClean="0"/>
              <a:t>Wi-Fi uses D</a:t>
            </a:r>
            <a:r>
              <a:rPr lang="en-US" sz="100" noProof="0" dirty="0" smtClean="0"/>
              <a:t> </a:t>
            </a:r>
            <a:r>
              <a:rPr lang="en-US" noProof="0" dirty="0" smtClean="0"/>
              <a:t>S</a:t>
            </a:r>
            <a:r>
              <a:rPr lang="en-US" sz="100" noProof="0" dirty="0" smtClean="0"/>
              <a:t> </a:t>
            </a:r>
            <a:r>
              <a:rPr lang="en-US" noProof="0" dirty="0" smtClean="0"/>
              <a:t>S</a:t>
            </a:r>
            <a:r>
              <a:rPr lang="en-US" sz="100" noProof="0" dirty="0" smtClean="0"/>
              <a:t> </a:t>
            </a:r>
            <a:r>
              <a:rPr lang="en-US" noProof="0" dirty="0" smtClean="0"/>
              <a:t>S</a:t>
            </a:r>
          </a:p>
          <a:p>
            <a:pPr lvl="1">
              <a:spcBef>
                <a:spcPts val="1000"/>
              </a:spcBef>
            </a:pPr>
            <a:r>
              <a:rPr lang="en-US" noProof="0" dirty="0" smtClean="0"/>
              <a:t>Bluetooth uses F</a:t>
            </a:r>
            <a:r>
              <a:rPr lang="en-US" sz="100" noProof="0" dirty="0" smtClean="0"/>
              <a:t> </a:t>
            </a:r>
            <a:r>
              <a:rPr lang="en-US" noProof="0" dirty="0" smtClean="0"/>
              <a:t>H</a:t>
            </a:r>
            <a:r>
              <a:rPr lang="en-US" sz="100" noProof="0" dirty="0" smtClean="0"/>
              <a:t> </a:t>
            </a:r>
            <a:r>
              <a:rPr lang="en-US" noProof="0" dirty="0" smtClean="0"/>
              <a:t>S</a:t>
            </a:r>
            <a:r>
              <a:rPr lang="en-US" sz="100" noProof="0" dirty="0" smtClean="0"/>
              <a:t> </a:t>
            </a:r>
            <a:r>
              <a:rPr lang="en-US" noProof="0" dirty="0" smtClean="0"/>
              <a:t>S</a:t>
            </a:r>
          </a:p>
          <a:p>
            <a:pPr lvl="1">
              <a:spcBef>
                <a:spcPts val="1000"/>
              </a:spcBef>
            </a:pPr>
            <a:r>
              <a:rPr lang="en-US" noProof="0" dirty="0" smtClean="0"/>
              <a:t>ZigBee uses D</a:t>
            </a:r>
            <a:r>
              <a:rPr lang="en-US" sz="100" noProof="0" dirty="0" smtClean="0"/>
              <a:t> </a:t>
            </a:r>
            <a:r>
              <a:rPr lang="en-US" noProof="0" dirty="0" smtClean="0"/>
              <a:t>S</a:t>
            </a:r>
            <a:r>
              <a:rPr lang="en-US" sz="100" noProof="0" dirty="0" smtClean="0"/>
              <a:t> </a:t>
            </a:r>
            <a:r>
              <a:rPr lang="en-US" noProof="0" dirty="0" smtClean="0"/>
              <a:t>S</a:t>
            </a:r>
            <a:r>
              <a:rPr lang="en-US" sz="100" noProof="0" dirty="0" smtClean="0"/>
              <a:t> </a:t>
            </a:r>
            <a:r>
              <a:rPr lang="en-US" noProof="0" dirty="0" smtClean="0"/>
              <a:t>S</a:t>
            </a:r>
          </a:p>
          <a:p>
            <a:pPr lvl="1">
              <a:spcBef>
                <a:spcPts val="1000"/>
              </a:spcBef>
            </a:pPr>
            <a:r>
              <a:rPr lang="en-US" noProof="0" dirty="0" smtClean="0"/>
              <a:t>A</a:t>
            </a:r>
            <a:r>
              <a:rPr lang="en-US" sz="100" noProof="0" dirty="0" smtClean="0"/>
              <a:t> </a:t>
            </a:r>
            <a:r>
              <a:rPr lang="en-US" noProof="0" dirty="0" smtClean="0"/>
              <a:t>N</a:t>
            </a:r>
            <a:r>
              <a:rPr lang="en-US" sz="100" noProof="0" dirty="0" smtClean="0"/>
              <a:t> </a:t>
            </a:r>
            <a:r>
              <a:rPr lang="en-US" noProof="0" dirty="0" smtClean="0"/>
              <a:t>T+ uses a fixed frequency (does not use D</a:t>
            </a:r>
            <a:r>
              <a:rPr lang="en-US" sz="100" noProof="0" dirty="0" smtClean="0"/>
              <a:t> </a:t>
            </a:r>
            <a:r>
              <a:rPr lang="en-US" noProof="0" dirty="0" smtClean="0"/>
              <a:t>S</a:t>
            </a:r>
            <a:r>
              <a:rPr lang="en-US" sz="100" noProof="0" dirty="0" smtClean="0"/>
              <a:t> </a:t>
            </a:r>
            <a:r>
              <a:rPr lang="en-US" noProof="0" dirty="0" smtClean="0"/>
              <a:t>S</a:t>
            </a:r>
            <a:r>
              <a:rPr lang="en-US" sz="100" noProof="0" dirty="0" smtClean="0"/>
              <a:t> </a:t>
            </a:r>
            <a:r>
              <a:rPr lang="en-US" noProof="0" dirty="0" err="1" smtClean="0"/>
              <a:t>S</a:t>
            </a:r>
            <a:r>
              <a:rPr lang="en-US" noProof="0" smtClean="0"/>
              <a:t> or </a:t>
            </a:r>
            <a:r>
              <a:rPr lang="en-US" noProof="0" dirty="0" smtClean="0"/>
              <a:t>F</a:t>
            </a:r>
            <a:r>
              <a:rPr lang="en-US" sz="100" noProof="0" dirty="0" smtClean="0"/>
              <a:t> </a:t>
            </a:r>
            <a:r>
              <a:rPr lang="en-US" noProof="0" dirty="0" smtClean="0"/>
              <a:t>H</a:t>
            </a:r>
            <a:r>
              <a:rPr lang="en-US" sz="100" noProof="0" dirty="0" smtClean="0"/>
              <a:t> </a:t>
            </a:r>
            <a:r>
              <a:rPr lang="en-US" noProof="0" dirty="0" smtClean="0"/>
              <a:t>S</a:t>
            </a:r>
            <a:r>
              <a:rPr lang="en-US" sz="100" noProof="0" dirty="0" smtClean="0"/>
              <a:t> </a:t>
            </a:r>
            <a:r>
              <a:rPr lang="en-US" noProof="0" dirty="0" smtClean="0"/>
              <a:t>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75328403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Troubleshooting Wi-Fi Networks</a:t>
            </a:r>
            <a:endParaRPr lang="en-US" noProof="0" dirty="0"/>
          </a:p>
        </p:txBody>
      </p:sp>
      <p:sp>
        <p:nvSpPr>
          <p:cNvPr id="3" name="Content Placeholder 2"/>
          <p:cNvSpPr>
            <a:spLocks noGrp="1"/>
          </p:cNvSpPr>
          <p:nvPr>
            <p:ph idx="1"/>
          </p:nvPr>
        </p:nvSpPr>
        <p:spPr>
          <a:xfrm>
            <a:off x="365125" y="1538818"/>
            <a:ext cx="8415338" cy="1396793"/>
          </a:xfrm>
        </p:spPr>
        <p:txBody>
          <a:bodyPr/>
          <a:lstStyle/>
          <a:p>
            <a:pPr>
              <a:spcBef>
                <a:spcPts val="1000"/>
              </a:spcBef>
            </a:pPr>
            <a:r>
              <a:rPr lang="en-US" noProof="0" dirty="0"/>
              <a:t>Cable continuity and performance testers will tell nothing about wireless connections, stations, or </a:t>
            </a:r>
            <a:r>
              <a:rPr lang="en-US" noProof="0" dirty="0" smtClean="0"/>
              <a:t>A</a:t>
            </a:r>
            <a:r>
              <a:rPr lang="en-US" sz="100" noProof="0" dirty="0" smtClean="0"/>
              <a:t> </a:t>
            </a:r>
            <a:r>
              <a:rPr lang="en-US" noProof="0" dirty="0" smtClean="0"/>
              <a:t>Ps </a:t>
            </a:r>
            <a:r>
              <a:rPr lang="en-US" noProof="0" dirty="0"/>
              <a:t>on a network</a:t>
            </a:r>
          </a:p>
          <a:p>
            <a:pPr>
              <a:spcBef>
                <a:spcPts val="1000"/>
              </a:spcBef>
            </a:pPr>
            <a:r>
              <a:rPr lang="en-US" noProof="0" dirty="0"/>
              <a:t>To troubleshoot wireless LANS</a:t>
            </a:r>
          </a:p>
          <a:p>
            <a:pPr lvl="1">
              <a:spcBef>
                <a:spcPts val="1000"/>
              </a:spcBef>
            </a:pPr>
            <a:r>
              <a:rPr lang="en-US" noProof="0" dirty="0"/>
              <a:t>You need tools that contain wireless </a:t>
            </a:r>
            <a:r>
              <a:rPr lang="en-US" noProof="0" dirty="0" smtClean="0"/>
              <a:t>N</a:t>
            </a:r>
            <a:r>
              <a:rPr lang="en-US" sz="100" noProof="0" dirty="0" smtClean="0"/>
              <a:t> </a:t>
            </a:r>
            <a:r>
              <a:rPr lang="en-US" noProof="0" dirty="0" smtClean="0"/>
              <a:t>I</a:t>
            </a:r>
            <a:r>
              <a:rPr lang="en-US" sz="100" noProof="0" dirty="0" smtClean="0"/>
              <a:t> </a:t>
            </a:r>
            <a:r>
              <a:rPr lang="en-US" noProof="0" dirty="0" smtClean="0"/>
              <a:t>Cs </a:t>
            </a:r>
            <a:r>
              <a:rPr lang="en-US" noProof="0" dirty="0"/>
              <a:t>and run wireless </a:t>
            </a:r>
            <a:r>
              <a:rPr lang="en-US" noProof="0" dirty="0" smtClean="0"/>
              <a:t>protocols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5808829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Wi-Fi Network Tools (1 of 2)</a:t>
            </a:r>
            <a:endParaRPr lang="en-US" noProof="0" dirty="0"/>
          </a:p>
        </p:txBody>
      </p:sp>
      <p:sp>
        <p:nvSpPr>
          <p:cNvPr id="3" name="Content Placeholder 2"/>
          <p:cNvSpPr>
            <a:spLocks noGrp="1"/>
          </p:cNvSpPr>
          <p:nvPr>
            <p:ph idx="1"/>
          </p:nvPr>
        </p:nvSpPr>
        <p:spPr>
          <a:xfrm>
            <a:off x="365125" y="1538818"/>
            <a:ext cx="8415338" cy="3499932"/>
          </a:xfrm>
        </p:spPr>
        <p:txBody>
          <a:bodyPr/>
          <a:lstStyle/>
          <a:p>
            <a:pPr>
              <a:spcBef>
                <a:spcPts val="1000"/>
              </a:spcBef>
            </a:pPr>
            <a:r>
              <a:rPr lang="en-US" noProof="0" dirty="0"/>
              <a:t>Two types of software </a:t>
            </a:r>
            <a:r>
              <a:rPr lang="en-US" noProof="0" dirty="0" smtClean="0"/>
              <a:t>tools you should have:</a:t>
            </a:r>
            <a:endParaRPr lang="en-US" noProof="0" dirty="0"/>
          </a:p>
          <a:p>
            <a:pPr lvl="1">
              <a:spcBef>
                <a:spcPts val="1000"/>
              </a:spcBef>
            </a:pPr>
            <a:r>
              <a:rPr lang="en-US" noProof="0" dirty="0"/>
              <a:t>Spectrum analyzer</a:t>
            </a:r>
          </a:p>
          <a:p>
            <a:pPr lvl="2">
              <a:spcBef>
                <a:spcPts val="1000"/>
              </a:spcBef>
            </a:pPr>
            <a:r>
              <a:rPr lang="en-US" noProof="0" dirty="0"/>
              <a:t>Can assess the quality of the wireless signal</a:t>
            </a:r>
          </a:p>
          <a:p>
            <a:pPr lvl="1">
              <a:spcBef>
                <a:spcPts val="1000"/>
              </a:spcBef>
            </a:pPr>
            <a:r>
              <a:rPr lang="en-US" noProof="0" dirty="0" smtClean="0"/>
              <a:t>Wireless </a:t>
            </a:r>
            <a:r>
              <a:rPr lang="en-US" noProof="0" dirty="0"/>
              <a:t>analyzer (Wi-Fi analyzer)</a:t>
            </a:r>
          </a:p>
          <a:p>
            <a:pPr lvl="2">
              <a:spcBef>
                <a:spcPts val="1000"/>
              </a:spcBef>
            </a:pPr>
            <a:r>
              <a:rPr lang="en-US" noProof="0" dirty="0"/>
              <a:t>Can evaluate Wi-Fi network availability, optimize Wi-Fi signal settings, and help identify Wi-Fi security threats</a:t>
            </a:r>
          </a:p>
          <a:p>
            <a:pPr>
              <a:spcBef>
                <a:spcPts val="1000"/>
              </a:spcBef>
            </a:pPr>
            <a:r>
              <a:rPr lang="en-US" noProof="0" dirty="0" smtClean="0"/>
              <a:t>List </a:t>
            </a:r>
            <a:r>
              <a:rPr lang="en-US" noProof="0" dirty="0"/>
              <a:t>of capabilities common to wireless testing tools:</a:t>
            </a:r>
          </a:p>
          <a:p>
            <a:pPr lvl="1">
              <a:spcBef>
                <a:spcPts val="1000"/>
              </a:spcBef>
            </a:pPr>
            <a:r>
              <a:rPr lang="en-US" noProof="0" dirty="0"/>
              <a:t>Identify transmitting access points, stations, and channels over which they are communicating</a:t>
            </a:r>
          </a:p>
          <a:p>
            <a:pPr lvl="1">
              <a:spcBef>
                <a:spcPts val="1000"/>
              </a:spcBef>
            </a:pPr>
            <a:r>
              <a:rPr lang="en-US" noProof="0" dirty="0"/>
              <a:t>Measure signal strength from an </a:t>
            </a:r>
            <a:r>
              <a:rPr lang="en-US" noProof="0" dirty="0" smtClean="0"/>
              <a:t>A</a:t>
            </a:r>
            <a:r>
              <a:rPr lang="en-US" sz="100" noProof="0" dirty="0" smtClean="0"/>
              <a:t> </a:t>
            </a:r>
            <a:r>
              <a:rPr lang="en-US" noProof="0" dirty="0" smtClean="0"/>
              <a:t>P</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5306468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Wi-Fi Network Tools (2 of 2)</a:t>
            </a:r>
            <a:endParaRPr lang="en-US" noProof="0" dirty="0"/>
          </a:p>
        </p:txBody>
      </p:sp>
      <p:sp>
        <p:nvSpPr>
          <p:cNvPr id="3" name="Content Placeholder 2"/>
          <p:cNvSpPr>
            <a:spLocks noGrp="1"/>
          </p:cNvSpPr>
          <p:nvPr>
            <p:ph idx="1"/>
          </p:nvPr>
        </p:nvSpPr>
        <p:spPr>
          <a:xfrm>
            <a:off x="365125" y="1538818"/>
            <a:ext cx="8415338" cy="2640723"/>
          </a:xfrm>
        </p:spPr>
        <p:txBody>
          <a:bodyPr/>
          <a:lstStyle/>
          <a:p>
            <a:pPr>
              <a:spcBef>
                <a:spcPts val="1000"/>
              </a:spcBef>
            </a:pPr>
            <a:r>
              <a:rPr lang="en-US" noProof="0" dirty="0"/>
              <a:t>List of capabilities common to wireless testing tools (</a:t>
            </a:r>
            <a:r>
              <a:rPr lang="en-US" noProof="0" dirty="0" smtClean="0"/>
              <a:t>continued</a:t>
            </a:r>
            <a:r>
              <a:rPr lang="en-US" noProof="0" dirty="0"/>
              <a:t>):</a:t>
            </a:r>
          </a:p>
          <a:p>
            <a:pPr lvl="1">
              <a:spcBef>
                <a:spcPts val="1000"/>
              </a:spcBef>
            </a:pPr>
            <a:r>
              <a:rPr lang="en-US" noProof="0" dirty="0"/>
              <a:t>Indicate the effects of attenuation, signal loss, and noise</a:t>
            </a:r>
          </a:p>
          <a:p>
            <a:pPr lvl="1">
              <a:spcBef>
                <a:spcPts val="1000"/>
              </a:spcBef>
            </a:pPr>
            <a:r>
              <a:rPr lang="en-US" noProof="0" dirty="0"/>
              <a:t>Interpret signal strength information</a:t>
            </a:r>
          </a:p>
          <a:p>
            <a:pPr lvl="1">
              <a:spcBef>
                <a:spcPts val="1000"/>
              </a:spcBef>
            </a:pPr>
            <a:r>
              <a:rPr lang="en-US" noProof="0" dirty="0"/>
              <a:t>Ensure proper association and reassociation between APs</a:t>
            </a:r>
          </a:p>
          <a:p>
            <a:pPr lvl="1">
              <a:spcBef>
                <a:spcPts val="1000"/>
              </a:spcBef>
            </a:pPr>
            <a:r>
              <a:rPr lang="en-US" noProof="0" dirty="0"/>
              <a:t>Capture and interpret traffic</a:t>
            </a:r>
          </a:p>
          <a:p>
            <a:pPr lvl="1">
              <a:spcBef>
                <a:spcPts val="1000"/>
              </a:spcBef>
            </a:pPr>
            <a:r>
              <a:rPr lang="en-US" noProof="0" dirty="0"/>
              <a:t>Measure throughput and assess data transmission errors</a:t>
            </a:r>
          </a:p>
          <a:p>
            <a:pPr lvl="1">
              <a:spcBef>
                <a:spcPts val="1000"/>
              </a:spcBef>
            </a:pPr>
            <a:r>
              <a:rPr lang="en-US" noProof="0" dirty="0"/>
              <a:t>Analyze characteristics of each </a:t>
            </a:r>
            <a:r>
              <a:rPr lang="en-US" noProof="0" dirty="0" smtClean="0"/>
              <a:t>channel</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9895798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Avoid Pitfalls (1 of 2)</a:t>
            </a:r>
            <a:endParaRPr lang="en-US" noProof="0" dirty="0"/>
          </a:p>
        </p:txBody>
      </p:sp>
      <p:sp>
        <p:nvSpPr>
          <p:cNvPr id="3" name="Content Placeholder 2"/>
          <p:cNvSpPr>
            <a:spLocks noGrp="1"/>
          </p:cNvSpPr>
          <p:nvPr>
            <p:ph idx="1"/>
          </p:nvPr>
        </p:nvSpPr>
        <p:spPr>
          <a:xfrm>
            <a:off x="365125" y="1538818"/>
            <a:ext cx="8415338" cy="4681282"/>
          </a:xfrm>
        </p:spPr>
        <p:txBody>
          <a:bodyPr/>
          <a:lstStyle/>
          <a:p>
            <a:pPr>
              <a:spcBef>
                <a:spcPts val="800"/>
              </a:spcBef>
            </a:pPr>
            <a:r>
              <a:rPr lang="en-US" noProof="0" dirty="0"/>
              <a:t>Wireless configuration pitfalls to avoid:</a:t>
            </a:r>
          </a:p>
          <a:p>
            <a:pPr lvl="1">
              <a:spcBef>
                <a:spcPts val="800"/>
              </a:spcBef>
            </a:pPr>
            <a:r>
              <a:rPr lang="en-US" noProof="0" dirty="0" smtClean="0"/>
              <a:t>Wrong S</a:t>
            </a:r>
            <a:r>
              <a:rPr lang="en-US" sz="100" noProof="0" dirty="0" smtClean="0"/>
              <a:t> </a:t>
            </a:r>
            <a:r>
              <a:rPr lang="en-US" noProof="0" dirty="0" smtClean="0"/>
              <a:t>S</a:t>
            </a:r>
            <a:r>
              <a:rPr lang="en-US" sz="100" noProof="0" dirty="0" smtClean="0"/>
              <a:t> </a:t>
            </a:r>
            <a:r>
              <a:rPr lang="en-US" noProof="0" dirty="0" smtClean="0"/>
              <a:t>I</a:t>
            </a:r>
            <a:r>
              <a:rPr lang="en-US" sz="100" noProof="0" dirty="0" smtClean="0"/>
              <a:t> </a:t>
            </a:r>
            <a:r>
              <a:rPr lang="en-US" noProof="0" dirty="0" smtClean="0"/>
              <a:t>D</a:t>
            </a:r>
          </a:p>
          <a:p>
            <a:pPr lvl="1">
              <a:spcBef>
                <a:spcPts val="800"/>
              </a:spcBef>
            </a:pPr>
            <a:r>
              <a:rPr lang="en-US" noProof="0" dirty="0" smtClean="0"/>
              <a:t>Security type </a:t>
            </a:r>
            <a:r>
              <a:rPr lang="en-US" noProof="0" dirty="0"/>
              <a:t>mismatch</a:t>
            </a:r>
          </a:p>
          <a:p>
            <a:pPr lvl="1">
              <a:spcBef>
                <a:spcPts val="800"/>
              </a:spcBef>
            </a:pPr>
            <a:r>
              <a:rPr lang="en-US" noProof="0" dirty="0" smtClean="0"/>
              <a:t>Wrong passphrase</a:t>
            </a:r>
          </a:p>
          <a:p>
            <a:pPr lvl="1">
              <a:spcBef>
                <a:spcPts val="800"/>
              </a:spcBef>
            </a:pPr>
            <a:r>
              <a:rPr lang="en-US" noProof="0" dirty="0" smtClean="0"/>
              <a:t>Overlapping </a:t>
            </a:r>
            <a:r>
              <a:rPr lang="en-US" noProof="0" dirty="0"/>
              <a:t>channels or </a:t>
            </a:r>
            <a:r>
              <a:rPr lang="en-US" noProof="0" dirty="0" smtClean="0"/>
              <a:t>mismatched frequencies</a:t>
            </a:r>
            <a:endParaRPr lang="en-US" noProof="0" dirty="0"/>
          </a:p>
          <a:p>
            <a:pPr lvl="1">
              <a:spcBef>
                <a:spcPts val="800"/>
              </a:spcBef>
            </a:pPr>
            <a:r>
              <a:rPr lang="en-US" noProof="0" dirty="0"/>
              <a:t>Mismatched standards</a:t>
            </a:r>
          </a:p>
          <a:p>
            <a:pPr lvl="1">
              <a:spcBef>
                <a:spcPts val="800"/>
              </a:spcBef>
            </a:pPr>
            <a:r>
              <a:rPr lang="en-US" noProof="0" dirty="0"/>
              <a:t>Incorrect antenna placement</a:t>
            </a:r>
          </a:p>
          <a:p>
            <a:pPr lvl="1">
              <a:spcBef>
                <a:spcPts val="800"/>
              </a:spcBef>
            </a:pPr>
            <a:r>
              <a:rPr lang="en-US" noProof="0" dirty="0"/>
              <a:t>Interference</a:t>
            </a:r>
          </a:p>
          <a:p>
            <a:pPr lvl="1">
              <a:spcBef>
                <a:spcPts val="800"/>
              </a:spcBef>
            </a:pPr>
            <a:r>
              <a:rPr lang="en-US" noProof="0" dirty="0"/>
              <a:t>Simultaneous wired and wireless connections</a:t>
            </a:r>
          </a:p>
          <a:p>
            <a:pPr lvl="1">
              <a:spcBef>
                <a:spcPts val="800"/>
              </a:spcBef>
            </a:pPr>
            <a:r>
              <a:rPr lang="en-US" noProof="0" dirty="0"/>
              <a:t>Problems with firmware </a:t>
            </a:r>
            <a:r>
              <a:rPr lang="en-US" noProof="0" dirty="0" smtClean="0"/>
              <a:t>updates</a:t>
            </a:r>
          </a:p>
          <a:p>
            <a:pPr lvl="1">
              <a:spcBef>
                <a:spcPts val="800"/>
              </a:spcBef>
            </a:pPr>
            <a:r>
              <a:rPr lang="en-US" noProof="0" dirty="0"/>
              <a:t>Unoptimized access point power levels</a:t>
            </a:r>
          </a:p>
          <a:p>
            <a:pPr lvl="1">
              <a:spcBef>
                <a:spcPts val="800"/>
              </a:spcBef>
            </a:pPr>
            <a:r>
              <a:rPr lang="en-US" noProof="0" dirty="0"/>
              <a:t>Inappropriate antenna type</a:t>
            </a:r>
          </a:p>
          <a:p>
            <a:pPr lvl="1">
              <a:spcBef>
                <a:spcPts val="800"/>
              </a:spcBef>
            </a:pPr>
            <a:r>
              <a:rPr lang="en-US" noProof="0" dirty="0"/>
              <a:t>Client </a:t>
            </a:r>
            <a:r>
              <a:rPr lang="en-US" noProof="0" dirty="0" smtClean="0"/>
              <a:t>saturation</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6539437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Avoid Pitfalls (2 of 2)</a:t>
            </a:r>
            <a:endParaRPr lang="en-US" noProof="0" dirty="0"/>
          </a:p>
        </p:txBody>
      </p:sp>
      <p:pic>
        <p:nvPicPr>
          <p:cNvPr id="6" name="Picture 5" descr="Figure 6-36 A unidirectional antenna provides more efficient signal coverage in this situation. An omnidirectional antenna placed high near a ceiling broadcasts a signal in all directions, but the signal is mostly inaccessible to workers on the floor. A unidirectional antenna can be positioned near the ceiling, but aimed at the floor, giving workers substantial access to its signal."/>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7800" y="1805583"/>
            <a:ext cx="6074557" cy="366979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81176558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(1 of 4)</a:t>
            </a:r>
            <a:endParaRPr lang="en-US" noProof="0" dirty="0"/>
          </a:p>
        </p:txBody>
      </p:sp>
      <p:sp>
        <p:nvSpPr>
          <p:cNvPr id="2" name="Content Placeholder 1"/>
          <p:cNvSpPr>
            <a:spLocks noGrp="1"/>
          </p:cNvSpPr>
          <p:nvPr>
            <p:ph idx="1"/>
          </p:nvPr>
        </p:nvSpPr>
        <p:spPr>
          <a:xfrm>
            <a:off x="365125" y="1538818"/>
            <a:ext cx="8415338" cy="3985706"/>
          </a:xfrm>
        </p:spPr>
        <p:txBody>
          <a:bodyPr/>
          <a:lstStyle/>
          <a:p>
            <a:pPr>
              <a:spcBef>
                <a:spcPts val="1000"/>
              </a:spcBef>
            </a:pPr>
            <a:r>
              <a:rPr lang="en-US" noProof="0" dirty="0" smtClean="0"/>
              <a:t>LANS that transmit signals through the air via RF waves are known as W</a:t>
            </a:r>
            <a:r>
              <a:rPr lang="en-US" sz="100" noProof="0" dirty="0" smtClean="0"/>
              <a:t> </a:t>
            </a:r>
            <a:r>
              <a:rPr lang="en-US" noProof="0" dirty="0" smtClean="0"/>
              <a:t>LANs</a:t>
            </a:r>
          </a:p>
          <a:p>
            <a:pPr>
              <a:spcBef>
                <a:spcPts val="1000"/>
              </a:spcBef>
            </a:pPr>
            <a:r>
              <a:rPr lang="en-US" noProof="0" dirty="0" smtClean="0"/>
              <a:t>To allow multiple devices to share the same band, the band is subdivided into channels and channels are further subdivided into narrowband channels</a:t>
            </a:r>
          </a:p>
          <a:p>
            <a:pPr>
              <a:spcBef>
                <a:spcPts val="1000"/>
              </a:spcBef>
            </a:pPr>
            <a:r>
              <a:rPr lang="en-US" noProof="0" dirty="0" smtClean="0"/>
              <a:t>Propagation refers to the way in which a wave travels from one point to another</a:t>
            </a:r>
          </a:p>
          <a:p>
            <a:pPr>
              <a:spcBef>
                <a:spcPts val="1000"/>
              </a:spcBef>
            </a:pPr>
            <a:r>
              <a:rPr lang="en-US" noProof="0" dirty="0" smtClean="0"/>
              <a:t>The I</a:t>
            </a:r>
            <a:r>
              <a:rPr lang="en-US" sz="100" noProof="0" dirty="0" smtClean="0"/>
              <a:t> </a:t>
            </a:r>
            <a:r>
              <a:rPr lang="en-US" noProof="0" dirty="0" smtClean="0"/>
              <a:t>o</a:t>
            </a:r>
            <a:r>
              <a:rPr lang="en-US" sz="100" noProof="0" dirty="0" smtClean="0"/>
              <a:t> </a:t>
            </a:r>
            <a:r>
              <a:rPr lang="en-US" noProof="0" dirty="0" smtClean="0"/>
              <a:t>T (Internet of Things) is made up of any device that can be connected to the Internet</a:t>
            </a:r>
          </a:p>
          <a:p>
            <a:pPr>
              <a:spcBef>
                <a:spcPts val="1000"/>
              </a:spcBef>
            </a:pPr>
            <a:r>
              <a:rPr lang="en-US" noProof="0" dirty="0" smtClean="0"/>
              <a:t>Based on the 802.15.4 standard, ZigBee is a low-powered, battery-conserving wireless technology</a:t>
            </a:r>
          </a:p>
          <a:p>
            <a:pPr>
              <a:spcBef>
                <a:spcPts val="1000"/>
              </a:spcBef>
            </a:pPr>
            <a:r>
              <a:rPr lang="en-US" noProof="0" dirty="0" smtClean="0"/>
              <a:t>Z-Wave is a smart home protocol that provides two basic types of functions: signaling, to manage wireless connections, and control, to transmit data and commands between devices</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2694059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(2 of </a:t>
            </a:r>
            <a:r>
              <a:rPr lang="en-US" noProof="0" dirty="0"/>
              <a:t>4</a:t>
            </a:r>
            <a:r>
              <a:rPr lang="en-US" noProof="0" dirty="0" smtClean="0"/>
              <a:t>)</a:t>
            </a:r>
            <a:endParaRPr lang="en-US" noProof="0" dirty="0"/>
          </a:p>
        </p:txBody>
      </p:sp>
      <p:sp>
        <p:nvSpPr>
          <p:cNvPr id="2" name="Content Placeholder 1"/>
          <p:cNvSpPr>
            <a:spLocks noGrp="1"/>
          </p:cNvSpPr>
          <p:nvPr>
            <p:ph idx="1"/>
          </p:nvPr>
        </p:nvSpPr>
        <p:spPr>
          <a:xfrm>
            <a:off x="365125" y="1538818"/>
            <a:ext cx="8415338" cy="4139595"/>
          </a:xfrm>
        </p:spPr>
        <p:txBody>
          <a:bodyPr/>
          <a:lstStyle/>
          <a:p>
            <a:pPr>
              <a:spcBef>
                <a:spcPts val="1000"/>
              </a:spcBef>
            </a:pPr>
            <a:r>
              <a:rPr lang="en-US" noProof="0" dirty="0" smtClean="0"/>
              <a:t>Bluetooth operates in the radio band of 2.4–2.4835 GHz and hops between frequencies within that band to help reduce interference</a:t>
            </a:r>
          </a:p>
          <a:p>
            <a:pPr>
              <a:spcBef>
                <a:spcPts val="1000"/>
              </a:spcBef>
            </a:pPr>
            <a:r>
              <a:rPr lang="en-US" noProof="0" dirty="0" smtClean="0"/>
              <a:t>R</a:t>
            </a:r>
            <a:r>
              <a:rPr lang="en-US" sz="100" noProof="0" dirty="0" smtClean="0"/>
              <a:t> </a:t>
            </a:r>
            <a:r>
              <a:rPr lang="en-US" noProof="0" dirty="0" smtClean="0"/>
              <a:t>F</a:t>
            </a:r>
            <a:r>
              <a:rPr lang="en-US" sz="100" noProof="0" dirty="0" smtClean="0"/>
              <a:t> </a:t>
            </a:r>
            <a:r>
              <a:rPr lang="en-US" noProof="0" dirty="0" smtClean="0"/>
              <a:t>I</a:t>
            </a:r>
            <a:r>
              <a:rPr lang="en-US" sz="100" noProof="0" dirty="0" smtClean="0"/>
              <a:t> </a:t>
            </a:r>
            <a:r>
              <a:rPr lang="en-US" noProof="0" dirty="0" smtClean="0"/>
              <a:t>D uses electromagnetic fields to store data on a small chip in </a:t>
            </a:r>
            <a:r>
              <a:rPr lang="en-US" dirty="0"/>
              <a:t>an R</a:t>
            </a:r>
            <a:r>
              <a:rPr lang="en-US" sz="100" dirty="0"/>
              <a:t> </a:t>
            </a:r>
            <a:r>
              <a:rPr lang="en-US" dirty="0"/>
              <a:t>F</a:t>
            </a:r>
            <a:r>
              <a:rPr lang="en-US" sz="100" dirty="0"/>
              <a:t> </a:t>
            </a:r>
            <a:r>
              <a:rPr lang="en-US" dirty="0"/>
              <a:t>I</a:t>
            </a:r>
            <a:r>
              <a:rPr lang="en-US" sz="100" dirty="0"/>
              <a:t> </a:t>
            </a:r>
            <a:r>
              <a:rPr lang="en-US" dirty="0"/>
              <a:t>D </a:t>
            </a:r>
            <a:r>
              <a:rPr lang="en-US" noProof="0" dirty="0" smtClean="0"/>
              <a:t>tag</a:t>
            </a:r>
          </a:p>
          <a:p>
            <a:pPr>
              <a:spcBef>
                <a:spcPts val="1000"/>
              </a:spcBef>
            </a:pPr>
            <a:r>
              <a:rPr lang="en-US" noProof="0" dirty="0" smtClean="0"/>
              <a:t>N</a:t>
            </a:r>
            <a:r>
              <a:rPr lang="en-US" sz="100" noProof="0" dirty="0" smtClean="0"/>
              <a:t> </a:t>
            </a:r>
            <a:r>
              <a:rPr lang="en-US" noProof="0" dirty="0" smtClean="0"/>
              <a:t>F</a:t>
            </a:r>
            <a:r>
              <a:rPr lang="en-US" sz="100" noProof="0" dirty="0" smtClean="0"/>
              <a:t> </a:t>
            </a:r>
            <a:r>
              <a:rPr lang="en-US" noProof="0" dirty="0" smtClean="0"/>
              <a:t>C </a:t>
            </a:r>
            <a:r>
              <a:rPr lang="en-US" noProof="0" dirty="0"/>
              <a:t>is a form of </a:t>
            </a:r>
            <a:r>
              <a:rPr lang="en-US" dirty="0"/>
              <a:t>R</a:t>
            </a:r>
            <a:r>
              <a:rPr lang="en-US" sz="100" dirty="0"/>
              <a:t> </a:t>
            </a:r>
            <a:r>
              <a:rPr lang="en-US" dirty="0"/>
              <a:t>F</a:t>
            </a:r>
            <a:r>
              <a:rPr lang="en-US" sz="100" dirty="0"/>
              <a:t> </a:t>
            </a:r>
            <a:r>
              <a:rPr lang="en-US" dirty="0"/>
              <a:t>I</a:t>
            </a:r>
            <a:r>
              <a:rPr lang="en-US" sz="100" dirty="0"/>
              <a:t> </a:t>
            </a:r>
            <a:r>
              <a:rPr lang="en-US" dirty="0"/>
              <a:t>D </a:t>
            </a:r>
            <a:r>
              <a:rPr lang="en-US" noProof="0" dirty="0" smtClean="0"/>
              <a:t>that </a:t>
            </a:r>
            <a:r>
              <a:rPr lang="en-US" noProof="0" dirty="0"/>
              <a:t>transfers data wirelessly over very short </a:t>
            </a:r>
            <a:r>
              <a:rPr lang="en-US" noProof="0" dirty="0" smtClean="0"/>
              <a:t>distances</a:t>
            </a:r>
          </a:p>
          <a:p>
            <a:pPr>
              <a:spcBef>
                <a:spcPts val="1000"/>
              </a:spcBef>
            </a:pPr>
            <a:r>
              <a:rPr lang="en-US" noProof="0" dirty="0" smtClean="0"/>
              <a:t>I R (Infrared) technology is used in I</a:t>
            </a:r>
            <a:r>
              <a:rPr lang="en-US" sz="100" noProof="0" dirty="0" smtClean="0"/>
              <a:t> </a:t>
            </a:r>
            <a:r>
              <a:rPr lang="en-US" noProof="0" dirty="0" smtClean="0"/>
              <a:t>o</a:t>
            </a:r>
            <a:r>
              <a:rPr lang="en-US" sz="100" noProof="0" dirty="0" smtClean="0"/>
              <a:t> </a:t>
            </a:r>
            <a:r>
              <a:rPr lang="en-US" noProof="0" dirty="0" smtClean="0"/>
              <a:t>T to collect data through various sensors</a:t>
            </a:r>
          </a:p>
          <a:p>
            <a:pPr>
              <a:spcBef>
                <a:spcPts val="1000"/>
              </a:spcBef>
            </a:pPr>
            <a:r>
              <a:rPr lang="en-US" noProof="0" dirty="0" smtClean="0"/>
              <a:t>Wi-Fi (wireless fidelity) is a collection of wireless standards and their amendments, extensions, and corrections</a:t>
            </a:r>
          </a:p>
          <a:p>
            <a:pPr>
              <a:spcBef>
                <a:spcPts val="1000"/>
              </a:spcBef>
            </a:pPr>
            <a:r>
              <a:rPr lang="en-US" noProof="0" dirty="0" smtClean="0"/>
              <a:t>Association is another function of the MAC sublayer described in the 802.11 standard</a:t>
            </a:r>
          </a:p>
          <a:p>
            <a:pPr>
              <a:spcBef>
                <a:spcPts val="1000"/>
              </a:spcBef>
            </a:pPr>
            <a:r>
              <a:rPr lang="en-US" noProof="0" dirty="0" smtClean="0"/>
              <a:t>M</a:t>
            </a:r>
            <a:r>
              <a:rPr lang="en-US" sz="100" noProof="0" dirty="0" smtClean="0"/>
              <a:t> </a:t>
            </a:r>
            <a:r>
              <a:rPr lang="en-US" noProof="0" dirty="0" smtClean="0"/>
              <a:t>I</a:t>
            </a:r>
            <a:r>
              <a:rPr lang="en-US" sz="100" noProof="0" dirty="0" smtClean="0"/>
              <a:t> </a:t>
            </a:r>
            <a:r>
              <a:rPr lang="en-US" noProof="0" dirty="0" smtClean="0"/>
              <a:t>M</a:t>
            </a:r>
            <a:r>
              <a:rPr lang="en-US" sz="100" noProof="0" dirty="0" smtClean="0"/>
              <a:t> </a:t>
            </a:r>
            <a:r>
              <a:rPr lang="en-US" noProof="0" dirty="0" smtClean="0"/>
              <a:t>O and M</a:t>
            </a:r>
            <a:r>
              <a:rPr lang="en-US" sz="100" noProof="0" dirty="0" smtClean="0"/>
              <a:t> </a:t>
            </a:r>
            <a:r>
              <a:rPr lang="en-US" dirty="0" smtClean="0"/>
              <a:t>U-M</a:t>
            </a:r>
            <a:r>
              <a:rPr lang="en-US" sz="100" dirty="0" smtClean="0"/>
              <a:t> </a:t>
            </a:r>
            <a:r>
              <a:rPr lang="en-US" dirty="0"/>
              <a:t>I</a:t>
            </a:r>
            <a:r>
              <a:rPr lang="en-US" sz="100" dirty="0"/>
              <a:t> </a:t>
            </a:r>
            <a:r>
              <a:rPr lang="en-US" dirty="0"/>
              <a:t>M</a:t>
            </a:r>
            <a:r>
              <a:rPr lang="en-US" sz="100" dirty="0"/>
              <a:t> </a:t>
            </a:r>
            <a:r>
              <a:rPr lang="en-US" dirty="0"/>
              <a:t>O </a:t>
            </a:r>
            <a:r>
              <a:rPr lang="en-US" noProof="0" dirty="0" smtClean="0"/>
              <a:t>access points can only be used at full capacity when the client devices also support </a:t>
            </a:r>
            <a:r>
              <a:rPr lang="en-US" dirty="0"/>
              <a:t>M</a:t>
            </a:r>
            <a:r>
              <a:rPr lang="en-US" sz="100" dirty="0"/>
              <a:t> </a:t>
            </a:r>
            <a:r>
              <a:rPr lang="en-US" dirty="0"/>
              <a:t>I</a:t>
            </a:r>
            <a:r>
              <a:rPr lang="en-US" sz="100" dirty="0"/>
              <a:t> </a:t>
            </a:r>
            <a:r>
              <a:rPr lang="en-US" dirty="0"/>
              <a:t>M</a:t>
            </a:r>
            <a:r>
              <a:rPr lang="en-US" sz="100" dirty="0"/>
              <a:t> </a:t>
            </a:r>
            <a:r>
              <a:rPr lang="en-US" dirty="0"/>
              <a:t>O </a:t>
            </a:r>
            <a:r>
              <a:rPr lang="en-US" noProof="0" dirty="0" smtClean="0"/>
              <a:t>or M</a:t>
            </a:r>
            <a:r>
              <a:rPr lang="en-US" sz="100" noProof="0" dirty="0" smtClean="0"/>
              <a:t> </a:t>
            </a:r>
            <a:r>
              <a:rPr lang="en-US" dirty="0" smtClean="0"/>
              <a:t>U-M</a:t>
            </a:r>
            <a:r>
              <a:rPr lang="en-US" sz="100" dirty="0" smtClean="0"/>
              <a:t> </a:t>
            </a:r>
            <a:r>
              <a:rPr lang="en-US" dirty="0"/>
              <a:t>I</a:t>
            </a:r>
            <a:r>
              <a:rPr lang="en-US" sz="100" dirty="0"/>
              <a:t> </a:t>
            </a:r>
            <a:r>
              <a:rPr lang="en-US" dirty="0"/>
              <a:t>M</a:t>
            </a:r>
            <a:r>
              <a:rPr lang="en-US" sz="100" dirty="0"/>
              <a:t> </a:t>
            </a:r>
            <a:r>
              <a:rPr lang="en-US" dirty="0"/>
              <a:t>O </a:t>
            </a:r>
            <a:r>
              <a:rPr lang="en-US" noProof="0" dirty="0" smtClean="0"/>
              <a:t>technology</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144218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(3 of 4)</a:t>
            </a:r>
            <a:endParaRPr lang="en-US" noProof="0" dirty="0"/>
          </a:p>
        </p:txBody>
      </p:sp>
      <p:sp>
        <p:nvSpPr>
          <p:cNvPr id="2" name="Content Placeholder 1"/>
          <p:cNvSpPr>
            <a:spLocks noGrp="1"/>
          </p:cNvSpPr>
          <p:nvPr>
            <p:ph idx="1"/>
          </p:nvPr>
        </p:nvSpPr>
        <p:spPr>
          <a:xfrm>
            <a:off x="365125" y="1538818"/>
            <a:ext cx="8415338" cy="4139595"/>
          </a:xfrm>
        </p:spPr>
        <p:txBody>
          <a:bodyPr/>
          <a:lstStyle/>
          <a:p>
            <a:pPr>
              <a:spcBef>
                <a:spcPts val="1000"/>
              </a:spcBef>
            </a:pPr>
            <a:r>
              <a:rPr lang="en-US" noProof="0" dirty="0" smtClean="0"/>
              <a:t>Wireless networks are not laid out using the same topologies as wired networks</a:t>
            </a:r>
          </a:p>
          <a:p>
            <a:pPr>
              <a:spcBef>
                <a:spcPts val="1000"/>
              </a:spcBef>
            </a:pPr>
            <a:r>
              <a:rPr lang="en-US" noProof="0" dirty="0" smtClean="0"/>
              <a:t>Most small, wireless LANs use the infrastructure topology, requiring one or more A</a:t>
            </a:r>
            <a:r>
              <a:rPr lang="en-US" sz="100" noProof="0" dirty="0" smtClean="0"/>
              <a:t> </a:t>
            </a:r>
            <a:r>
              <a:rPr lang="en-US" noProof="0" dirty="0" smtClean="0"/>
              <a:t>Ps</a:t>
            </a:r>
          </a:p>
          <a:p>
            <a:pPr>
              <a:spcBef>
                <a:spcPts val="1000"/>
              </a:spcBef>
            </a:pPr>
            <a:r>
              <a:rPr lang="en-US" dirty="0"/>
              <a:t>A</a:t>
            </a:r>
            <a:r>
              <a:rPr lang="en-US" sz="100" dirty="0"/>
              <a:t> </a:t>
            </a:r>
            <a:r>
              <a:rPr lang="en-US" dirty="0"/>
              <a:t>Ps </a:t>
            </a:r>
            <a:r>
              <a:rPr lang="en-US" noProof="0" dirty="0" smtClean="0"/>
              <a:t>vary in which wireless standards they support, their antenna strength, and other features</a:t>
            </a:r>
          </a:p>
          <a:p>
            <a:pPr>
              <a:spcBef>
                <a:spcPts val="1000"/>
              </a:spcBef>
            </a:pPr>
            <a:r>
              <a:rPr lang="en-US" noProof="0" dirty="0" smtClean="0"/>
              <a:t>As long as an </a:t>
            </a:r>
            <a:r>
              <a:rPr lang="en-US" dirty="0"/>
              <a:t>A</a:t>
            </a:r>
            <a:r>
              <a:rPr lang="en-US" sz="100" dirty="0"/>
              <a:t> </a:t>
            </a:r>
            <a:r>
              <a:rPr lang="en-US" dirty="0"/>
              <a:t>P </a:t>
            </a:r>
            <a:r>
              <a:rPr lang="en-US" noProof="0" dirty="0" smtClean="0"/>
              <a:t>is broadcasting its S</a:t>
            </a:r>
            <a:r>
              <a:rPr lang="en-US" sz="100" noProof="0" dirty="0" smtClean="0"/>
              <a:t> </a:t>
            </a:r>
            <a:r>
              <a:rPr lang="en-US" noProof="0" dirty="0" smtClean="0"/>
              <a:t>S</a:t>
            </a:r>
            <a:r>
              <a:rPr lang="en-US" sz="100" noProof="0" dirty="0" smtClean="0"/>
              <a:t> </a:t>
            </a:r>
            <a:r>
              <a:rPr lang="en-US" noProof="0" dirty="0" smtClean="0"/>
              <a:t>I</a:t>
            </a:r>
            <a:r>
              <a:rPr lang="en-US" sz="100" noProof="0" dirty="0" smtClean="0"/>
              <a:t> </a:t>
            </a:r>
            <a:r>
              <a:rPr lang="en-US" noProof="0" dirty="0" smtClean="0"/>
              <a:t>D, clients in its vicinity will detect it and offer the user the option to associate with it</a:t>
            </a:r>
          </a:p>
          <a:p>
            <a:pPr>
              <a:spcBef>
                <a:spcPts val="1000"/>
              </a:spcBef>
            </a:pPr>
            <a:r>
              <a:rPr lang="en-US" noProof="0" dirty="0" smtClean="0"/>
              <a:t>Authentication is the process of comparing and matching a client’s credentials with the credentials in a client database to enable the client to log on</a:t>
            </a:r>
          </a:p>
          <a:p>
            <a:pPr>
              <a:spcBef>
                <a:spcPts val="1000"/>
              </a:spcBef>
            </a:pPr>
            <a:r>
              <a:rPr lang="en-US" noProof="0" dirty="0" smtClean="0"/>
              <a:t>W</a:t>
            </a:r>
            <a:r>
              <a:rPr lang="en-US" sz="100" noProof="0" dirty="0" smtClean="0"/>
              <a:t> </a:t>
            </a:r>
            <a:r>
              <a:rPr lang="en-US" noProof="0" dirty="0" smtClean="0"/>
              <a:t>P</a:t>
            </a:r>
            <a:r>
              <a:rPr lang="en-US" sz="100" noProof="0" dirty="0" smtClean="0"/>
              <a:t> </a:t>
            </a:r>
            <a:r>
              <a:rPr lang="en-US" noProof="0" dirty="0" smtClean="0"/>
              <a:t>A dynamically assigns every transmission its own key</a:t>
            </a:r>
          </a:p>
          <a:p>
            <a:pPr>
              <a:spcBef>
                <a:spcPts val="1000"/>
              </a:spcBef>
            </a:pPr>
            <a:r>
              <a:rPr lang="en-US" noProof="0" dirty="0" smtClean="0"/>
              <a:t>Wireless transmission are susceptible to eavesdropping</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25003192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dirty="0" smtClean="0"/>
              <a:t>Chapter Summary (4 of 4)</a:t>
            </a:r>
            <a:endParaRPr lang="en-US" noProof="0" dirty="0"/>
          </a:p>
        </p:txBody>
      </p:sp>
      <p:sp>
        <p:nvSpPr>
          <p:cNvPr id="2" name="Content Placeholder 1"/>
          <p:cNvSpPr>
            <a:spLocks noGrp="1"/>
          </p:cNvSpPr>
          <p:nvPr>
            <p:ph idx="1"/>
          </p:nvPr>
        </p:nvSpPr>
        <p:spPr>
          <a:xfrm>
            <a:off x="365125" y="1538818"/>
            <a:ext cx="8415338" cy="1323439"/>
          </a:xfrm>
        </p:spPr>
        <p:txBody>
          <a:bodyPr/>
          <a:lstStyle/>
          <a:p>
            <a:pPr>
              <a:spcBef>
                <a:spcPts val="1000"/>
              </a:spcBef>
            </a:pPr>
            <a:r>
              <a:rPr lang="en-US" noProof="0" dirty="0" smtClean="0"/>
              <a:t>Many applications can scan for wireless signals over a certain geographical range and discover all access points and wireless nodes transmitting in the area</a:t>
            </a:r>
          </a:p>
          <a:p>
            <a:pPr>
              <a:spcBef>
                <a:spcPts val="1000"/>
              </a:spcBef>
            </a:pPr>
            <a:r>
              <a:rPr lang="en-US" noProof="0" dirty="0" smtClean="0"/>
              <a:t>On every type of network, many variables must be accurately set on clients, servers, and connectivity devices in order for communication to succeed</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31112105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Antennas (1 of 2)</a:t>
            </a:r>
            <a:endParaRPr lang="en-US" noProof="0" dirty="0"/>
          </a:p>
        </p:txBody>
      </p:sp>
      <p:sp>
        <p:nvSpPr>
          <p:cNvPr id="3" name="Content Placeholder 2"/>
          <p:cNvSpPr>
            <a:spLocks noGrp="1"/>
          </p:cNvSpPr>
          <p:nvPr>
            <p:ph idx="1"/>
          </p:nvPr>
        </p:nvSpPr>
        <p:spPr>
          <a:xfrm>
            <a:off x="365125" y="1538818"/>
            <a:ext cx="8415338" cy="2442720"/>
          </a:xfrm>
        </p:spPr>
        <p:txBody>
          <a:bodyPr/>
          <a:lstStyle/>
          <a:p>
            <a:pPr>
              <a:spcBef>
                <a:spcPts val="1000"/>
              </a:spcBef>
            </a:pPr>
            <a:r>
              <a:rPr lang="en-US" noProof="0" dirty="0" smtClean="0"/>
              <a:t>Wireless signals originate from electrical current traveling along a conductor:</a:t>
            </a:r>
          </a:p>
          <a:p>
            <a:pPr lvl="1">
              <a:spcBef>
                <a:spcPts val="1000"/>
              </a:spcBef>
            </a:pPr>
            <a:r>
              <a:rPr lang="en-US" noProof="0" dirty="0" smtClean="0"/>
              <a:t>Travels from the transmitter to an antenna</a:t>
            </a:r>
          </a:p>
          <a:p>
            <a:pPr lvl="1">
              <a:spcBef>
                <a:spcPts val="1000"/>
              </a:spcBef>
            </a:pPr>
            <a:r>
              <a:rPr lang="en-US" noProof="0" dirty="0" smtClean="0"/>
              <a:t>Antenna emits the signal as a series of electromagnetic waves into the atmosphere</a:t>
            </a:r>
          </a:p>
          <a:p>
            <a:pPr lvl="1">
              <a:spcBef>
                <a:spcPts val="1000"/>
              </a:spcBef>
            </a:pPr>
            <a:r>
              <a:rPr lang="en-US" noProof="0" dirty="0" smtClean="0"/>
              <a:t>At the destination, another antenna accepts the signal and a receiver converts it back to current</a:t>
            </a:r>
          </a:p>
          <a:p>
            <a:pPr>
              <a:spcBef>
                <a:spcPts val="1000"/>
              </a:spcBef>
            </a:pPr>
            <a:r>
              <a:rPr lang="en-US" noProof="0" dirty="0" smtClean="0"/>
              <a:t>Two antennas must be tuned to the same frequency in order to use the same channel</a:t>
            </a:r>
          </a:p>
        </p:txBody>
      </p:sp>
      <p:pic>
        <p:nvPicPr>
          <p:cNvPr id="5" name="Picture 4" descr="Figure 6-3 Wireless transmission and reception. Signals are exchanged are between two wireless receptors. The signals are converted to current and sent to wired networks.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3994265"/>
            <a:ext cx="4937760" cy="2145792"/>
          </a:xfrm>
          <a:prstGeom prst="rect">
            <a:avLst/>
          </a:prstGeom>
        </p:spPr>
      </p:pic>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680992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Antennas (2 of 2)</a:t>
            </a:r>
            <a:endParaRPr lang="en-US" noProof="0" dirty="0"/>
          </a:p>
        </p:txBody>
      </p:sp>
      <p:sp>
        <p:nvSpPr>
          <p:cNvPr id="3" name="Content Placeholder 2"/>
          <p:cNvSpPr>
            <a:spLocks noGrp="1"/>
          </p:cNvSpPr>
          <p:nvPr>
            <p:ph idx="1"/>
          </p:nvPr>
        </p:nvSpPr>
        <p:spPr>
          <a:xfrm>
            <a:off x="365125" y="1538818"/>
            <a:ext cx="8415338" cy="3382977"/>
          </a:xfrm>
        </p:spPr>
        <p:txBody>
          <a:bodyPr/>
          <a:lstStyle/>
          <a:p>
            <a:pPr>
              <a:spcBef>
                <a:spcPts val="1000"/>
              </a:spcBef>
            </a:pPr>
            <a:r>
              <a:rPr lang="en-US" noProof="0" dirty="0"/>
              <a:t>Radiation pattern </a:t>
            </a:r>
          </a:p>
          <a:p>
            <a:pPr lvl="1">
              <a:spcBef>
                <a:spcPts val="1000"/>
              </a:spcBef>
            </a:pPr>
            <a:r>
              <a:rPr lang="en-US" noProof="0" dirty="0"/>
              <a:t>Relative strength over three-dimensional </a:t>
            </a:r>
            <a:r>
              <a:rPr lang="en-US" noProof="0" dirty="0" smtClean="0"/>
              <a:t>area of </a:t>
            </a:r>
            <a:r>
              <a:rPr lang="en-US" noProof="0" dirty="0"/>
              <a:t>all electromagnetic energy that antenna sends, receives</a:t>
            </a:r>
          </a:p>
          <a:p>
            <a:pPr>
              <a:spcBef>
                <a:spcPts val="1000"/>
              </a:spcBef>
            </a:pPr>
            <a:r>
              <a:rPr lang="en-US" noProof="0" dirty="0"/>
              <a:t>Unidirectional (directional antenna)</a:t>
            </a:r>
          </a:p>
          <a:p>
            <a:pPr lvl="1">
              <a:spcBef>
                <a:spcPts val="1000"/>
              </a:spcBef>
            </a:pPr>
            <a:r>
              <a:rPr lang="en-US" noProof="0" dirty="0"/>
              <a:t>Issues wireless signals along single direction</a:t>
            </a:r>
          </a:p>
          <a:p>
            <a:pPr>
              <a:spcBef>
                <a:spcPts val="1000"/>
              </a:spcBef>
            </a:pPr>
            <a:r>
              <a:rPr lang="en-US" noProof="0" dirty="0"/>
              <a:t>Omnidirectional antenna</a:t>
            </a:r>
          </a:p>
          <a:p>
            <a:pPr lvl="1">
              <a:spcBef>
                <a:spcPts val="1000"/>
              </a:spcBef>
            </a:pPr>
            <a:r>
              <a:rPr lang="en-US" noProof="0" dirty="0"/>
              <a:t>Issues, receives wireless </a:t>
            </a:r>
            <a:r>
              <a:rPr lang="en-US" noProof="0" dirty="0" smtClean="0"/>
              <a:t>signals with equal </a:t>
            </a:r>
            <a:r>
              <a:rPr lang="en-US" noProof="0" dirty="0"/>
              <a:t>strength, clarity in all directions</a:t>
            </a:r>
          </a:p>
          <a:p>
            <a:pPr>
              <a:spcBef>
                <a:spcPts val="1000"/>
              </a:spcBef>
            </a:pPr>
            <a:r>
              <a:rPr lang="en-US" noProof="0" dirty="0"/>
              <a:t>Range</a:t>
            </a:r>
          </a:p>
          <a:p>
            <a:pPr lvl="1">
              <a:spcBef>
                <a:spcPts val="1000"/>
              </a:spcBef>
            </a:pPr>
            <a:r>
              <a:rPr lang="en-US" noProof="0" dirty="0"/>
              <a:t>Reachable geographical area</a:t>
            </a:r>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866756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smtClean="0"/>
              <a:t>Signal Propagation (1 of 4)</a:t>
            </a:r>
            <a:endParaRPr lang="en-US" noProof="0" dirty="0"/>
          </a:p>
        </p:txBody>
      </p:sp>
      <p:sp>
        <p:nvSpPr>
          <p:cNvPr id="3" name="Content Placeholder 2"/>
          <p:cNvSpPr>
            <a:spLocks noGrp="1"/>
          </p:cNvSpPr>
          <p:nvPr>
            <p:ph idx="1"/>
          </p:nvPr>
        </p:nvSpPr>
        <p:spPr>
          <a:xfrm>
            <a:off x="365125" y="1538818"/>
            <a:ext cx="8415338" cy="3090590"/>
          </a:xfrm>
        </p:spPr>
        <p:txBody>
          <a:bodyPr/>
          <a:lstStyle/>
          <a:p>
            <a:pPr>
              <a:spcBef>
                <a:spcPts val="1000"/>
              </a:spcBef>
            </a:pPr>
            <a:r>
              <a:rPr lang="en-US" noProof="0" dirty="0" smtClean="0"/>
              <a:t>Propagation</a:t>
            </a:r>
          </a:p>
          <a:p>
            <a:pPr lvl="1">
              <a:spcBef>
                <a:spcPts val="1000"/>
              </a:spcBef>
            </a:pPr>
            <a:r>
              <a:rPr lang="en-US" noProof="0" dirty="0" smtClean="0"/>
              <a:t>The way in which a wave travels from one point to another</a:t>
            </a:r>
          </a:p>
          <a:p>
            <a:pPr>
              <a:spcBef>
                <a:spcPts val="1000"/>
              </a:spcBef>
            </a:pPr>
            <a:r>
              <a:rPr lang="en-US" noProof="0" dirty="0" smtClean="0"/>
              <a:t>L</a:t>
            </a:r>
            <a:r>
              <a:rPr lang="en-US" sz="100" noProof="0" dirty="0" smtClean="0"/>
              <a:t> </a:t>
            </a:r>
            <a:r>
              <a:rPr lang="en-US" noProof="0" dirty="0" smtClean="0"/>
              <a:t>O</a:t>
            </a:r>
            <a:r>
              <a:rPr lang="en-US" sz="100" noProof="0" dirty="0" smtClean="0"/>
              <a:t> </a:t>
            </a:r>
            <a:r>
              <a:rPr lang="en-US" noProof="0" dirty="0" smtClean="0"/>
              <a:t>S </a:t>
            </a:r>
            <a:r>
              <a:rPr lang="en-US" noProof="0" dirty="0"/>
              <a:t>(</a:t>
            </a:r>
            <a:r>
              <a:rPr lang="en-US" noProof="0" dirty="0" smtClean="0"/>
              <a:t>line of sight</a:t>
            </a:r>
            <a:r>
              <a:rPr lang="en-US" noProof="0" dirty="0"/>
              <a:t>)</a:t>
            </a:r>
          </a:p>
          <a:p>
            <a:pPr lvl="1">
              <a:spcBef>
                <a:spcPts val="1000"/>
              </a:spcBef>
            </a:pPr>
            <a:r>
              <a:rPr lang="en-US" noProof="0" dirty="0"/>
              <a:t>Signal travels in straight line directly from transmitter to receiver</a:t>
            </a:r>
          </a:p>
          <a:p>
            <a:pPr>
              <a:spcBef>
                <a:spcPts val="1000"/>
              </a:spcBef>
            </a:pPr>
            <a:r>
              <a:rPr lang="en-US" noProof="0" dirty="0"/>
              <a:t>When obstacles are in a signal’s way, the signal may:</a:t>
            </a:r>
          </a:p>
          <a:p>
            <a:pPr lvl="1">
              <a:spcBef>
                <a:spcPts val="1000"/>
              </a:spcBef>
            </a:pPr>
            <a:r>
              <a:rPr lang="en-US" noProof="0" dirty="0"/>
              <a:t>Pass through them</a:t>
            </a:r>
          </a:p>
          <a:p>
            <a:pPr lvl="1">
              <a:spcBef>
                <a:spcPts val="1000"/>
              </a:spcBef>
            </a:pPr>
            <a:r>
              <a:rPr lang="en-US" noProof="0" dirty="0"/>
              <a:t>Be absorbed into them</a:t>
            </a:r>
          </a:p>
          <a:p>
            <a:pPr lvl="1">
              <a:spcBef>
                <a:spcPts val="1000"/>
              </a:spcBef>
            </a:pPr>
            <a:r>
              <a:rPr lang="en-US" noProof="0" dirty="0"/>
              <a:t>Be subject to </a:t>
            </a:r>
            <a:r>
              <a:rPr lang="en-US" noProof="0" dirty="0" smtClean="0"/>
              <a:t>any of the following phenomena (see next two slides)</a:t>
            </a:r>
            <a:endParaRPr lang="en-US" noProof="0" dirty="0"/>
          </a:p>
        </p:txBody>
      </p:sp>
      <p:sp>
        <p:nvSpPr>
          <p:cNvPr id="4" name="Footer Placeholder 3"/>
          <p:cNvSpPr>
            <a:spLocks noGrp="1"/>
          </p:cNvSpPr>
          <p:nvPr>
            <p:ph type="ftr" sz="quarter" idx="10"/>
          </p:nvPr>
        </p:nvSpPr>
        <p:spPr>
          <a:xfrm>
            <a:off x="1597682" y="6400800"/>
            <a:ext cx="6781693" cy="244535"/>
          </a:xfrm>
        </p:spPr>
        <p:txBody>
          <a:bodyPr/>
          <a:lstStyle/>
          <a:p>
            <a:r>
              <a:rPr lang="en-US" dirty="0" smtClean="0"/>
              <a:t>© 2019 Cengage. All Rights Reserved. May not be copied, scanned, or duplicated, in whole or in part, except for use as permitted in a license distributed with a certain product or service or otherwise on a password-protected website for classroom use.</a:t>
            </a:r>
            <a:endParaRPr lang="en-US" dirty="0"/>
          </a:p>
        </p:txBody>
      </p:sp>
    </p:spTree>
    <p:extLst>
      <p:ext uri="{BB962C8B-B14F-4D97-AF65-F5344CB8AC3E}">
        <p14:creationId xmlns:p14="http://schemas.microsoft.com/office/powerpoint/2010/main" val="100550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30645</TotalTime>
  <Words>7283</Words>
  <Application>Microsoft Office PowerPoint</Application>
  <PresentationFormat>On-screen Show (4:3)</PresentationFormat>
  <Paragraphs>568</Paragraphs>
  <Slides>68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 Theme</vt:lpstr>
      <vt:lpstr>Network+ Guide to Networks Eighth Edition</vt:lpstr>
      <vt:lpstr>Objectives (1 of 2)</vt:lpstr>
      <vt:lpstr>Objectives (2 of 2)</vt:lpstr>
      <vt:lpstr>Characteristics of Wireless Transmissions</vt:lpstr>
      <vt:lpstr>The Wireless Spectrum</vt:lpstr>
      <vt:lpstr>Channel Management </vt:lpstr>
      <vt:lpstr>Antennas (1 of 2)</vt:lpstr>
      <vt:lpstr>Antennas (2 of 2)</vt:lpstr>
      <vt:lpstr>Signal Propagation (1 of 4)</vt:lpstr>
      <vt:lpstr>Signal Propagation (2 of 4)</vt:lpstr>
      <vt:lpstr>Signal Propagation (3 of 4)</vt:lpstr>
      <vt:lpstr>Signal Propagation (4 of 4)</vt:lpstr>
      <vt:lpstr>Wireless Standards for the I o T (Internet of Things) (1 of 2)</vt:lpstr>
      <vt:lpstr>Wireless Standards for the I o T (Internet of Things) (2 of 2)</vt:lpstr>
      <vt:lpstr>ZigBee</vt:lpstr>
      <vt:lpstr>Z-Wave</vt:lpstr>
      <vt:lpstr>Bluetooth (1 of 2)</vt:lpstr>
      <vt:lpstr>Bluetooth (2 of 2)</vt:lpstr>
      <vt:lpstr>A N T+</vt:lpstr>
      <vt:lpstr>R F I D (Radio Frequency Identification)</vt:lpstr>
      <vt:lpstr>N F C (Near-Field Communication)</vt:lpstr>
      <vt:lpstr>Wireless U S B</vt:lpstr>
      <vt:lpstr>I R (Infrared) (1 of 2)</vt:lpstr>
      <vt:lpstr>I R (Infrared) (2 of 2)</vt:lpstr>
      <vt:lpstr>802.11 W LAN Standards (1 of 2)</vt:lpstr>
      <vt:lpstr>802.11 W LAN Standards (2 of 2)</vt:lpstr>
      <vt:lpstr>Access Method (1 of 3)</vt:lpstr>
      <vt:lpstr>Access Method (2 of 3)</vt:lpstr>
      <vt:lpstr>Access Method (3 of 3)</vt:lpstr>
      <vt:lpstr>Association (1 of 5)</vt:lpstr>
      <vt:lpstr>Association (2 of 5)</vt:lpstr>
      <vt:lpstr>Association (3 of 5)</vt:lpstr>
      <vt:lpstr>Association (4 of 5)</vt:lpstr>
      <vt:lpstr>Association (5 of 5)</vt:lpstr>
      <vt:lpstr>I E E E 802.11 Frames (1 of 3)</vt:lpstr>
      <vt:lpstr>I E E E 802.11 Frames (2 of 3)</vt:lpstr>
      <vt:lpstr>I E E E 802.11 Frames (3 of 3)</vt:lpstr>
      <vt:lpstr>802.11 Innovations (1 of 4)</vt:lpstr>
      <vt:lpstr>802.11 Innovations (2 of 4)</vt:lpstr>
      <vt:lpstr>802.11 Innovations (3 of 4)</vt:lpstr>
      <vt:lpstr>802.11 Innovations (4 of 4)</vt:lpstr>
      <vt:lpstr>Implementing a Wi-Fi Network</vt:lpstr>
      <vt:lpstr>Wireless Topologies (1 of 6)</vt:lpstr>
      <vt:lpstr>Wireless Topologies (2 of 6)</vt:lpstr>
      <vt:lpstr>Wireless Topologies (3 of 6)</vt:lpstr>
      <vt:lpstr>Wireless Topologies (4 of 6)</vt:lpstr>
      <vt:lpstr>Wireless Topologies (5 of 6)</vt:lpstr>
      <vt:lpstr>Wireless Topologies (6 of 6)</vt:lpstr>
      <vt:lpstr>Determine the Design (1 of 4)</vt:lpstr>
      <vt:lpstr>Determine the Design (2 of 4)</vt:lpstr>
      <vt:lpstr>Determine the Design (3 of 4)</vt:lpstr>
      <vt:lpstr>Determine the Design (4 of 4)</vt:lpstr>
      <vt:lpstr>Configure Wi-Fi Connectivity Devices</vt:lpstr>
      <vt:lpstr>Configure Wi-Fi Clients</vt:lpstr>
      <vt:lpstr>Wi-Fi Network Security</vt:lpstr>
      <vt:lpstr>W P A/W P A2 (Wi-Fi Protected Access) (1 of 2)</vt:lpstr>
      <vt:lpstr>W P A/W P A2 (Wi-Fi Protected Access) (2 of 2)</vt:lpstr>
      <vt:lpstr>Security Threats to Wi-Fi Networks (1 of 2)</vt:lpstr>
      <vt:lpstr>Security Threats to Wi-Fi Networks (2 of 2)</vt:lpstr>
      <vt:lpstr>Troubleshooting Wi-Fi Networks</vt:lpstr>
      <vt:lpstr>Wi-Fi Network Tools (1 of 2)</vt:lpstr>
      <vt:lpstr>Wi-Fi Network Tools (2 of 2)</vt:lpstr>
      <vt:lpstr>Avoid Pitfalls (1 of 2)</vt:lpstr>
      <vt:lpstr>Avoid Pitfalls (2 of 2)</vt:lpstr>
      <vt:lpstr>Chapter Summary (1 of 4)</vt:lpstr>
      <vt:lpstr>Chapter Summary (2 of 4)</vt:lpstr>
      <vt:lpstr>Chapter Summary (3 of 4)</vt:lpstr>
      <vt:lpstr>Chapter Summary (4 of 4)</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Guide to Networks, Eight Edition</dc:title>
  <dc:subject>Networking</dc:subject>
  <dc:creator>Andrews</dc:creator>
  <cp:lastModifiedBy>D, Mohanapriya</cp:lastModifiedBy>
  <cp:revision>999</cp:revision>
  <cp:lastPrinted>2010-11-12T17:54:40Z</cp:lastPrinted>
  <dcterms:created xsi:type="dcterms:W3CDTF">2007-02-15T20:50:52Z</dcterms:created>
  <dcterms:modified xsi:type="dcterms:W3CDTF">2018-03-22T09:01:38Z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732539425</vt:i4>
  </property>
  <property fmtid="{D5CDD505-2E9C-101B-9397-08002B2CF9AE}" pid="3" name="_NewReviewCycle">
    <vt:lpwstr/>
  </property>
  <property fmtid="{D5CDD505-2E9C-101B-9397-08002B2CF9AE}" pid="4" name="_EmailSubject">
    <vt:lpwstr>Cengage Branding/Accessibility </vt:lpwstr>
  </property>
  <property fmtid="{D5CDD505-2E9C-101B-9397-08002B2CF9AE}" pid="5" name="_AuthorEmail">
    <vt:lpwstr>maria.garguilo@cengage.com</vt:lpwstr>
  </property>
  <property fmtid="{D5CDD505-2E9C-101B-9397-08002B2CF9AE}" pid="6" name="_AuthorEmailDisplayName">
    <vt:lpwstr>Garguilo, Maria</vt:lpwstr>
  </property>
  <property fmtid="{D5CDD505-2E9C-101B-9397-08002B2CF9AE}" pid="7" name="_PreviousAdHocReviewCycleID">
    <vt:i4>1933890983</vt:i4>
  </property>
</Properties>
</file>