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0"/>
  </p:notesMasterIdLst>
  <p:handoutMasterIdLst>
    <p:handoutMasterId r:id="rId71"/>
  </p:handoutMasterIdLst>
  <p:sldIdLst>
    <p:sldId id="410" r:id="rId2"/>
    <p:sldId id="257" r:id="rId3"/>
    <p:sldId id="348" r:id="rId4"/>
    <p:sldId id="349" r:id="rId5"/>
    <p:sldId id="350" r:id="rId6"/>
    <p:sldId id="351" r:id="rId7"/>
    <p:sldId id="352" r:id="rId8"/>
    <p:sldId id="353" r:id="rId9"/>
    <p:sldId id="354" r:id="rId10"/>
    <p:sldId id="355" r:id="rId11"/>
    <p:sldId id="356" r:id="rId12"/>
    <p:sldId id="359" r:id="rId13"/>
    <p:sldId id="357" r:id="rId14"/>
    <p:sldId id="358" r:id="rId15"/>
    <p:sldId id="408" r:id="rId16"/>
    <p:sldId id="360" r:id="rId17"/>
    <p:sldId id="361" r:id="rId18"/>
    <p:sldId id="362"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1" r:id="rId37"/>
    <p:sldId id="380" r:id="rId38"/>
    <p:sldId id="382" r:id="rId39"/>
    <p:sldId id="383" r:id="rId40"/>
    <p:sldId id="384" r:id="rId41"/>
    <p:sldId id="385" r:id="rId42"/>
    <p:sldId id="386" r:id="rId43"/>
    <p:sldId id="409" r:id="rId44"/>
    <p:sldId id="387" r:id="rId45"/>
    <p:sldId id="388" r:id="rId46"/>
    <p:sldId id="389" r:id="rId47"/>
    <p:sldId id="390" r:id="rId48"/>
    <p:sldId id="391" r:id="rId49"/>
    <p:sldId id="392" r:id="rId50"/>
    <p:sldId id="393" r:id="rId51"/>
    <p:sldId id="394" r:id="rId52"/>
    <p:sldId id="395" r:id="rId53"/>
    <p:sldId id="396" r:id="rId54"/>
    <p:sldId id="397" r:id="rId55"/>
    <p:sldId id="398" r:id="rId56"/>
    <p:sldId id="399" r:id="rId57"/>
    <p:sldId id="400" r:id="rId58"/>
    <p:sldId id="401" r:id="rId59"/>
    <p:sldId id="402" r:id="rId60"/>
    <p:sldId id="403" r:id="rId61"/>
    <p:sldId id="404" r:id="rId62"/>
    <p:sldId id="405" r:id="rId63"/>
    <p:sldId id="406" r:id="rId64"/>
    <p:sldId id="407" r:id="rId65"/>
    <p:sldId id="307" r:id="rId66"/>
    <p:sldId id="308" r:id="rId67"/>
    <p:sldId id="346" r:id="rId68"/>
    <p:sldId id="347" r:id="rId69"/>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0" autoAdjust="0"/>
    <p:restoredTop sz="92932" autoAdjust="0"/>
  </p:normalViewPr>
  <p:slideViewPr>
    <p:cSldViewPr>
      <p:cViewPr varScale="1">
        <p:scale>
          <a:sx n="104" d="100"/>
          <a:sy n="104" d="100"/>
        </p:scale>
        <p:origin x="1866" y="96"/>
      </p:cViewPr>
      <p:guideLst>
        <p:guide orient="horz" pos="2160"/>
        <p:guide pos="2880"/>
      </p:guideLst>
    </p:cSldViewPr>
  </p:slideViewPr>
  <p:outlineViewPr>
    <p:cViewPr>
      <p:scale>
        <a:sx n="33" d="100"/>
        <a:sy n="33" d="100"/>
      </p:scale>
      <p:origin x="0" y="-557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79169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37</a:t>
            </a:fld>
            <a:endParaRPr lang="en-US" dirty="0"/>
          </a:p>
        </p:txBody>
      </p:sp>
    </p:spTree>
    <p:extLst>
      <p:ext uri="{BB962C8B-B14F-4D97-AF65-F5344CB8AC3E}">
        <p14:creationId xmlns:p14="http://schemas.microsoft.com/office/powerpoint/2010/main" val="427507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3009569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61</a:t>
            </a:fld>
            <a:endParaRPr lang="en-US" dirty="0"/>
          </a:p>
        </p:txBody>
      </p:sp>
    </p:spTree>
    <p:extLst>
      <p:ext uri="{BB962C8B-B14F-4D97-AF65-F5344CB8AC3E}">
        <p14:creationId xmlns:p14="http://schemas.microsoft.com/office/powerpoint/2010/main" val="38197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65</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66</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67</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68</a:t>
            </a:fld>
            <a:endParaRPr lang="en-US" dirty="0"/>
          </a:p>
        </p:txBody>
      </p:sp>
    </p:spTree>
    <p:extLst>
      <p:ext uri="{BB962C8B-B14F-4D97-AF65-F5344CB8AC3E}">
        <p14:creationId xmlns:p14="http://schemas.microsoft.com/office/powerpoint/2010/main" val="17701206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9821917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7</a:t>
            </a:r>
          </a:p>
          <a:p>
            <a:r>
              <a:rPr lang="en-US" sz="2400" b="1" dirty="0">
                <a:solidFill>
                  <a:schemeClr val="tx1"/>
                </a:solidFill>
              </a:rPr>
              <a:t>Virtualization and Cloud Computing</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806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(3 of 9)</a:t>
            </a:r>
            <a:endParaRPr lang="en-US" noProof="0" dirty="0"/>
          </a:p>
        </p:txBody>
      </p:sp>
      <p:sp>
        <p:nvSpPr>
          <p:cNvPr id="3" name="Content Placeholder 2"/>
          <p:cNvSpPr>
            <a:spLocks noGrp="1"/>
          </p:cNvSpPr>
          <p:nvPr>
            <p:ph idx="1"/>
          </p:nvPr>
        </p:nvSpPr>
        <p:spPr>
          <a:xfrm>
            <a:off x="365125" y="1538818"/>
            <a:ext cx="8415338" cy="2179571"/>
          </a:xfrm>
        </p:spPr>
        <p:txBody>
          <a:bodyPr/>
          <a:lstStyle/>
          <a:p>
            <a:pPr>
              <a:spcBef>
                <a:spcPts val="1000"/>
              </a:spcBef>
            </a:pPr>
            <a:r>
              <a:rPr lang="en-US" noProof="0" dirty="0" smtClean="0"/>
              <a:t>The way a 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is configured determines whether the V</a:t>
            </a:r>
            <a:r>
              <a:rPr lang="en-US" sz="100" noProof="0" dirty="0" smtClean="0"/>
              <a:t> </a:t>
            </a:r>
            <a:r>
              <a:rPr lang="en-US" noProof="0" dirty="0" smtClean="0"/>
              <a:t>M is joined to a virtual network or attempts to join the physical LAN the host machine is connected to</a:t>
            </a:r>
          </a:p>
          <a:p>
            <a:pPr>
              <a:spcBef>
                <a:spcPts val="1000"/>
              </a:spcBef>
            </a:pPr>
            <a:r>
              <a:rPr lang="en-US" noProof="0" dirty="0" smtClean="0"/>
              <a:t>Various configurations are called networking modes, the most common are:</a:t>
            </a:r>
          </a:p>
          <a:p>
            <a:pPr lvl="1">
              <a:spcBef>
                <a:spcPts val="1000"/>
              </a:spcBef>
            </a:pPr>
            <a:r>
              <a:rPr lang="en-US" noProof="0" dirty="0" smtClean="0"/>
              <a:t>Bridged</a:t>
            </a:r>
          </a:p>
          <a:p>
            <a:pPr lvl="1">
              <a:spcBef>
                <a:spcPts val="1000"/>
              </a:spcBef>
            </a:pPr>
            <a:r>
              <a:rPr lang="en-US" noProof="0" dirty="0" smtClean="0"/>
              <a:t>N</a:t>
            </a:r>
            <a:r>
              <a:rPr lang="en-US" sz="100" noProof="0" dirty="0" smtClean="0"/>
              <a:t> </a:t>
            </a:r>
            <a:r>
              <a:rPr lang="en-US" noProof="0" dirty="0" smtClean="0"/>
              <a:t>A</a:t>
            </a:r>
            <a:r>
              <a:rPr lang="en-US" sz="100" noProof="0" dirty="0" smtClean="0"/>
              <a:t> </a:t>
            </a:r>
            <a:r>
              <a:rPr lang="en-US" noProof="0" dirty="0" smtClean="0"/>
              <a:t>T</a:t>
            </a:r>
          </a:p>
          <a:p>
            <a:pPr lvl="1">
              <a:spcBef>
                <a:spcPts val="1000"/>
              </a:spcBef>
            </a:pPr>
            <a:r>
              <a:rPr lang="en-US" noProof="0" dirty="0" smtClean="0"/>
              <a:t>Host-only</a:t>
            </a:r>
          </a:p>
        </p:txBody>
      </p:sp>
      <p:pic>
        <p:nvPicPr>
          <p:cNvPr id="5" name="Picture 4" descr="Figure 7-6 Virtual switches exchange traffic through a router. The image illustrates the traffic exchange between virtual switches through a router. Host A has two virtual machines V M 1 and V M 2 which have two network adapters v NIC1 and v NIC 2 respectively that connect to a switch A which connects to the router through a physical NIC A. Host B has two virtual machines: V M 3 and V M 4 which have two virtual network adapter v NIC 3 and v NIC 4 respectively that connect to a switch B which connects to the same router through a physical NIC B.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4712" y="3851562"/>
            <a:ext cx="4760976" cy="229209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25350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(4 of 9)</a:t>
            </a:r>
            <a:endParaRPr lang="en-US" noProof="0" dirty="0"/>
          </a:p>
        </p:txBody>
      </p:sp>
      <p:sp>
        <p:nvSpPr>
          <p:cNvPr id="3" name="Content Placeholder 2"/>
          <p:cNvSpPr>
            <a:spLocks noGrp="1"/>
          </p:cNvSpPr>
          <p:nvPr>
            <p:ph idx="1"/>
          </p:nvPr>
        </p:nvSpPr>
        <p:spPr>
          <a:xfrm>
            <a:off x="365125" y="1538818"/>
            <a:ext cx="8415338" cy="1658916"/>
          </a:xfrm>
        </p:spPr>
        <p:txBody>
          <a:bodyPr/>
          <a:lstStyle/>
          <a:p>
            <a:pPr>
              <a:lnSpc>
                <a:spcPct val="90000"/>
              </a:lnSpc>
              <a:spcBef>
                <a:spcPts val="1000"/>
              </a:spcBef>
            </a:pPr>
            <a:r>
              <a:rPr lang="en-US" noProof="0" dirty="0"/>
              <a:t>Bridged </a:t>
            </a:r>
            <a:r>
              <a:rPr lang="en-US" noProof="0" dirty="0" smtClean="0"/>
              <a:t>mode:</a:t>
            </a:r>
            <a:endParaRPr lang="en-US" noProof="0" dirty="0"/>
          </a:p>
          <a:p>
            <a:pPr lvl="1">
              <a:lnSpc>
                <a:spcPct val="90000"/>
              </a:lnSpc>
              <a:spcBef>
                <a:spcPts val="1000"/>
              </a:spcBef>
            </a:pPr>
            <a:r>
              <a:rPr lang="en-US" noProof="0" dirty="0" smtClean="0"/>
              <a:t>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a:t>
            </a:r>
            <a:r>
              <a:rPr lang="en-US" noProof="0" dirty="0"/>
              <a:t>accesses physical network using host machine’s </a:t>
            </a:r>
            <a:r>
              <a:rPr lang="en-US" noProof="0" dirty="0" smtClean="0"/>
              <a:t>N</a:t>
            </a:r>
            <a:r>
              <a:rPr lang="en-US" sz="100" noProof="0" dirty="0" smtClean="0"/>
              <a:t> </a:t>
            </a:r>
            <a:r>
              <a:rPr lang="en-US" noProof="0" dirty="0" smtClean="0"/>
              <a:t>I</a:t>
            </a:r>
            <a:r>
              <a:rPr lang="en-US" sz="100" noProof="0" dirty="0" smtClean="0"/>
              <a:t> </a:t>
            </a:r>
            <a:r>
              <a:rPr lang="en-US" noProof="0" dirty="0" smtClean="0"/>
              <a:t>C</a:t>
            </a:r>
            <a:endParaRPr lang="en-US" noProof="0" dirty="0"/>
          </a:p>
          <a:p>
            <a:pPr lvl="1">
              <a:lnSpc>
                <a:spcPct val="90000"/>
              </a:lnSpc>
              <a:spcBef>
                <a:spcPts val="1000"/>
              </a:spcBef>
            </a:pPr>
            <a:r>
              <a:rPr lang="en-US" noProof="0" dirty="0"/>
              <a:t>Obtains own </a:t>
            </a:r>
            <a:r>
              <a:rPr lang="en-US" noProof="0" dirty="0" smtClean="0"/>
              <a:t>I</a:t>
            </a:r>
            <a:r>
              <a:rPr lang="en-US" sz="100" noProof="0" dirty="0" smtClean="0"/>
              <a:t> </a:t>
            </a:r>
            <a:r>
              <a:rPr lang="en-US" noProof="0" dirty="0" smtClean="0"/>
              <a:t>P </a:t>
            </a:r>
            <a:r>
              <a:rPr lang="en-US" noProof="0" dirty="0"/>
              <a:t>address, default gateway, and netmask from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t>
            </a:r>
            <a:r>
              <a:rPr lang="en-US" noProof="0" dirty="0"/>
              <a:t>server on physical </a:t>
            </a:r>
            <a:r>
              <a:rPr lang="en-US" noProof="0" dirty="0" smtClean="0"/>
              <a:t>LAN</a:t>
            </a:r>
          </a:p>
          <a:p>
            <a:pPr lvl="1">
              <a:lnSpc>
                <a:spcPct val="90000"/>
              </a:lnSpc>
              <a:spcBef>
                <a:spcPts val="1000"/>
              </a:spcBef>
            </a:pPr>
            <a:r>
              <a:rPr lang="en-US" noProof="0" dirty="0" smtClean="0"/>
              <a:t>VM appears to other nodes as just another client or server on the network</a:t>
            </a:r>
            <a:endParaRPr lang="en-US" noProof="0" dirty="0"/>
          </a:p>
        </p:txBody>
      </p:sp>
      <p:pic>
        <p:nvPicPr>
          <p:cNvPr id="5" name="Picture 4" descr="Figure 7-7 This v N I C accesses the physical network directly in bridged mode. The image illustrates a host with two virtual machines V M 1 and V M 2 which have two network adapters v NIC 1 and v NIC 2 respectively. They connect to the virtual switch with the I P addresses 192.168.1.132 and 192.168.1.133 respectively. The host connects to the D H C P server with the I P address 192.168.1.1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347" y="3493540"/>
            <a:ext cx="4094895" cy="271156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66273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(5 of 9)</a:t>
            </a:r>
            <a:endParaRPr lang="en-US" noProof="0" dirty="0"/>
          </a:p>
        </p:txBody>
      </p:sp>
      <p:pic>
        <p:nvPicPr>
          <p:cNvPr id="6" name="Picture 5" descr="Figure 7-8 Selecting the Bridged option for a v N I C in V Mware. The Hardware dialog box appears while creating a virtual machine in V M ware. The Bridged network connection type is selected. Source: VMware, In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5664" y="1534668"/>
            <a:ext cx="3852672" cy="37886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18601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(6 of 9)</a:t>
            </a:r>
            <a:endParaRPr lang="en-US" noProof="0" dirty="0"/>
          </a:p>
        </p:txBody>
      </p:sp>
      <p:sp>
        <p:nvSpPr>
          <p:cNvPr id="3" name="Content Placeholder 2"/>
          <p:cNvSpPr>
            <a:spLocks noGrp="1"/>
          </p:cNvSpPr>
          <p:nvPr>
            <p:ph idx="1"/>
          </p:nvPr>
        </p:nvSpPr>
        <p:spPr>
          <a:xfrm>
            <a:off x="365125" y="1538818"/>
            <a:ext cx="8415338" cy="2036455"/>
          </a:xfrm>
        </p:spPr>
        <p:txBody>
          <a:bodyPr/>
          <a:lstStyle/>
          <a:p>
            <a:pPr>
              <a:lnSpc>
                <a:spcPct val="90000"/>
              </a:lnSpc>
              <a:spcBef>
                <a:spcPts val="1000"/>
              </a:spcBef>
            </a:pPr>
            <a:r>
              <a:rPr lang="en-US" noProof="0" dirty="0" smtClean="0"/>
              <a:t>N</a:t>
            </a:r>
            <a:r>
              <a:rPr lang="en-US" sz="100" noProof="0" dirty="0" smtClean="0"/>
              <a:t> </a:t>
            </a:r>
            <a:r>
              <a:rPr lang="en-US" noProof="0" dirty="0" smtClean="0"/>
              <a:t>A</a:t>
            </a:r>
            <a:r>
              <a:rPr lang="en-US" sz="100" noProof="0" dirty="0" smtClean="0"/>
              <a:t> </a:t>
            </a:r>
            <a:r>
              <a:rPr lang="en-US" noProof="0" dirty="0" smtClean="0"/>
              <a:t>T mode:</a:t>
            </a:r>
            <a:endParaRPr lang="en-US" noProof="0" dirty="0"/>
          </a:p>
          <a:p>
            <a:pPr lvl="1">
              <a:lnSpc>
                <a:spcPct val="90000"/>
              </a:lnSpc>
              <a:spcBef>
                <a:spcPts val="1000"/>
              </a:spcBef>
            </a:pPr>
            <a:r>
              <a:rPr lang="en-US" noProof="0" dirty="0" smtClean="0"/>
              <a:t>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a:t>
            </a:r>
            <a:r>
              <a:rPr lang="en-US" noProof="0" dirty="0"/>
              <a:t>relies on </a:t>
            </a:r>
            <a:r>
              <a:rPr lang="en-US" noProof="0" dirty="0" smtClean="0"/>
              <a:t>host machine </a:t>
            </a:r>
            <a:r>
              <a:rPr lang="en-US" noProof="0" dirty="0"/>
              <a:t>to act as </a:t>
            </a:r>
            <a:r>
              <a:rPr lang="en-US" noProof="0" dirty="0" smtClean="0"/>
              <a:t>N</a:t>
            </a:r>
            <a:r>
              <a:rPr lang="en-US" sz="100" noProof="0" dirty="0" smtClean="0"/>
              <a:t> </a:t>
            </a:r>
            <a:r>
              <a:rPr lang="en-US" noProof="0" dirty="0" smtClean="0"/>
              <a:t>A</a:t>
            </a:r>
            <a:r>
              <a:rPr lang="en-US" sz="100" noProof="0" dirty="0" smtClean="0"/>
              <a:t> </a:t>
            </a:r>
            <a:r>
              <a:rPr lang="en-US" noProof="0" dirty="0" smtClean="0"/>
              <a:t>T </a:t>
            </a:r>
            <a:r>
              <a:rPr lang="en-US" noProof="0" dirty="0"/>
              <a:t>device</a:t>
            </a:r>
          </a:p>
          <a:p>
            <a:pPr lvl="1">
              <a:lnSpc>
                <a:spcPct val="90000"/>
              </a:lnSpc>
              <a:spcBef>
                <a:spcPts val="1000"/>
              </a:spcBef>
            </a:pPr>
            <a:r>
              <a:rPr lang="en-US" noProof="0" dirty="0"/>
              <a:t>Obtains </a:t>
            </a:r>
            <a:r>
              <a:rPr lang="en-US" noProof="0" dirty="0" smtClean="0"/>
              <a:t>I</a:t>
            </a:r>
            <a:r>
              <a:rPr lang="en-US" sz="100" noProof="0" dirty="0" smtClean="0"/>
              <a:t> </a:t>
            </a:r>
            <a:r>
              <a:rPr lang="en-US" noProof="0" dirty="0" smtClean="0"/>
              <a:t>P </a:t>
            </a:r>
            <a:r>
              <a:rPr lang="en-US" noProof="0" dirty="0"/>
              <a:t>addressing information from host</a:t>
            </a:r>
          </a:p>
          <a:p>
            <a:pPr lvl="1">
              <a:lnSpc>
                <a:spcPct val="90000"/>
              </a:lnSpc>
              <a:spcBef>
                <a:spcPts val="1000"/>
              </a:spcBef>
            </a:pPr>
            <a:r>
              <a:rPr lang="en-US" noProof="0" dirty="0" smtClean="0"/>
              <a:t>Hypervisor acts </a:t>
            </a:r>
            <a:r>
              <a:rPr lang="en-US" noProof="0" dirty="0"/>
              <a:t>as a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t>
            </a:r>
            <a:r>
              <a:rPr lang="en-US" noProof="0" dirty="0"/>
              <a:t>server</a:t>
            </a:r>
          </a:p>
          <a:p>
            <a:pPr lvl="1">
              <a:lnSpc>
                <a:spcPct val="90000"/>
              </a:lnSpc>
              <a:spcBef>
                <a:spcPts val="1000"/>
              </a:spcBef>
            </a:pPr>
            <a:r>
              <a:rPr lang="en-US" noProof="0" dirty="0"/>
              <a:t>Appropriate for </a:t>
            </a:r>
            <a:r>
              <a:rPr lang="en-US" noProof="0" dirty="0" smtClean="0"/>
              <a:t>V</a:t>
            </a:r>
            <a:r>
              <a:rPr lang="en-US" sz="100" noProof="0" dirty="0" smtClean="0"/>
              <a:t> </a:t>
            </a:r>
            <a:r>
              <a:rPr lang="en-US" noProof="0" dirty="0" smtClean="0"/>
              <a:t>Ms </a:t>
            </a:r>
            <a:r>
              <a:rPr lang="en-US" noProof="0" dirty="0"/>
              <a:t>that do not need to be accessed at a known address by other network nodes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7590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(7 of 9)</a:t>
            </a:r>
            <a:endParaRPr lang="en-US" noProof="0" dirty="0"/>
          </a:p>
        </p:txBody>
      </p:sp>
      <p:pic>
        <p:nvPicPr>
          <p:cNvPr id="6" name="Picture 5" descr="Figure 7-9 The v N I C accesses the physical network via N A T in N A T mode. The image illustrates a v NIC accessing the physical network via a NAT in NAT mode. A host with two virtual machines V M 1 and V M 2 having two network adapters v NIC 1 and vNIC2 respectively connect to the virtual switch with the I P addresses 10.1.1.129 and 10.1.1.128 respectively. Two other switches connect to the physical NIC and to the D H C P service. The host connects to a physical network with the I P address 192.168.1.1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2596" y="2048256"/>
            <a:ext cx="4178808" cy="27614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93223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(8 of 9)</a:t>
            </a:r>
            <a:endParaRPr lang="en-US" noProof="0" dirty="0"/>
          </a:p>
        </p:txBody>
      </p:sp>
      <p:pic>
        <p:nvPicPr>
          <p:cNvPr id="3" name="Picture 2" descr="Figure 7-10 Selecting the N A T option for a v N I C in VirtualBox. The networking modes dialog box in Virtual Box. The NAT option is selected. Source: VMware, In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5152" y="1679871"/>
            <a:ext cx="5340096" cy="39105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84446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(9 of 9)</a:t>
            </a:r>
            <a:endParaRPr lang="en-US" noProof="0" dirty="0"/>
          </a:p>
        </p:txBody>
      </p:sp>
      <p:sp>
        <p:nvSpPr>
          <p:cNvPr id="3" name="Content Placeholder 2"/>
          <p:cNvSpPr>
            <a:spLocks noGrp="1"/>
          </p:cNvSpPr>
          <p:nvPr>
            <p:ph idx="1"/>
          </p:nvPr>
        </p:nvSpPr>
        <p:spPr>
          <a:xfrm>
            <a:off x="365125" y="1538818"/>
            <a:ext cx="8415338" cy="1409617"/>
          </a:xfrm>
        </p:spPr>
        <p:txBody>
          <a:bodyPr/>
          <a:lstStyle/>
          <a:p>
            <a:pPr>
              <a:lnSpc>
                <a:spcPct val="90000"/>
              </a:lnSpc>
              <a:spcBef>
                <a:spcPts val="1000"/>
              </a:spcBef>
            </a:pPr>
            <a:r>
              <a:rPr lang="en-US" noProof="0" dirty="0"/>
              <a:t>Host-only </a:t>
            </a:r>
            <a:r>
              <a:rPr lang="en-US" noProof="0" dirty="0" smtClean="0"/>
              <a:t>mode:</a:t>
            </a:r>
            <a:endParaRPr lang="en-US" noProof="0" dirty="0"/>
          </a:p>
          <a:p>
            <a:pPr lvl="1">
              <a:lnSpc>
                <a:spcPct val="90000"/>
              </a:lnSpc>
              <a:spcBef>
                <a:spcPts val="1000"/>
              </a:spcBef>
            </a:pPr>
            <a:r>
              <a:rPr lang="en-US" noProof="0" dirty="0" smtClean="0"/>
              <a:t>V</a:t>
            </a:r>
            <a:r>
              <a:rPr lang="en-US" sz="100" noProof="0" dirty="0" smtClean="0"/>
              <a:t> </a:t>
            </a:r>
            <a:r>
              <a:rPr lang="en-US" noProof="0" dirty="0" smtClean="0"/>
              <a:t>Ms </a:t>
            </a:r>
            <a:r>
              <a:rPr lang="en-US" noProof="0" dirty="0"/>
              <a:t>on one host can exchange data with each other and the host</a:t>
            </a:r>
          </a:p>
          <a:p>
            <a:pPr lvl="1">
              <a:lnSpc>
                <a:spcPct val="90000"/>
              </a:lnSpc>
              <a:spcBef>
                <a:spcPts val="1000"/>
              </a:spcBef>
            </a:pPr>
            <a:r>
              <a:rPr lang="en-US" noProof="0" dirty="0"/>
              <a:t>Cannot communicate with nodes beyond the host</a:t>
            </a:r>
          </a:p>
          <a:p>
            <a:pPr lvl="1">
              <a:lnSpc>
                <a:spcPct val="90000"/>
              </a:lnSpc>
              <a:spcBef>
                <a:spcPts val="1000"/>
              </a:spcBef>
            </a:pPr>
            <a:r>
              <a:rPr lang="en-US" noProof="0" dirty="0"/>
              <a:t>Never receive or transmit data with host’s physical </a:t>
            </a:r>
            <a:r>
              <a:rPr lang="en-US" noProof="0" dirty="0" smtClean="0"/>
              <a:t>N</a:t>
            </a:r>
            <a:r>
              <a:rPr lang="en-US" sz="100" noProof="0" dirty="0" smtClean="0"/>
              <a:t> </a:t>
            </a:r>
            <a:r>
              <a:rPr lang="en-US" noProof="0" dirty="0" smtClean="0"/>
              <a:t>I</a:t>
            </a:r>
            <a:r>
              <a:rPr lang="en-US" sz="100" noProof="0" dirty="0" smtClean="0"/>
              <a:t> </a:t>
            </a:r>
            <a:r>
              <a:rPr lang="en-US" noProof="0" dirty="0" smtClean="0"/>
              <a:t>C</a:t>
            </a:r>
          </a:p>
        </p:txBody>
      </p:sp>
      <p:pic>
        <p:nvPicPr>
          <p:cNvPr id="5" name="Picture 4" descr="Figure 7-11 v N I Cs in a host-only network can only talk to other V Ms running on that host. The image illustrates a host-only network. A host with two virtual machines V M 1 and V M 2 having two network adapters v NIC 1 and v NIC 2 respectively, connect to the virtual switch with the I P addresses 10.1.1.129 and 10.1.1.128 respectively. Two other switches connect to the physical NIC and to the D H C P servi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760" y="3111763"/>
            <a:ext cx="3480081" cy="3002709"/>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52010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Pros and Cons of Virtualization</a:t>
            </a:r>
            <a:endParaRPr lang="en-US" noProof="0" dirty="0"/>
          </a:p>
        </p:txBody>
      </p:sp>
      <p:sp>
        <p:nvSpPr>
          <p:cNvPr id="3" name="Content Placeholder 2"/>
          <p:cNvSpPr>
            <a:spLocks noGrp="1"/>
          </p:cNvSpPr>
          <p:nvPr>
            <p:ph idx="1"/>
          </p:nvPr>
        </p:nvSpPr>
        <p:spPr>
          <a:xfrm>
            <a:off x="365125" y="1538818"/>
            <a:ext cx="8415338" cy="3844129"/>
          </a:xfrm>
        </p:spPr>
        <p:txBody>
          <a:bodyPr/>
          <a:lstStyle/>
          <a:p>
            <a:pPr>
              <a:spcBef>
                <a:spcPts val="1000"/>
              </a:spcBef>
            </a:pPr>
            <a:r>
              <a:rPr lang="en-US" noProof="0" dirty="0"/>
              <a:t>Advantages of </a:t>
            </a:r>
            <a:r>
              <a:rPr lang="en-US" noProof="0" dirty="0" smtClean="0"/>
              <a:t>virtualization:</a:t>
            </a:r>
            <a:endParaRPr lang="en-US" noProof="0" dirty="0"/>
          </a:p>
          <a:p>
            <a:pPr lvl="1">
              <a:spcBef>
                <a:spcPts val="1000"/>
              </a:spcBef>
            </a:pPr>
            <a:r>
              <a:rPr lang="en-US" noProof="0" dirty="0"/>
              <a:t>Efficient use of resources</a:t>
            </a:r>
          </a:p>
          <a:p>
            <a:pPr lvl="1">
              <a:spcBef>
                <a:spcPts val="1000"/>
              </a:spcBef>
            </a:pPr>
            <a:r>
              <a:rPr lang="en-US" noProof="0" dirty="0"/>
              <a:t>Cost and energy savings</a:t>
            </a:r>
          </a:p>
          <a:p>
            <a:pPr lvl="1">
              <a:spcBef>
                <a:spcPts val="1000"/>
              </a:spcBef>
            </a:pPr>
            <a:r>
              <a:rPr lang="en-US" noProof="0" dirty="0"/>
              <a:t>Fault and threat isolation</a:t>
            </a:r>
          </a:p>
          <a:p>
            <a:pPr lvl="1">
              <a:spcBef>
                <a:spcPts val="1000"/>
              </a:spcBef>
            </a:pPr>
            <a:r>
              <a:rPr lang="en-US" noProof="0" dirty="0"/>
              <a:t>Simple backups, recovery, and replication</a:t>
            </a:r>
          </a:p>
          <a:p>
            <a:pPr>
              <a:spcBef>
                <a:spcPts val="1000"/>
              </a:spcBef>
            </a:pPr>
            <a:r>
              <a:rPr lang="en-US" noProof="0" dirty="0" smtClean="0"/>
              <a:t>Disadvantages:</a:t>
            </a:r>
            <a:endParaRPr lang="en-US" noProof="0" dirty="0"/>
          </a:p>
          <a:p>
            <a:pPr lvl="1">
              <a:spcBef>
                <a:spcPts val="1000"/>
              </a:spcBef>
            </a:pPr>
            <a:r>
              <a:rPr lang="en-US" noProof="0" dirty="0"/>
              <a:t>Compromised performance</a:t>
            </a:r>
          </a:p>
          <a:p>
            <a:pPr lvl="1">
              <a:spcBef>
                <a:spcPts val="1000"/>
              </a:spcBef>
            </a:pPr>
            <a:r>
              <a:rPr lang="en-US" noProof="0" dirty="0"/>
              <a:t>Increased complexity</a:t>
            </a:r>
          </a:p>
          <a:p>
            <a:pPr lvl="1">
              <a:spcBef>
                <a:spcPts val="1000"/>
              </a:spcBef>
            </a:pPr>
            <a:r>
              <a:rPr lang="en-US" noProof="0" dirty="0"/>
              <a:t>Increased licensing costs</a:t>
            </a:r>
          </a:p>
          <a:p>
            <a:pPr lvl="1">
              <a:spcBef>
                <a:spcPts val="1000"/>
              </a:spcBef>
            </a:pPr>
            <a:r>
              <a:rPr lang="en-US" noProof="0" dirty="0"/>
              <a:t>Single point of </a:t>
            </a:r>
            <a:r>
              <a:rPr lang="en-US" noProof="0" dirty="0" smtClean="0"/>
              <a:t>failure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0541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t>
            </a:r>
            <a:r>
              <a:rPr lang="en-US" sz="100" noProof="0" dirty="0" smtClean="0"/>
              <a:t> </a:t>
            </a:r>
            <a:r>
              <a:rPr lang="en-US" noProof="0" dirty="0" smtClean="0"/>
              <a:t>F</a:t>
            </a:r>
            <a:r>
              <a:rPr lang="en-US" sz="100" noProof="0" dirty="0" smtClean="0"/>
              <a:t> </a:t>
            </a:r>
            <a:r>
              <a:rPr lang="en-US" noProof="0" dirty="0" smtClean="0"/>
              <a:t>V (Network Functions Virtualization) (1 of 2)</a:t>
            </a:r>
            <a:endParaRPr lang="en-US" noProof="0" dirty="0"/>
          </a:p>
        </p:txBody>
      </p:sp>
      <p:sp>
        <p:nvSpPr>
          <p:cNvPr id="3" name="Content Placeholder 2"/>
          <p:cNvSpPr>
            <a:spLocks noGrp="1"/>
          </p:cNvSpPr>
          <p:nvPr>
            <p:ph idx="1"/>
          </p:nvPr>
        </p:nvSpPr>
        <p:spPr>
          <a:xfrm>
            <a:off x="365125" y="1538818"/>
            <a:ext cx="8415338" cy="2965427"/>
          </a:xfrm>
        </p:spPr>
        <p:txBody>
          <a:bodyPr/>
          <a:lstStyle/>
          <a:p>
            <a:r>
              <a:rPr lang="en-US" noProof="0" dirty="0" smtClean="0"/>
              <a:t>Options for virtualizing network devices:</a:t>
            </a:r>
          </a:p>
          <a:p>
            <a:pPr lvl="1"/>
            <a:r>
              <a:rPr lang="en-US" noProof="0" dirty="0" smtClean="0"/>
              <a:t>Virtual firewall—Install a firewall’s O</a:t>
            </a:r>
            <a:r>
              <a:rPr lang="en-US" sz="100" noProof="0" dirty="0" smtClean="0"/>
              <a:t> </a:t>
            </a:r>
            <a:r>
              <a:rPr lang="en-US" noProof="0" dirty="0" smtClean="0"/>
              <a:t>S in a V</a:t>
            </a:r>
            <a:r>
              <a:rPr lang="en-US" sz="100" noProof="0" dirty="0" smtClean="0"/>
              <a:t> </a:t>
            </a:r>
            <a:r>
              <a:rPr lang="en-US" noProof="0" dirty="0" smtClean="0"/>
              <a:t>M on an inexpensive server</a:t>
            </a:r>
          </a:p>
          <a:p>
            <a:pPr lvl="1"/>
            <a:r>
              <a:rPr lang="en-US" noProof="0" dirty="0" smtClean="0"/>
              <a:t>Virtual router—Install a router VM on a server instead of purchasing an expensive hardware router</a:t>
            </a:r>
          </a:p>
          <a:p>
            <a:r>
              <a:rPr lang="en-US" noProof="0" dirty="0" smtClean="0"/>
              <a:t>Advantages of virtualizing network functions:</a:t>
            </a:r>
          </a:p>
          <a:p>
            <a:pPr lvl="1"/>
            <a:r>
              <a:rPr lang="en-US" noProof="0" dirty="0" smtClean="0"/>
              <a:t>Virtual devices can be quickly and sometimes automatically migrated (moved) from one server to another in the event of hardware failure of maintenance</a:t>
            </a:r>
          </a:p>
          <a:p>
            <a:pPr lvl="1"/>
            <a:r>
              <a:rPr lang="en-US" noProof="0" dirty="0" smtClean="0"/>
              <a:t>Resources are utilized more efficiently</a:t>
            </a:r>
          </a:p>
          <a:p>
            <a:pPr lvl="1"/>
            <a:r>
              <a:rPr lang="en-US" noProof="0" dirty="0" smtClean="0"/>
              <a:t>Services can be easily scaled to meet the changing needs of a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6537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t>
            </a:r>
            <a:r>
              <a:rPr lang="en-US" sz="100" noProof="0" dirty="0" smtClean="0"/>
              <a:t> </a:t>
            </a:r>
            <a:r>
              <a:rPr lang="en-US" noProof="0" dirty="0" smtClean="0"/>
              <a:t>F</a:t>
            </a:r>
            <a:r>
              <a:rPr lang="en-US" sz="100" noProof="0" dirty="0" smtClean="0"/>
              <a:t> </a:t>
            </a:r>
            <a:r>
              <a:rPr lang="en-US" noProof="0" dirty="0" smtClean="0"/>
              <a:t>V (Network Functions Virtualization) (2 of 2)</a:t>
            </a:r>
            <a:endParaRPr lang="en-US" noProof="0" dirty="0"/>
          </a:p>
        </p:txBody>
      </p:sp>
      <p:sp>
        <p:nvSpPr>
          <p:cNvPr id="3" name="Content Placeholder 2"/>
          <p:cNvSpPr>
            <a:spLocks noGrp="1"/>
          </p:cNvSpPr>
          <p:nvPr>
            <p:ph idx="1"/>
          </p:nvPr>
        </p:nvSpPr>
        <p:spPr>
          <a:xfrm>
            <a:off x="365125" y="1538818"/>
            <a:ext cx="8415338" cy="4381712"/>
          </a:xfrm>
        </p:spPr>
        <p:txBody>
          <a:bodyPr/>
          <a:lstStyle/>
          <a:p>
            <a:pPr>
              <a:spcBef>
                <a:spcPts val="1000"/>
              </a:spcBef>
            </a:pPr>
            <a:r>
              <a:rPr lang="en-US" noProof="0" dirty="0" smtClean="0"/>
              <a:t>N</a:t>
            </a:r>
            <a:r>
              <a:rPr lang="en-US" sz="100" noProof="0" dirty="0" smtClean="0"/>
              <a:t> </a:t>
            </a:r>
            <a:r>
              <a:rPr lang="en-US" noProof="0" dirty="0" smtClean="0"/>
              <a:t>F</a:t>
            </a:r>
            <a:r>
              <a:rPr lang="en-US" sz="100" noProof="0" dirty="0" smtClean="0"/>
              <a:t> </a:t>
            </a:r>
            <a:r>
              <a:rPr lang="en-US" noProof="0" dirty="0" smtClean="0"/>
              <a:t>V (Network Functions Virtualization):</a:t>
            </a:r>
          </a:p>
          <a:p>
            <a:pPr lvl="1">
              <a:spcBef>
                <a:spcPts val="1000"/>
              </a:spcBef>
            </a:pPr>
            <a:r>
              <a:rPr lang="en-US" noProof="0" dirty="0" smtClean="0"/>
              <a:t>Merging physical and virtual network architectures</a:t>
            </a:r>
          </a:p>
          <a:p>
            <a:pPr lvl="1">
              <a:spcBef>
                <a:spcPts val="1000"/>
              </a:spcBef>
            </a:pPr>
            <a:r>
              <a:rPr lang="en-US" noProof="0" dirty="0" smtClean="0"/>
              <a:t>Provides flexible, cost-saving options for many types of network devices including:</a:t>
            </a:r>
          </a:p>
          <a:p>
            <a:pPr lvl="2">
              <a:spcBef>
                <a:spcPts val="1000"/>
              </a:spcBef>
            </a:pPr>
            <a:r>
              <a:rPr lang="en-US" noProof="0" dirty="0" smtClean="0"/>
              <a:t>Virtual servers</a:t>
            </a:r>
          </a:p>
          <a:p>
            <a:pPr lvl="2">
              <a:spcBef>
                <a:spcPts val="1000"/>
              </a:spcBef>
            </a:pPr>
            <a:r>
              <a:rPr lang="en-US" noProof="0" dirty="0" smtClean="0"/>
              <a:t>Data storage</a:t>
            </a:r>
          </a:p>
          <a:p>
            <a:pPr lvl="2">
              <a:spcBef>
                <a:spcPts val="1000"/>
              </a:spcBef>
            </a:pPr>
            <a:r>
              <a:rPr lang="en-US" noProof="0" dirty="0" smtClean="0"/>
              <a:t>Load balancers</a:t>
            </a:r>
          </a:p>
          <a:p>
            <a:pPr lvl="2">
              <a:spcBef>
                <a:spcPts val="1000"/>
              </a:spcBef>
            </a:pPr>
            <a:r>
              <a:rPr lang="en-US" noProof="0" dirty="0" smtClean="0"/>
              <a:t>Firewall</a:t>
            </a:r>
          </a:p>
          <a:p>
            <a:pPr>
              <a:spcBef>
                <a:spcPts val="1000"/>
              </a:spcBef>
            </a:pPr>
            <a:r>
              <a:rPr lang="en-US" noProof="0" dirty="0" smtClean="0"/>
              <a:t>Keep in mind:</a:t>
            </a:r>
          </a:p>
          <a:p>
            <a:pPr lvl="1">
              <a:spcBef>
                <a:spcPts val="1000"/>
              </a:spcBef>
            </a:pPr>
            <a:r>
              <a:rPr lang="en-US" noProof="0" dirty="0" smtClean="0"/>
              <a:t>You will need licenses for each virtualized device</a:t>
            </a:r>
          </a:p>
          <a:p>
            <a:pPr lvl="1">
              <a:spcBef>
                <a:spcPts val="1000"/>
              </a:spcBef>
            </a:pPr>
            <a:r>
              <a:rPr lang="en-US" noProof="0" dirty="0" smtClean="0"/>
              <a:t>Interaction between physical and virtual devices introduces a small degree of latency</a:t>
            </a:r>
          </a:p>
          <a:p>
            <a:pPr lvl="1">
              <a:spcBef>
                <a:spcPts val="1000"/>
              </a:spcBef>
            </a:pPr>
            <a:r>
              <a:rPr lang="en-US" noProof="0" dirty="0" smtClean="0"/>
              <a:t>Some administrators are not comfortable using a virtual firewall to protect an entire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434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a:t>
            </a:r>
            <a:endParaRPr lang="en-US" noProof="0" dirty="0"/>
          </a:p>
        </p:txBody>
      </p:sp>
      <p:sp>
        <p:nvSpPr>
          <p:cNvPr id="3" name="Text Placeholder 2"/>
          <p:cNvSpPr>
            <a:spLocks noGrp="1"/>
          </p:cNvSpPr>
          <p:nvPr>
            <p:ph type="body" idx="1"/>
          </p:nvPr>
        </p:nvSpPr>
        <p:spPr>
          <a:xfrm>
            <a:off x="2641600" y="2942670"/>
            <a:ext cx="6172200" cy="2303708"/>
          </a:xfrm>
        </p:spPr>
        <p:txBody>
          <a:bodyPr/>
          <a:lstStyle/>
          <a:p>
            <a:pPr marL="360363" indent="-360363"/>
            <a:r>
              <a:rPr lang="en-US" b="1" noProof="0" dirty="0" smtClean="0">
                <a:solidFill>
                  <a:srgbClr val="1B70A5"/>
                </a:solidFill>
              </a:rPr>
              <a:t>7.1</a:t>
            </a:r>
            <a:r>
              <a:rPr lang="en-US" noProof="0" dirty="0" smtClean="0"/>
              <a:t> Describe and explain virtualization technologies, including how virtual machines connect with a network and how networking infrastructure devices can be virtualized</a:t>
            </a:r>
          </a:p>
          <a:p>
            <a:pPr marL="360363" indent="-360363"/>
            <a:r>
              <a:rPr lang="en-US" b="1" noProof="0" dirty="0" smtClean="0">
                <a:solidFill>
                  <a:srgbClr val="1B70A5"/>
                </a:solidFill>
              </a:rPr>
              <a:t>7.2</a:t>
            </a:r>
            <a:r>
              <a:rPr lang="en-US" noProof="0" dirty="0" smtClean="0"/>
              <a:t> Describe cloud computing categories and models, and discuss concerns regarding cloud connectivity and security</a:t>
            </a:r>
          </a:p>
          <a:p>
            <a:r>
              <a:rPr lang="en-US" b="1" noProof="0" dirty="0" smtClean="0">
                <a:solidFill>
                  <a:srgbClr val="1B70A5"/>
                </a:solidFill>
              </a:rPr>
              <a:t>7.3</a:t>
            </a:r>
            <a:r>
              <a:rPr lang="en-US" noProof="0" dirty="0" smtClean="0"/>
              <a:t> Secure network connections using encryption protocols</a:t>
            </a:r>
          </a:p>
          <a:p>
            <a:r>
              <a:rPr lang="en-US" b="1" noProof="0" dirty="0" smtClean="0">
                <a:solidFill>
                  <a:srgbClr val="1B70A5"/>
                </a:solidFill>
              </a:rPr>
              <a:t>7.4</a:t>
            </a:r>
            <a:r>
              <a:rPr lang="en-US" noProof="0" dirty="0" smtClean="0"/>
              <a:t> Configure remote access connections between devices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D</a:t>
            </a:r>
            <a:r>
              <a:rPr lang="en-US" sz="100" noProof="0" dirty="0" smtClean="0"/>
              <a:t> </a:t>
            </a:r>
            <a:r>
              <a:rPr lang="en-US" noProof="0" dirty="0" smtClean="0"/>
              <a:t>N (Software-Defined Networking) (1 of 4)</a:t>
            </a:r>
            <a:endParaRPr lang="en-US" noProof="0" dirty="0"/>
          </a:p>
        </p:txBody>
      </p:sp>
      <p:sp>
        <p:nvSpPr>
          <p:cNvPr id="3" name="Content Placeholder 2"/>
          <p:cNvSpPr>
            <a:spLocks noGrp="1"/>
          </p:cNvSpPr>
          <p:nvPr>
            <p:ph idx="1"/>
          </p:nvPr>
        </p:nvSpPr>
        <p:spPr>
          <a:xfrm>
            <a:off x="365125" y="1538818"/>
            <a:ext cx="8415338" cy="2980303"/>
          </a:xfrm>
        </p:spPr>
        <p:txBody>
          <a:bodyPr/>
          <a:lstStyle/>
          <a:p>
            <a:pPr>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N:</a:t>
            </a:r>
            <a:endParaRPr lang="en-US" noProof="0" dirty="0"/>
          </a:p>
          <a:p>
            <a:pPr lvl="1">
              <a:spcBef>
                <a:spcPts val="1000"/>
              </a:spcBef>
            </a:pPr>
            <a:r>
              <a:rPr lang="en-US" noProof="0" dirty="0"/>
              <a:t>The virtualization of network services</a:t>
            </a:r>
          </a:p>
          <a:p>
            <a:pPr lvl="2">
              <a:spcBef>
                <a:spcPts val="1000"/>
              </a:spcBef>
            </a:pPr>
            <a:r>
              <a:rPr lang="en-US" noProof="0" dirty="0" smtClean="0"/>
              <a:t>An S</a:t>
            </a:r>
            <a:r>
              <a:rPr lang="en-US" sz="100" noProof="0" dirty="0" smtClean="0"/>
              <a:t> </a:t>
            </a:r>
            <a:r>
              <a:rPr lang="en-US" noProof="0" dirty="0" smtClean="0"/>
              <a:t>D</a:t>
            </a:r>
            <a:r>
              <a:rPr lang="en-US" sz="100" noProof="0" dirty="0" smtClean="0"/>
              <a:t> </a:t>
            </a:r>
            <a:r>
              <a:rPr lang="en-US" noProof="0" dirty="0" smtClean="0"/>
              <a:t>N controller (or network controller) </a:t>
            </a:r>
            <a:r>
              <a:rPr lang="en-US" noProof="0" dirty="0"/>
              <a:t>manages these services instead of services being directly managed by hardware devices </a:t>
            </a:r>
          </a:p>
          <a:p>
            <a:pPr lvl="1">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N </a:t>
            </a:r>
            <a:r>
              <a:rPr lang="en-US" noProof="0" dirty="0"/>
              <a:t>controller integrates all of the network’s virtual and physical devices into one cohesive system</a:t>
            </a:r>
          </a:p>
          <a:p>
            <a:pPr lvl="1">
              <a:spcBef>
                <a:spcPts val="1000"/>
              </a:spcBef>
            </a:pPr>
            <a:r>
              <a:rPr lang="en-US" noProof="0" dirty="0"/>
              <a:t>Protocols handle the process of making decisions (called the control plane)</a:t>
            </a:r>
          </a:p>
          <a:p>
            <a:pPr lvl="1">
              <a:spcBef>
                <a:spcPts val="1000"/>
              </a:spcBef>
            </a:pPr>
            <a:r>
              <a:rPr lang="en-US" noProof="0" dirty="0"/>
              <a:t>Physical devices make actual contact with data transmissions as they traverse the network (called the data plane</a:t>
            </a:r>
            <a:r>
              <a:rPr lang="en-US" noProof="0" dirty="0" smtClean="0"/>
              <a: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91019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D</a:t>
            </a:r>
            <a:r>
              <a:rPr lang="en-US" sz="100" noProof="0" dirty="0" smtClean="0"/>
              <a:t> </a:t>
            </a:r>
            <a:r>
              <a:rPr lang="en-US" noProof="0" dirty="0" smtClean="0"/>
              <a:t>N (Software-Defined Networking) (2 of 4)</a:t>
            </a:r>
            <a:endParaRPr lang="en-US" noProof="0" dirty="0"/>
          </a:p>
        </p:txBody>
      </p:sp>
      <p:pic>
        <p:nvPicPr>
          <p:cNvPr id="6" name="Picture 5" descr="Figure 7-12 Individual control planes in a traditional network versus a centralized control plane in an S D N network. The image illustrates a traditional and a SDN network. &#10;The traditional network has control plane with a data plane and router which connects to two other interconnected control planes. The first control plane has a data plane and a switch and the second control plane has data plane and v Switch. The S D N has a control plane, SDN controller, that connects to the three data planes directly and to each other. The first data plane has a router, the second data plane has a switch and the third plane has a v Switch.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3664" y="2503932"/>
            <a:ext cx="5376672" cy="18501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26824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D</a:t>
            </a:r>
            <a:r>
              <a:rPr lang="en-US" sz="100" noProof="0" dirty="0" smtClean="0"/>
              <a:t> </a:t>
            </a:r>
            <a:r>
              <a:rPr lang="en-US" noProof="0" dirty="0" smtClean="0"/>
              <a:t>N (Software-Defined Networking) (3 of 4)</a:t>
            </a:r>
            <a:endParaRPr lang="en-US" noProof="0" dirty="0"/>
          </a:p>
        </p:txBody>
      </p:sp>
      <p:pic>
        <p:nvPicPr>
          <p:cNvPr id="6" name="Picture 5" descr="Figure 7-13 Physical and virtual network devices operate only on Layer&#10;1’s data plane, while the S D N controller takes over decision-making functions at Layers 2 and up. The image illustrates the relationship between the data plane, control plane and application layer. The data plane labeled physical devices: switches, v Switch, router and v Routers, connect to the control plane labeled S D N controller makes decisions for: which consists of routing, switching, blocking and forwarding. The control plane connects to the application layer which has the web browser, the VoIP, the D N S and the S D N apps by A P I.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33828" y="1603248"/>
            <a:ext cx="4276344" cy="365150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50831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D</a:t>
            </a:r>
            <a:r>
              <a:rPr lang="en-US" sz="100" noProof="0" dirty="0" smtClean="0"/>
              <a:t> </a:t>
            </a:r>
            <a:r>
              <a:rPr lang="en-US" noProof="0" dirty="0" smtClean="0"/>
              <a:t>N (Software-Defined Networking) (4 of 4)</a:t>
            </a:r>
            <a:endParaRPr lang="en-US" noProof="0" dirty="0"/>
          </a:p>
        </p:txBody>
      </p:sp>
      <p:sp>
        <p:nvSpPr>
          <p:cNvPr id="3" name="Content Placeholder 2"/>
          <p:cNvSpPr>
            <a:spLocks noGrp="1"/>
          </p:cNvSpPr>
          <p:nvPr>
            <p:ph idx="1"/>
          </p:nvPr>
        </p:nvSpPr>
        <p:spPr>
          <a:xfrm>
            <a:off x="365125" y="1538818"/>
            <a:ext cx="8415338" cy="2372957"/>
          </a:xfrm>
        </p:spPr>
        <p:txBody>
          <a:bodyPr/>
          <a:lstStyle/>
          <a:p>
            <a:pPr>
              <a:spcBef>
                <a:spcPts val="1000"/>
              </a:spcBef>
            </a:pPr>
            <a:r>
              <a:rPr lang="en-US" noProof="0" dirty="0" smtClean="0"/>
              <a:t>Primary advantage to separating the control plane from the data plane</a:t>
            </a:r>
          </a:p>
          <a:p>
            <a:pPr lvl="1">
              <a:spcBef>
                <a:spcPts val="1000"/>
              </a:spcBef>
            </a:pPr>
            <a:r>
              <a:rPr lang="en-US" noProof="0" dirty="0" smtClean="0"/>
              <a:t>To provide network technicians with more centralized control of network settings and management</a:t>
            </a:r>
          </a:p>
          <a:p>
            <a:pPr>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N creates the potential to implement more sophisticated network functions while using less-expensive devices</a:t>
            </a:r>
          </a:p>
          <a:p>
            <a:pPr>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N architecture has been expanding to include management of network resources hosted in places other than an organization’s own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30032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(1 of 3)</a:t>
            </a:r>
            <a:endParaRPr lang="en-US" noProof="0" dirty="0"/>
          </a:p>
        </p:txBody>
      </p:sp>
      <p:sp>
        <p:nvSpPr>
          <p:cNvPr id="3" name="Content Placeholder 2"/>
          <p:cNvSpPr>
            <a:spLocks noGrp="1"/>
          </p:cNvSpPr>
          <p:nvPr>
            <p:ph idx="1"/>
          </p:nvPr>
        </p:nvSpPr>
        <p:spPr>
          <a:xfrm>
            <a:off x="365125" y="1538818"/>
            <a:ext cx="8415338" cy="4107278"/>
          </a:xfrm>
        </p:spPr>
        <p:txBody>
          <a:bodyPr/>
          <a:lstStyle/>
          <a:p>
            <a:pPr>
              <a:spcBef>
                <a:spcPts val="1000"/>
              </a:spcBef>
            </a:pPr>
            <a:r>
              <a:rPr lang="en-US" noProof="0" dirty="0"/>
              <a:t>Internet is frequently pictured as a cloud</a:t>
            </a:r>
          </a:p>
          <a:p>
            <a:pPr>
              <a:spcBef>
                <a:spcPts val="1000"/>
              </a:spcBef>
            </a:pPr>
            <a:r>
              <a:rPr lang="en-US" noProof="0" dirty="0"/>
              <a:t>Cloud computing</a:t>
            </a:r>
          </a:p>
          <a:p>
            <a:pPr lvl="1">
              <a:spcBef>
                <a:spcPts val="1000"/>
              </a:spcBef>
            </a:pPr>
            <a:r>
              <a:rPr lang="en-US" noProof="0" dirty="0"/>
              <a:t>Flexible provision of data storage, applications, and services to multiple clients over a network</a:t>
            </a:r>
          </a:p>
          <a:p>
            <a:pPr>
              <a:spcBef>
                <a:spcPts val="1000"/>
              </a:spcBef>
            </a:pPr>
            <a:r>
              <a:rPr lang="en-US" noProof="0" dirty="0"/>
              <a:t>Cloud computing </a:t>
            </a:r>
            <a:r>
              <a:rPr lang="en-US" noProof="0" dirty="0" smtClean="0"/>
              <a:t>features:</a:t>
            </a:r>
            <a:endParaRPr lang="en-US" noProof="0" dirty="0"/>
          </a:p>
          <a:p>
            <a:pPr lvl="1">
              <a:spcBef>
                <a:spcPts val="1000"/>
              </a:spcBef>
            </a:pPr>
            <a:r>
              <a:rPr lang="en-US" noProof="0" dirty="0"/>
              <a:t>On-demand service</a:t>
            </a:r>
          </a:p>
          <a:p>
            <a:pPr lvl="1">
              <a:spcBef>
                <a:spcPts val="1000"/>
              </a:spcBef>
            </a:pPr>
            <a:r>
              <a:rPr lang="en-US" noProof="0" dirty="0" smtClean="0"/>
              <a:t>Support </a:t>
            </a:r>
            <a:r>
              <a:rPr lang="en-US" noProof="0" dirty="0"/>
              <a:t>for multiple </a:t>
            </a:r>
            <a:r>
              <a:rPr lang="en-US" noProof="0" dirty="0" smtClean="0"/>
              <a:t>platforms</a:t>
            </a:r>
          </a:p>
          <a:p>
            <a:pPr lvl="1">
              <a:spcBef>
                <a:spcPts val="1000"/>
              </a:spcBef>
            </a:pPr>
            <a:r>
              <a:rPr lang="en-US" noProof="0" dirty="0" smtClean="0"/>
              <a:t>Resource </a:t>
            </a:r>
            <a:r>
              <a:rPr lang="en-US" noProof="0" dirty="0"/>
              <a:t>pooling and consolidation</a:t>
            </a:r>
          </a:p>
          <a:p>
            <a:pPr lvl="1">
              <a:spcBef>
                <a:spcPts val="1000"/>
              </a:spcBef>
            </a:pPr>
            <a:r>
              <a:rPr lang="en-US" noProof="0" dirty="0"/>
              <a:t>Metered </a:t>
            </a:r>
            <a:r>
              <a:rPr lang="en-US" noProof="0" dirty="0" smtClean="0"/>
              <a:t>service</a:t>
            </a:r>
          </a:p>
          <a:p>
            <a:pPr lvl="1">
              <a:spcBef>
                <a:spcPts val="1000"/>
              </a:spcBef>
            </a:pPr>
            <a:r>
              <a:rPr lang="en-US" noProof="0" dirty="0"/>
              <a:t>Elastic services and </a:t>
            </a:r>
            <a:r>
              <a:rPr lang="en-US" noProof="0" dirty="0" smtClean="0"/>
              <a:t>storage</a:t>
            </a:r>
          </a:p>
          <a:p>
            <a:pPr lvl="2">
              <a:spcBef>
                <a:spcPts val="1000"/>
              </a:spcBef>
            </a:pPr>
            <a:r>
              <a:rPr lang="en-US" noProof="0" dirty="0" smtClean="0"/>
              <a:t>Storage capacity can quickly or automatically be scaled up or down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58910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(2 of 3)</a:t>
            </a:r>
            <a:endParaRPr lang="en-US" noProof="0" dirty="0"/>
          </a:p>
        </p:txBody>
      </p:sp>
      <p:sp>
        <p:nvSpPr>
          <p:cNvPr id="3" name="Content Placeholder 2"/>
          <p:cNvSpPr>
            <a:spLocks noGrp="1"/>
          </p:cNvSpPr>
          <p:nvPr>
            <p:ph idx="1"/>
          </p:nvPr>
        </p:nvSpPr>
        <p:spPr>
          <a:xfrm>
            <a:off x="365125" y="1538818"/>
            <a:ext cx="8415338" cy="2471959"/>
          </a:xfrm>
        </p:spPr>
        <p:txBody>
          <a:bodyPr/>
          <a:lstStyle/>
          <a:p>
            <a:pPr>
              <a:spcBef>
                <a:spcPts val="1000"/>
              </a:spcBef>
            </a:pPr>
            <a:r>
              <a:rPr lang="en-US" noProof="0" dirty="0"/>
              <a:t>Can provide virtual desktops</a:t>
            </a:r>
          </a:p>
          <a:p>
            <a:pPr lvl="1">
              <a:spcBef>
                <a:spcPts val="1000"/>
              </a:spcBef>
            </a:pPr>
            <a:r>
              <a:rPr lang="en-US" noProof="0" dirty="0"/>
              <a:t>Operating environments hosted virtually</a:t>
            </a:r>
          </a:p>
          <a:p>
            <a:pPr>
              <a:spcBef>
                <a:spcPts val="1000"/>
              </a:spcBef>
            </a:pPr>
            <a:r>
              <a:rPr lang="en-US" noProof="0" dirty="0"/>
              <a:t>Developers can load any kind of software on the servers and test it </a:t>
            </a:r>
            <a:r>
              <a:rPr lang="en-US" noProof="0" dirty="0" smtClean="0"/>
              <a:t>from </a:t>
            </a:r>
            <a:r>
              <a:rPr lang="en-US" noProof="0" dirty="0"/>
              <a:t>afar</a:t>
            </a:r>
          </a:p>
          <a:p>
            <a:pPr lvl="1">
              <a:spcBef>
                <a:spcPts val="1000"/>
              </a:spcBef>
            </a:pPr>
            <a:r>
              <a:rPr lang="en-US" noProof="0" dirty="0"/>
              <a:t>Cloud services provider can make sure the development servers are secure and regularly backed up</a:t>
            </a:r>
          </a:p>
          <a:p>
            <a:pPr>
              <a:spcBef>
                <a:spcPts val="1000"/>
              </a:spcBef>
            </a:pPr>
            <a:r>
              <a:rPr lang="en-US" noProof="0" dirty="0"/>
              <a:t>Most cloud service providers use virtualization software to supply multiple platforms to multiple </a:t>
            </a:r>
            <a:r>
              <a:rPr lang="en-US" noProof="0" dirty="0" smtClean="0"/>
              <a:t>users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5457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(3 of 3)</a:t>
            </a:r>
            <a:endParaRPr lang="en-US" noProof="0" dirty="0"/>
          </a:p>
        </p:txBody>
      </p:sp>
      <p:pic>
        <p:nvPicPr>
          <p:cNvPr id="6" name="Picture 5" descr="Figure 7-14 Characteristics of cloud computing. The image illustrates the benefits of cloud computing. &#10;The virtual server provides various services: application, storage, collaboration, access control, elastic provisioning, security, backups and multi-tenants. The virtual server can support multiple platforms like laptops, smartphones and tablets which can access the server on demand and from any location.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7588" y="2162556"/>
            <a:ext cx="5068824" cy="25328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63050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Categories (1 of 4)</a:t>
            </a:r>
            <a:endParaRPr lang="en-US" noProof="0" dirty="0"/>
          </a:p>
        </p:txBody>
      </p:sp>
      <p:sp>
        <p:nvSpPr>
          <p:cNvPr id="3" name="Content Placeholder 2"/>
          <p:cNvSpPr>
            <a:spLocks noGrp="1"/>
          </p:cNvSpPr>
          <p:nvPr>
            <p:ph idx="1"/>
          </p:nvPr>
        </p:nvSpPr>
        <p:spPr>
          <a:xfrm>
            <a:off x="365125" y="1538818"/>
            <a:ext cx="8415338" cy="4428905"/>
          </a:xfrm>
        </p:spPr>
        <p:txBody>
          <a:bodyPr/>
          <a:lstStyle/>
          <a:p>
            <a:pPr>
              <a:spcBef>
                <a:spcPts val="1000"/>
              </a:spcBef>
            </a:pPr>
            <a:r>
              <a:rPr lang="en-US" noProof="0" dirty="0" smtClean="0"/>
              <a:t>Cloud </a:t>
            </a:r>
            <a:r>
              <a:rPr lang="en-US" noProof="0" dirty="0"/>
              <a:t>computing service models are categorized by the types of services provided</a:t>
            </a:r>
            <a:r>
              <a:rPr lang="en-US" noProof="0" dirty="0" smtClean="0"/>
              <a:t>:</a:t>
            </a:r>
          </a:p>
          <a:p>
            <a:pPr lvl="1">
              <a:spcBef>
                <a:spcPts val="1000"/>
              </a:spcBef>
            </a:pPr>
            <a:r>
              <a:rPr lang="en-US" noProof="0" dirty="0" smtClean="0"/>
              <a:t>Traditional</a:t>
            </a:r>
          </a:p>
          <a:p>
            <a:pPr lvl="2">
              <a:spcBef>
                <a:spcPts val="1000"/>
              </a:spcBef>
            </a:pPr>
            <a:r>
              <a:rPr lang="en-US" noProof="0" dirty="0" smtClean="0"/>
              <a:t>All hardware, software, and everything else is located and managed at the organization’s location</a:t>
            </a:r>
          </a:p>
          <a:p>
            <a:pPr lvl="1">
              <a:spcBef>
                <a:spcPts val="1000"/>
              </a:spcBef>
            </a:pPr>
            <a:r>
              <a:rPr lang="en-US" noProof="0" dirty="0" smtClean="0"/>
              <a:t>I</a:t>
            </a:r>
            <a:r>
              <a:rPr lang="en-US" sz="100" noProof="0" dirty="0" smtClean="0"/>
              <a:t> </a:t>
            </a:r>
            <a:r>
              <a:rPr lang="en-US" noProof="0" dirty="0" smtClean="0"/>
              <a:t>a</a:t>
            </a:r>
            <a:r>
              <a:rPr lang="en-US" sz="100" noProof="0" dirty="0" smtClean="0"/>
              <a:t> </a:t>
            </a:r>
            <a:r>
              <a:rPr lang="en-US" noProof="0" dirty="0" smtClean="0"/>
              <a:t>a</a:t>
            </a:r>
            <a:r>
              <a:rPr lang="en-US" sz="100" noProof="0" dirty="0" smtClean="0"/>
              <a:t> </a:t>
            </a:r>
            <a:r>
              <a:rPr lang="en-US" noProof="0" dirty="0" smtClean="0"/>
              <a:t>S </a:t>
            </a:r>
            <a:r>
              <a:rPr lang="en-US" noProof="0" dirty="0"/>
              <a:t>(Infrastructure as a Service)</a:t>
            </a:r>
          </a:p>
          <a:p>
            <a:pPr lvl="2">
              <a:spcBef>
                <a:spcPts val="1000"/>
              </a:spcBef>
            </a:pPr>
            <a:r>
              <a:rPr lang="en-US" noProof="0" dirty="0"/>
              <a:t>Hardware services and network infrastructure </a:t>
            </a:r>
            <a:r>
              <a:rPr lang="en-US" noProof="0" dirty="0" smtClean="0"/>
              <a:t>devices are provided virtually </a:t>
            </a:r>
          </a:p>
          <a:p>
            <a:pPr lvl="2">
              <a:spcBef>
                <a:spcPts val="1000"/>
              </a:spcBef>
            </a:pPr>
            <a:r>
              <a:rPr lang="en-US" noProof="0" dirty="0" smtClean="0"/>
              <a:t>Including end user interfaces such as H</a:t>
            </a:r>
            <a:r>
              <a:rPr lang="en-US" sz="100" noProof="0" dirty="0" smtClean="0"/>
              <a:t> </a:t>
            </a:r>
            <a:r>
              <a:rPr lang="en-US" noProof="0" dirty="0" smtClean="0"/>
              <a:t>V</a:t>
            </a:r>
            <a:r>
              <a:rPr lang="en-US" sz="100" noProof="0" dirty="0" smtClean="0"/>
              <a:t> </a:t>
            </a:r>
            <a:r>
              <a:rPr lang="en-US" noProof="0" dirty="0" smtClean="0"/>
              <a:t>Ds (hosted virtual desktops)</a:t>
            </a:r>
            <a:endParaRPr lang="en-US" noProof="0" dirty="0"/>
          </a:p>
          <a:p>
            <a:pPr lvl="1">
              <a:spcBef>
                <a:spcPts val="1000"/>
              </a:spcBef>
            </a:pPr>
            <a:r>
              <a:rPr lang="en-US" noProof="0" dirty="0" smtClean="0"/>
              <a:t>P</a:t>
            </a:r>
            <a:r>
              <a:rPr lang="en-US" sz="100" noProof="0" dirty="0" smtClean="0"/>
              <a:t> </a:t>
            </a:r>
            <a:r>
              <a:rPr lang="en-US" noProof="0" dirty="0" smtClean="0"/>
              <a:t>a</a:t>
            </a:r>
            <a:r>
              <a:rPr lang="en-US" sz="100" noProof="0" dirty="0" smtClean="0"/>
              <a:t> </a:t>
            </a:r>
            <a:r>
              <a:rPr lang="en-US" noProof="0" dirty="0" smtClean="0"/>
              <a:t>a</a:t>
            </a:r>
            <a:r>
              <a:rPr lang="en-US" sz="100" noProof="0" dirty="0" smtClean="0"/>
              <a:t> </a:t>
            </a:r>
            <a:r>
              <a:rPr lang="en-US" noProof="0" dirty="0" smtClean="0"/>
              <a:t>S </a:t>
            </a:r>
            <a:r>
              <a:rPr lang="en-US" noProof="0" dirty="0"/>
              <a:t>(Platform as a Service)</a:t>
            </a:r>
          </a:p>
          <a:p>
            <a:pPr lvl="2">
              <a:spcBef>
                <a:spcPts val="1000"/>
              </a:spcBef>
            </a:pPr>
            <a:r>
              <a:rPr lang="en-US" noProof="0" dirty="0" smtClean="0"/>
              <a:t>O</a:t>
            </a:r>
            <a:r>
              <a:rPr lang="en-US" sz="100" noProof="0" dirty="0" smtClean="0"/>
              <a:t> </a:t>
            </a:r>
            <a:r>
              <a:rPr lang="en-US" noProof="0" dirty="0" smtClean="0"/>
              <a:t>S</a:t>
            </a:r>
            <a:r>
              <a:rPr lang="en-US" noProof="0" dirty="0"/>
              <a:t>, runtime libraries or modules the OS provides to applications, and the hardware on which the </a:t>
            </a:r>
            <a:r>
              <a:rPr lang="en-US" noProof="0" dirty="0" smtClean="0"/>
              <a:t>O</a:t>
            </a:r>
            <a:r>
              <a:rPr lang="en-US" sz="100" noProof="0" dirty="0" smtClean="0"/>
              <a:t> </a:t>
            </a:r>
            <a:r>
              <a:rPr lang="en-US" noProof="0" dirty="0" smtClean="0"/>
              <a:t>S </a:t>
            </a:r>
            <a:r>
              <a:rPr lang="en-US" noProof="0" dirty="0"/>
              <a:t>runs</a:t>
            </a:r>
          </a:p>
          <a:p>
            <a:pPr lvl="1">
              <a:spcBef>
                <a:spcPts val="1000"/>
              </a:spcBef>
            </a:pPr>
            <a:r>
              <a:rPr lang="en-US" noProof="0" dirty="0" smtClean="0"/>
              <a:t>S</a:t>
            </a:r>
            <a:r>
              <a:rPr lang="en-US" sz="100" noProof="0" dirty="0" smtClean="0"/>
              <a:t> </a:t>
            </a:r>
            <a:r>
              <a:rPr lang="en-US" noProof="0" dirty="0" smtClean="0"/>
              <a:t>a</a:t>
            </a:r>
            <a:r>
              <a:rPr lang="en-US" sz="100" noProof="0" dirty="0" smtClean="0"/>
              <a:t> </a:t>
            </a:r>
            <a:r>
              <a:rPr lang="en-US" noProof="0" dirty="0" smtClean="0"/>
              <a:t>a</a:t>
            </a:r>
            <a:r>
              <a:rPr lang="en-US" sz="100" noProof="0" dirty="0" smtClean="0"/>
              <a:t> </a:t>
            </a:r>
            <a:r>
              <a:rPr lang="en-US" noProof="0" dirty="0" smtClean="0"/>
              <a:t>S </a:t>
            </a:r>
            <a:r>
              <a:rPr lang="en-US" noProof="0" dirty="0"/>
              <a:t>(Software as a Service</a:t>
            </a:r>
            <a:r>
              <a:rPr lang="en-US" noProof="0" dirty="0" smtClean="0"/>
              <a:t>)</a:t>
            </a:r>
            <a:endParaRPr lang="en-US" noProof="0" dirty="0"/>
          </a:p>
          <a:p>
            <a:pPr lvl="2">
              <a:spcBef>
                <a:spcPts val="1000"/>
              </a:spcBef>
            </a:pPr>
            <a:r>
              <a:rPr lang="en-US" noProof="0" dirty="0" smtClean="0"/>
              <a:t>Applications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30980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Categories (2 of 4)</a:t>
            </a:r>
            <a:endParaRPr lang="en-US" noProof="0" dirty="0"/>
          </a:p>
        </p:txBody>
      </p:sp>
      <p:pic>
        <p:nvPicPr>
          <p:cNvPr id="6" name="Picture 5" descr="Figure 7-15 At each progressive level of these cloud computing service models, the vendor takes over more computing responsibility for&#10;the organization. The four cloud computing service models are traditional, I a a S, P a a S, and S a a S. The hardware and software are applications, data storage, O S, virtualization, servers, storage, and networking. In the traditional model, all are managed at the location. With I a a S, applications and data storage are managed locally while part of the O S and the rest is managed by vendors. In P a a S, applications and data storage are managed locally while the rest is managed by vendors. All hardware and software are managed by vendors in S a a 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8504" y="1888236"/>
            <a:ext cx="4126992" cy="30815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25021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Categories (3 of 4)</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smtClean="0"/>
              <a:t>X</a:t>
            </a:r>
            <a:r>
              <a:rPr lang="en-US" sz="100" noProof="0" dirty="0" smtClean="0"/>
              <a:t> </a:t>
            </a:r>
            <a:r>
              <a:rPr lang="en-US" noProof="0" dirty="0" smtClean="0"/>
              <a:t>a</a:t>
            </a:r>
            <a:r>
              <a:rPr lang="en-US" sz="100" noProof="0" dirty="0" smtClean="0"/>
              <a:t> </a:t>
            </a:r>
            <a:r>
              <a:rPr lang="en-US" noProof="0" dirty="0" smtClean="0"/>
              <a:t>a</a:t>
            </a:r>
            <a:r>
              <a:rPr lang="en-US" sz="100" noProof="0" dirty="0" smtClean="0"/>
              <a:t> </a:t>
            </a:r>
            <a:r>
              <a:rPr lang="en-US" noProof="0" dirty="0" smtClean="0"/>
              <a:t>S </a:t>
            </a:r>
            <a:r>
              <a:rPr lang="en-US" noProof="0" dirty="0"/>
              <a:t>(Anything as a </a:t>
            </a:r>
            <a:r>
              <a:rPr lang="en-US" noProof="0" dirty="0" smtClean="0"/>
              <a:t>Service</a:t>
            </a:r>
            <a:r>
              <a:rPr lang="en-IN" dirty="0"/>
              <a:t> or Everything as a Service</a:t>
            </a:r>
            <a:r>
              <a:rPr lang="en-US" noProof="0" dirty="0" smtClean="0"/>
              <a:t>):</a:t>
            </a:r>
            <a:endParaRPr lang="en-US" noProof="0" dirty="0"/>
          </a:p>
          <a:p>
            <a:pPr lvl="1">
              <a:spcBef>
                <a:spcPts val="1000"/>
              </a:spcBef>
            </a:pPr>
            <a:r>
              <a:rPr lang="en-US" noProof="0" dirty="0" smtClean="0"/>
              <a:t>A broader model</a:t>
            </a:r>
          </a:p>
          <a:p>
            <a:pPr lvl="1">
              <a:spcBef>
                <a:spcPts val="1000"/>
              </a:spcBef>
            </a:pPr>
            <a:r>
              <a:rPr lang="en-US" noProof="0" dirty="0" smtClean="0"/>
              <a:t>Cloud can provide any </a:t>
            </a:r>
            <a:r>
              <a:rPr lang="en-US" noProof="0" dirty="0"/>
              <a:t>combination of </a:t>
            </a:r>
            <a:r>
              <a:rPr lang="en-US" noProof="0" dirty="0" smtClean="0"/>
              <a:t>functions</a:t>
            </a:r>
          </a:p>
        </p:txBody>
      </p:sp>
      <p:pic>
        <p:nvPicPr>
          <p:cNvPr id="5" name="Picture 4" descr="Figure 7-16 IaaS customers must understand more about a cloud provider’s hardware infrastructure than SaaS customers. The service model is a pyramid with three levels. At the top is S a a S, with P a a S in the middle, and I a a S at the bottom. S a a S includes email, social media, online games, and C R M. P a a S includes web-hosted databases and web servers. I a a S consists of cloud storage and web-hosted V M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895600"/>
            <a:ext cx="4582461" cy="26670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37148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Virtualization (1 of 5)</a:t>
            </a:r>
            <a:endParaRPr lang="en-US" noProof="0" dirty="0"/>
          </a:p>
        </p:txBody>
      </p:sp>
      <p:sp>
        <p:nvSpPr>
          <p:cNvPr id="3" name="Content Placeholder 2"/>
          <p:cNvSpPr>
            <a:spLocks noGrp="1"/>
          </p:cNvSpPr>
          <p:nvPr>
            <p:ph idx="1"/>
          </p:nvPr>
        </p:nvSpPr>
        <p:spPr>
          <a:xfrm>
            <a:off x="365125" y="1538818"/>
            <a:ext cx="8415338" cy="3511218"/>
          </a:xfrm>
        </p:spPr>
        <p:txBody>
          <a:bodyPr/>
          <a:lstStyle/>
          <a:p>
            <a:pPr>
              <a:spcBef>
                <a:spcPts val="1000"/>
              </a:spcBef>
            </a:pPr>
            <a:r>
              <a:rPr lang="en-US" noProof="0" dirty="0" smtClean="0"/>
              <a:t>Virtualization</a:t>
            </a:r>
          </a:p>
          <a:p>
            <a:pPr lvl="1">
              <a:spcBef>
                <a:spcPts val="1000"/>
              </a:spcBef>
            </a:pPr>
            <a:r>
              <a:rPr lang="en-US" noProof="0" dirty="0" smtClean="0"/>
              <a:t>A virtual, or logical, version of something rather than the actual, or physical, version</a:t>
            </a:r>
          </a:p>
          <a:p>
            <a:pPr>
              <a:spcBef>
                <a:spcPts val="1000"/>
              </a:spcBef>
            </a:pPr>
            <a:r>
              <a:rPr lang="en-US" noProof="0" dirty="0"/>
              <a:t>Host</a:t>
            </a:r>
          </a:p>
          <a:p>
            <a:pPr lvl="1">
              <a:spcBef>
                <a:spcPts val="1000"/>
              </a:spcBef>
            </a:pPr>
            <a:r>
              <a:rPr lang="en-US" noProof="0" dirty="0"/>
              <a:t>Physical </a:t>
            </a:r>
            <a:r>
              <a:rPr lang="en-US" noProof="0" dirty="0" smtClean="0"/>
              <a:t>computer “hosting” a virtual machine</a:t>
            </a:r>
            <a:endParaRPr lang="en-US" noProof="0" dirty="0"/>
          </a:p>
          <a:p>
            <a:pPr>
              <a:spcBef>
                <a:spcPts val="1000"/>
              </a:spcBef>
            </a:pPr>
            <a:r>
              <a:rPr lang="en-US" noProof="0" dirty="0"/>
              <a:t>Guest</a:t>
            </a:r>
          </a:p>
          <a:p>
            <a:pPr lvl="1">
              <a:spcBef>
                <a:spcPts val="1000"/>
              </a:spcBef>
            </a:pPr>
            <a:r>
              <a:rPr lang="en-US" noProof="0" dirty="0"/>
              <a:t>Each virtual machine</a:t>
            </a:r>
          </a:p>
          <a:p>
            <a:pPr>
              <a:spcBef>
                <a:spcPts val="1000"/>
              </a:spcBef>
            </a:pPr>
            <a:r>
              <a:rPr lang="en-US" noProof="0" dirty="0" smtClean="0"/>
              <a:t>Hypervisor</a:t>
            </a:r>
          </a:p>
          <a:p>
            <a:pPr lvl="1">
              <a:spcBef>
                <a:spcPts val="1000"/>
              </a:spcBef>
            </a:pPr>
            <a:r>
              <a:rPr lang="en-US" noProof="0" dirty="0" smtClean="0"/>
              <a:t>Creates and manages a V</a:t>
            </a:r>
            <a:r>
              <a:rPr lang="en-US" sz="100" noProof="0" dirty="0" smtClean="0"/>
              <a:t> </a:t>
            </a:r>
            <a:r>
              <a:rPr lang="en-US" noProof="0" dirty="0" smtClean="0"/>
              <a:t>M</a:t>
            </a:r>
          </a:p>
          <a:p>
            <a:pPr lvl="1">
              <a:spcBef>
                <a:spcPts val="1000"/>
              </a:spcBef>
            </a:pPr>
            <a:r>
              <a:rPr lang="en-US" noProof="0" dirty="0" smtClean="0"/>
              <a:t>Manages resource allocation and sharing between a host and any of its guest V</a:t>
            </a:r>
            <a:r>
              <a:rPr lang="en-US" sz="100" noProof="0" dirty="0" smtClean="0"/>
              <a:t> </a:t>
            </a:r>
            <a:r>
              <a:rPr lang="en-US" noProof="0" dirty="0" smtClean="0"/>
              <a:t>Ms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74324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Computing Categories (4 of 4)</a:t>
            </a:r>
            <a:endParaRPr lang="en-US" noProof="0" dirty="0"/>
          </a:p>
        </p:txBody>
      </p:sp>
      <p:pic>
        <p:nvPicPr>
          <p:cNvPr id="6" name="Picture 5" descr="Figure 7-17 SaaS are more immediately accessible to a wide market of end users than other categories of cloud&#10;services. The inverted triangle represents accessibility. At the top is S a a S, with P a a S in the middle, and I a a S at the bottom. S a a S is used by end users, P a a S by application developers, and I a a S by network architect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057400"/>
            <a:ext cx="4688023" cy="310286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71462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Deployment Models</a:t>
            </a:r>
            <a:endParaRPr lang="en-US" noProof="0" dirty="0"/>
          </a:p>
        </p:txBody>
      </p:sp>
      <p:sp>
        <p:nvSpPr>
          <p:cNvPr id="3" name="Content Placeholder 2"/>
          <p:cNvSpPr>
            <a:spLocks noGrp="1"/>
          </p:cNvSpPr>
          <p:nvPr>
            <p:ph idx="1"/>
          </p:nvPr>
        </p:nvSpPr>
        <p:spPr>
          <a:xfrm>
            <a:off x="365125" y="1538818"/>
            <a:ext cx="8415338" cy="3540456"/>
          </a:xfrm>
        </p:spPr>
        <p:txBody>
          <a:bodyPr/>
          <a:lstStyle/>
          <a:p>
            <a:pPr>
              <a:spcBef>
                <a:spcPts val="1000"/>
              </a:spcBef>
            </a:pPr>
            <a:r>
              <a:rPr lang="en-US" noProof="0" dirty="0" smtClean="0"/>
              <a:t>Cloud services are delivered in a variety of deployment models</a:t>
            </a:r>
          </a:p>
          <a:p>
            <a:pPr>
              <a:spcBef>
                <a:spcPts val="1000"/>
              </a:spcBef>
            </a:pPr>
            <a:r>
              <a:rPr lang="en-US" noProof="0" dirty="0"/>
              <a:t>Public cloud</a:t>
            </a:r>
          </a:p>
          <a:p>
            <a:pPr lvl="1">
              <a:spcBef>
                <a:spcPts val="1000"/>
              </a:spcBef>
            </a:pPr>
            <a:r>
              <a:rPr lang="en-US" noProof="0" dirty="0"/>
              <a:t>Service provided over public transmission lines</a:t>
            </a:r>
          </a:p>
          <a:p>
            <a:pPr>
              <a:spcBef>
                <a:spcPts val="1000"/>
              </a:spcBef>
            </a:pPr>
            <a:r>
              <a:rPr lang="en-US" noProof="0" dirty="0"/>
              <a:t>Private cloud</a:t>
            </a:r>
          </a:p>
          <a:p>
            <a:pPr lvl="1">
              <a:spcBef>
                <a:spcPts val="1000"/>
              </a:spcBef>
            </a:pPr>
            <a:r>
              <a:rPr lang="en-US" noProof="0" dirty="0"/>
              <a:t>Service established on an organization’s own servers in its own data center</a:t>
            </a:r>
          </a:p>
          <a:p>
            <a:pPr>
              <a:spcBef>
                <a:spcPts val="1000"/>
              </a:spcBef>
            </a:pPr>
            <a:r>
              <a:rPr lang="en-US" noProof="0" dirty="0"/>
              <a:t>Community cloud</a:t>
            </a:r>
          </a:p>
          <a:p>
            <a:pPr lvl="1">
              <a:spcBef>
                <a:spcPts val="1000"/>
              </a:spcBef>
            </a:pPr>
            <a:r>
              <a:rPr lang="en-US" noProof="0" dirty="0"/>
              <a:t>Service shared between multiple organizations</a:t>
            </a:r>
          </a:p>
          <a:p>
            <a:pPr>
              <a:spcBef>
                <a:spcPts val="1000"/>
              </a:spcBef>
            </a:pPr>
            <a:r>
              <a:rPr lang="en-US" noProof="0" dirty="0"/>
              <a:t>Hybrid cloud</a:t>
            </a:r>
          </a:p>
          <a:p>
            <a:pPr lvl="1">
              <a:spcBef>
                <a:spcPts val="1000"/>
              </a:spcBef>
            </a:pPr>
            <a:r>
              <a:rPr lang="en-US" noProof="0" dirty="0"/>
              <a:t>Combination of the other service models into a single </a:t>
            </a:r>
            <a:r>
              <a:rPr lang="en-US" noProof="0" dirty="0" smtClean="0"/>
              <a:t>deployment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917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Connectivity and Security (1 of 2)</a:t>
            </a:r>
            <a:endParaRPr lang="en-US" noProof="0" dirty="0"/>
          </a:p>
        </p:txBody>
      </p:sp>
      <p:sp>
        <p:nvSpPr>
          <p:cNvPr id="3" name="Content Placeholder 2"/>
          <p:cNvSpPr>
            <a:spLocks noGrp="1"/>
          </p:cNvSpPr>
          <p:nvPr>
            <p:ph idx="1"/>
          </p:nvPr>
        </p:nvSpPr>
        <p:spPr>
          <a:xfrm>
            <a:off x="365125" y="1538818"/>
            <a:ext cx="8415338" cy="4206280"/>
          </a:xfrm>
        </p:spPr>
        <p:txBody>
          <a:bodyPr/>
          <a:lstStyle/>
          <a:p>
            <a:pPr>
              <a:spcBef>
                <a:spcPts val="1000"/>
              </a:spcBef>
            </a:pPr>
            <a:r>
              <a:rPr lang="en-US" noProof="0" dirty="0" smtClean="0"/>
              <a:t>Potential risks and limitations:</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P’s uptime</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P-imposed bandwidth limitations</a:t>
            </a:r>
          </a:p>
          <a:p>
            <a:pPr lvl="1">
              <a:spcBef>
                <a:spcPts val="1000"/>
              </a:spcBef>
            </a:pPr>
            <a:r>
              <a:rPr lang="en-US" noProof="0" dirty="0" smtClean="0"/>
              <a:t>Cloud provider’s uptime</a:t>
            </a:r>
          </a:p>
          <a:p>
            <a:pPr lvl="1">
              <a:spcBef>
                <a:spcPts val="1000"/>
              </a:spcBef>
            </a:pPr>
            <a:r>
              <a:rPr lang="en-US" noProof="0" dirty="0" smtClean="0"/>
              <a:t>Cloud provider’s backup and security systems</a:t>
            </a:r>
          </a:p>
          <a:p>
            <a:pPr lvl="1">
              <a:spcBef>
                <a:spcPts val="1000"/>
              </a:spcBef>
            </a:pPr>
            <a:r>
              <a:rPr lang="en-US" noProof="0" dirty="0" smtClean="0"/>
              <a:t>Misconfiguration that exposes one client’s data to another client</a:t>
            </a:r>
          </a:p>
          <a:p>
            <a:pPr lvl="1">
              <a:spcBef>
                <a:spcPts val="1000"/>
              </a:spcBef>
            </a:pPr>
            <a:r>
              <a:rPr lang="en-US" noProof="0" dirty="0" smtClean="0"/>
              <a:t>Unauthorized access to data by cloud provider employees or illegitimate users</a:t>
            </a:r>
          </a:p>
          <a:p>
            <a:pPr lvl="1">
              <a:spcBef>
                <a:spcPts val="1000"/>
              </a:spcBef>
            </a:pPr>
            <a:r>
              <a:rPr lang="en-US" noProof="0" dirty="0" smtClean="0"/>
              <a:t>Breaches of confidentiality</a:t>
            </a:r>
          </a:p>
          <a:p>
            <a:pPr lvl="1">
              <a:spcBef>
                <a:spcPts val="1000"/>
              </a:spcBef>
            </a:pPr>
            <a:r>
              <a:rPr lang="en-US" noProof="0" dirty="0" smtClean="0"/>
              <a:t>Data security regulations</a:t>
            </a:r>
          </a:p>
          <a:p>
            <a:pPr lvl="1">
              <a:spcBef>
                <a:spcPts val="1000"/>
              </a:spcBef>
            </a:pPr>
            <a:r>
              <a:rPr lang="en-US" noProof="0" dirty="0" smtClean="0"/>
              <a:t>Questions over ownership of intellectual property stored in the cloud</a:t>
            </a:r>
          </a:p>
          <a:p>
            <a:pPr lvl="1">
              <a:spcBef>
                <a:spcPts val="1000"/>
              </a:spcBef>
            </a:pPr>
            <a:r>
              <a:rPr lang="en-US" noProof="0" dirty="0" smtClean="0"/>
              <a:t>Questions over data maintenance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62808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Cloud Connectivity and Security (2 of 2)</a:t>
            </a:r>
            <a:endParaRPr lang="en-US" noProof="0" dirty="0"/>
          </a:p>
        </p:txBody>
      </p:sp>
      <p:sp>
        <p:nvSpPr>
          <p:cNvPr id="3" name="Content Placeholder 2"/>
          <p:cNvSpPr>
            <a:spLocks noGrp="1"/>
          </p:cNvSpPr>
          <p:nvPr>
            <p:ph idx="1"/>
          </p:nvPr>
        </p:nvSpPr>
        <p:spPr>
          <a:xfrm>
            <a:off x="365125" y="1538818"/>
            <a:ext cx="8415338" cy="4516621"/>
          </a:xfrm>
        </p:spPr>
        <p:txBody>
          <a:bodyPr/>
          <a:lstStyle/>
          <a:p>
            <a:pPr>
              <a:spcBef>
                <a:spcPts val="1000"/>
              </a:spcBef>
            </a:pPr>
            <a:r>
              <a:rPr lang="en-US" noProof="0" dirty="0" smtClean="0"/>
              <a:t>Potential risks and limitations (continued):</a:t>
            </a:r>
          </a:p>
          <a:p>
            <a:pPr lvl="1">
              <a:spcBef>
                <a:spcPts val="1000"/>
              </a:spcBef>
            </a:pPr>
            <a:r>
              <a:rPr lang="en-US" noProof="0" dirty="0" smtClean="0"/>
              <a:t>Risks to the network, proprietary data, or customer information caused by B</a:t>
            </a:r>
            <a:r>
              <a:rPr lang="en-US" sz="100" noProof="0" dirty="0" smtClean="0"/>
              <a:t> </a:t>
            </a:r>
            <a:r>
              <a:rPr lang="en-US" noProof="0" dirty="0" smtClean="0"/>
              <a:t>Y</a:t>
            </a:r>
            <a:r>
              <a:rPr lang="en-US" sz="100" noProof="0" dirty="0" smtClean="0"/>
              <a:t> </a:t>
            </a:r>
            <a:r>
              <a:rPr lang="en-US" noProof="0" dirty="0" smtClean="0"/>
              <a:t>O</a:t>
            </a:r>
            <a:r>
              <a:rPr lang="en-US" sz="100" noProof="0" dirty="0" smtClean="0"/>
              <a:t> </a:t>
            </a:r>
            <a:r>
              <a:rPr lang="en-US" noProof="0" dirty="0" smtClean="0"/>
              <a:t>C (bring your own cloud) services on user’s personal devices</a:t>
            </a:r>
          </a:p>
          <a:p>
            <a:pPr lvl="1">
              <a:spcBef>
                <a:spcPts val="1000"/>
              </a:spcBef>
            </a:pPr>
            <a:r>
              <a:rPr lang="en-US" noProof="0" dirty="0" smtClean="0"/>
              <a:t>Reduced consumer confidence, fines, lawsuits, and possibly criminal charges when cloud breaches occur</a:t>
            </a:r>
          </a:p>
          <a:p>
            <a:pPr>
              <a:spcBef>
                <a:spcPts val="1000"/>
              </a:spcBef>
            </a:pPr>
            <a:r>
              <a:rPr lang="en-US" noProof="0" dirty="0" smtClean="0"/>
              <a:t>Way to reduce risks of cloud computing:</a:t>
            </a:r>
          </a:p>
          <a:p>
            <a:pPr lvl="1">
              <a:spcBef>
                <a:spcPts val="1000"/>
              </a:spcBef>
            </a:pPr>
            <a:r>
              <a:rPr lang="en-US" noProof="0" dirty="0" smtClean="0"/>
              <a:t>Use encryption</a:t>
            </a:r>
          </a:p>
          <a:p>
            <a:pPr lvl="1">
              <a:spcBef>
                <a:spcPts val="1000"/>
              </a:spcBef>
            </a:pPr>
            <a:r>
              <a:rPr lang="en-US" noProof="0" dirty="0" smtClean="0"/>
              <a:t>Carefully choose the method by which your network connects to your cloud resources:</a:t>
            </a:r>
          </a:p>
          <a:p>
            <a:pPr lvl="2">
              <a:spcBef>
                <a:spcPts val="1000"/>
              </a:spcBef>
            </a:pPr>
            <a:r>
              <a:rPr lang="en-US" noProof="0" dirty="0" smtClean="0"/>
              <a:t>Internet</a:t>
            </a:r>
          </a:p>
          <a:p>
            <a:pPr lvl="2">
              <a:spcBef>
                <a:spcPts val="1000"/>
              </a:spcBef>
            </a:pPr>
            <a:r>
              <a:rPr lang="en-US" noProof="0" dirty="0" smtClean="0"/>
              <a:t>Remote access connections</a:t>
            </a:r>
          </a:p>
          <a:p>
            <a:pPr lvl="2">
              <a:spcBef>
                <a:spcPts val="1000"/>
              </a:spcBef>
            </a:pPr>
            <a:r>
              <a:rPr lang="en-US" noProof="0" dirty="0" smtClean="0"/>
              <a:t>Leased line</a:t>
            </a:r>
          </a:p>
          <a:p>
            <a:pPr lvl="2">
              <a:spcBef>
                <a:spcPts val="1000"/>
              </a:spcBef>
            </a:pPr>
            <a:r>
              <a:rPr lang="en-US" noProof="0" dirty="0" smtClean="0"/>
              <a:t>Dedicated connection</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8659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Encryption Protocols</a:t>
            </a:r>
            <a:endParaRPr lang="en-US" noProof="0" dirty="0"/>
          </a:p>
        </p:txBody>
      </p:sp>
      <p:sp>
        <p:nvSpPr>
          <p:cNvPr id="3" name="Content Placeholder 2"/>
          <p:cNvSpPr>
            <a:spLocks noGrp="1"/>
          </p:cNvSpPr>
          <p:nvPr>
            <p:ph idx="1"/>
          </p:nvPr>
        </p:nvSpPr>
        <p:spPr>
          <a:xfrm>
            <a:off x="365125" y="1538818"/>
            <a:ext cx="8415338" cy="3236784"/>
          </a:xfrm>
        </p:spPr>
        <p:txBody>
          <a:bodyPr/>
          <a:lstStyle/>
          <a:p>
            <a:pPr>
              <a:spcBef>
                <a:spcPts val="1000"/>
              </a:spcBef>
            </a:pPr>
            <a:r>
              <a:rPr lang="en-US" noProof="0" dirty="0" smtClean="0"/>
              <a:t>Encryption:</a:t>
            </a:r>
            <a:endParaRPr lang="en-US" noProof="0" dirty="0"/>
          </a:p>
          <a:p>
            <a:pPr lvl="1">
              <a:spcBef>
                <a:spcPts val="1000"/>
              </a:spcBef>
            </a:pPr>
            <a:r>
              <a:rPr lang="en-US" noProof="0" dirty="0"/>
              <a:t>Use of mathematical code, called a cipher, to scramble data into a format that can be read only by reversing the cipher</a:t>
            </a:r>
          </a:p>
          <a:p>
            <a:pPr lvl="1">
              <a:spcBef>
                <a:spcPts val="1000"/>
              </a:spcBef>
            </a:pPr>
            <a:r>
              <a:rPr lang="en-US" noProof="0" dirty="0"/>
              <a:t>Used to keep information private</a:t>
            </a:r>
          </a:p>
          <a:p>
            <a:pPr lvl="1">
              <a:spcBef>
                <a:spcPts val="1000"/>
              </a:spcBef>
            </a:pPr>
            <a:r>
              <a:rPr lang="en-US" noProof="0" dirty="0" smtClean="0"/>
              <a:t>Primarily evaluated by three benchmarks:</a:t>
            </a:r>
            <a:endParaRPr lang="en-US" noProof="0" dirty="0"/>
          </a:p>
          <a:p>
            <a:pPr lvl="2">
              <a:spcBef>
                <a:spcPts val="1000"/>
              </a:spcBef>
            </a:pPr>
            <a:r>
              <a:rPr lang="en-US" noProof="0" dirty="0"/>
              <a:t>Confidentiality</a:t>
            </a:r>
          </a:p>
          <a:p>
            <a:pPr lvl="2">
              <a:spcBef>
                <a:spcPts val="1000"/>
              </a:spcBef>
            </a:pPr>
            <a:r>
              <a:rPr lang="en-US" noProof="0" dirty="0"/>
              <a:t>Integrity</a:t>
            </a:r>
          </a:p>
          <a:p>
            <a:pPr lvl="2">
              <a:spcBef>
                <a:spcPts val="1000"/>
              </a:spcBef>
            </a:pPr>
            <a:r>
              <a:rPr lang="en-US" noProof="0" dirty="0" smtClean="0"/>
              <a:t>Availability</a:t>
            </a:r>
          </a:p>
          <a:p>
            <a:pPr>
              <a:spcBef>
                <a:spcPts val="1000"/>
              </a:spcBef>
            </a:pPr>
            <a:r>
              <a:rPr lang="en-US" noProof="0" dirty="0" smtClean="0"/>
              <a:t>The principles above form the standard security model called the C</a:t>
            </a:r>
            <a:r>
              <a:rPr lang="en-US" sz="100" noProof="0" dirty="0" smtClean="0"/>
              <a:t> </a:t>
            </a:r>
            <a:r>
              <a:rPr lang="en-US" noProof="0" dirty="0" smtClean="0"/>
              <a:t>I</a:t>
            </a:r>
            <a:r>
              <a:rPr lang="en-US" sz="100" noProof="0" dirty="0" smtClean="0"/>
              <a:t> </a:t>
            </a:r>
            <a:r>
              <a:rPr lang="en-US" noProof="0" dirty="0" smtClean="0"/>
              <a:t>A triad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84778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Key Encryption (1 of 3)</a:t>
            </a:r>
            <a:endParaRPr lang="en-US" noProof="0" dirty="0"/>
          </a:p>
        </p:txBody>
      </p:sp>
      <p:sp>
        <p:nvSpPr>
          <p:cNvPr id="3" name="Content Placeholder 2"/>
          <p:cNvSpPr>
            <a:spLocks noGrp="1"/>
          </p:cNvSpPr>
          <p:nvPr>
            <p:ph idx="1"/>
          </p:nvPr>
        </p:nvSpPr>
        <p:spPr>
          <a:xfrm>
            <a:off x="365125" y="1538818"/>
            <a:ext cx="8415338" cy="2947474"/>
          </a:xfrm>
        </p:spPr>
        <p:txBody>
          <a:bodyPr/>
          <a:lstStyle/>
          <a:p>
            <a:pPr>
              <a:lnSpc>
                <a:spcPct val="90000"/>
              </a:lnSpc>
              <a:spcBef>
                <a:spcPts val="1000"/>
              </a:spcBef>
            </a:pPr>
            <a:r>
              <a:rPr lang="en-US" noProof="0" dirty="0" smtClean="0"/>
              <a:t>Key:</a:t>
            </a:r>
            <a:endParaRPr lang="en-US" noProof="0" dirty="0"/>
          </a:p>
          <a:p>
            <a:pPr lvl="1">
              <a:lnSpc>
                <a:spcPct val="90000"/>
              </a:lnSpc>
              <a:spcBef>
                <a:spcPts val="1000"/>
              </a:spcBef>
            </a:pPr>
            <a:r>
              <a:rPr lang="en-US" noProof="0" dirty="0"/>
              <a:t>Random string of characters</a:t>
            </a:r>
          </a:p>
          <a:p>
            <a:pPr lvl="1">
              <a:lnSpc>
                <a:spcPct val="90000"/>
              </a:lnSpc>
              <a:spcBef>
                <a:spcPts val="1000"/>
              </a:spcBef>
            </a:pPr>
            <a:r>
              <a:rPr lang="en-US" noProof="0" dirty="0"/>
              <a:t>Woven into original data’s bits</a:t>
            </a:r>
          </a:p>
          <a:p>
            <a:pPr lvl="1">
              <a:lnSpc>
                <a:spcPct val="90000"/>
              </a:lnSpc>
              <a:spcBef>
                <a:spcPts val="1000"/>
              </a:spcBef>
            </a:pPr>
            <a:r>
              <a:rPr lang="en-US" noProof="0" dirty="0"/>
              <a:t>Generates unique data </a:t>
            </a:r>
            <a:r>
              <a:rPr lang="en-US" noProof="0" dirty="0" smtClean="0"/>
              <a:t>block called ciphertext</a:t>
            </a:r>
          </a:p>
          <a:p>
            <a:pPr lvl="1">
              <a:lnSpc>
                <a:spcPct val="90000"/>
              </a:lnSpc>
              <a:spcBef>
                <a:spcPts val="1000"/>
              </a:spcBef>
            </a:pPr>
            <a:r>
              <a:rPr lang="en-US" noProof="0" dirty="0" smtClean="0"/>
              <a:t>Created according to a specific set of rules (algorithms)</a:t>
            </a:r>
          </a:p>
          <a:p>
            <a:pPr>
              <a:lnSpc>
                <a:spcPct val="90000"/>
              </a:lnSpc>
              <a:spcBef>
                <a:spcPts val="1000"/>
              </a:spcBef>
            </a:pPr>
            <a:r>
              <a:rPr lang="en-US" noProof="0" dirty="0" smtClean="0"/>
              <a:t>Key encryption can be separated into two categories:</a:t>
            </a:r>
          </a:p>
          <a:p>
            <a:pPr lvl="1">
              <a:lnSpc>
                <a:spcPct val="90000"/>
              </a:lnSpc>
              <a:spcBef>
                <a:spcPts val="1000"/>
              </a:spcBef>
            </a:pPr>
            <a:r>
              <a:rPr lang="en-US" noProof="0" dirty="0" smtClean="0"/>
              <a:t>Private key encryption</a:t>
            </a:r>
          </a:p>
          <a:p>
            <a:pPr lvl="1">
              <a:lnSpc>
                <a:spcPct val="90000"/>
              </a:lnSpc>
              <a:spcBef>
                <a:spcPts val="1000"/>
              </a:spcBef>
            </a:pPr>
            <a:r>
              <a:rPr lang="en-US" noProof="0" dirty="0" smtClean="0"/>
              <a:t>Public key encryption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59340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Key Encryption (2 of 3)</a:t>
            </a:r>
            <a:endParaRPr lang="en-US" noProof="0" dirty="0"/>
          </a:p>
        </p:txBody>
      </p:sp>
      <p:sp>
        <p:nvSpPr>
          <p:cNvPr id="3" name="Content Placeholder 2"/>
          <p:cNvSpPr>
            <a:spLocks noGrp="1"/>
          </p:cNvSpPr>
          <p:nvPr>
            <p:ph idx="1"/>
          </p:nvPr>
        </p:nvSpPr>
        <p:spPr>
          <a:xfrm>
            <a:off x="365125" y="1538818"/>
            <a:ext cx="8415338" cy="4429931"/>
          </a:xfrm>
        </p:spPr>
        <p:txBody>
          <a:bodyPr/>
          <a:lstStyle/>
          <a:p>
            <a:pPr>
              <a:lnSpc>
                <a:spcPct val="90000"/>
              </a:lnSpc>
              <a:spcBef>
                <a:spcPts val="1000"/>
              </a:spcBef>
            </a:pPr>
            <a:r>
              <a:rPr lang="en-US" noProof="0" dirty="0"/>
              <a:t>Private key </a:t>
            </a:r>
            <a:r>
              <a:rPr lang="en-US" noProof="0" dirty="0" smtClean="0"/>
              <a:t>encryption:</a:t>
            </a:r>
            <a:endParaRPr lang="en-US" noProof="0" dirty="0"/>
          </a:p>
          <a:p>
            <a:pPr lvl="1">
              <a:lnSpc>
                <a:spcPct val="90000"/>
              </a:lnSpc>
              <a:spcBef>
                <a:spcPts val="1000"/>
              </a:spcBef>
            </a:pPr>
            <a:r>
              <a:rPr lang="en-US" noProof="0" dirty="0"/>
              <a:t>Data encrypted using single key</a:t>
            </a:r>
          </a:p>
          <a:p>
            <a:pPr lvl="2">
              <a:lnSpc>
                <a:spcPct val="90000"/>
              </a:lnSpc>
              <a:spcBef>
                <a:spcPts val="1000"/>
              </a:spcBef>
            </a:pPr>
            <a:r>
              <a:rPr lang="en-US" noProof="0" dirty="0"/>
              <a:t>Known only by sender and receiver</a:t>
            </a:r>
          </a:p>
          <a:p>
            <a:pPr lvl="1">
              <a:lnSpc>
                <a:spcPct val="90000"/>
              </a:lnSpc>
              <a:spcBef>
                <a:spcPts val="1000"/>
              </a:spcBef>
            </a:pPr>
            <a:r>
              <a:rPr lang="en-US" noProof="0" dirty="0"/>
              <a:t>Symmetric encryption</a:t>
            </a:r>
          </a:p>
          <a:p>
            <a:pPr lvl="2">
              <a:lnSpc>
                <a:spcPct val="90000"/>
              </a:lnSpc>
              <a:spcBef>
                <a:spcPts val="1000"/>
              </a:spcBef>
            </a:pPr>
            <a:r>
              <a:rPr lang="en-US" noProof="0" dirty="0"/>
              <a:t>Same key used during both encryption and </a:t>
            </a:r>
            <a:r>
              <a:rPr lang="en-US" noProof="0" dirty="0" smtClean="0"/>
              <a:t>decryption</a:t>
            </a:r>
          </a:p>
          <a:p>
            <a:pPr>
              <a:lnSpc>
                <a:spcPct val="90000"/>
              </a:lnSpc>
              <a:spcBef>
                <a:spcPts val="1000"/>
              </a:spcBef>
            </a:pPr>
            <a:r>
              <a:rPr lang="en-US" noProof="0" dirty="0"/>
              <a:t>Public key </a:t>
            </a:r>
            <a:r>
              <a:rPr lang="en-US" noProof="0" dirty="0" smtClean="0"/>
              <a:t>encryption:</a:t>
            </a:r>
            <a:endParaRPr lang="en-US" noProof="0" dirty="0"/>
          </a:p>
          <a:p>
            <a:pPr lvl="1">
              <a:lnSpc>
                <a:spcPct val="90000"/>
              </a:lnSpc>
              <a:spcBef>
                <a:spcPts val="1000"/>
              </a:spcBef>
            </a:pPr>
            <a:r>
              <a:rPr lang="en-US" noProof="0" dirty="0"/>
              <a:t>Data encrypted using two keys</a:t>
            </a:r>
          </a:p>
          <a:p>
            <a:pPr lvl="1">
              <a:lnSpc>
                <a:spcPct val="90000"/>
              </a:lnSpc>
              <a:spcBef>
                <a:spcPts val="1000"/>
              </a:spcBef>
            </a:pPr>
            <a:r>
              <a:rPr lang="en-US" noProof="0" dirty="0"/>
              <a:t>Private key: user knows</a:t>
            </a:r>
          </a:p>
          <a:p>
            <a:pPr lvl="1">
              <a:lnSpc>
                <a:spcPct val="90000"/>
              </a:lnSpc>
              <a:spcBef>
                <a:spcPts val="1000"/>
              </a:spcBef>
            </a:pPr>
            <a:r>
              <a:rPr lang="en-US" noProof="0" dirty="0"/>
              <a:t>Public key: anyone may request</a:t>
            </a:r>
          </a:p>
          <a:p>
            <a:pPr>
              <a:lnSpc>
                <a:spcPct val="90000"/>
              </a:lnSpc>
              <a:spcBef>
                <a:spcPts val="1000"/>
              </a:spcBef>
            </a:pPr>
            <a:r>
              <a:rPr lang="en-US" noProof="0" dirty="0"/>
              <a:t>Public key </a:t>
            </a:r>
            <a:r>
              <a:rPr lang="en-US" noProof="0" dirty="0" smtClean="0"/>
              <a:t>server:</a:t>
            </a:r>
            <a:endParaRPr lang="en-US" noProof="0" dirty="0"/>
          </a:p>
          <a:p>
            <a:pPr lvl="1">
              <a:lnSpc>
                <a:spcPct val="90000"/>
              </a:lnSpc>
              <a:spcBef>
                <a:spcPts val="1000"/>
              </a:spcBef>
            </a:pPr>
            <a:r>
              <a:rPr lang="en-US" noProof="0" dirty="0"/>
              <a:t>Publicly accessible host</a:t>
            </a:r>
          </a:p>
          <a:p>
            <a:pPr lvl="1">
              <a:lnSpc>
                <a:spcPct val="90000"/>
              </a:lnSpc>
              <a:spcBef>
                <a:spcPts val="1000"/>
              </a:spcBef>
            </a:pPr>
            <a:r>
              <a:rPr lang="en-US" noProof="0" dirty="0"/>
              <a:t>Freely provides users’ public </a:t>
            </a:r>
            <a:r>
              <a:rPr lang="en-US" noProof="0" dirty="0" smtClean="0"/>
              <a:t>keys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28071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Key Encryption (3 of 3)</a:t>
            </a:r>
            <a:endParaRPr lang="en-US" noProof="0" dirty="0"/>
          </a:p>
        </p:txBody>
      </p:sp>
      <p:sp>
        <p:nvSpPr>
          <p:cNvPr id="3" name="Content Placeholder 2"/>
          <p:cNvSpPr>
            <a:spLocks noGrp="1"/>
          </p:cNvSpPr>
          <p:nvPr>
            <p:ph idx="1"/>
          </p:nvPr>
        </p:nvSpPr>
        <p:spPr>
          <a:xfrm>
            <a:off x="365125" y="1538818"/>
            <a:ext cx="8415338" cy="3785652"/>
          </a:xfrm>
        </p:spPr>
        <p:txBody>
          <a:bodyPr/>
          <a:lstStyle/>
          <a:p>
            <a:pPr>
              <a:lnSpc>
                <a:spcPct val="90000"/>
              </a:lnSpc>
              <a:spcBef>
                <a:spcPts val="1000"/>
              </a:spcBef>
            </a:pPr>
            <a:r>
              <a:rPr lang="en-US" noProof="0" dirty="0"/>
              <a:t>Key pair</a:t>
            </a:r>
          </a:p>
          <a:p>
            <a:pPr lvl="1">
              <a:lnSpc>
                <a:spcPct val="90000"/>
              </a:lnSpc>
              <a:spcBef>
                <a:spcPts val="1000"/>
              </a:spcBef>
            </a:pPr>
            <a:r>
              <a:rPr lang="en-US" noProof="0" dirty="0"/>
              <a:t>Combination of public </a:t>
            </a:r>
            <a:r>
              <a:rPr lang="en-US" noProof="0" dirty="0" smtClean="0"/>
              <a:t>and </a:t>
            </a:r>
            <a:r>
              <a:rPr lang="en-US" noProof="0" dirty="0"/>
              <a:t>private </a:t>
            </a:r>
            <a:r>
              <a:rPr lang="en-US" noProof="0" dirty="0" smtClean="0"/>
              <a:t>keys</a:t>
            </a:r>
            <a:endParaRPr lang="en-US" noProof="0" dirty="0"/>
          </a:p>
          <a:p>
            <a:pPr>
              <a:lnSpc>
                <a:spcPct val="90000"/>
              </a:lnSpc>
              <a:spcBef>
                <a:spcPts val="1000"/>
              </a:spcBef>
            </a:pPr>
            <a:r>
              <a:rPr lang="en-US" noProof="0" dirty="0"/>
              <a:t>Asymmetric encryption</a:t>
            </a:r>
          </a:p>
          <a:p>
            <a:pPr lvl="1">
              <a:lnSpc>
                <a:spcPct val="90000"/>
              </a:lnSpc>
              <a:spcBef>
                <a:spcPts val="1000"/>
              </a:spcBef>
            </a:pPr>
            <a:r>
              <a:rPr lang="en-US" noProof="0" dirty="0"/>
              <a:t>Requires two different keys</a:t>
            </a:r>
          </a:p>
          <a:p>
            <a:pPr>
              <a:lnSpc>
                <a:spcPct val="90000"/>
              </a:lnSpc>
              <a:spcBef>
                <a:spcPts val="1000"/>
              </a:spcBef>
            </a:pPr>
            <a:r>
              <a:rPr lang="en-US" noProof="0" dirty="0" smtClean="0"/>
              <a:t>Digital </a:t>
            </a:r>
            <a:r>
              <a:rPr lang="en-US" noProof="0" dirty="0"/>
              <a:t>certificate</a:t>
            </a:r>
          </a:p>
          <a:p>
            <a:pPr lvl="1">
              <a:lnSpc>
                <a:spcPct val="90000"/>
              </a:lnSpc>
              <a:spcBef>
                <a:spcPts val="1000"/>
              </a:spcBef>
            </a:pPr>
            <a:r>
              <a:rPr lang="en-US" noProof="0" dirty="0"/>
              <a:t>Holds identification </a:t>
            </a:r>
            <a:r>
              <a:rPr lang="en-US" noProof="0" dirty="0" smtClean="0"/>
              <a:t>information and the user’s public </a:t>
            </a:r>
            <a:r>
              <a:rPr lang="en-US" noProof="0" dirty="0"/>
              <a:t>key</a:t>
            </a:r>
          </a:p>
          <a:p>
            <a:pPr>
              <a:lnSpc>
                <a:spcPct val="90000"/>
              </a:lnSpc>
              <a:spcBef>
                <a:spcPts val="1000"/>
              </a:spcBef>
            </a:pPr>
            <a:r>
              <a:rPr lang="en-US" noProof="0" dirty="0" smtClean="0"/>
              <a:t>C</a:t>
            </a:r>
            <a:r>
              <a:rPr lang="en-US" sz="100" noProof="0" dirty="0" smtClean="0"/>
              <a:t> </a:t>
            </a:r>
            <a:r>
              <a:rPr lang="en-US" noProof="0" dirty="0" smtClean="0"/>
              <a:t>A </a:t>
            </a:r>
            <a:r>
              <a:rPr lang="en-US" noProof="0" dirty="0"/>
              <a:t>(certificate authority)</a:t>
            </a:r>
          </a:p>
          <a:p>
            <a:pPr lvl="1">
              <a:lnSpc>
                <a:spcPct val="90000"/>
              </a:lnSpc>
              <a:spcBef>
                <a:spcPts val="1000"/>
              </a:spcBef>
            </a:pPr>
            <a:r>
              <a:rPr lang="en-US" noProof="0" dirty="0"/>
              <a:t>Issues, maintains digital certificates</a:t>
            </a:r>
          </a:p>
          <a:p>
            <a:pPr>
              <a:lnSpc>
                <a:spcPct val="90000"/>
              </a:lnSpc>
              <a:spcBef>
                <a:spcPts val="1000"/>
              </a:spcBef>
            </a:pPr>
            <a:r>
              <a:rPr lang="en-US" noProof="0" dirty="0" smtClean="0"/>
              <a:t>P</a:t>
            </a:r>
            <a:r>
              <a:rPr lang="en-US" sz="100" noProof="0" dirty="0" smtClean="0"/>
              <a:t> </a:t>
            </a:r>
            <a:r>
              <a:rPr lang="en-US" noProof="0" dirty="0" smtClean="0"/>
              <a:t>K</a:t>
            </a:r>
            <a:r>
              <a:rPr lang="en-US" sz="100" noProof="0" dirty="0" smtClean="0"/>
              <a:t> </a:t>
            </a:r>
            <a:r>
              <a:rPr lang="en-US" noProof="0" dirty="0" smtClean="0"/>
              <a:t>I (Public </a:t>
            </a:r>
            <a:r>
              <a:rPr lang="en-US" noProof="0" dirty="0"/>
              <a:t>key </a:t>
            </a:r>
            <a:r>
              <a:rPr lang="en-US" noProof="0" dirty="0" smtClean="0"/>
              <a:t>Infrastructure</a:t>
            </a:r>
            <a:r>
              <a:rPr lang="en-US" noProof="0" dirty="0"/>
              <a:t>)</a:t>
            </a:r>
          </a:p>
          <a:p>
            <a:pPr lvl="1">
              <a:lnSpc>
                <a:spcPct val="90000"/>
              </a:lnSpc>
              <a:spcBef>
                <a:spcPts val="1000"/>
              </a:spcBef>
            </a:pPr>
            <a:r>
              <a:rPr lang="en-US" noProof="0" dirty="0"/>
              <a:t>Use of certificate authorities to associate public keys with certain users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6903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sec (Internet Protocol Security)</a:t>
            </a:r>
            <a:endParaRPr lang="en-US" noProof="0" dirty="0"/>
          </a:p>
        </p:txBody>
      </p:sp>
      <p:sp>
        <p:nvSpPr>
          <p:cNvPr id="3" name="Content Placeholder 2"/>
          <p:cNvSpPr>
            <a:spLocks noGrp="1"/>
          </p:cNvSpPr>
          <p:nvPr>
            <p:ph idx="1"/>
          </p:nvPr>
        </p:nvSpPr>
        <p:spPr>
          <a:xfrm>
            <a:off x="365125" y="1538818"/>
            <a:ext cx="8415338" cy="4527906"/>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sec</a:t>
            </a:r>
            <a:endParaRPr lang="en-US" noProof="0" dirty="0"/>
          </a:p>
          <a:p>
            <a:pPr lvl="1">
              <a:spcBef>
                <a:spcPts val="1000"/>
              </a:spcBef>
            </a:pPr>
            <a:r>
              <a:rPr lang="en-US" noProof="0" dirty="0"/>
              <a:t>Encryption </a:t>
            </a:r>
            <a:r>
              <a:rPr lang="en-US" noProof="0" dirty="0" smtClean="0"/>
              <a:t>protocol suite </a:t>
            </a:r>
            <a:r>
              <a:rPr lang="en-US" noProof="0" dirty="0"/>
              <a:t>that defines rules for encryption, authentication, and key management for </a:t>
            </a: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transmissions</a:t>
            </a:r>
          </a:p>
          <a:p>
            <a:pPr>
              <a:spcBef>
                <a:spcPts val="1000"/>
              </a:spcBef>
            </a:pPr>
            <a:r>
              <a:rPr lang="en-US" dirty="0"/>
              <a:t>I</a:t>
            </a:r>
            <a:r>
              <a:rPr lang="en-US" sz="100" dirty="0"/>
              <a:t> </a:t>
            </a:r>
            <a:r>
              <a:rPr lang="en-US" dirty="0"/>
              <a:t>P</a:t>
            </a:r>
            <a:r>
              <a:rPr lang="en-US" sz="100" dirty="0"/>
              <a:t> </a:t>
            </a:r>
            <a:r>
              <a:rPr lang="en-US" dirty="0"/>
              <a:t>sec </a:t>
            </a:r>
            <a:r>
              <a:rPr lang="en-US" noProof="0" dirty="0" smtClean="0"/>
              <a:t>creates secure connections in five steps:</a:t>
            </a:r>
          </a:p>
          <a:p>
            <a:pPr lvl="1">
              <a:spcBef>
                <a:spcPts val="1000"/>
              </a:spcBef>
            </a:pPr>
            <a:r>
              <a:rPr lang="en-US" noProof="0" dirty="0" smtClean="0"/>
              <a:t>IPsec </a:t>
            </a:r>
            <a:r>
              <a:rPr lang="en-US" noProof="0" dirty="0"/>
              <a:t>initiation</a:t>
            </a:r>
          </a:p>
          <a:p>
            <a:pPr lvl="1">
              <a:spcBef>
                <a:spcPts val="1000"/>
              </a:spcBef>
            </a:pPr>
            <a:r>
              <a:rPr lang="en-US" noProof="0" dirty="0"/>
              <a:t>Key management</a:t>
            </a:r>
          </a:p>
          <a:p>
            <a:pPr lvl="1">
              <a:spcBef>
                <a:spcPts val="1000"/>
              </a:spcBef>
            </a:pPr>
            <a:r>
              <a:rPr lang="en-US" noProof="0" dirty="0"/>
              <a:t>Security negotiations</a:t>
            </a:r>
          </a:p>
          <a:p>
            <a:pPr lvl="1">
              <a:spcBef>
                <a:spcPts val="1000"/>
              </a:spcBef>
            </a:pPr>
            <a:r>
              <a:rPr lang="en-US" noProof="0" dirty="0"/>
              <a:t>Data transfer</a:t>
            </a:r>
          </a:p>
          <a:p>
            <a:pPr lvl="1">
              <a:spcBef>
                <a:spcPts val="1000"/>
              </a:spcBef>
            </a:pPr>
            <a:r>
              <a:rPr lang="en-US" noProof="0" dirty="0" smtClean="0"/>
              <a:t>Termination</a:t>
            </a:r>
          </a:p>
          <a:p>
            <a:pPr>
              <a:spcBef>
                <a:spcPts val="1000"/>
              </a:spcBef>
            </a:pPr>
            <a:r>
              <a:rPr lang="en-US" noProof="0" dirty="0" smtClean="0"/>
              <a:t>Operates in two modes:</a:t>
            </a:r>
          </a:p>
          <a:p>
            <a:pPr lvl="1">
              <a:spcBef>
                <a:spcPts val="1000"/>
              </a:spcBef>
            </a:pPr>
            <a:r>
              <a:rPr lang="en-US" noProof="0" dirty="0" smtClean="0"/>
              <a:t>Transport mode</a:t>
            </a:r>
          </a:p>
          <a:p>
            <a:pPr lvl="1">
              <a:spcBef>
                <a:spcPts val="1000"/>
              </a:spcBef>
            </a:pPr>
            <a:r>
              <a:rPr lang="en-US" noProof="0" dirty="0" smtClean="0"/>
              <a:t>Tunnel mode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051169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smtClean="0"/>
              <a:t>S</a:t>
            </a:r>
            <a:r>
              <a:rPr lang="en-US" sz="100" noProof="0" dirty="0" smtClean="0"/>
              <a:t> </a:t>
            </a:r>
            <a:r>
              <a:rPr lang="en-US" noProof="0" dirty="0" smtClean="0"/>
              <a:t>L (Secure Sockets Layer) and T</a:t>
            </a:r>
            <a:r>
              <a:rPr lang="en-US" sz="100" noProof="0" dirty="0" smtClean="0"/>
              <a:t> </a:t>
            </a:r>
            <a:r>
              <a:rPr lang="en-US" noProof="0" dirty="0" smtClean="0"/>
              <a:t>L</a:t>
            </a:r>
            <a:r>
              <a:rPr lang="en-US" sz="100" noProof="0" dirty="0" smtClean="0"/>
              <a:t> </a:t>
            </a:r>
            <a:r>
              <a:rPr lang="en-US" noProof="0" dirty="0" smtClean="0"/>
              <a:t>S (Transport Layer Security) (1 of 2)</a:t>
            </a:r>
            <a:endParaRPr lang="en-US" noProof="0" dirty="0"/>
          </a:p>
        </p:txBody>
      </p:sp>
      <p:sp>
        <p:nvSpPr>
          <p:cNvPr id="3" name="Content Placeholder 2"/>
          <p:cNvSpPr>
            <a:spLocks noGrp="1"/>
          </p:cNvSpPr>
          <p:nvPr>
            <p:ph idx="1"/>
          </p:nvPr>
        </p:nvSpPr>
        <p:spPr>
          <a:xfrm>
            <a:off x="365125" y="1538818"/>
            <a:ext cx="8415338" cy="4527906"/>
          </a:xfrm>
        </p:spPr>
        <p:txBody>
          <a:bodyPr/>
          <a:lstStyle/>
          <a:p>
            <a:pPr>
              <a:spcBef>
                <a:spcPts val="1000"/>
              </a:spcBef>
            </a:pPr>
            <a:r>
              <a:rPr lang="en-US" noProof="0" dirty="0"/>
              <a:t>Both are methods of encrypting </a:t>
            </a:r>
            <a:r>
              <a:rPr lang="en-US" noProof="0" dirty="0" smtClean="0"/>
              <a:t>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t>
            </a:r>
            <a:r>
              <a:rPr lang="en-US" noProof="0" dirty="0"/>
              <a:t>transmissions</a:t>
            </a:r>
          </a:p>
          <a:p>
            <a:pPr lvl="1">
              <a:spcBef>
                <a:spcPts val="1000"/>
              </a:spcBef>
            </a:pPr>
            <a:r>
              <a:rPr lang="en-US" noProof="0" dirty="0"/>
              <a:t>Including Web pages and data entered into Web forms</a:t>
            </a:r>
          </a:p>
          <a:p>
            <a:pPr>
              <a:spcBef>
                <a:spcPts val="1000"/>
              </a:spcBef>
            </a:pPr>
            <a:r>
              <a:rPr lang="en-US" noProof="0" dirty="0"/>
              <a:t>Both protocols work side by side and are widely known as </a:t>
            </a:r>
            <a:r>
              <a:rPr lang="en-US" noProof="0" dirty="0" smtClean="0"/>
              <a:t>S</a:t>
            </a:r>
            <a:r>
              <a:rPr lang="en-US" sz="100" noProof="0" dirty="0" smtClean="0"/>
              <a:t> </a:t>
            </a:r>
            <a:r>
              <a:rPr lang="en-US" noProof="0" dirty="0" err="1" smtClean="0"/>
              <a:t>S</a:t>
            </a:r>
            <a:r>
              <a:rPr lang="en-US" sz="100" noProof="0" dirty="0" smtClean="0"/>
              <a:t> </a:t>
            </a:r>
            <a:r>
              <a:rPr lang="en-US" noProof="0" dirty="0" smtClean="0"/>
              <a:t>L/T</a:t>
            </a:r>
            <a:r>
              <a:rPr lang="en-US" sz="100" noProof="0" dirty="0" smtClean="0"/>
              <a:t> </a:t>
            </a:r>
            <a:r>
              <a:rPr lang="en-US" noProof="0" dirty="0" smtClean="0"/>
              <a:t>L</a:t>
            </a:r>
            <a:r>
              <a:rPr lang="en-US" sz="100" noProof="0" dirty="0" smtClean="0"/>
              <a:t> </a:t>
            </a:r>
            <a:r>
              <a:rPr lang="en-US" noProof="0" dirty="0" smtClean="0"/>
              <a:t>S </a:t>
            </a:r>
            <a:r>
              <a:rPr lang="en-US" noProof="0" dirty="0"/>
              <a:t>or </a:t>
            </a:r>
            <a:r>
              <a:rPr lang="en-US" noProof="0" dirty="0" smtClean="0"/>
              <a:t>T</a:t>
            </a:r>
            <a:r>
              <a:rPr lang="en-US" sz="100" noProof="0" dirty="0" smtClean="0"/>
              <a:t> </a:t>
            </a:r>
            <a:r>
              <a:rPr lang="en-US" noProof="0" dirty="0" smtClean="0"/>
              <a:t>L</a:t>
            </a:r>
            <a:r>
              <a:rPr lang="en-US" sz="100" noProof="0" dirty="0" smtClean="0"/>
              <a:t> </a:t>
            </a:r>
            <a:r>
              <a:rPr lang="en-US" noProof="0" dirty="0" smtClean="0"/>
              <a:t>S/S</a:t>
            </a:r>
            <a:r>
              <a:rPr lang="en-US" sz="100" noProof="0" dirty="0" smtClean="0"/>
              <a:t> </a:t>
            </a:r>
            <a:r>
              <a:rPr lang="en-US" noProof="0" dirty="0" err="1" smtClean="0"/>
              <a:t>S</a:t>
            </a:r>
            <a:r>
              <a:rPr lang="en-US" sz="100" noProof="0" dirty="0" smtClean="0"/>
              <a:t> </a:t>
            </a:r>
            <a:r>
              <a:rPr lang="en-US" noProof="0" dirty="0" smtClean="0"/>
              <a:t>L</a:t>
            </a:r>
            <a:endParaRPr lang="en-US" noProof="0" dirty="0"/>
          </a:p>
          <a:p>
            <a:pPr>
              <a:spcBef>
                <a:spcPts val="1000"/>
              </a:spcBef>
            </a:pPr>
            <a:r>
              <a:rPr lang="en-US" noProof="0" dirty="0" smtClean="0"/>
              <a:t>When a client and server establish a S</a:t>
            </a:r>
            <a:r>
              <a:rPr lang="en-US" sz="100" noProof="0" dirty="0" smtClean="0"/>
              <a:t> </a:t>
            </a:r>
            <a:r>
              <a:rPr lang="en-US" noProof="0" dirty="0" smtClean="0"/>
              <a:t>S</a:t>
            </a:r>
            <a:r>
              <a:rPr lang="en-US" sz="100" noProof="0" dirty="0" smtClean="0"/>
              <a:t> </a:t>
            </a:r>
            <a:r>
              <a:rPr lang="en-US" noProof="0" dirty="0" smtClean="0"/>
              <a:t>L/T</a:t>
            </a:r>
            <a:r>
              <a:rPr lang="en-US" sz="100" noProof="0" dirty="0" smtClean="0"/>
              <a:t> </a:t>
            </a:r>
            <a:r>
              <a:rPr lang="en-US" noProof="0" dirty="0" smtClean="0"/>
              <a:t>L</a:t>
            </a:r>
            <a:r>
              <a:rPr lang="en-US" sz="100" noProof="0" dirty="0" smtClean="0"/>
              <a:t> </a:t>
            </a:r>
            <a:r>
              <a:rPr lang="en-US" noProof="0" dirty="0" smtClean="0"/>
              <a:t>S connection, they establish a unique session</a:t>
            </a:r>
            <a:endParaRPr lang="en-US" noProof="0" dirty="0"/>
          </a:p>
          <a:p>
            <a:pPr lvl="1">
              <a:spcBef>
                <a:spcPts val="1000"/>
              </a:spcBef>
            </a:pPr>
            <a:r>
              <a:rPr lang="en-US" noProof="0" dirty="0"/>
              <a:t>Association between client and server</a:t>
            </a:r>
          </a:p>
          <a:p>
            <a:pPr lvl="2">
              <a:spcBef>
                <a:spcPts val="1000"/>
              </a:spcBef>
            </a:pPr>
            <a:r>
              <a:rPr lang="en-US" noProof="0" dirty="0"/>
              <a:t>Defined by agreement</a:t>
            </a:r>
          </a:p>
          <a:p>
            <a:pPr lvl="2">
              <a:spcBef>
                <a:spcPts val="1000"/>
              </a:spcBef>
            </a:pPr>
            <a:r>
              <a:rPr lang="en-US" noProof="0" dirty="0"/>
              <a:t>Specific set of encryption techniques</a:t>
            </a:r>
          </a:p>
          <a:p>
            <a:pPr lvl="1">
              <a:spcBef>
                <a:spcPts val="1000"/>
              </a:spcBef>
            </a:pPr>
            <a:r>
              <a:rPr lang="en-US" noProof="0" dirty="0"/>
              <a:t>Created by </a:t>
            </a:r>
            <a:r>
              <a:rPr lang="en-US" noProof="0" dirty="0" smtClean="0"/>
              <a:t>S</a:t>
            </a:r>
            <a:r>
              <a:rPr lang="en-US" sz="100" noProof="0" dirty="0" smtClean="0"/>
              <a:t> </a:t>
            </a:r>
            <a:r>
              <a:rPr lang="en-US" noProof="0" dirty="0" smtClean="0"/>
              <a:t>S</a:t>
            </a:r>
            <a:r>
              <a:rPr lang="en-US" sz="100" noProof="0" dirty="0" smtClean="0"/>
              <a:t> </a:t>
            </a:r>
            <a:r>
              <a:rPr lang="en-US" noProof="0" dirty="0" smtClean="0"/>
              <a:t>L </a:t>
            </a:r>
            <a:r>
              <a:rPr lang="en-US" noProof="0" dirty="0"/>
              <a:t>handshake protocol</a:t>
            </a:r>
          </a:p>
          <a:p>
            <a:pPr>
              <a:spcBef>
                <a:spcPts val="1000"/>
              </a:spcBef>
            </a:pPr>
            <a:r>
              <a:rPr lang="en-US" noProof="0" dirty="0"/>
              <a:t>Handshake protocol</a:t>
            </a:r>
          </a:p>
          <a:p>
            <a:pPr lvl="1">
              <a:spcBef>
                <a:spcPts val="1000"/>
              </a:spcBef>
            </a:pPr>
            <a:r>
              <a:rPr lang="en-US" noProof="0" dirty="0"/>
              <a:t>Allows client and server to authenticate</a:t>
            </a:r>
          </a:p>
          <a:p>
            <a:pPr lvl="1">
              <a:spcBef>
                <a:spcPts val="1000"/>
              </a:spcBef>
            </a:pPr>
            <a:r>
              <a:rPr lang="en-US" noProof="0" dirty="0"/>
              <a:t>Similar to a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three-way </a:t>
            </a:r>
            <a:r>
              <a:rPr lang="en-US" noProof="0" dirty="0" smtClean="0"/>
              <a:t>handshake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65322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Virtualization (2 of 5)</a:t>
            </a:r>
            <a:endParaRPr lang="en-US" noProof="0" dirty="0"/>
          </a:p>
        </p:txBody>
      </p:sp>
      <p:pic>
        <p:nvPicPr>
          <p:cNvPr id="6" name="Picture 5" descr="Figure 7-1 Elements of virtualization. The image illustrates some of the elements of virtualization which are physical computer, host, physical NIC which connects to the physical network, and hypervisor which has two virtual machines, gues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209800"/>
            <a:ext cx="5497945" cy="28757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744732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
            </a:r>
            <a:r>
              <a:rPr lang="en-US" sz="100" noProof="0" dirty="0" smtClean="0"/>
              <a:t> </a:t>
            </a:r>
            <a:r>
              <a:rPr lang="en-US" noProof="0" dirty="0" err="1" smtClean="0"/>
              <a:t>S</a:t>
            </a:r>
            <a:r>
              <a:rPr lang="en-US" sz="100" noProof="0" dirty="0" smtClean="0"/>
              <a:t> </a:t>
            </a:r>
            <a:r>
              <a:rPr lang="en-US" noProof="0" dirty="0" smtClean="0"/>
              <a:t>L (Secure Sockets Layer) and T</a:t>
            </a:r>
            <a:r>
              <a:rPr lang="en-US" sz="100" noProof="0" dirty="0" smtClean="0"/>
              <a:t> </a:t>
            </a:r>
            <a:r>
              <a:rPr lang="en-US" noProof="0" dirty="0" smtClean="0"/>
              <a:t>L</a:t>
            </a:r>
            <a:r>
              <a:rPr lang="en-US" sz="100" noProof="0" dirty="0" smtClean="0"/>
              <a:t> </a:t>
            </a:r>
            <a:r>
              <a:rPr lang="en-US" noProof="0" dirty="0" smtClean="0"/>
              <a:t>S (Transport Layer Security) (2 of 2)</a:t>
            </a:r>
            <a:endParaRPr lang="en-US" noProof="0" dirty="0"/>
          </a:p>
        </p:txBody>
      </p:sp>
      <p:sp>
        <p:nvSpPr>
          <p:cNvPr id="3" name="Content Placeholder 2"/>
          <p:cNvSpPr>
            <a:spLocks noGrp="1"/>
          </p:cNvSpPr>
          <p:nvPr>
            <p:ph idx="1"/>
          </p:nvPr>
        </p:nvSpPr>
        <p:spPr>
          <a:xfrm>
            <a:off x="365125" y="1538818"/>
            <a:ext cx="8415338" cy="3902607"/>
          </a:xfrm>
        </p:spPr>
        <p:txBody>
          <a:bodyPr/>
          <a:lstStyle/>
          <a:p>
            <a:pPr>
              <a:spcBef>
                <a:spcPts val="1000"/>
              </a:spcBef>
            </a:pPr>
            <a:r>
              <a:rPr lang="en-US" noProof="0" dirty="0" smtClean="0"/>
              <a:t>D</a:t>
            </a:r>
            <a:r>
              <a:rPr lang="en-US" sz="100" noProof="0" dirty="0" smtClean="0"/>
              <a:t> </a:t>
            </a:r>
            <a:r>
              <a:rPr lang="en-US" noProof="0" dirty="0" smtClean="0"/>
              <a:t>T</a:t>
            </a:r>
            <a:r>
              <a:rPr lang="en-US" sz="100" noProof="0" dirty="0" smtClean="0"/>
              <a:t> </a:t>
            </a:r>
            <a:r>
              <a:rPr lang="en-US" noProof="0" dirty="0" smtClean="0"/>
              <a:t>L</a:t>
            </a:r>
            <a:r>
              <a:rPr lang="en-US" sz="100" noProof="0" dirty="0" smtClean="0"/>
              <a:t> </a:t>
            </a:r>
            <a:r>
              <a:rPr lang="en-US" noProof="0" dirty="0" smtClean="0"/>
              <a:t>S (Datagram Transport Layer Security)</a:t>
            </a:r>
          </a:p>
          <a:p>
            <a:pPr lvl="1">
              <a:spcBef>
                <a:spcPts val="1000"/>
              </a:spcBef>
            </a:pPr>
            <a:r>
              <a:rPr lang="en-US" noProof="0" dirty="0" smtClean="0"/>
              <a:t>A variant of T</a:t>
            </a:r>
            <a:r>
              <a:rPr lang="en-US" sz="100" noProof="0" dirty="0" smtClean="0"/>
              <a:t> </a:t>
            </a:r>
            <a:r>
              <a:rPr lang="en-US" noProof="0" dirty="0" smtClean="0"/>
              <a:t>L</a:t>
            </a:r>
            <a:r>
              <a:rPr lang="en-US" sz="100" noProof="0" dirty="0" smtClean="0"/>
              <a:t> </a:t>
            </a:r>
            <a:r>
              <a:rPr lang="en-US" noProof="0" dirty="0" smtClean="0"/>
              <a:t>S</a:t>
            </a:r>
          </a:p>
          <a:p>
            <a:pPr lvl="1">
              <a:spcBef>
                <a:spcPts val="1000"/>
              </a:spcBef>
            </a:pPr>
            <a:r>
              <a:rPr lang="en-US" noProof="0" dirty="0" smtClean="0"/>
              <a:t>Designed specifically for streaming communications</a:t>
            </a:r>
          </a:p>
          <a:p>
            <a:pPr>
              <a:spcBef>
                <a:spcPts val="1000"/>
              </a:spcBef>
            </a:pPr>
            <a:r>
              <a:rPr lang="en-US" noProof="0" dirty="0" smtClean="0"/>
              <a:t>Applications using D</a:t>
            </a:r>
            <a:r>
              <a:rPr lang="en-US" sz="100" noProof="0" dirty="0" smtClean="0"/>
              <a:t> </a:t>
            </a:r>
            <a:r>
              <a:rPr lang="en-US" noProof="0" dirty="0" smtClean="0"/>
              <a:t>T</a:t>
            </a:r>
            <a:r>
              <a:rPr lang="en-US" sz="100" noProof="0" dirty="0" smtClean="0"/>
              <a:t> </a:t>
            </a:r>
            <a:r>
              <a:rPr lang="en-US" noProof="0" dirty="0" smtClean="0"/>
              <a:t>L</a:t>
            </a:r>
            <a:r>
              <a:rPr lang="en-US" sz="100" noProof="0" dirty="0" smtClean="0"/>
              <a:t> </a:t>
            </a:r>
            <a:r>
              <a:rPr lang="en-US" noProof="0" dirty="0" smtClean="0"/>
              <a:t>S must provide their own means of:</a:t>
            </a:r>
          </a:p>
          <a:p>
            <a:pPr lvl="1">
              <a:spcBef>
                <a:spcPts val="1000"/>
              </a:spcBef>
            </a:pPr>
            <a:r>
              <a:rPr lang="en-US" noProof="0" dirty="0" smtClean="0"/>
              <a:t>Packet reordering</a:t>
            </a:r>
          </a:p>
          <a:p>
            <a:pPr lvl="1">
              <a:spcBef>
                <a:spcPts val="1000"/>
              </a:spcBef>
            </a:pPr>
            <a:r>
              <a:rPr lang="en-US" noProof="0" dirty="0" smtClean="0"/>
              <a:t>Flow control</a:t>
            </a:r>
          </a:p>
          <a:p>
            <a:pPr lvl="1">
              <a:spcBef>
                <a:spcPts val="1000"/>
              </a:spcBef>
            </a:pPr>
            <a:r>
              <a:rPr lang="en-US" noProof="0" dirty="0" smtClean="0"/>
              <a:t>Reliability assurance</a:t>
            </a:r>
          </a:p>
          <a:p>
            <a:pPr>
              <a:spcBef>
                <a:spcPts val="1000"/>
              </a:spcBef>
            </a:pPr>
            <a:r>
              <a:rPr lang="en-US" noProof="0" dirty="0" smtClean="0"/>
              <a:t>D</a:t>
            </a:r>
            <a:r>
              <a:rPr lang="en-US" sz="100" noProof="0" dirty="0" smtClean="0"/>
              <a:t> </a:t>
            </a:r>
            <a:r>
              <a:rPr lang="en-US" noProof="0" dirty="0" smtClean="0"/>
              <a:t>T</a:t>
            </a:r>
            <a:r>
              <a:rPr lang="en-US" sz="100" noProof="0" dirty="0" smtClean="0"/>
              <a:t> </a:t>
            </a:r>
            <a:r>
              <a:rPr lang="en-US" noProof="0" dirty="0" smtClean="0"/>
              <a:t>L</a:t>
            </a:r>
            <a:r>
              <a:rPr lang="en-US" sz="100" noProof="0" dirty="0" smtClean="0"/>
              <a:t> </a:t>
            </a:r>
            <a:r>
              <a:rPr lang="en-US" noProof="0" dirty="0" smtClean="0"/>
              <a:t>S includes security levels that are compatible to T</a:t>
            </a:r>
            <a:r>
              <a:rPr lang="en-US" sz="100" noProof="0" dirty="0" smtClean="0"/>
              <a:t> </a:t>
            </a:r>
            <a:r>
              <a:rPr lang="en-US" noProof="0" dirty="0" smtClean="0"/>
              <a:t>L</a:t>
            </a:r>
            <a:r>
              <a:rPr lang="en-US" sz="100" noProof="0" dirty="0" smtClean="0"/>
              <a:t> </a:t>
            </a:r>
            <a:r>
              <a:rPr lang="en-US" noProof="0" dirty="0" smtClean="0"/>
              <a:t>S</a:t>
            </a:r>
          </a:p>
          <a:p>
            <a:pPr>
              <a:spcBef>
                <a:spcPts val="1000"/>
              </a:spcBef>
            </a:pPr>
            <a:r>
              <a:rPr lang="en-US" noProof="0" dirty="0" smtClean="0"/>
              <a:t>D</a:t>
            </a:r>
            <a:r>
              <a:rPr lang="en-US" sz="100" noProof="0" dirty="0" smtClean="0"/>
              <a:t> </a:t>
            </a:r>
            <a:r>
              <a:rPr lang="en-US" noProof="0" dirty="0" smtClean="0"/>
              <a:t>T</a:t>
            </a:r>
            <a:r>
              <a:rPr lang="en-US" sz="100" noProof="0" dirty="0" smtClean="0"/>
              <a:t> </a:t>
            </a:r>
            <a:r>
              <a:rPr lang="en-US" noProof="0" dirty="0" smtClean="0"/>
              <a:t>L</a:t>
            </a:r>
            <a:r>
              <a:rPr lang="en-US" sz="100" noProof="0" dirty="0" smtClean="0"/>
              <a:t> </a:t>
            </a:r>
            <a:r>
              <a:rPr lang="en-US" noProof="0" dirty="0" smtClean="0"/>
              <a:t>S is commonly used by delay-sensitive applications </a:t>
            </a:r>
          </a:p>
          <a:p>
            <a:pPr lvl="1">
              <a:spcBef>
                <a:spcPts val="1000"/>
              </a:spcBef>
            </a:pPr>
            <a:r>
              <a:rPr lang="en-US" noProof="0" dirty="0" smtClean="0"/>
              <a:t>Such as V</a:t>
            </a:r>
            <a:r>
              <a:rPr lang="en-US" sz="100" noProof="0" dirty="0" smtClean="0"/>
              <a:t> </a:t>
            </a:r>
            <a:r>
              <a:rPr lang="en-US" noProof="0" dirty="0" smtClean="0"/>
              <a:t>o</a:t>
            </a:r>
            <a:r>
              <a:rPr lang="en-US" sz="100" noProof="0" dirty="0" smtClean="0"/>
              <a:t> </a:t>
            </a:r>
            <a:r>
              <a:rPr lang="en-US" noProof="0" dirty="0" smtClean="0"/>
              <a:t>I</a:t>
            </a:r>
            <a:r>
              <a:rPr lang="en-US" sz="100" noProof="0" dirty="0" smtClean="0"/>
              <a:t> </a:t>
            </a:r>
            <a:r>
              <a:rPr lang="en-US" noProof="0" dirty="0" smtClean="0"/>
              <a:t>P and tunneling applications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408456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(1 of 4)</a:t>
            </a:r>
            <a:endParaRPr lang="en-US" noProof="0" dirty="0"/>
          </a:p>
        </p:txBody>
      </p:sp>
      <p:sp>
        <p:nvSpPr>
          <p:cNvPr id="3" name="Content Placeholder 2"/>
          <p:cNvSpPr>
            <a:spLocks noGrp="1"/>
          </p:cNvSpPr>
          <p:nvPr>
            <p:ph idx="1"/>
          </p:nvPr>
        </p:nvSpPr>
        <p:spPr>
          <a:xfrm>
            <a:off x="365125" y="1538818"/>
            <a:ext cx="8415338" cy="2541721"/>
          </a:xfrm>
        </p:spPr>
        <p:txBody>
          <a:bodyPr/>
          <a:lstStyle/>
          <a:p>
            <a:pPr>
              <a:spcBef>
                <a:spcPts val="1000"/>
              </a:spcBef>
            </a:pPr>
            <a:r>
              <a:rPr lang="en-US" noProof="0" dirty="0"/>
              <a:t>Remote </a:t>
            </a:r>
            <a:r>
              <a:rPr lang="en-US" noProof="0" dirty="0" smtClean="0"/>
              <a:t>access:</a:t>
            </a:r>
            <a:endParaRPr lang="en-US" noProof="0" dirty="0"/>
          </a:p>
          <a:p>
            <a:pPr lvl="1">
              <a:spcBef>
                <a:spcPts val="1000"/>
              </a:spcBef>
            </a:pPr>
            <a:r>
              <a:rPr lang="en-US" noProof="0" dirty="0"/>
              <a:t>Service that allows a client to connect with and log on to a server, </a:t>
            </a:r>
            <a:r>
              <a:rPr lang="en-US" noProof="0" dirty="0" smtClean="0"/>
              <a:t>LAN</a:t>
            </a:r>
            <a:r>
              <a:rPr lang="en-US" noProof="0" dirty="0"/>
              <a:t>, or WAN in a different geographical location</a:t>
            </a:r>
          </a:p>
          <a:p>
            <a:pPr lvl="1">
              <a:spcBef>
                <a:spcPts val="1000"/>
              </a:spcBef>
            </a:pPr>
            <a:r>
              <a:rPr lang="en-US" noProof="0" dirty="0" smtClean="0"/>
              <a:t>Requires a type of R</a:t>
            </a:r>
            <a:r>
              <a:rPr lang="en-US" sz="100" noProof="0" dirty="0" smtClean="0"/>
              <a:t> </a:t>
            </a:r>
            <a:r>
              <a:rPr lang="en-US" noProof="0" dirty="0" smtClean="0"/>
              <a:t>A</a:t>
            </a:r>
            <a:r>
              <a:rPr lang="en-US" sz="100" noProof="0" dirty="0" smtClean="0"/>
              <a:t> </a:t>
            </a:r>
            <a:r>
              <a:rPr lang="en-US" noProof="0" dirty="0" smtClean="0"/>
              <a:t>S (remote access server)</a:t>
            </a:r>
          </a:p>
          <a:p>
            <a:pPr>
              <a:spcBef>
                <a:spcPts val="1000"/>
              </a:spcBef>
            </a:pPr>
            <a:r>
              <a:rPr lang="en-US" noProof="0" dirty="0" smtClean="0"/>
              <a:t>Two types of remote access servers:</a:t>
            </a:r>
          </a:p>
          <a:p>
            <a:pPr lvl="1">
              <a:spcBef>
                <a:spcPts val="1000"/>
              </a:spcBef>
            </a:pPr>
            <a:r>
              <a:rPr lang="en-US" noProof="0" dirty="0" smtClean="0"/>
              <a:t>Dedicated devices</a:t>
            </a:r>
          </a:p>
          <a:p>
            <a:pPr lvl="1">
              <a:spcBef>
                <a:spcPts val="1000"/>
              </a:spcBef>
            </a:pPr>
            <a:r>
              <a:rPr lang="en-US" noProof="0" dirty="0" smtClean="0"/>
              <a:t>Software running on a server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781559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(2 of 4)</a:t>
            </a:r>
            <a:endParaRPr lang="en-US" noProof="0" dirty="0"/>
          </a:p>
        </p:txBody>
      </p:sp>
      <p:pic>
        <p:nvPicPr>
          <p:cNvPr id="6" name="Picture 5" descr="Figure 7-19 An I S P uses a remote access server to authenticate&#10;subscribers to its services, including access to the Interne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286000"/>
            <a:ext cx="4865189" cy="24384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98186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(3 of 4)</a:t>
            </a:r>
            <a:endParaRPr lang="en-US" noProof="0" dirty="0"/>
          </a:p>
        </p:txBody>
      </p:sp>
      <p:pic>
        <p:nvPicPr>
          <p:cNvPr id="3" name="Picture 2" descr="Figure 7-20 DirectAccess authenticates users to the Windows domain. The image illustrates a Direct Access service. A LAN consists of a mail server, a web server, a data storage and a remote access server running Direct Access. The mail server, the web server and the data storage connect to the internet through the remote access server running Direct Access. The internet connects to a laptop, a mobile and a desktop computer which are labeled remote cli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0280" y="2083308"/>
            <a:ext cx="4663440" cy="26913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21953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(4 of 4)</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a:t>Types of remote access:</a:t>
            </a:r>
          </a:p>
          <a:p>
            <a:pPr lvl="1">
              <a:spcBef>
                <a:spcPts val="1000"/>
              </a:spcBef>
            </a:pPr>
            <a:r>
              <a:rPr lang="en-US" noProof="0" dirty="0"/>
              <a:t>Point-to-point over a dedicated line</a:t>
            </a:r>
          </a:p>
          <a:p>
            <a:pPr lvl="1">
              <a:spcBef>
                <a:spcPts val="1000"/>
              </a:spcBef>
            </a:pPr>
            <a:r>
              <a:rPr lang="en-US" noProof="0" dirty="0" smtClean="0"/>
              <a:t>Terminal </a:t>
            </a:r>
            <a:r>
              <a:rPr lang="en-US" noProof="0" dirty="0"/>
              <a:t>emulation, also called remote virtual </a:t>
            </a:r>
            <a:r>
              <a:rPr lang="en-US" noProof="0" dirty="0" smtClean="0"/>
              <a:t>computing</a:t>
            </a:r>
          </a:p>
          <a:p>
            <a:pPr lvl="1">
              <a:spcBef>
                <a:spcPts val="1000"/>
              </a:spcBef>
            </a:pPr>
            <a:r>
              <a:rPr lang="en-US" noProof="0" dirty="0"/>
              <a:t>Virtual private network (</a:t>
            </a:r>
            <a:r>
              <a:rPr lang="en-US" noProof="0" dirty="0" smtClean="0"/>
              <a:t>V</a:t>
            </a:r>
            <a:r>
              <a:rPr lang="en-US" sz="100" noProof="0" dirty="0" smtClean="0"/>
              <a:t> </a:t>
            </a:r>
            <a:r>
              <a:rPr lang="en-US" noProof="0" dirty="0" smtClean="0"/>
              <a:t>P</a:t>
            </a:r>
            <a:r>
              <a:rPr lang="en-US" sz="100" noProof="0" dirty="0" smtClean="0"/>
              <a:t> </a:t>
            </a:r>
            <a:r>
              <a:rPr lang="en-US" noProof="0" dirty="0" smtClean="0"/>
              <a:t>N</a:t>
            </a:r>
            <a:r>
              <a:rPr lang="en-US" noProof="0" dirty="0"/>
              <a:t>) </a:t>
            </a:r>
            <a:endParaRPr lang="en-US" noProof="0" dirty="0" smtClean="0"/>
          </a:p>
          <a:p>
            <a:pPr>
              <a:spcBef>
                <a:spcPts val="1000"/>
              </a:spcBef>
            </a:pPr>
            <a:r>
              <a:rPr lang="en-US" noProof="0" dirty="0" smtClean="0"/>
              <a:t>Data is often encrypted before it is transmitted over the remote connection:</a:t>
            </a:r>
          </a:p>
          <a:p>
            <a:pPr lvl="1">
              <a:spcBef>
                <a:spcPts val="1000"/>
              </a:spcBef>
            </a:pPr>
            <a:r>
              <a:rPr lang="en-US" noProof="0" dirty="0" smtClean="0"/>
              <a:t>Some remote access protocols natively include encryption functionality</a:t>
            </a:r>
          </a:p>
          <a:p>
            <a:pPr lvl="1">
              <a:spcBef>
                <a:spcPts val="1000"/>
              </a:spcBef>
            </a:pPr>
            <a:r>
              <a:rPr lang="en-US" noProof="0" dirty="0" smtClean="0"/>
              <a:t>Others must be paired with a specific encryption protocol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665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Point-to-Point Remote Access Protocols</a:t>
            </a:r>
            <a:endParaRPr lang="en-US" noProof="0" dirty="0"/>
          </a:p>
        </p:txBody>
      </p:sp>
      <p:sp>
        <p:nvSpPr>
          <p:cNvPr id="3" name="Content Placeholder 2"/>
          <p:cNvSpPr>
            <a:spLocks noGrp="1"/>
          </p:cNvSpPr>
          <p:nvPr>
            <p:ph idx="1"/>
          </p:nvPr>
        </p:nvSpPr>
        <p:spPr>
          <a:xfrm>
            <a:off x="365125" y="1538818"/>
            <a:ext cx="8415338" cy="3501471"/>
          </a:xfrm>
        </p:spPr>
        <p:txBody>
          <a:bodyPr/>
          <a:lstStyle/>
          <a:p>
            <a:pPr>
              <a:lnSpc>
                <a:spcPct val="90000"/>
              </a:lnSpc>
              <a:spcBef>
                <a:spcPts val="1000"/>
              </a:spcBef>
            </a:pPr>
            <a:r>
              <a:rPr lang="en-US" noProof="0" dirty="0" smtClean="0"/>
              <a:t>An older protocol known as SLIP has been replaced by P</a:t>
            </a:r>
            <a:r>
              <a:rPr lang="en-US" sz="100" noProof="0" dirty="0" smtClean="0"/>
              <a:t> </a:t>
            </a:r>
            <a:r>
              <a:rPr lang="en-US" noProof="0" dirty="0" err="1" smtClean="0"/>
              <a:t>P</a:t>
            </a:r>
            <a:r>
              <a:rPr lang="en-US" sz="100" noProof="0" dirty="0" smtClean="0"/>
              <a:t> </a:t>
            </a:r>
            <a:r>
              <a:rPr lang="en-US" noProof="0" dirty="0" err="1" smtClean="0"/>
              <a:t>P</a:t>
            </a:r>
            <a:r>
              <a:rPr lang="en-US" noProof="0" dirty="0" smtClean="0"/>
              <a:t> as the preferred communications protocol for remote access point-to-point connections</a:t>
            </a:r>
          </a:p>
          <a:p>
            <a:pPr>
              <a:lnSpc>
                <a:spcPct val="90000"/>
              </a:lnSpc>
              <a:spcBef>
                <a:spcPts val="1000"/>
              </a:spcBef>
            </a:pPr>
            <a:r>
              <a:rPr lang="en-US" noProof="0" dirty="0" smtClean="0"/>
              <a:t>P</a:t>
            </a:r>
            <a:r>
              <a:rPr lang="en-US" sz="100" noProof="0" dirty="0" smtClean="0"/>
              <a:t> </a:t>
            </a:r>
            <a:r>
              <a:rPr lang="en-US" noProof="0" dirty="0" smtClean="0"/>
              <a:t>P</a:t>
            </a:r>
            <a:r>
              <a:rPr lang="en-US" sz="100" noProof="0" dirty="0" smtClean="0"/>
              <a:t> </a:t>
            </a:r>
            <a:r>
              <a:rPr lang="en-US" noProof="0" dirty="0" smtClean="0"/>
              <a:t>P </a:t>
            </a:r>
            <a:r>
              <a:rPr lang="en-US" noProof="0" dirty="0"/>
              <a:t>(Point-to-Point Protocol</a:t>
            </a:r>
            <a:r>
              <a:rPr lang="en-US" noProof="0" dirty="0" smtClean="0"/>
              <a:t>)</a:t>
            </a:r>
          </a:p>
          <a:p>
            <a:pPr lvl="1">
              <a:lnSpc>
                <a:spcPct val="90000"/>
              </a:lnSpc>
              <a:spcBef>
                <a:spcPts val="1000"/>
              </a:spcBef>
            </a:pPr>
            <a:r>
              <a:rPr lang="en-US" noProof="0" dirty="0" smtClean="0"/>
              <a:t>A Data Link layer protocol that directly connects two WAN endpoints</a:t>
            </a:r>
            <a:endParaRPr lang="en-US" noProof="0" dirty="0"/>
          </a:p>
          <a:p>
            <a:pPr>
              <a:lnSpc>
                <a:spcPct val="90000"/>
              </a:lnSpc>
              <a:spcBef>
                <a:spcPts val="1000"/>
              </a:spcBef>
            </a:pPr>
            <a:r>
              <a:rPr lang="en-US" noProof="0" dirty="0" smtClean="0"/>
              <a:t>P</a:t>
            </a:r>
            <a:r>
              <a:rPr lang="en-US" sz="100" noProof="0" dirty="0" smtClean="0"/>
              <a:t> </a:t>
            </a:r>
            <a:r>
              <a:rPr lang="en-US" noProof="0" dirty="0" smtClean="0"/>
              <a:t>P</a:t>
            </a:r>
            <a:r>
              <a:rPr lang="en-US" sz="100" noProof="0" dirty="0" smtClean="0"/>
              <a:t> </a:t>
            </a:r>
            <a:r>
              <a:rPr lang="en-US" noProof="0" dirty="0" smtClean="0"/>
              <a:t>P can:</a:t>
            </a:r>
          </a:p>
          <a:p>
            <a:pPr lvl="1">
              <a:lnSpc>
                <a:spcPct val="90000"/>
              </a:lnSpc>
              <a:spcBef>
                <a:spcPts val="1000"/>
              </a:spcBef>
            </a:pPr>
            <a:r>
              <a:rPr lang="en-US" noProof="0" dirty="0"/>
              <a:t>N</a:t>
            </a:r>
            <a:r>
              <a:rPr lang="en-US" noProof="0" dirty="0" smtClean="0"/>
              <a:t>egotiate </a:t>
            </a:r>
            <a:r>
              <a:rPr lang="en-US" noProof="0" dirty="0"/>
              <a:t>and establish a connection between two computers</a:t>
            </a:r>
          </a:p>
          <a:p>
            <a:pPr lvl="1">
              <a:lnSpc>
                <a:spcPct val="90000"/>
              </a:lnSpc>
              <a:spcBef>
                <a:spcPts val="1000"/>
              </a:spcBef>
            </a:pPr>
            <a:r>
              <a:rPr lang="en-US" noProof="0" dirty="0" smtClean="0"/>
              <a:t>Use an authentication protocol to authenticate a </a:t>
            </a:r>
            <a:r>
              <a:rPr lang="en-US" noProof="0" dirty="0"/>
              <a:t>client to a remote system</a:t>
            </a:r>
          </a:p>
          <a:p>
            <a:pPr lvl="1">
              <a:lnSpc>
                <a:spcPct val="90000"/>
              </a:lnSpc>
              <a:spcBef>
                <a:spcPts val="1000"/>
              </a:spcBef>
            </a:pPr>
            <a:r>
              <a:rPr lang="en-US" noProof="0" dirty="0"/>
              <a:t>S</a:t>
            </a:r>
            <a:r>
              <a:rPr lang="en-US" noProof="0" dirty="0" smtClean="0"/>
              <a:t>upport </a:t>
            </a:r>
            <a:r>
              <a:rPr lang="en-US" noProof="0" dirty="0"/>
              <a:t>several types of Network layer protocols</a:t>
            </a:r>
          </a:p>
          <a:p>
            <a:pPr lvl="1">
              <a:lnSpc>
                <a:spcPct val="90000"/>
              </a:lnSpc>
              <a:spcBef>
                <a:spcPts val="1000"/>
              </a:spcBef>
            </a:pPr>
            <a:r>
              <a:rPr lang="en-US" noProof="0" dirty="0"/>
              <a:t>E</a:t>
            </a:r>
            <a:r>
              <a:rPr lang="en-US" noProof="0" dirty="0" smtClean="0"/>
              <a:t>ncrypt </a:t>
            </a:r>
            <a:r>
              <a:rPr lang="en-US" noProof="0" dirty="0"/>
              <a:t>the transmissions, although </a:t>
            </a:r>
            <a:r>
              <a:rPr lang="en-US" dirty="0"/>
              <a:t>P</a:t>
            </a:r>
            <a:r>
              <a:rPr lang="en-US" sz="100" dirty="0"/>
              <a:t> </a:t>
            </a:r>
            <a:r>
              <a:rPr lang="en-US" dirty="0" err="1"/>
              <a:t>P</a:t>
            </a:r>
            <a:r>
              <a:rPr lang="en-US" sz="100" dirty="0"/>
              <a:t> </a:t>
            </a:r>
            <a:r>
              <a:rPr lang="en-US" dirty="0" err="1"/>
              <a:t>P</a:t>
            </a:r>
            <a:r>
              <a:rPr lang="en-US" dirty="0"/>
              <a:t> </a:t>
            </a:r>
            <a:r>
              <a:rPr lang="en-US" noProof="0" dirty="0"/>
              <a:t>encryption is considered weak by today’s </a:t>
            </a:r>
            <a:r>
              <a:rPr lang="en-US" noProof="0" dirty="0" smtClean="0"/>
              <a:t>standards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707353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(1 of 7)</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smtClean="0"/>
              <a:t>Terminal emulation (remote </a:t>
            </a:r>
            <a:r>
              <a:rPr lang="en-US" noProof="0" dirty="0"/>
              <a:t>virtual </a:t>
            </a:r>
            <a:r>
              <a:rPr lang="en-US" noProof="0" dirty="0" smtClean="0"/>
              <a:t>computing)</a:t>
            </a:r>
            <a:endParaRPr lang="en-US" noProof="0" dirty="0"/>
          </a:p>
          <a:p>
            <a:pPr lvl="1">
              <a:spcBef>
                <a:spcPts val="1000"/>
              </a:spcBef>
            </a:pPr>
            <a:r>
              <a:rPr lang="en-US" noProof="0" dirty="0"/>
              <a:t>Allows a user on one computer to control another computer across a network connection</a:t>
            </a:r>
          </a:p>
          <a:p>
            <a:pPr>
              <a:spcBef>
                <a:spcPts val="1000"/>
              </a:spcBef>
            </a:pPr>
            <a:r>
              <a:rPr lang="en-US" noProof="0" dirty="0"/>
              <a:t>Examples of command-line software:</a:t>
            </a:r>
          </a:p>
          <a:p>
            <a:pPr lvl="1">
              <a:spcBef>
                <a:spcPts val="1000"/>
              </a:spcBef>
            </a:pPr>
            <a:r>
              <a:rPr lang="en-US" noProof="0" dirty="0"/>
              <a:t>Telnet and </a:t>
            </a:r>
            <a:r>
              <a:rPr lang="en-US" noProof="0" dirty="0" smtClean="0"/>
              <a:t>S</a:t>
            </a:r>
            <a:r>
              <a:rPr lang="en-US" sz="100" noProof="0" dirty="0" smtClean="0"/>
              <a:t> </a:t>
            </a:r>
            <a:r>
              <a:rPr lang="en-US" noProof="0" dirty="0" err="1" smtClean="0"/>
              <a:t>S</a:t>
            </a:r>
            <a:r>
              <a:rPr lang="en-US" sz="100" noProof="0" dirty="0" smtClean="0"/>
              <a:t> </a:t>
            </a:r>
            <a:r>
              <a:rPr lang="en-US" noProof="0" dirty="0" smtClean="0"/>
              <a:t>H</a:t>
            </a:r>
            <a:endParaRPr lang="en-US" noProof="0" dirty="0"/>
          </a:p>
          <a:p>
            <a:pPr>
              <a:spcBef>
                <a:spcPts val="1000"/>
              </a:spcBef>
            </a:pPr>
            <a:r>
              <a:rPr lang="en-US" noProof="0" dirty="0"/>
              <a:t>Examples of </a:t>
            </a:r>
            <a:r>
              <a:rPr lang="en-US" noProof="0" dirty="0" smtClean="0"/>
              <a:t>G</a:t>
            </a:r>
            <a:r>
              <a:rPr lang="en-US" sz="100" noProof="0" dirty="0" smtClean="0"/>
              <a:t> </a:t>
            </a:r>
            <a:r>
              <a:rPr lang="en-US" noProof="0" dirty="0" smtClean="0"/>
              <a:t>U</a:t>
            </a:r>
            <a:r>
              <a:rPr lang="en-US" sz="100" noProof="0" dirty="0" smtClean="0"/>
              <a:t> </a:t>
            </a:r>
            <a:r>
              <a:rPr lang="en-US" noProof="0" dirty="0" smtClean="0"/>
              <a:t>I-based </a:t>
            </a:r>
            <a:r>
              <a:rPr lang="en-US" noProof="0" dirty="0"/>
              <a:t>software:</a:t>
            </a:r>
          </a:p>
          <a:p>
            <a:pPr lvl="1">
              <a:spcBef>
                <a:spcPts val="1000"/>
              </a:spcBef>
            </a:pPr>
            <a:r>
              <a:rPr lang="en-US" noProof="0" dirty="0"/>
              <a:t>Remote Desktop for Windows</a:t>
            </a:r>
          </a:p>
          <a:p>
            <a:pPr lvl="1">
              <a:spcBef>
                <a:spcPts val="1000"/>
              </a:spcBef>
            </a:pPr>
            <a:r>
              <a:rPr lang="en-US" noProof="0" dirty="0"/>
              <a:t>join.me</a:t>
            </a:r>
          </a:p>
          <a:p>
            <a:pPr lvl="1">
              <a:spcBef>
                <a:spcPts val="1000"/>
              </a:spcBef>
            </a:pPr>
            <a:r>
              <a:rPr lang="en-US" noProof="0" dirty="0" smtClean="0"/>
              <a:t>V</a:t>
            </a:r>
            <a:r>
              <a:rPr lang="en-US" sz="100" noProof="0" dirty="0" smtClean="0"/>
              <a:t> </a:t>
            </a:r>
            <a:r>
              <a:rPr lang="en-US" noProof="0" dirty="0" smtClean="0"/>
              <a:t>N</a:t>
            </a:r>
            <a:r>
              <a:rPr lang="en-US" sz="100" noProof="0" dirty="0" smtClean="0"/>
              <a:t> </a:t>
            </a:r>
            <a:r>
              <a:rPr lang="en-US" noProof="0" dirty="0" smtClean="0"/>
              <a:t>C</a:t>
            </a:r>
            <a:endParaRPr lang="en-US" noProof="0" dirty="0"/>
          </a:p>
          <a:p>
            <a:pPr lvl="1">
              <a:spcBef>
                <a:spcPts val="1000"/>
              </a:spcBef>
            </a:pPr>
            <a:r>
              <a:rPr lang="en-US" noProof="0" dirty="0"/>
              <a:t>Team </a:t>
            </a:r>
            <a:r>
              <a:rPr lang="en-US" noProof="0" dirty="0" smtClean="0"/>
              <a:t>Viewer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70193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(2 of 7)</a:t>
            </a:r>
            <a:endParaRPr lang="en-US" noProof="0" dirty="0"/>
          </a:p>
        </p:txBody>
      </p:sp>
      <p:sp>
        <p:nvSpPr>
          <p:cNvPr id="3" name="Content Placeholder 2"/>
          <p:cNvSpPr>
            <a:spLocks noGrp="1"/>
          </p:cNvSpPr>
          <p:nvPr>
            <p:ph idx="1"/>
          </p:nvPr>
        </p:nvSpPr>
        <p:spPr>
          <a:xfrm>
            <a:off x="365125" y="1538818"/>
            <a:ext cx="8415338" cy="4381712"/>
          </a:xfrm>
        </p:spPr>
        <p:txBody>
          <a:bodyPr/>
          <a:lstStyle/>
          <a:p>
            <a:pPr>
              <a:spcBef>
                <a:spcPts val="1000"/>
              </a:spcBef>
            </a:pPr>
            <a:r>
              <a:rPr lang="en-US" noProof="0" dirty="0" smtClean="0"/>
              <a:t>Telnet:</a:t>
            </a:r>
          </a:p>
          <a:p>
            <a:pPr lvl="1">
              <a:spcBef>
                <a:spcPts val="1000"/>
              </a:spcBef>
            </a:pPr>
            <a:r>
              <a:rPr lang="en-US" noProof="0" dirty="0" smtClean="0"/>
              <a:t>A terminal emulation utility that allow an administrator or other user to control a computer remotely</a:t>
            </a:r>
          </a:p>
          <a:p>
            <a:pPr lvl="1">
              <a:spcBef>
                <a:spcPts val="1000"/>
              </a:spcBef>
            </a:pPr>
            <a:r>
              <a:rPr lang="en-US" noProof="0" dirty="0" smtClean="0"/>
              <a:t>Provides little security for establishing a connection (poor authentication)</a:t>
            </a:r>
          </a:p>
          <a:p>
            <a:pPr lvl="1">
              <a:spcBef>
                <a:spcPts val="1000"/>
              </a:spcBef>
            </a:pPr>
            <a:r>
              <a:rPr lang="en-US" noProof="0" dirty="0" smtClean="0"/>
              <a:t>Provides no security for transmitting data (no encryption)</a:t>
            </a:r>
            <a:endParaRPr lang="en-US" noProof="0" dirty="0"/>
          </a:p>
          <a:p>
            <a:pPr>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H (Secure Shell):</a:t>
            </a:r>
          </a:p>
          <a:p>
            <a:pPr lvl="1">
              <a:spcBef>
                <a:spcPts val="1000"/>
              </a:spcBef>
            </a:pPr>
            <a:r>
              <a:rPr lang="en-US" noProof="0" dirty="0" smtClean="0"/>
              <a:t>A </a:t>
            </a:r>
            <a:r>
              <a:rPr lang="en-US" noProof="0" dirty="0"/>
              <a:t>collection of protocols that provides for secure authentication and encryption</a:t>
            </a:r>
          </a:p>
          <a:p>
            <a:pPr lvl="1">
              <a:spcBef>
                <a:spcPts val="1000"/>
              </a:spcBef>
            </a:pPr>
            <a:r>
              <a:rPr lang="en-US" noProof="0" dirty="0"/>
              <a:t>Guards against a number of security </a:t>
            </a:r>
            <a:r>
              <a:rPr lang="en-US" noProof="0" dirty="0" smtClean="0"/>
              <a:t>threats:</a:t>
            </a:r>
            <a:endParaRPr lang="en-US" noProof="0" dirty="0"/>
          </a:p>
          <a:p>
            <a:pPr lvl="2">
              <a:spcBef>
                <a:spcPts val="1000"/>
              </a:spcBef>
            </a:pPr>
            <a:r>
              <a:rPr lang="en-US" noProof="0" dirty="0"/>
              <a:t>Unauthorized access to a host</a:t>
            </a:r>
          </a:p>
          <a:p>
            <a:pPr lvl="2">
              <a:spcBef>
                <a:spcPts val="1000"/>
              </a:spcBef>
            </a:pPr>
            <a:r>
              <a:rPr lang="en-US" noProof="0" dirty="0" smtClean="0"/>
              <a:t>I</a:t>
            </a:r>
            <a:r>
              <a:rPr lang="en-US" sz="100" noProof="0" dirty="0" smtClean="0"/>
              <a:t> </a:t>
            </a:r>
            <a:r>
              <a:rPr lang="en-US" noProof="0" dirty="0" smtClean="0"/>
              <a:t>P </a:t>
            </a:r>
            <a:r>
              <a:rPr lang="en-US" noProof="0" dirty="0"/>
              <a:t>spoofing</a:t>
            </a:r>
          </a:p>
          <a:p>
            <a:pPr lvl="2">
              <a:spcBef>
                <a:spcPts val="1000"/>
              </a:spcBef>
            </a:pPr>
            <a:r>
              <a:rPr lang="en-US" noProof="0" dirty="0"/>
              <a:t>Interception of data in transit</a:t>
            </a:r>
          </a:p>
          <a:p>
            <a:pPr lvl="2">
              <a:spcBef>
                <a:spcPts val="1000"/>
              </a:spcBef>
            </a:pPr>
            <a:r>
              <a:rPr lang="en-US" noProof="0" dirty="0" smtClean="0"/>
              <a:t>D</a:t>
            </a:r>
            <a:r>
              <a:rPr lang="en-US" sz="100" noProof="0" dirty="0" smtClean="0"/>
              <a:t> </a:t>
            </a:r>
            <a:r>
              <a:rPr lang="en-US" noProof="0" dirty="0" smtClean="0"/>
              <a:t>N</a:t>
            </a:r>
            <a:r>
              <a:rPr lang="en-US" sz="100" noProof="0" dirty="0" smtClean="0"/>
              <a:t> </a:t>
            </a:r>
            <a:r>
              <a:rPr lang="en-US" noProof="0" dirty="0" smtClean="0"/>
              <a:t>S spoofing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87297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(3 of 7)</a:t>
            </a:r>
            <a:endParaRPr lang="en-US" noProof="0" dirty="0"/>
          </a:p>
        </p:txBody>
      </p:sp>
      <p:sp>
        <p:nvSpPr>
          <p:cNvPr id="3" name="Content Placeholder 2"/>
          <p:cNvSpPr>
            <a:spLocks noGrp="1"/>
          </p:cNvSpPr>
          <p:nvPr>
            <p:ph idx="1"/>
          </p:nvPr>
        </p:nvSpPr>
        <p:spPr>
          <a:xfrm>
            <a:off x="365125" y="1538818"/>
            <a:ext cx="8415338" cy="4177041"/>
          </a:xfrm>
        </p:spPr>
        <p:txBody>
          <a:bodyPr/>
          <a:lstStyle/>
          <a:p>
            <a:pPr>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H (continued):</a:t>
            </a:r>
          </a:p>
          <a:p>
            <a:pPr lvl="1">
              <a:spcBef>
                <a:spcPts val="1000"/>
              </a:spcBef>
            </a:pPr>
            <a:r>
              <a:rPr lang="en-US" noProof="0" dirty="0"/>
              <a:t>Developed by </a:t>
            </a:r>
            <a:r>
              <a:rPr lang="en-US" noProof="0" dirty="0" smtClean="0"/>
              <a:t>S</a:t>
            </a:r>
            <a:r>
              <a:rPr lang="en-US" sz="100" noProof="0" dirty="0" smtClean="0"/>
              <a:t> </a:t>
            </a:r>
            <a:r>
              <a:rPr lang="en-US" noProof="0" dirty="0" smtClean="0"/>
              <a:t>S</a:t>
            </a:r>
            <a:r>
              <a:rPr lang="en-US" sz="100" noProof="0" dirty="0" smtClean="0"/>
              <a:t> </a:t>
            </a:r>
            <a:r>
              <a:rPr lang="en-US" noProof="0" dirty="0" smtClean="0"/>
              <a:t>H </a:t>
            </a:r>
            <a:r>
              <a:rPr lang="en-US" noProof="0" dirty="0"/>
              <a:t>Communications Security</a:t>
            </a:r>
          </a:p>
          <a:p>
            <a:pPr lvl="2">
              <a:spcBef>
                <a:spcPts val="1000"/>
              </a:spcBef>
            </a:pPr>
            <a:r>
              <a:rPr lang="en-US" noProof="0" dirty="0"/>
              <a:t>Version requires license fee</a:t>
            </a:r>
          </a:p>
          <a:p>
            <a:pPr lvl="1">
              <a:spcBef>
                <a:spcPts val="1000"/>
              </a:spcBef>
            </a:pPr>
            <a:r>
              <a:rPr lang="en-US" noProof="0" dirty="0"/>
              <a:t>Open source versions available: </a:t>
            </a:r>
            <a:r>
              <a:rPr lang="en-US" noProof="0" dirty="0" smtClean="0"/>
              <a:t>Open S</a:t>
            </a:r>
            <a:r>
              <a:rPr lang="en-US" sz="100" noProof="0" dirty="0" smtClean="0"/>
              <a:t> </a:t>
            </a:r>
            <a:r>
              <a:rPr lang="en-US" noProof="0" dirty="0" smtClean="0"/>
              <a:t>S</a:t>
            </a:r>
            <a:r>
              <a:rPr lang="en-US" sz="100" noProof="0" dirty="0" smtClean="0"/>
              <a:t> </a:t>
            </a:r>
            <a:r>
              <a:rPr lang="en-US" noProof="0" dirty="0" smtClean="0"/>
              <a:t>H</a:t>
            </a:r>
            <a:endParaRPr lang="en-US" noProof="0" dirty="0"/>
          </a:p>
          <a:p>
            <a:pPr lvl="1">
              <a:spcBef>
                <a:spcPts val="1000"/>
              </a:spcBef>
            </a:pPr>
            <a:r>
              <a:rPr lang="en-US" noProof="0" dirty="0"/>
              <a:t>Secure connection requires </a:t>
            </a:r>
            <a:r>
              <a:rPr lang="en-US" noProof="0" dirty="0" smtClean="0"/>
              <a:t>S</a:t>
            </a:r>
            <a:r>
              <a:rPr lang="en-US" sz="100" noProof="0" dirty="0" smtClean="0"/>
              <a:t> </a:t>
            </a:r>
            <a:r>
              <a:rPr lang="en-US" noProof="0" dirty="0" smtClean="0"/>
              <a:t>S</a:t>
            </a:r>
            <a:r>
              <a:rPr lang="en-US" sz="100" noProof="0" dirty="0" smtClean="0"/>
              <a:t> </a:t>
            </a:r>
            <a:r>
              <a:rPr lang="en-US" noProof="0" dirty="0" smtClean="0"/>
              <a:t>H </a:t>
            </a:r>
            <a:r>
              <a:rPr lang="en-US" noProof="0" dirty="0"/>
              <a:t>running on both </a:t>
            </a:r>
            <a:r>
              <a:rPr lang="en-US" noProof="0" dirty="0" smtClean="0"/>
              <a:t>client and server</a:t>
            </a:r>
            <a:endParaRPr lang="en-US" noProof="0" dirty="0"/>
          </a:p>
          <a:p>
            <a:pPr lvl="1">
              <a:spcBef>
                <a:spcPts val="1000"/>
              </a:spcBef>
            </a:pPr>
            <a:r>
              <a:rPr lang="en-US" noProof="0" dirty="0" smtClean="0"/>
              <a:t>Allows for password authentication using </a:t>
            </a:r>
            <a:r>
              <a:rPr lang="en-US" noProof="0" dirty="0"/>
              <a:t>public and private key generation</a:t>
            </a:r>
          </a:p>
          <a:p>
            <a:pPr>
              <a:spcBef>
                <a:spcPts val="1000"/>
              </a:spcBef>
            </a:pPr>
            <a:r>
              <a:rPr lang="en-US" noProof="0" dirty="0"/>
              <a:t>Configuration </a:t>
            </a:r>
            <a:r>
              <a:rPr lang="en-US" noProof="0" dirty="0" smtClean="0"/>
              <a:t>options:</a:t>
            </a:r>
            <a:endParaRPr lang="en-US" noProof="0" dirty="0"/>
          </a:p>
          <a:p>
            <a:pPr lvl="1">
              <a:spcBef>
                <a:spcPts val="1000"/>
              </a:spcBef>
            </a:pPr>
            <a:r>
              <a:rPr lang="en-US" noProof="0" dirty="0"/>
              <a:t>Use one of several encryption types</a:t>
            </a:r>
          </a:p>
          <a:p>
            <a:pPr lvl="1">
              <a:spcBef>
                <a:spcPts val="1000"/>
              </a:spcBef>
            </a:pPr>
            <a:r>
              <a:rPr lang="en-US" noProof="0" dirty="0"/>
              <a:t>Require client password</a:t>
            </a:r>
          </a:p>
          <a:p>
            <a:pPr lvl="1">
              <a:spcBef>
                <a:spcPts val="1000"/>
              </a:spcBef>
            </a:pPr>
            <a:r>
              <a:rPr lang="en-US" noProof="0" dirty="0"/>
              <a:t>Perform port </a:t>
            </a:r>
            <a:r>
              <a:rPr lang="en-US" noProof="0" dirty="0" smtClean="0"/>
              <a:t>forwarding</a:t>
            </a:r>
          </a:p>
          <a:p>
            <a:pPr lvl="2">
              <a:spcBef>
                <a:spcPts val="1000"/>
              </a:spcBef>
            </a:pPr>
            <a:r>
              <a:rPr lang="en-US" noProof="0" dirty="0" smtClean="0"/>
              <a:t>Redirect traffic that would normally use an insecure port to a S</a:t>
            </a:r>
            <a:r>
              <a:rPr lang="en-US" sz="100" noProof="0" dirty="0" smtClean="0"/>
              <a:t> </a:t>
            </a:r>
            <a:r>
              <a:rPr lang="en-US" noProof="0" dirty="0" smtClean="0"/>
              <a:t>S</a:t>
            </a:r>
            <a:r>
              <a:rPr lang="en-US" sz="100" noProof="0" dirty="0" smtClean="0"/>
              <a:t> </a:t>
            </a:r>
            <a:r>
              <a:rPr lang="en-US" noProof="0" dirty="0" smtClean="0"/>
              <a:t>H-secured port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66879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(4 of 7)</a:t>
            </a:r>
            <a:endParaRPr lang="en-US" noProof="0" dirty="0"/>
          </a:p>
        </p:txBody>
      </p:sp>
      <p:pic>
        <p:nvPicPr>
          <p:cNvPr id="6" name="Picture 5" descr="Figure 7-21 On a Windows computer, use an app like PuTTY to create a S S H connection to another computer. Source: PuTT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7707" y="1369821"/>
            <a:ext cx="4080194" cy="456258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50785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Virtualization (3 of 5)</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smtClean="0"/>
              <a:t>Two types of hypervisors:</a:t>
            </a:r>
          </a:p>
          <a:p>
            <a:pPr lvl="1">
              <a:spcBef>
                <a:spcPts val="1000"/>
              </a:spcBef>
            </a:pPr>
            <a:r>
              <a:rPr lang="en-US" noProof="0" dirty="0" smtClean="0"/>
              <a:t>Type 1—Installs on a computer before any O</a:t>
            </a:r>
            <a:r>
              <a:rPr lang="en-US" sz="100" noProof="0" dirty="0" smtClean="0"/>
              <a:t> </a:t>
            </a:r>
            <a:r>
              <a:rPr lang="en-US" noProof="0" dirty="0" smtClean="0"/>
              <a:t>S and is called a bare-metal hypervisor</a:t>
            </a:r>
          </a:p>
          <a:p>
            <a:pPr lvl="1">
              <a:spcBef>
                <a:spcPts val="1000"/>
              </a:spcBef>
            </a:pPr>
            <a:r>
              <a:rPr lang="en-US" noProof="0" dirty="0" smtClean="0"/>
              <a:t>Type 2—Installs in a host O</a:t>
            </a:r>
            <a:r>
              <a:rPr lang="en-US" sz="100" noProof="0" dirty="0" smtClean="0"/>
              <a:t> </a:t>
            </a:r>
            <a:r>
              <a:rPr lang="en-US" noProof="0" dirty="0" smtClean="0"/>
              <a:t>S as an application and is called a hosted hypervisor</a:t>
            </a:r>
          </a:p>
        </p:txBody>
      </p:sp>
      <p:pic>
        <p:nvPicPr>
          <p:cNvPr id="5" name="Picture 4" descr="Figure 7-2 Type 1 and Type 2 hypervisors. The image illustrates type 1 and type 2 hypervisors.&#10;The type 1 hypervisor has two V Ms and each contains two apps and two operating systems. The type 2 hypervisor also the host operating system has two V Ms and each contains two apps and two guest operating systems.&#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1554" y="3048000"/>
            <a:ext cx="4602480" cy="18044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165991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(5 of 7)</a:t>
            </a:r>
            <a:endParaRPr lang="en-US" noProof="0" dirty="0"/>
          </a:p>
        </p:txBody>
      </p:sp>
      <p:sp>
        <p:nvSpPr>
          <p:cNvPr id="3" name="Content Placeholder 2"/>
          <p:cNvSpPr>
            <a:spLocks noGrp="1"/>
          </p:cNvSpPr>
          <p:nvPr>
            <p:ph idx="1"/>
          </p:nvPr>
        </p:nvSpPr>
        <p:spPr>
          <a:xfrm>
            <a:off x="365125" y="1538818"/>
            <a:ext cx="8415338" cy="3079305"/>
          </a:xfrm>
        </p:spPr>
        <p:txBody>
          <a:bodyPr/>
          <a:lstStyle/>
          <a:p>
            <a:pPr>
              <a:spcBef>
                <a:spcPts val="1000"/>
              </a:spcBef>
            </a:pPr>
            <a:r>
              <a:rPr lang="en-US" noProof="0" dirty="0" smtClean="0"/>
              <a:t>R</a:t>
            </a:r>
            <a:r>
              <a:rPr lang="en-US" sz="100" noProof="0" dirty="0" smtClean="0"/>
              <a:t> </a:t>
            </a:r>
            <a:r>
              <a:rPr lang="en-US" noProof="0" dirty="0" smtClean="0"/>
              <a:t>D</a:t>
            </a:r>
            <a:r>
              <a:rPr lang="en-US" sz="100" noProof="0" dirty="0" smtClean="0"/>
              <a:t> </a:t>
            </a:r>
            <a:r>
              <a:rPr lang="en-US" noProof="0" dirty="0" smtClean="0"/>
              <a:t>P (Remote Desktop Protocol) and V</a:t>
            </a:r>
            <a:r>
              <a:rPr lang="en-US" sz="100" noProof="0" dirty="0" smtClean="0"/>
              <a:t> </a:t>
            </a:r>
            <a:r>
              <a:rPr lang="en-US" noProof="0" dirty="0" smtClean="0"/>
              <a:t>N</a:t>
            </a:r>
            <a:r>
              <a:rPr lang="en-US" sz="100" noProof="0" dirty="0" smtClean="0"/>
              <a:t> </a:t>
            </a:r>
            <a:r>
              <a:rPr lang="en-US" noProof="0" dirty="0" smtClean="0"/>
              <a:t>C (Virtual Network Computing)</a:t>
            </a:r>
          </a:p>
          <a:p>
            <a:pPr lvl="1">
              <a:spcBef>
                <a:spcPts val="1000"/>
              </a:spcBef>
            </a:pPr>
            <a:r>
              <a:rPr lang="en-US" noProof="0" dirty="0" smtClean="0"/>
              <a:t>R</a:t>
            </a:r>
            <a:r>
              <a:rPr lang="en-US" sz="100" noProof="0" dirty="0" smtClean="0"/>
              <a:t> </a:t>
            </a:r>
            <a:r>
              <a:rPr lang="en-US" noProof="0" dirty="0" smtClean="0"/>
              <a:t>D</a:t>
            </a:r>
            <a:r>
              <a:rPr lang="en-US" sz="100" noProof="0" dirty="0" smtClean="0"/>
              <a:t> </a:t>
            </a:r>
            <a:r>
              <a:rPr lang="en-US" noProof="0" dirty="0" smtClean="0"/>
              <a:t>P is a Microsoft proprietary protocol used to connect to and control a remote computer</a:t>
            </a:r>
          </a:p>
          <a:p>
            <a:pPr lvl="1">
              <a:spcBef>
                <a:spcPts val="1000"/>
              </a:spcBef>
            </a:pPr>
            <a:r>
              <a:rPr lang="en-US" noProof="0" dirty="0" smtClean="0"/>
              <a:t>V</a:t>
            </a:r>
            <a:r>
              <a:rPr lang="en-US" sz="100" noProof="0" dirty="0" smtClean="0"/>
              <a:t> </a:t>
            </a:r>
            <a:r>
              <a:rPr lang="en-US" noProof="0" dirty="0" smtClean="0"/>
              <a:t>N</a:t>
            </a:r>
            <a:r>
              <a:rPr lang="en-US" sz="100" noProof="0" dirty="0" smtClean="0"/>
              <a:t> </a:t>
            </a:r>
            <a:r>
              <a:rPr lang="en-US" noProof="0" dirty="0" smtClean="0"/>
              <a:t>C uses the cross-platform protocol R</a:t>
            </a:r>
            <a:r>
              <a:rPr lang="en-US" sz="100" noProof="0" dirty="0" smtClean="0"/>
              <a:t> </a:t>
            </a:r>
            <a:r>
              <a:rPr lang="en-US" noProof="0" dirty="0" smtClean="0"/>
              <a:t>F</a:t>
            </a:r>
            <a:r>
              <a:rPr lang="en-US" sz="100" noProof="0" dirty="0" smtClean="0"/>
              <a:t> </a:t>
            </a:r>
            <a:r>
              <a:rPr lang="en-US" noProof="0" dirty="0" smtClean="0"/>
              <a:t>B (remote frame buffer) to remotely control a workstation or server</a:t>
            </a:r>
          </a:p>
          <a:p>
            <a:pPr lvl="1">
              <a:spcBef>
                <a:spcPts val="1000"/>
              </a:spcBef>
            </a:pPr>
            <a:r>
              <a:rPr lang="en-US" noProof="0" dirty="0" smtClean="0"/>
              <a:t>V</a:t>
            </a:r>
            <a:r>
              <a:rPr lang="en-US" sz="100" noProof="0" dirty="0" smtClean="0"/>
              <a:t> </a:t>
            </a:r>
            <a:r>
              <a:rPr lang="en-US" noProof="0" dirty="0" smtClean="0"/>
              <a:t>N</a:t>
            </a:r>
            <a:r>
              <a:rPr lang="en-US" sz="100" noProof="0" dirty="0" smtClean="0"/>
              <a:t> </a:t>
            </a:r>
            <a:r>
              <a:rPr lang="en-US" noProof="0" dirty="0" smtClean="0"/>
              <a:t>C is open source so many companies have developed their own software that can:</a:t>
            </a:r>
          </a:p>
          <a:p>
            <a:pPr lvl="2">
              <a:spcBef>
                <a:spcPts val="1000"/>
              </a:spcBef>
            </a:pPr>
            <a:r>
              <a:rPr lang="en-US" noProof="0" dirty="0" smtClean="0"/>
              <a:t>Run O</a:t>
            </a:r>
            <a:r>
              <a:rPr lang="en-US" sz="100" noProof="0" dirty="0" smtClean="0"/>
              <a:t> </a:t>
            </a:r>
            <a:r>
              <a:rPr lang="en-US" noProof="0" dirty="0" smtClean="0"/>
              <a:t>S</a:t>
            </a:r>
            <a:r>
              <a:rPr lang="en-US" sz="100" noProof="0" dirty="0" smtClean="0"/>
              <a:t> </a:t>
            </a:r>
            <a:r>
              <a:rPr lang="en-US" noProof="0" dirty="0" smtClean="0"/>
              <a:t>es on client computers</a:t>
            </a:r>
          </a:p>
          <a:p>
            <a:pPr lvl="2">
              <a:spcBef>
                <a:spcPts val="1000"/>
              </a:spcBef>
            </a:pPr>
            <a:r>
              <a:rPr lang="en-US" noProof="0" dirty="0" smtClean="0"/>
              <a:t>Remotely access computers, tablets, and smartphones</a:t>
            </a:r>
          </a:p>
          <a:p>
            <a:pPr lvl="2">
              <a:spcBef>
                <a:spcPts val="1000"/>
              </a:spcBef>
            </a:pPr>
            <a:r>
              <a:rPr lang="en-US" noProof="0" dirty="0" smtClean="0"/>
              <a:t>Remotely control media equipment and surveillance systems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84719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(6 of 7)</a:t>
            </a:r>
            <a:endParaRPr lang="en-US" noProof="0" dirty="0"/>
          </a:p>
        </p:txBody>
      </p:sp>
      <p:sp>
        <p:nvSpPr>
          <p:cNvPr id="3" name="Content Placeholder 2"/>
          <p:cNvSpPr>
            <a:spLocks noGrp="1"/>
          </p:cNvSpPr>
          <p:nvPr>
            <p:ph idx="1"/>
          </p:nvPr>
        </p:nvSpPr>
        <p:spPr>
          <a:xfrm>
            <a:off x="365125" y="1538818"/>
            <a:ext cx="8415338" cy="4183709"/>
          </a:xfrm>
        </p:spPr>
        <p:txBody>
          <a:bodyPr/>
          <a:lstStyle/>
          <a:p>
            <a:pPr>
              <a:spcBef>
                <a:spcPts val="1000"/>
              </a:spcBef>
            </a:pPr>
            <a:r>
              <a:rPr lang="en-US" noProof="0" dirty="0" smtClean="0"/>
              <a:t>Management U</a:t>
            </a:r>
            <a:r>
              <a:rPr lang="en-US" sz="100" noProof="0" dirty="0" smtClean="0"/>
              <a:t> </a:t>
            </a:r>
            <a:r>
              <a:rPr lang="en-US" noProof="0" dirty="0" smtClean="0"/>
              <a:t>R</a:t>
            </a:r>
            <a:r>
              <a:rPr lang="en-US" sz="100" noProof="0" dirty="0" smtClean="0"/>
              <a:t> </a:t>
            </a:r>
            <a:r>
              <a:rPr lang="en-US" noProof="0" dirty="0" smtClean="0"/>
              <a:t>L using H</a:t>
            </a:r>
            <a:r>
              <a:rPr lang="en-US" sz="100" noProof="0" dirty="0" smtClean="0"/>
              <a:t> </a:t>
            </a:r>
            <a:r>
              <a:rPr lang="en-US" noProof="0" dirty="0" smtClean="0"/>
              <a:t>T</a:t>
            </a:r>
            <a:r>
              <a:rPr lang="en-US" sz="100" noProof="0" dirty="0" smtClean="0"/>
              <a:t> </a:t>
            </a:r>
            <a:r>
              <a:rPr lang="en-US" noProof="0" dirty="0" smtClean="0"/>
              <a:t>T</a:t>
            </a:r>
            <a:r>
              <a:rPr lang="en-US" sz="100" noProof="0" dirty="0" smtClean="0"/>
              <a:t> </a:t>
            </a:r>
            <a:r>
              <a:rPr lang="en-US" noProof="0" dirty="0" smtClean="0"/>
              <a:t>P</a:t>
            </a:r>
            <a:r>
              <a:rPr lang="en-US" sz="100" noProof="0" dirty="0" smtClean="0"/>
              <a:t> </a:t>
            </a:r>
            <a:r>
              <a:rPr lang="en-US" noProof="0" dirty="0" smtClean="0"/>
              <a:t>S:</a:t>
            </a:r>
          </a:p>
          <a:p>
            <a:pPr lvl="1">
              <a:spcBef>
                <a:spcPts val="1000"/>
              </a:spcBef>
            </a:pPr>
            <a:r>
              <a:rPr lang="en-US" noProof="0" dirty="0" smtClean="0"/>
              <a:t>Networking devices are being configured through a connected computer’s browser that navigates to a management U</a:t>
            </a:r>
            <a:r>
              <a:rPr lang="en-US" sz="100" noProof="0" dirty="0" smtClean="0"/>
              <a:t> </a:t>
            </a:r>
            <a:r>
              <a:rPr lang="en-US" noProof="0" dirty="0" smtClean="0"/>
              <a:t>R</a:t>
            </a:r>
            <a:r>
              <a:rPr lang="en-US" sz="100" noProof="0" dirty="0" smtClean="0"/>
              <a:t> </a:t>
            </a:r>
            <a:r>
              <a:rPr lang="en-US" noProof="0" dirty="0" smtClean="0"/>
              <a:t>L</a:t>
            </a:r>
          </a:p>
          <a:p>
            <a:pPr lvl="2">
              <a:spcBef>
                <a:spcPts val="1000"/>
              </a:spcBef>
            </a:pPr>
            <a:r>
              <a:rPr lang="en-US" noProof="0" dirty="0" smtClean="0"/>
              <a:t>User can make changes directly to the device</a:t>
            </a:r>
          </a:p>
          <a:p>
            <a:pPr lvl="1">
              <a:spcBef>
                <a:spcPts val="1000"/>
              </a:spcBef>
            </a:pPr>
            <a:r>
              <a:rPr lang="en-US" noProof="0" dirty="0" smtClean="0"/>
              <a:t>Ideally the devices will require encrypted connection over H</a:t>
            </a:r>
            <a:r>
              <a:rPr lang="en-US" sz="100" noProof="0" dirty="0" smtClean="0"/>
              <a:t> </a:t>
            </a:r>
            <a:r>
              <a:rPr lang="en-US" noProof="0" dirty="0" smtClean="0"/>
              <a:t>T</a:t>
            </a:r>
            <a:r>
              <a:rPr lang="en-US" sz="100" noProof="0" dirty="0" smtClean="0"/>
              <a:t> </a:t>
            </a:r>
            <a:r>
              <a:rPr lang="en-US" noProof="0" dirty="0" err="1" smtClean="0"/>
              <a:t>T</a:t>
            </a:r>
            <a:r>
              <a:rPr lang="en-US" sz="100" noProof="0" dirty="0" smtClean="0"/>
              <a:t> </a:t>
            </a:r>
            <a:r>
              <a:rPr lang="en-US" noProof="0" dirty="0" smtClean="0"/>
              <a:t>P</a:t>
            </a:r>
            <a:r>
              <a:rPr lang="en-US" sz="100" noProof="0" dirty="0" smtClean="0"/>
              <a:t> </a:t>
            </a:r>
            <a:r>
              <a:rPr lang="en-US" noProof="0" dirty="0" smtClean="0"/>
              <a:t>S</a:t>
            </a:r>
          </a:p>
          <a:p>
            <a:pPr>
              <a:spcBef>
                <a:spcPts val="1000"/>
              </a:spcBef>
            </a:pPr>
            <a:r>
              <a:rPr lang="en-US" noProof="0" dirty="0" smtClean="0"/>
              <a:t>Out-of-band management:</a:t>
            </a:r>
          </a:p>
          <a:p>
            <a:pPr lvl="1">
              <a:spcBef>
                <a:spcPts val="1000"/>
              </a:spcBef>
            </a:pPr>
            <a:r>
              <a:rPr lang="en-US" noProof="0" dirty="0" smtClean="0"/>
              <a:t>Relies on a dedicated connection between the network administrator’s computer and each network device</a:t>
            </a:r>
          </a:p>
          <a:p>
            <a:pPr lvl="1">
              <a:spcBef>
                <a:spcPts val="1000"/>
              </a:spcBef>
            </a:pPr>
            <a:r>
              <a:rPr lang="en-US" noProof="0" dirty="0" smtClean="0"/>
              <a:t>A remote management card is attached to the network device’s console port</a:t>
            </a:r>
          </a:p>
          <a:p>
            <a:pPr lvl="2">
              <a:spcBef>
                <a:spcPts val="1000"/>
              </a:spcBef>
            </a:pPr>
            <a:r>
              <a:rPr lang="en-US" noProof="0" dirty="0" smtClean="0"/>
              <a:t>Or sometimes it is built into the device</a:t>
            </a:r>
          </a:p>
          <a:p>
            <a:pPr lvl="1">
              <a:spcBef>
                <a:spcPts val="1000"/>
              </a:spcBef>
            </a:pPr>
            <a:r>
              <a:rPr lang="en-US" noProof="0" dirty="0" smtClean="0"/>
              <a:t>A single device, such as a console server or console router, provides centralized management of all linked devices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53638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Terminal Emulation (7 of 7)</a:t>
            </a:r>
            <a:endParaRPr lang="en-US" noProof="0" dirty="0"/>
          </a:p>
        </p:txBody>
      </p:sp>
      <p:sp>
        <p:nvSpPr>
          <p:cNvPr id="3" name="Content Placeholder 2"/>
          <p:cNvSpPr>
            <a:spLocks noGrp="1"/>
          </p:cNvSpPr>
          <p:nvPr>
            <p:ph idx="1"/>
          </p:nvPr>
        </p:nvSpPr>
        <p:spPr>
          <a:xfrm>
            <a:off x="365125" y="1538818"/>
            <a:ext cx="8415338" cy="2424766"/>
          </a:xfrm>
        </p:spPr>
        <p:txBody>
          <a:bodyPr/>
          <a:lstStyle/>
          <a:p>
            <a:pPr>
              <a:spcBef>
                <a:spcPts val="1000"/>
              </a:spcBef>
            </a:pPr>
            <a:r>
              <a:rPr lang="en-US" noProof="0" dirty="0" smtClean="0"/>
              <a:t>Remote file access:</a:t>
            </a:r>
          </a:p>
          <a:p>
            <a:pPr lvl="1">
              <a:spcBef>
                <a:spcPts val="1000"/>
              </a:spcBef>
            </a:pPr>
            <a:r>
              <a:rPr lang="en-US" noProof="0" dirty="0" smtClean="0"/>
              <a:t>F</a:t>
            </a:r>
            <a:r>
              <a:rPr lang="en-US" sz="100" noProof="0" dirty="0" smtClean="0"/>
              <a:t> </a:t>
            </a:r>
            <a:r>
              <a:rPr lang="en-US" noProof="0" dirty="0" smtClean="0"/>
              <a:t>T</a:t>
            </a:r>
            <a:r>
              <a:rPr lang="en-US" sz="100" noProof="0" dirty="0" smtClean="0"/>
              <a:t> </a:t>
            </a:r>
            <a:r>
              <a:rPr lang="en-US" noProof="0" dirty="0" smtClean="0"/>
              <a:t>P (File Transfer Protocol) is not a form of terminal emulation but it does provide remote file access</a:t>
            </a:r>
          </a:p>
          <a:p>
            <a:pPr lvl="1">
              <a:spcBef>
                <a:spcPts val="1000"/>
              </a:spcBef>
            </a:pPr>
            <a:r>
              <a:rPr lang="en-US" noProof="0" dirty="0" smtClean="0"/>
              <a:t>Technologies related to F</a:t>
            </a:r>
            <a:r>
              <a:rPr lang="en-US" sz="100" noProof="0" dirty="0" smtClean="0"/>
              <a:t> </a:t>
            </a:r>
            <a:r>
              <a:rPr lang="en-US" noProof="0" dirty="0" smtClean="0"/>
              <a:t>T</a:t>
            </a:r>
            <a:r>
              <a:rPr lang="en-US" sz="100" noProof="0" dirty="0" smtClean="0"/>
              <a:t> </a:t>
            </a:r>
            <a:r>
              <a:rPr lang="en-US" noProof="0" dirty="0" smtClean="0"/>
              <a:t>P:</a:t>
            </a:r>
          </a:p>
          <a:p>
            <a:pPr lvl="2">
              <a:spcBef>
                <a:spcPts val="1000"/>
              </a:spcBef>
            </a:pPr>
            <a:r>
              <a:rPr lang="en-US" noProof="0" dirty="0" smtClean="0"/>
              <a:t>F</a:t>
            </a:r>
            <a:r>
              <a:rPr lang="en-US" sz="100" noProof="0" dirty="0" smtClean="0"/>
              <a:t> </a:t>
            </a:r>
            <a:r>
              <a:rPr lang="en-US" noProof="0" dirty="0" smtClean="0"/>
              <a:t>T</a:t>
            </a:r>
            <a:r>
              <a:rPr lang="en-US" sz="100" noProof="0" dirty="0" smtClean="0"/>
              <a:t> </a:t>
            </a:r>
            <a:r>
              <a:rPr lang="en-US" noProof="0" dirty="0" smtClean="0"/>
              <a:t>P</a:t>
            </a:r>
            <a:r>
              <a:rPr lang="en-US" sz="100" noProof="0" dirty="0" smtClean="0"/>
              <a:t> </a:t>
            </a:r>
            <a:r>
              <a:rPr lang="en-US" noProof="0" dirty="0" smtClean="0"/>
              <a:t>S (F</a:t>
            </a:r>
            <a:r>
              <a:rPr lang="en-US" sz="100" noProof="0" dirty="0" smtClean="0"/>
              <a:t> </a:t>
            </a:r>
            <a:r>
              <a:rPr lang="en-US" noProof="0" dirty="0" smtClean="0"/>
              <a:t>T</a:t>
            </a:r>
            <a:r>
              <a:rPr lang="en-US" sz="100" noProof="0" dirty="0" smtClean="0"/>
              <a:t> </a:t>
            </a:r>
            <a:r>
              <a:rPr lang="en-US" noProof="0" dirty="0" smtClean="0"/>
              <a:t>P Security or F</a:t>
            </a:r>
            <a:r>
              <a:rPr lang="en-US" sz="100" noProof="0" dirty="0" smtClean="0"/>
              <a:t> </a:t>
            </a:r>
            <a:r>
              <a:rPr lang="en-US" noProof="0" dirty="0" smtClean="0"/>
              <a:t>T</a:t>
            </a:r>
            <a:r>
              <a:rPr lang="en-US" sz="100" noProof="0" dirty="0" smtClean="0"/>
              <a:t> </a:t>
            </a:r>
            <a:r>
              <a:rPr lang="en-US" noProof="0" dirty="0" smtClean="0"/>
              <a:t>P Secure)</a:t>
            </a:r>
          </a:p>
          <a:p>
            <a:pPr lvl="2">
              <a:spcBef>
                <a:spcPts val="1000"/>
              </a:spcBef>
            </a:pPr>
            <a:r>
              <a:rPr lang="en-US" noProof="0" dirty="0" smtClean="0"/>
              <a:t>S</a:t>
            </a:r>
            <a:r>
              <a:rPr lang="en-US" sz="100" noProof="0" dirty="0" smtClean="0"/>
              <a:t> </a:t>
            </a:r>
            <a:r>
              <a:rPr lang="en-US" noProof="0" dirty="0" smtClean="0"/>
              <a:t>F</a:t>
            </a:r>
            <a:r>
              <a:rPr lang="en-US" sz="100" noProof="0" dirty="0" smtClean="0"/>
              <a:t> </a:t>
            </a:r>
            <a:r>
              <a:rPr lang="en-US" noProof="0" dirty="0" smtClean="0"/>
              <a:t>T</a:t>
            </a:r>
            <a:r>
              <a:rPr lang="en-US" sz="100" noProof="0" dirty="0" smtClean="0"/>
              <a:t> </a:t>
            </a:r>
            <a:r>
              <a:rPr lang="en-US" noProof="0" dirty="0" smtClean="0"/>
              <a:t>P (Secure F</a:t>
            </a:r>
            <a:r>
              <a:rPr lang="en-US" sz="100" noProof="0" dirty="0" smtClean="0"/>
              <a:t> </a:t>
            </a:r>
            <a:r>
              <a:rPr lang="en-US" noProof="0" dirty="0" smtClean="0"/>
              <a:t>T</a:t>
            </a:r>
            <a:r>
              <a:rPr lang="en-US" sz="100" noProof="0" dirty="0" smtClean="0"/>
              <a:t> </a:t>
            </a:r>
            <a:r>
              <a:rPr lang="en-US" noProof="0" dirty="0" smtClean="0"/>
              <a:t>P)</a:t>
            </a:r>
          </a:p>
          <a:p>
            <a:pPr lvl="2">
              <a:spcBef>
                <a:spcPts val="1000"/>
              </a:spcBef>
            </a:pPr>
            <a:r>
              <a:rPr lang="en-US" noProof="0" dirty="0" smtClean="0"/>
              <a:t>T</a:t>
            </a:r>
            <a:r>
              <a:rPr lang="en-US" sz="100" noProof="0" dirty="0" smtClean="0"/>
              <a:t> </a:t>
            </a:r>
            <a:r>
              <a:rPr lang="en-US" noProof="0" dirty="0" smtClean="0"/>
              <a:t>F</a:t>
            </a:r>
            <a:r>
              <a:rPr lang="en-US" sz="100" noProof="0" dirty="0" smtClean="0"/>
              <a:t> </a:t>
            </a:r>
            <a:r>
              <a:rPr lang="en-US" noProof="0" dirty="0" smtClean="0"/>
              <a:t>T</a:t>
            </a:r>
            <a:r>
              <a:rPr lang="en-US" sz="100" noProof="0" dirty="0" smtClean="0"/>
              <a:t> </a:t>
            </a:r>
            <a:r>
              <a:rPr lang="en-US" noProof="0" dirty="0" smtClean="0"/>
              <a:t>P (Trivial F</a:t>
            </a:r>
            <a:r>
              <a:rPr lang="en-US" sz="100" noProof="0" dirty="0" smtClean="0"/>
              <a:t> </a:t>
            </a:r>
            <a:r>
              <a:rPr lang="en-US" noProof="0" dirty="0" smtClean="0"/>
              <a:t>T</a:t>
            </a:r>
            <a:r>
              <a:rPr lang="en-US" sz="100" noProof="0" dirty="0" smtClean="0"/>
              <a:t> </a:t>
            </a:r>
            <a:r>
              <a:rPr lang="en-US" noProof="0" dirty="0" smtClean="0"/>
              <a:t>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13858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(1 of 6)</a:t>
            </a:r>
            <a:endParaRPr lang="en-US" noProof="0" dirty="0"/>
          </a:p>
        </p:txBody>
      </p:sp>
      <p:sp>
        <p:nvSpPr>
          <p:cNvPr id="3" name="Content Placeholder 2"/>
          <p:cNvSpPr>
            <a:spLocks noGrp="1"/>
          </p:cNvSpPr>
          <p:nvPr>
            <p:ph idx="1"/>
          </p:nvPr>
        </p:nvSpPr>
        <p:spPr>
          <a:xfrm>
            <a:off x="365125" y="1538818"/>
            <a:ext cx="8415338" cy="3295261"/>
          </a:xfrm>
        </p:spPr>
        <p:txBody>
          <a:bodyPr/>
          <a:lstStyle/>
          <a:p>
            <a:pPr>
              <a:spcBef>
                <a:spcPts val="1000"/>
              </a:spcBef>
            </a:pPr>
            <a:r>
              <a:rPr lang="en-US" noProof="0" dirty="0" smtClean="0"/>
              <a:t>V</a:t>
            </a:r>
            <a:r>
              <a:rPr lang="en-US" sz="100" noProof="0" dirty="0" smtClean="0"/>
              <a:t> </a:t>
            </a:r>
            <a:r>
              <a:rPr lang="en-US" noProof="0" dirty="0" smtClean="0"/>
              <a:t>P</a:t>
            </a:r>
            <a:r>
              <a:rPr lang="en-US" sz="100" noProof="0" dirty="0" smtClean="0"/>
              <a:t> </a:t>
            </a:r>
            <a:r>
              <a:rPr lang="en-US" noProof="0" dirty="0" smtClean="0"/>
              <a:t>N:</a:t>
            </a:r>
          </a:p>
          <a:p>
            <a:pPr lvl="1">
              <a:spcBef>
                <a:spcPts val="1000"/>
              </a:spcBef>
            </a:pPr>
            <a:r>
              <a:rPr lang="en-US" noProof="0" dirty="0" smtClean="0"/>
              <a:t>A network connection encrypted from end to end that creates a private connection to a remote network</a:t>
            </a:r>
          </a:p>
          <a:p>
            <a:pPr lvl="1">
              <a:spcBef>
                <a:spcPts val="1000"/>
              </a:spcBef>
            </a:pPr>
            <a:r>
              <a:rPr lang="en-US" noProof="0" dirty="0" smtClean="0"/>
              <a:t>Sometimes referred to as a tunnel</a:t>
            </a:r>
          </a:p>
          <a:p>
            <a:pPr>
              <a:spcBef>
                <a:spcPts val="1000"/>
              </a:spcBef>
            </a:pPr>
            <a:r>
              <a:rPr lang="en-US" noProof="0" dirty="0" smtClean="0"/>
              <a:t>V</a:t>
            </a:r>
            <a:r>
              <a:rPr lang="en-US" sz="100" noProof="0" dirty="0" smtClean="0"/>
              <a:t> </a:t>
            </a:r>
            <a:r>
              <a:rPr lang="en-US" noProof="0" dirty="0" smtClean="0"/>
              <a:t>P</a:t>
            </a:r>
            <a:r>
              <a:rPr lang="en-US" sz="100" noProof="0" dirty="0" smtClean="0"/>
              <a:t> </a:t>
            </a:r>
            <a:r>
              <a:rPr lang="en-US" noProof="0" dirty="0" smtClean="0"/>
              <a:t>Ns </a:t>
            </a:r>
            <a:r>
              <a:rPr lang="en-US" noProof="0" dirty="0"/>
              <a:t>can be classified according to </a:t>
            </a:r>
            <a:r>
              <a:rPr lang="en-US" noProof="0" dirty="0" smtClean="0"/>
              <a:t>three </a:t>
            </a:r>
            <a:r>
              <a:rPr lang="en-US" noProof="0" dirty="0"/>
              <a:t>models:</a:t>
            </a:r>
          </a:p>
          <a:p>
            <a:pPr lvl="1">
              <a:spcBef>
                <a:spcPts val="1000"/>
              </a:spcBef>
            </a:pPr>
            <a:r>
              <a:rPr lang="en-US" noProof="0" dirty="0"/>
              <a:t>Site-to-site </a:t>
            </a:r>
            <a:r>
              <a:rPr lang="en-US" noProof="0" dirty="0" smtClean="0"/>
              <a:t>V</a:t>
            </a:r>
            <a:r>
              <a:rPr lang="en-US" sz="100" noProof="0" dirty="0" smtClean="0"/>
              <a:t> </a:t>
            </a:r>
            <a:r>
              <a:rPr lang="en-US" noProof="0" dirty="0" smtClean="0"/>
              <a:t>P</a:t>
            </a:r>
            <a:r>
              <a:rPr lang="en-US" sz="100" noProof="0" dirty="0" smtClean="0"/>
              <a:t> </a:t>
            </a:r>
            <a:r>
              <a:rPr lang="en-US" noProof="0" dirty="0" smtClean="0"/>
              <a:t>N</a:t>
            </a:r>
            <a:endParaRPr lang="en-US" noProof="0" dirty="0"/>
          </a:p>
          <a:p>
            <a:pPr lvl="1">
              <a:spcBef>
                <a:spcPts val="1000"/>
              </a:spcBef>
            </a:pPr>
            <a:r>
              <a:rPr lang="en-US" noProof="0" dirty="0"/>
              <a:t>Client-to-site </a:t>
            </a:r>
            <a:r>
              <a:rPr lang="en-US" noProof="0" dirty="0" smtClean="0"/>
              <a:t>V</a:t>
            </a:r>
            <a:r>
              <a:rPr lang="en-US" sz="100" noProof="0" dirty="0" smtClean="0"/>
              <a:t> </a:t>
            </a:r>
            <a:r>
              <a:rPr lang="en-US" noProof="0" dirty="0" smtClean="0"/>
              <a:t>P</a:t>
            </a:r>
            <a:r>
              <a:rPr lang="en-US" sz="100" noProof="0" dirty="0" smtClean="0"/>
              <a:t> </a:t>
            </a:r>
            <a:r>
              <a:rPr lang="en-US" noProof="0" dirty="0" smtClean="0"/>
              <a:t>N</a:t>
            </a:r>
            <a:endParaRPr lang="en-US" noProof="0" dirty="0"/>
          </a:p>
          <a:p>
            <a:pPr lvl="2">
              <a:spcBef>
                <a:spcPts val="1000"/>
              </a:spcBef>
            </a:pPr>
            <a:r>
              <a:rPr lang="en-US" noProof="0" dirty="0"/>
              <a:t>Also called host-to-site </a:t>
            </a:r>
            <a:r>
              <a:rPr lang="en-US" noProof="0" dirty="0" smtClean="0"/>
              <a:t>V</a:t>
            </a:r>
            <a:r>
              <a:rPr lang="en-US" sz="100" noProof="0" dirty="0" smtClean="0"/>
              <a:t> </a:t>
            </a:r>
            <a:r>
              <a:rPr lang="en-US" noProof="0" dirty="0" smtClean="0"/>
              <a:t>P</a:t>
            </a:r>
            <a:r>
              <a:rPr lang="en-US" sz="100" noProof="0" dirty="0" smtClean="0"/>
              <a:t> </a:t>
            </a:r>
            <a:r>
              <a:rPr lang="en-US" noProof="0" dirty="0" smtClean="0"/>
              <a:t>N </a:t>
            </a:r>
            <a:r>
              <a:rPr lang="en-US" noProof="0" dirty="0"/>
              <a:t>or remote-access </a:t>
            </a:r>
            <a:r>
              <a:rPr lang="en-US" noProof="0" dirty="0" smtClean="0"/>
              <a:t>V</a:t>
            </a:r>
            <a:r>
              <a:rPr lang="en-US" sz="100" noProof="0" dirty="0" smtClean="0"/>
              <a:t> </a:t>
            </a:r>
            <a:r>
              <a:rPr lang="en-US" noProof="0" dirty="0" smtClean="0"/>
              <a:t>P</a:t>
            </a:r>
            <a:r>
              <a:rPr lang="en-US" sz="100" noProof="0" dirty="0" smtClean="0"/>
              <a:t> </a:t>
            </a:r>
            <a:r>
              <a:rPr lang="en-US" noProof="0" dirty="0" smtClean="0"/>
              <a:t>N</a:t>
            </a:r>
          </a:p>
          <a:p>
            <a:pPr lvl="1">
              <a:spcBef>
                <a:spcPts val="1000"/>
              </a:spcBef>
            </a:pPr>
            <a:r>
              <a:rPr lang="en-US" noProof="0" dirty="0" smtClean="0"/>
              <a:t>Host-to-host V</a:t>
            </a:r>
            <a:r>
              <a:rPr lang="en-US" sz="100" noProof="0" dirty="0" smtClean="0"/>
              <a:t> </a:t>
            </a:r>
            <a:r>
              <a:rPr lang="en-US" noProof="0" dirty="0" smtClean="0"/>
              <a:t>P</a:t>
            </a:r>
            <a:r>
              <a:rPr lang="en-US" sz="100" noProof="0" dirty="0" smtClean="0"/>
              <a:t> </a:t>
            </a:r>
            <a:r>
              <a:rPr lang="en-US" noProof="0" dirty="0" smtClean="0"/>
              <a:t>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013112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(2 of 6)</a:t>
            </a:r>
            <a:endParaRPr lang="en-US" noProof="0" dirty="0"/>
          </a:p>
        </p:txBody>
      </p:sp>
      <p:pic>
        <p:nvPicPr>
          <p:cNvPr id="6" name="Picture 5" descr="Figure 7-24 A V P N gateway connects each site to one or more other sites. The image illustrates a VPN gateway where each site is connected to one or more sites. The four sites, the branch offices in Los Angeles, Charleston, Detroit and the Central office Seattle, have a V P N gateway connecting each site to one anoth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856" y="1345692"/>
            <a:ext cx="5352288" cy="41666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135881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(3 of 6)</a:t>
            </a:r>
            <a:endParaRPr lang="en-US" noProof="0" dirty="0"/>
          </a:p>
        </p:txBody>
      </p:sp>
      <p:pic>
        <p:nvPicPr>
          <p:cNvPr id="6" name="Picture 5" descr="Figure 7-25 Remote clients connect to the LAN through the V P N gateway. The image illustrates how a remote client connects the LAN through the V P N gateway. The branch office Charleston connects through a V P N gateway to the mobiles client, New York, the remote office Raleigh and the telecommuter Ashevill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3684" y="2135124"/>
            <a:ext cx="5056632" cy="258775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446987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(4 of 6)</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smtClean="0"/>
              <a:t>A router-based V</a:t>
            </a:r>
            <a:r>
              <a:rPr lang="en-US" sz="100" noProof="0" dirty="0" smtClean="0"/>
              <a:t> </a:t>
            </a:r>
            <a:r>
              <a:rPr lang="en-US" noProof="0" dirty="0" smtClean="0"/>
              <a:t>P</a:t>
            </a:r>
            <a:r>
              <a:rPr lang="en-US" sz="100" noProof="0" dirty="0" smtClean="0"/>
              <a:t> </a:t>
            </a:r>
            <a:r>
              <a:rPr lang="en-US" noProof="0" dirty="0" smtClean="0"/>
              <a:t>N is the most common implementation on UNIX-based networks</a:t>
            </a:r>
          </a:p>
          <a:p>
            <a:pPr lvl="1">
              <a:spcBef>
                <a:spcPts val="1000"/>
              </a:spcBef>
            </a:pPr>
            <a:r>
              <a:rPr lang="en-US" noProof="0" dirty="0" smtClean="0"/>
              <a:t>Server-based V</a:t>
            </a:r>
            <a:r>
              <a:rPr lang="en-US" sz="100" noProof="0" dirty="0" smtClean="0"/>
              <a:t> </a:t>
            </a:r>
            <a:r>
              <a:rPr lang="en-US" noProof="0" dirty="0" smtClean="0"/>
              <a:t>P</a:t>
            </a:r>
            <a:r>
              <a:rPr lang="en-US" sz="100" noProof="0" dirty="0" smtClean="0"/>
              <a:t> </a:t>
            </a:r>
            <a:r>
              <a:rPr lang="en-US" noProof="0" dirty="0" smtClean="0"/>
              <a:t>Ns are most often found on Windows networks</a:t>
            </a:r>
          </a:p>
          <a:p>
            <a:pPr>
              <a:spcBef>
                <a:spcPts val="1000"/>
              </a:spcBef>
            </a:pPr>
            <a:r>
              <a:rPr lang="en-US" noProof="0" dirty="0" smtClean="0"/>
              <a:t>V</a:t>
            </a:r>
            <a:r>
              <a:rPr lang="en-US" sz="100" noProof="0" dirty="0" smtClean="0"/>
              <a:t> </a:t>
            </a:r>
            <a:r>
              <a:rPr lang="en-US" noProof="0" dirty="0" smtClean="0"/>
              <a:t>P</a:t>
            </a:r>
            <a:r>
              <a:rPr lang="en-US" sz="100" noProof="0" dirty="0" smtClean="0"/>
              <a:t> </a:t>
            </a:r>
            <a:r>
              <a:rPr lang="en-US" noProof="0" dirty="0" smtClean="0"/>
              <a:t>N concentrator:</a:t>
            </a:r>
            <a:endParaRPr lang="en-US" noProof="0" dirty="0"/>
          </a:p>
          <a:p>
            <a:pPr lvl="1">
              <a:spcBef>
                <a:spcPts val="1000"/>
              </a:spcBef>
            </a:pPr>
            <a:r>
              <a:rPr lang="en-US" noProof="0" dirty="0" smtClean="0"/>
              <a:t>Authenticates V</a:t>
            </a:r>
            <a:r>
              <a:rPr lang="en-US" sz="100" noProof="0" dirty="0" smtClean="0"/>
              <a:t> </a:t>
            </a:r>
            <a:r>
              <a:rPr lang="en-US" noProof="0" dirty="0" smtClean="0"/>
              <a:t>P</a:t>
            </a:r>
            <a:r>
              <a:rPr lang="en-US" sz="100" noProof="0" dirty="0" smtClean="0"/>
              <a:t> </a:t>
            </a:r>
            <a:r>
              <a:rPr lang="en-US" noProof="0" dirty="0" smtClean="0"/>
              <a:t>N clients</a:t>
            </a:r>
          </a:p>
          <a:p>
            <a:pPr lvl="1">
              <a:spcBef>
                <a:spcPts val="1000"/>
              </a:spcBef>
            </a:pPr>
            <a:r>
              <a:rPr lang="en-US" noProof="0" dirty="0" smtClean="0"/>
              <a:t>Establishes tunnels for V</a:t>
            </a:r>
            <a:r>
              <a:rPr lang="en-US" sz="100" noProof="0" dirty="0" smtClean="0"/>
              <a:t> </a:t>
            </a:r>
            <a:r>
              <a:rPr lang="en-US" noProof="0" dirty="0" smtClean="0"/>
              <a:t>P</a:t>
            </a:r>
            <a:r>
              <a:rPr lang="en-US" sz="100" noProof="0" dirty="0" smtClean="0"/>
              <a:t> </a:t>
            </a:r>
            <a:r>
              <a:rPr lang="en-US" noProof="0" dirty="0" smtClean="0"/>
              <a:t>N connections</a:t>
            </a:r>
          </a:p>
          <a:p>
            <a:pPr lvl="1">
              <a:spcBef>
                <a:spcPts val="1000"/>
              </a:spcBef>
            </a:pPr>
            <a:r>
              <a:rPr lang="en-US" noProof="0" dirty="0" smtClean="0"/>
              <a:t>Manages encryption for V</a:t>
            </a:r>
            <a:r>
              <a:rPr lang="en-US" sz="100" noProof="0" dirty="0" smtClean="0"/>
              <a:t> </a:t>
            </a:r>
            <a:r>
              <a:rPr lang="en-US" noProof="0" dirty="0" smtClean="0"/>
              <a:t>P</a:t>
            </a:r>
            <a:r>
              <a:rPr lang="en-US" sz="100" noProof="0" dirty="0" smtClean="0"/>
              <a:t> </a:t>
            </a:r>
            <a:r>
              <a:rPr lang="en-US" noProof="0" dirty="0" smtClean="0"/>
              <a:t>N transmissions</a:t>
            </a:r>
            <a:endParaRPr lang="en-US" noProof="0" dirty="0"/>
          </a:p>
          <a:p>
            <a:pPr>
              <a:spcBef>
                <a:spcPts val="1000"/>
              </a:spcBef>
            </a:pPr>
            <a:r>
              <a:rPr lang="en-US" noProof="0" dirty="0"/>
              <a:t>Two primary encryption techniques used by </a:t>
            </a:r>
            <a:r>
              <a:rPr lang="en-US" noProof="0" dirty="0" smtClean="0"/>
              <a:t>V</a:t>
            </a:r>
            <a:r>
              <a:rPr lang="en-US" sz="100" noProof="0" dirty="0" smtClean="0"/>
              <a:t> </a:t>
            </a:r>
            <a:r>
              <a:rPr lang="en-US" noProof="0" dirty="0" smtClean="0"/>
              <a:t>P</a:t>
            </a:r>
            <a:r>
              <a:rPr lang="en-US" sz="100" noProof="0" dirty="0" smtClean="0"/>
              <a:t> </a:t>
            </a:r>
            <a:r>
              <a:rPr lang="en-US" noProof="0" dirty="0" smtClean="0"/>
              <a:t>Ns</a:t>
            </a:r>
            <a:r>
              <a:rPr lang="en-US" noProof="0" dirty="0"/>
              <a:t>:</a:t>
            </a:r>
          </a:p>
          <a:p>
            <a:pPr lvl="1">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sec</a:t>
            </a:r>
            <a:endParaRPr lang="en-US" noProof="0" dirty="0"/>
          </a:p>
          <a:p>
            <a:pPr lvl="1">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265182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(5 of 6)</a:t>
            </a:r>
            <a:endParaRPr lang="en-US" noProof="0" dirty="0"/>
          </a:p>
        </p:txBody>
      </p:sp>
      <p:pic>
        <p:nvPicPr>
          <p:cNvPr id="6" name="Picture 5" descr="Figure 7-26 Placement of a V P N concentrator on a LAN. The image illustrates a V P N concentrator. The three desktop computers connect to the internet by a switch, a V P N concentrator, a router and a firewall. The internet connects to the Wi-Fi café user, the traveling user and home us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9092" y="2314956"/>
            <a:ext cx="5385816" cy="222808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693360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Ns (Virtual Private Networks) (6 of 6)</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smtClean="0"/>
              <a:t>An enterprise-wide V</a:t>
            </a:r>
            <a:r>
              <a:rPr lang="en-US" sz="100" noProof="0" dirty="0" smtClean="0"/>
              <a:t> </a:t>
            </a:r>
            <a:r>
              <a:rPr lang="en-US" noProof="0" dirty="0" smtClean="0"/>
              <a:t>P</a:t>
            </a:r>
            <a:r>
              <a:rPr lang="en-US" sz="100" noProof="0" dirty="0" smtClean="0"/>
              <a:t> </a:t>
            </a:r>
            <a:r>
              <a:rPr lang="en-US" noProof="0" dirty="0" smtClean="0"/>
              <a:t>N can include elements of both client-to-site and site-to-site models</a:t>
            </a:r>
          </a:p>
          <a:p>
            <a:pPr>
              <a:spcBef>
                <a:spcPts val="1000"/>
              </a:spcBef>
            </a:pPr>
            <a:r>
              <a:rPr lang="en-US" noProof="0" dirty="0" smtClean="0"/>
              <a:t>D</a:t>
            </a:r>
            <a:r>
              <a:rPr lang="en-US" sz="100" noProof="0" dirty="0" smtClean="0"/>
              <a:t> </a:t>
            </a:r>
            <a:r>
              <a:rPr lang="en-US" noProof="0" dirty="0" smtClean="0"/>
              <a:t>M</a:t>
            </a:r>
            <a:r>
              <a:rPr lang="en-US" sz="100" noProof="0" dirty="0" smtClean="0"/>
              <a:t> </a:t>
            </a:r>
            <a:r>
              <a:rPr lang="en-US" noProof="0" dirty="0" smtClean="0"/>
              <a:t>V</a:t>
            </a:r>
            <a:r>
              <a:rPr lang="en-US" sz="100" noProof="0" dirty="0" smtClean="0"/>
              <a:t> </a:t>
            </a:r>
            <a:r>
              <a:rPr lang="en-US" noProof="0" dirty="0" smtClean="0"/>
              <a:t>P</a:t>
            </a:r>
            <a:r>
              <a:rPr lang="en-US" sz="100" noProof="0" dirty="0" smtClean="0"/>
              <a:t> </a:t>
            </a:r>
            <a:r>
              <a:rPr lang="en-US" noProof="0" dirty="0" smtClean="0"/>
              <a:t>N (Dynamic Multipoint V</a:t>
            </a:r>
            <a:r>
              <a:rPr lang="en-US" sz="100" noProof="0" dirty="0" smtClean="0"/>
              <a:t> </a:t>
            </a:r>
            <a:r>
              <a:rPr lang="en-US" noProof="0" dirty="0" smtClean="0"/>
              <a:t>P</a:t>
            </a:r>
            <a:r>
              <a:rPr lang="en-US" sz="100" noProof="0" dirty="0" smtClean="0"/>
              <a:t> </a:t>
            </a:r>
            <a:r>
              <a:rPr lang="en-US" noProof="0" dirty="0" smtClean="0"/>
              <a:t>N) </a:t>
            </a:r>
          </a:p>
          <a:p>
            <a:pPr lvl="1">
              <a:spcBef>
                <a:spcPts val="1000"/>
              </a:spcBef>
            </a:pPr>
            <a:r>
              <a:rPr lang="en-US" noProof="0" dirty="0" smtClean="0"/>
              <a:t>A type of enterprise using Cisco devices</a:t>
            </a:r>
          </a:p>
          <a:p>
            <a:pPr lvl="1">
              <a:spcBef>
                <a:spcPts val="1000"/>
              </a:spcBef>
            </a:pPr>
            <a:r>
              <a:rPr lang="en-US" noProof="0" dirty="0" smtClean="0"/>
              <a:t>Dynamically creates V</a:t>
            </a:r>
            <a:r>
              <a:rPr lang="en-US" sz="100" noProof="0" dirty="0" smtClean="0"/>
              <a:t> </a:t>
            </a:r>
            <a:r>
              <a:rPr lang="en-US" noProof="0" dirty="0" smtClean="0"/>
              <a:t>P</a:t>
            </a:r>
            <a:r>
              <a:rPr lang="en-US" sz="100" noProof="0" dirty="0" smtClean="0"/>
              <a:t> </a:t>
            </a:r>
            <a:r>
              <a:rPr lang="en-US" noProof="0" dirty="0" smtClean="0"/>
              <a:t>N tunnels between branch locations as needed</a:t>
            </a:r>
          </a:p>
          <a:p>
            <a:pPr lvl="2">
              <a:spcBef>
                <a:spcPts val="1000"/>
              </a:spcBef>
            </a:pPr>
            <a:r>
              <a:rPr lang="en-US" noProof="0" dirty="0" smtClean="0"/>
              <a:t>Instead of requiring constant, static tunnels for site-to-site connections</a:t>
            </a:r>
            <a:endParaRPr lang="en-US" noProof="0" dirty="0"/>
          </a:p>
        </p:txBody>
      </p:sp>
      <p:pic>
        <p:nvPicPr>
          <p:cNvPr id="5" name="Picture 4" descr="Figure 7-27 V P N tunnels are automatically created as needed, even between spoke routers. A hub router sits at the headquarters location, and each remote office has a spoke router. The spoke routers can communicate with the hub router to create V P N tunnels as needed, even from a spoke router to a spoke rou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3762" y="3766220"/>
            <a:ext cx="2798064" cy="246888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91889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 Tunneling Protocols (1 of 4)</a:t>
            </a:r>
            <a:endParaRPr lang="en-US"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t>To ensure </a:t>
            </a:r>
            <a:r>
              <a:rPr lang="en-US" noProof="0" dirty="0" smtClean="0"/>
              <a:t>V</a:t>
            </a:r>
            <a:r>
              <a:rPr lang="en-US" sz="100" noProof="0" dirty="0" smtClean="0"/>
              <a:t> </a:t>
            </a:r>
            <a:r>
              <a:rPr lang="en-US" noProof="0" dirty="0" smtClean="0"/>
              <a:t>P</a:t>
            </a:r>
            <a:r>
              <a:rPr lang="en-US" sz="100" noProof="0" dirty="0" smtClean="0"/>
              <a:t> </a:t>
            </a:r>
            <a:r>
              <a:rPr lang="en-US" noProof="0" dirty="0" smtClean="0"/>
              <a:t>Ns </a:t>
            </a:r>
            <a:r>
              <a:rPr lang="en-US" noProof="0" dirty="0"/>
              <a:t>can carry all types of data securely</a:t>
            </a:r>
          </a:p>
          <a:p>
            <a:pPr lvl="1">
              <a:spcBef>
                <a:spcPts val="1000"/>
              </a:spcBef>
            </a:pPr>
            <a:r>
              <a:rPr lang="en-US" noProof="0" dirty="0"/>
              <a:t>Special </a:t>
            </a:r>
            <a:r>
              <a:rPr lang="en-US" noProof="0" dirty="0" smtClean="0"/>
              <a:t>V</a:t>
            </a:r>
            <a:r>
              <a:rPr lang="en-US" sz="100" noProof="0" dirty="0" smtClean="0"/>
              <a:t> </a:t>
            </a:r>
            <a:r>
              <a:rPr lang="en-US" noProof="0" dirty="0" smtClean="0"/>
              <a:t>P</a:t>
            </a:r>
            <a:r>
              <a:rPr lang="en-US" sz="100" noProof="0" dirty="0" smtClean="0"/>
              <a:t> </a:t>
            </a:r>
            <a:r>
              <a:rPr lang="en-US" noProof="0" dirty="0" smtClean="0"/>
              <a:t>N </a:t>
            </a:r>
            <a:r>
              <a:rPr lang="en-US" noProof="0" dirty="0"/>
              <a:t>protocols encapsulate higher-layer protocols in a process known as tunneling</a:t>
            </a:r>
          </a:p>
          <a:p>
            <a:pPr>
              <a:spcBef>
                <a:spcPts val="1000"/>
              </a:spcBef>
            </a:pPr>
            <a:r>
              <a:rPr lang="en-US" noProof="0" dirty="0" smtClean="0"/>
              <a:t>Many V</a:t>
            </a:r>
            <a:r>
              <a:rPr lang="en-US" sz="100" noProof="0" dirty="0" smtClean="0"/>
              <a:t> </a:t>
            </a:r>
            <a:r>
              <a:rPr lang="en-US" noProof="0" dirty="0" smtClean="0"/>
              <a:t>P</a:t>
            </a:r>
            <a:r>
              <a:rPr lang="en-US" sz="100" noProof="0" dirty="0" smtClean="0"/>
              <a:t> </a:t>
            </a:r>
            <a:r>
              <a:rPr lang="en-US" noProof="0" dirty="0" smtClean="0"/>
              <a:t>N </a:t>
            </a:r>
            <a:r>
              <a:rPr lang="en-US" noProof="0" dirty="0"/>
              <a:t>tunneling protocols operate at the Data Link layer</a:t>
            </a:r>
          </a:p>
          <a:p>
            <a:pPr lvl="1">
              <a:spcBef>
                <a:spcPts val="1000"/>
              </a:spcBef>
            </a:pPr>
            <a:r>
              <a:rPr lang="en-US" noProof="0" dirty="0"/>
              <a:t>Encapsulate the </a:t>
            </a:r>
            <a:r>
              <a:rPr lang="en-US" noProof="0" dirty="0" smtClean="0"/>
              <a:t>V</a:t>
            </a:r>
            <a:r>
              <a:rPr lang="en-US" sz="100" noProof="0" dirty="0" smtClean="0"/>
              <a:t> </a:t>
            </a:r>
            <a:r>
              <a:rPr lang="en-US" noProof="0" dirty="0" smtClean="0"/>
              <a:t>P</a:t>
            </a:r>
            <a:r>
              <a:rPr lang="en-US" sz="100" noProof="0" dirty="0" smtClean="0"/>
              <a:t> </a:t>
            </a:r>
            <a:r>
              <a:rPr lang="en-US" noProof="0" dirty="0" smtClean="0"/>
              <a:t>N </a:t>
            </a:r>
            <a:r>
              <a:rPr lang="en-US" noProof="0" dirty="0"/>
              <a:t>frame into a Network layer </a:t>
            </a:r>
            <a:r>
              <a:rPr lang="en-US" noProof="0" dirty="0" smtClean="0"/>
              <a:t>packet</a:t>
            </a:r>
          </a:p>
          <a:p>
            <a:pPr>
              <a:spcBef>
                <a:spcPts val="1000"/>
              </a:spcBef>
            </a:pPr>
            <a:r>
              <a:rPr lang="en-US" noProof="0" dirty="0" smtClean="0"/>
              <a:t>Some V</a:t>
            </a:r>
            <a:r>
              <a:rPr lang="en-US" sz="100" noProof="0" dirty="0" smtClean="0"/>
              <a:t> </a:t>
            </a:r>
            <a:r>
              <a:rPr lang="en-US" noProof="0" dirty="0" smtClean="0"/>
              <a:t>P</a:t>
            </a:r>
            <a:r>
              <a:rPr lang="en-US" sz="100" noProof="0" dirty="0" smtClean="0"/>
              <a:t> </a:t>
            </a:r>
            <a:r>
              <a:rPr lang="en-US" noProof="0" dirty="0" smtClean="0"/>
              <a:t>N tunneling protocols work at Layer 3</a:t>
            </a:r>
          </a:p>
          <a:p>
            <a:pPr lvl="1">
              <a:spcBef>
                <a:spcPts val="1000"/>
              </a:spcBef>
            </a:pPr>
            <a:r>
              <a:rPr lang="en-US" noProof="0" dirty="0" smtClean="0"/>
              <a:t>Enables additional features and options</a:t>
            </a:r>
          </a:p>
          <a:p>
            <a:pPr>
              <a:spcBef>
                <a:spcPts val="1000"/>
              </a:spcBef>
            </a:pPr>
            <a:r>
              <a:rPr lang="en-US" noProof="0" dirty="0" smtClean="0"/>
              <a:t>Most tunneling protocols rely on an additional encryption protocol to provide data security</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191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Virtualization (4 of 5)</a:t>
            </a:r>
            <a:endParaRPr lang="en-US" noProof="0" dirty="0"/>
          </a:p>
        </p:txBody>
      </p:sp>
      <p:sp>
        <p:nvSpPr>
          <p:cNvPr id="3" name="Content Placeholder 2"/>
          <p:cNvSpPr>
            <a:spLocks noGrp="1"/>
          </p:cNvSpPr>
          <p:nvPr>
            <p:ph idx="1"/>
          </p:nvPr>
        </p:nvSpPr>
        <p:spPr>
          <a:xfrm>
            <a:off x="365125" y="1538818"/>
            <a:ext cx="8415338" cy="2570960"/>
          </a:xfrm>
        </p:spPr>
        <p:txBody>
          <a:bodyPr/>
          <a:lstStyle/>
          <a:p>
            <a:pPr>
              <a:spcBef>
                <a:spcPts val="1000"/>
              </a:spcBef>
            </a:pPr>
            <a:r>
              <a:rPr lang="en-US" noProof="0" dirty="0" smtClean="0"/>
              <a:t>A V</a:t>
            </a:r>
            <a:r>
              <a:rPr lang="en-US" sz="100" noProof="0" dirty="0" smtClean="0"/>
              <a:t> </a:t>
            </a:r>
            <a:r>
              <a:rPr lang="en-US" noProof="0" dirty="0" smtClean="0"/>
              <a:t>M’s software and hardware characteristics are assigned when it is created in they hypervisor</a:t>
            </a:r>
          </a:p>
          <a:p>
            <a:pPr>
              <a:spcBef>
                <a:spcPts val="1000"/>
              </a:spcBef>
            </a:pPr>
            <a:r>
              <a:rPr lang="en-US" noProof="0" dirty="0" smtClean="0"/>
              <a:t>You can customize the V</a:t>
            </a:r>
            <a:r>
              <a:rPr lang="en-US" sz="100" noProof="0" dirty="0" smtClean="0"/>
              <a:t> </a:t>
            </a:r>
            <a:r>
              <a:rPr lang="en-US" noProof="0" dirty="0" smtClean="0"/>
              <a:t>M with:</a:t>
            </a:r>
          </a:p>
          <a:p>
            <a:pPr lvl="1">
              <a:spcBef>
                <a:spcPts val="1000"/>
              </a:spcBef>
            </a:pPr>
            <a:r>
              <a:rPr lang="en-US" noProof="0" dirty="0" smtClean="0"/>
              <a:t>A guest O</a:t>
            </a:r>
            <a:r>
              <a:rPr lang="en-US" sz="100" noProof="0" dirty="0" smtClean="0"/>
              <a:t> </a:t>
            </a:r>
            <a:r>
              <a:rPr lang="en-US" noProof="0" dirty="0" smtClean="0"/>
              <a:t>S</a:t>
            </a:r>
          </a:p>
          <a:p>
            <a:pPr lvl="1">
              <a:spcBef>
                <a:spcPts val="1000"/>
              </a:spcBef>
            </a:pPr>
            <a:r>
              <a:rPr lang="en-US" noProof="0" dirty="0" smtClean="0"/>
              <a:t>Amount of memory</a:t>
            </a:r>
          </a:p>
          <a:p>
            <a:pPr lvl="1">
              <a:spcBef>
                <a:spcPts val="1000"/>
              </a:spcBef>
            </a:pPr>
            <a:r>
              <a:rPr lang="en-US" noProof="0" dirty="0" smtClean="0"/>
              <a:t>Hard disk size</a:t>
            </a:r>
          </a:p>
          <a:p>
            <a:pPr lvl="1">
              <a:spcBef>
                <a:spcPts val="1000"/>
              </a:spcBef>
            </a:pPr>
            <a:r>
              <a:rPr lang="en-US" noProof="0" dirty="0" smtClean="0"/>
              <a:t>Processor type and other options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468393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 Tunneling Protocols (2 of 4)</a:t>
            </a:r>
            <a:endParaRPr lang="en-US" noProof="0" dirty="0"/>
          </a:p>
        </p:txBody>
      </p:sp>
      <p:pic>
        <p:nvPicPr>
          <p:cNvPr id="6" name="Picture 5" descr="Figure 7-28 The V P N frame, such as G R E or L2TP, is encapsulated inside the Network layer packet. An I P packet consists of an I P header, an I P sec header, a U D P or T C P header if needed, a V P N header, a payload, and an I P sec trailer. The portion between the U D P or T C P header and the I P sec trailer is the V P N frame encrypted by I P sec. The P P P frame and payload is input in the payloa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5609079" cy="289712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003020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 Tunneling Protocols (3 of 4)</a:t>
            </a:r>
            <a:endParaRPr lang="en-US" noProof="0" dirty="0"/>
          </a:p>
        </p:txBody>
      </p:sp>
      <p:sp>
        <p:nvSpPr>
          <p:cNvPr id="3" name="Content Placeholder 2"/>
          <p:cNvSpPr>
            <a:spLocks noGrp="1"/>
          </p:cNvSpPr>
          <p:nvPr>
            <p:ph idx="1"/>
          </p:nvPr>
        </p:nvSpPr>
        <p:spPr>
          <a:xfrm>
            <a:off x="365125" y="1538818"/>
            <a:ext cx="8415338" cy="4078039"/>
          </a:xfrm>
        </p:spPr>
        <p:txBody>
          <a:bodyPr/>
          <a:lstStyle/>
          <a:p>
            <a:pPr>
              <a:spcBef>
                <a:spcPts val="1000"/>
              </a:spcBef>
            </a:pPr>
            <a:r>
              <a:rPr lang="en-US" noProof="0" dirty="0" smtClean="0"/>
              <a:t>P</a:t>
            </a:r>
            <a:r>
              <a:rPr lang="en-US" sz="100" noProof="0" dirty="0" smtClean="0"/>
              <a:t> </a:t>
            </a:r>
            <a:r>
              <a:rPr lang="en-US" noProof="0" dirty="0" smtClean="0"/>
              <a:t>P</a:t>
            </a:r>
            <a:r>
              <a:rPr lang="en-US" sz="100" noProof="0" dirty="0" smtClean="0"/>
              <a:t> </a:t>
            </a:r>
            <a:r>
              <a:rPr lang="en-US" noProof="0" dirty="0" smtClean="0"/>
              <a:t>T</a:t>
            </a:r>
            <a:r>
              <a:rPr lang="en-US" sz="100" noProof="0" dirty="0" smtClean="0"/>
              <a:t> </a:t>
            </a:r>
            <a:r>
              <a:rPr lang="en-US" noProof="0" dirty="0" smtClean="0"/>
              <a:t>P </a:t>
            </a:r>
            <a:r>
              <a:rPr lang="en-US" noProof="0" dirty="0"/>
              <a:t>(Point-to-Point Tunneling Protocol</a:t>
            </a:r>
            <a:r>
              <a:rPr lang="en-US" noProof="0" dirty="0" smtClean="0"/>
              <a:t>):</a:t>
            </a:r>
            <a:endParaRPr lang="en-US" noProof="0" dirty="0"/>
          </a:p>
          <a:p>
            <a:pPr lvl="1">
              <a:spcBef>
                <a:spcPts val="1000"/>
              </a:spcBef>
            </a:pPr>
            <a:r>
              <a:rPr lang="en-US" noProof="0" dirty="0" smtClean="0"/>
              <a:t>An older Layer </a:t>
            </a:r>
            <a:r>
              <a:rPr lang="en-US" noProof="0" dirty="0"/>
              <a:t>2 protocol </a:t>
            </a:r>
            <a:r>
              <a:rPr lang="en-US" noProof="0" dirty="0" smtClean="0"/>
              <a:t>that supports encryption, authentication, and access services provided by the V</a:t>
            </a:r>
            <a:r>
              <a:rPr lang="en-US" sz="100" noProof="0" dirty="0" smtClean="0"/>
              <a:t> </a:t>
            </a:r>
            <a:r>
              <a:rPr lang="en-US" noProof="0" dirty="0" smtClean="0"/>
              <a:t>P</a:t>
            </a:r>
            <a:r>
              <a:rPr lang="en-US" sz="100" noProof="0" dirty="0" smtClean="0"/>
              <a:t> </a:t>
            </a:r>
            <a:r>
              <a:rPr lang="en-US" noProof="0" dirty="0" smtClean="0"/>
              <a:t>N server</a:t>
            </a:r>
            <a:endParaRPr lang="en-US" noProof="0" dirty="0"/>
          </a:p>
          <a:p>
            <a:pPr lvl="1">
              <a:spcBef>
                <a:spcPts val="1000"/>
              </a:spcBef>
            </a:pPr>
            <a:r>
              <a:rPr lang="en-US" noProof="0" dirty="0"/>
              <a:t>Uses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segments at the Transport </a:t>
            </a:r>
            <a:r>
              <a:rPr lang="en-US" noProof="0" dirty="0" smtClean="0"/>
              <a:t>layer</a:t>
            </a:r>
          </a:p>
          <a:p>
            <a:pPr lvl="1">
              <a:spcBef>
                <a:spcPts val="1000"/>
              </a:spcBef>
            </a:pPr>
            <a:r>
              <a:rPr lang="en-US" noProof="0" dirty="0" smtClean="0"/>
              <a:t>Outdated and is no longer considered secure</a:t>
            </a:r>
          </a:p>
          <a:p>
            <a:pPr>
              <a:spcBef>
                <a:spcPts val="1000"/>
              </a:spcBef>
            </a:pPr>
            <a:r>
              <a:rPr lang="en-US" noProof="0" dirty="0" smtClean="0"/>
              <a:t>L2</a:t>
            </a:r>
            <a:r>
              <a:rPr lang="en-US" sz="100" noProof="0" dirty="0" smtClean="0"/>
              <a:t> </a:t>
            </a:r>
            <a:r>
              <a:rPr lang="en-US" noProof="0" dirty="0" smtClean="0"/>
              <a:t>T</a:t>
            </a:r>
            <a:r>
              <a:rPr lang="en-US" sz="100" noProof="0" dirty="0" smtClean="0"/>
              <a:t> </a:t>
            </a:r>
            <a:r>
              <a:rPr lang="en-US" noProof="0" dirty="0" smtClean="0"/>
              <a:t>P </a:t>
            </a:r>
            <a:r>
              <a:rPr lang="en-US" noProof="0" dirty="0"/>
              <a:t>(Layer 2 Tunneling Protocol</a:t>
            </a:r>
            <a:r>
              <a:rPr lang="en-US" noProof="0" dirty="0" smtClean="0"/>
              <a:t>):</a:t>
            </a:r>
            <a:endParaRPr lang="en-US" noProof="0" dirty="0"/>
          </a:p>
          <a:p>
            <a:pPr lvl="1">
              <a:spcBef>
                <a:spcPts val="1000"/>
              </a:spcBef>
            </a:pPr>
            <a:r>
              <a:rPr lang="en-US" noProof="0" dirty="0"/>
              <a:t>Encapsulates </a:t>
            </a:r>
            <a:r>
              <a:rPr lang="en-US" noProof="0" dirty="0" smtClean="0"/>
              <a:t>P</a:t>
            </a:r>
            <a:r>
              <a:rPr lang="en-US" sz="100" noProof="0" dirty="0" smtClean="0"/>
              <a:t> </a:t>
            </a:r>
            <a:r>
              <a:rPr lang="en-US" noProof="0" dirty="0" smtClean="0"/>
              <a:t>P</a:t>
            </a:r>
            <a:r>
              <a:rPr lang="en-US" sz="100" noProof="0" dirty="0" smtClean="0"/>
              <a:t> </a:t>
            </a:r>
            <a:r>
              <a:rPr lang="en-US" noProof="0" dirty="0" smtClean="0"/>
              <a:t>P </a:t>
            </a:r>
            <a:r>
              <a:rPr lang="en-US" noProof="0" dirty="0"/>
              <a:t>data in a similar manner to </a:t>
            </a:r>
            <a:r>
              <a:rPr lang="en-US" noProof="0" dirty="0" smtClean="0"/>
              <a:t>P</a:t>
            </a:r>
            <a:r>
              <a:rPr lang="en-US" sz="100" noProof="0" dirty="0" smtClean="0"/>
              <a:t> </a:t>
            </a:r>
            <a:r>
              <a:rPr lang="en-US" noProof="0" dirty="0" err="1" smtClean="0"/>
              <a:t>P</a:t>
            </a:r>
            <a:r>
              <a:rPr lang="en-US" sz="100" noProof="0" dirty="0" smtClean="0"/>
              <a:t> </a:t>
            </a:r>
            <a:r>
              <a:rPr lang="en-US" noProof="0" dirty="0" smtClean="0"/>
              <a:t>T</a:t>
            </a:r>
            <a:r>
              <a:rPr lang="en-US" sz="100" noProof="0" dirty="0" smtClean="0"/>
              <a:t> </a:t>
            </a:r>
            <a:r>
              <a:rPr lang="en-US" noProof="0" dirty="0" smtClean="0"/>
              <a:t>P</a:t>
            </a:r>
            <a:endParaRPr lang="en-US" noProof="0" dirty="0"/>
          </a:p>
          <a:p>
            <a:pPr lvl="1">
              <a:spcBef>
                <a:spcPts val="1000"/>
              </a:spcBef>
            </a:pPr>
            <a:r>
              <a:rPr lang="en-US" noProof="0" dirty="0"/>
              <a:t>Can connect a </a:t>
            </a:r>
            <a:r>
              <a:rPr lang="en-US" noProof="0" dirty="0" smtClean="0"/>
              <a:t>V</a:t>
            </a:r>
            <a:r>
              <a:rPr lang="en-US" sz="100" noProof="0" dirty="0" smtClean="0"/>
              <a:t> </a:t>
            </a:r>
            <a:r>
              <a:rPr lang="en-US" noProof="0" dirty="0" smtClean="0"/>
              <a:t>P</a:t>
            </a:r>
            <a:r>
              <a:rPr lang="en-US" sz="100" noProof="0" dirty="0" smtClean="0"/>
              <a:t> </a:t>
            </a:r>
            <a:r>
              <a:rPr lang="en-US" noProof="0" dirty="0" smtClean="0"/>
              <a:t>N </a:t>
            </a:r>
            <a:r>
              <a:rPr lang="en-US" noProof="0" dirty="0"/>
              <a:t>that uses a mix of equipment types</a:t>
            </a:r>
          </a:p>
          <a:p>
            <a:pPr lvl="2">
              <a:spcBef>
                <a:spcPts val="1000"/>
              </a:spcBef>
            </a:pPr>
            <a:r>
              <a:rPr lang="en-US" noProof="0" dirty="0"/>
              <a:t>It is a standard accepted </a:t>
            </a:r>
            <a:r>
              <a:rPr lang="en-US" noProof="0" dirty="0" smtClean="0"/>
              <a:t>and used by multiple vendors</a:t>
            </a:r>
            <a:endParaRPr lang="en-US" noProof="0" dirty="0"/>
          </a:p>
          <a:p>
            <a:pPr lvl="1">
              <a:spcBef>
                <a:spcPts val="1000"/>
              </a:spcBef>
            </a:pPr>
            <a:r>
              <a:rPr lang="en-US" noProof="0" dirty="0"/>
              <a:t>Can connect two routers, a router and a </a:t>
            </a:r>
            <a:r>
              <a:rPr lang="en-US" noProof="0" dirty="0" smtClean="0"/>
              <a:t>R</a:t>
            </a:r>
            <a:r>
              <a:rPr lang="en-US" sz="100" noProof="0" dirty="0" smtClean="0"/>
              <a:t> </a:t>
            </a:r>
            <a:r>
              <a:rPr lang="en-US" noProof="0" dirty="0" smtClean="0"/>
              <a:t>A</a:t>
            </a:r>
            <a:r>
              <a:rPr lang="en-US" sz="100" noProof="0" dirty="0" smtClean="0"/>
              <a:t> </a:t>
            </a:r>
            <a:r>
              <a:rPr lang="en-US" noProof="0" dirty="0" smtClean="0"/>
              <a:t>S</a:t>
            </a:r>
            <a:r>
              <a:rPr lang="en-US" noProof="0" dirty="0"/>
              <a:t>, or a client and a </a:t>
            </a:r>
            <a:r>
              <a:rPr lang="en-US" noProof="0" dirty="0" smtClean="0"/>
              <a:t>R</a:t>
            </a:r>
            <a:r>
              <a:rPr lang="en-US" sz="100" noProof="0" dirty="0" smtClean="0"/>
              <a:t> </a:t>
            </a:r>
            <a:r>
              <a:rPr lang="en-US" noProof="0" dirty="0" smtClean="0"/>
              <a:t>A</a:t>
            </a:r>
            <a:r>
              <a:rPr lang="en-US" sz="100" noProof="0" dirty="0" smtClean="0"/>
              <a:t> </a:t>
            </a:r>
            <a:r>
              <a:rPr lang="en-US" noProof="0" dirty="0" smtClean="0"/>
              <a:t>S</a:t>
            </a:r>
          </a:p>
          <a:p>
            <a:pPr lvl="1">
              <a:spcBef>
                <a:spcPts val="1000"/>
              </a:spcBef>
            </a:pPr>
            <a:r>
              <a:rPr lang="en-US" noProof="0" dirty="0" smtClean="0"/>
              <a:t>Implemented with IPsec for security</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15551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a:t>
            </a:r>
            <a:r>
              <a:rPr lang="en-US" sz="100" noProof="0" dirty="0" smtClean="0"/>
              <a:t> </a:t>
            </a:r>
            <a:r>
              <a:rPr lang="en-US" noProof="0" dirty="0" smtClean="0"/>
              <a:t>P</a:t>
            </a:r>
            <a:r>
              <a:rPr lang="en-US" sz="100" noProof="0" dirty="0" smtClean="0"/>
              <a:t> </a:t>
            </a:r>
            <a:r>
              <a:rPr lang="en-US" noProof="0" dirty="0" smtClean="0"/>
              <a:t>N Tunneling Protocols (4 of 4)</a:t>
            </a:r>
            <a:endParaRPr lang="en-US" noProof="0" dirty="0"/>
          </a:p>
        </p:txBody>
      </p:sp>
      <p:sp>
        <p:nvSpPr>
          <p:cNvPr id="3" name="Content Placeholder 2"/>
          <p:cNvSpPr>
            <a:spLocks noGrp="1"/>
          </p:cNvSpPr>
          <p:nvPr>
            <p:ph idx="1"/>
          </p:nvPr>
        </p:nvSpPr>
        <p:spPr>
          <a:xfrm>
            <a:off x="365125" y="1538818"/>
            <a:ext cx="8415338" cy="3353739"/>
          </a:xfrm>
        </p:spPr>
        <p:txBody>
          <a:bodyPr/>
          <a:lstStyle/>
          <a:p>
            <a:pPr>
              <a:spcBef>
                <a:spcPts val="1000"/>
              </a:spcBef>
            </a:pPr>
            <a:r>
              <a:rPr lang="en-US" noProof="0" dirty="0" smtClean="0"/>
              <a:t>G</a:t>
            </a:r>
            <a:r>
              <a:rPr lang="en-US" sz="100" noProof="0" dirty="0" smtClean="0"/>
              <a:t> </a:t>
            </a:r>
            <a:r>
              <a:rPr lang="en-US" noProof="0" dirty="0" smtClean="0"/>
              <a:t>R</a:t>
            </a:r>
            <a:r>
              <a:rPr lang="en-US" sz="100" noProof="0" dirty="0" smtClean="0"/>
              <a:t> </a:t>
            </a:r>
            <a:r>
              <a:rPr lang="en-US" noProof="0" dirty="0" smtClean="0"/>
              <a:t>E </a:t>
            </a:r>
            <a:r>
              <a:rPr lang="en-US" noProof="0" dirty="0"/>
              <a:t>(Generic Routing Encapsulation</a:t>
            </a:r>
            <a:r>
              <a:rPr lang="en-US" noProof="0" dirty="0" smtClean="0"/>
              <a:t>): </a:t>
            </a:r>
            <a:endParaRPr lang="en-US" noProof="0" dirty="0"/>
          </a:p>
          <a:p>
            <a:pPr lvl="1">
              <a:spcBef>
                <a:spcPts val="1000"/>
              </a:spcBef>
            </a:pPr>
            <a:r>
              <a:rPr lang="en-US" noProof="0" dirty="0"/>
              <a:t>Used to transmit </a:t>
            </a:r>
            <a:r>
              <a:rPr lang="en-US" noProof="0" dirty="0" smtClean="0"/>
              <a:t>P</a:t>
            </a:r>
            <a:r>
              <a:rPr lang="en-US" sz="100" noProof="0" dirty="0" smtClean="0"/>
              <a:t> </a:t>
            </a:r>
            <a:r>
              <a:rPr lang="en-US" noProof="0" dirty="0" smtClean="0"/>
              <a:t>P</a:t>
            </a:r>
            <a:r>
              <a:rPr lang="en-US" sz="100" noProof="0" dirty="0" smtClean="0"/>
              <a:t> </a:t>
            </a:r>
            <a:r>
              <a:rPr lang="en-US" noProof="0" dirty="0" smtClean="0"/>
              <a:t>P, IP and other kinds of messages through </a:t>
            </a:r>
            <a:r>
              <a:rPr lang="en-US" noProof="0" dirty="0"/>
              <a:t>the tunnel</a:t>
            </a:r>
          </a:p>
          <a:p>
            <a:pPr lvl="1">
              <a:spcBef>
                <a:spcPts val="1000"/>
              </a:spcBef>
            </a:pPr>
            <a:r>
              <a:rPr lang="en-US" noProof="0" dirty="0" smtClean="0"/>
              <a:t>Used in conjunction with IPsec</a:t>
            </a:r>
          </a:p>
          <a:p>
            <a:pPr>
              <a:spcBef>
                <a:spcPts val="1000"/>
              </a:spcBef>
            </a:pPr>
            <a:r>
              <a:rPr lang="en-US" noProof="0" dirty="0" smtClean="0"/>
              <a:t>Open V</a:t>
            </a:r>
            <a:r>
              <a:rPr lang="en-US" sz="100" noProof="0" dirty="0" smtClean="0"/>
              <a:t> </a:t>
            </a:r>
            <a:r>
              <a:rPr lang="en-US" noProof="0" dirty="0" smtClean="0"/>
              <a:t>P</a:t>
            </a:r>
            <a:r>
              <a:rPr lang="en-US" sz="100" noProof="0" dirty="0" smtClean="0"/>
              <a:t> </a:t>
            </a:r>
            <a:r>
              <a:rPr lang="en-US" noProof="0" dirty="0" smtClean="0"/>
              <a:t>N</a:t>
            </a:r>
          </a:p>
          <a:p>
            <a:pPr lvl="1">
              <a:spcBef>
                <a:spcPts val="1000"/>
              </a:spcBef>
            </a:pPr>
            <a:r>
              <a:rPr lang="en-US" noProof="0" dirty="0" smtClean="0"/>
              <a:t>Open-source </a:t>
            </a:r>
            <a:r>
              <a:rPr lang="en-US" dirty="0"/>
              <a:t>V</a:t>
            </a:r>
            <a:r>
              <a:rPr lang="en-US" sz="100" dirty="0"/>
              <a:t> </a:t>
            </a:r>
            <a:r>
              <a:rPr lang="en-US" dirty="0"/>
              <a:t>P</a:t>
            </a:r>
            <a:r>
              <a:rPr lang="en-US" sz="100" dirty="0"/>
              <a:t> </a:t>
            </a:r>
            <a:r>
              <a:rPr lang="en-US" dirty="0"/>
              <a:t>N </a:t>
            </a:r>
            <a:r>
              <a:rPr lang="en-US" noProof="0" dirty="0" smtClean="0"/>
              <a:t>protocol that uses a custom security protocol called OpenSSL for encryption</a:t>
            </a:r>
          </a:p>
          <a:p>
            <a:pPr>
              <a:spcBef>
                <a:spcPts val="1000"/>
              </a:spcBef>
            </a:pPr>
            <a:r>
              <a:rPr lang="en-US" noProof="0" dirty="0" smtClean="0"/>
              <a:t>I</a:t>
            </a:r>
            <a:r>
              <a:rPr lang="en-US" sz="100" noProof="0" dirty="0" smtClean="0"/>
              <a:t> </a:t>
            </a:r>
            <a:r>
              <a:rPr lang="en-US" noProof="0" dirty="0" smtClean="0"/>
              <a:t>K</a:t>
            </a:r>
            <a:r>
              <a:rPr lang="en-US" sz="100" noProof="0" dirty="0" smtClean="0"/>
              <a:t> </a:t>
            </a:r>
            <a:r>
              <a:rPr lang="en-US" noProof="0" dirty="0" smtClean="0"/>
              <a:t>E</a:t>
            </a:r>
            <a:r>
              <a:rPr lang="en-US" sz="100" noProof="0" dirty="0" smtClean="0"/>
              <a:t> </a:t>
            </a:r>
            <a:r>
              <a:rPr lang="en-US" noProof="0" dirty="0" smtClean="0"/>
              <a:t>v</a:t>
            </a:r>
            <a:r>
              <a:rPr lang="en-US" sz="100" noProof="0" dirty="0" smtClean="0"/>
              <a:t> </a:t>
            </a:r>
            <a:r>
              <a:rPr lang="en-US" noProof="0" dirty="0" smtClean="0"/>
              <a:t>2:</a:t>
            </a:r>
          </a:p>
          <a:p>
            <a:pPr lvl="1">
              <a:spcBef>
                <a:spcPts val="1000"/>
              </a:spcBef>
            </a:pPr>
            <a:r>
              <a:rPr lang="en-US" noProof="0" dirty="0" smtClean="0"/>
              <a:t>A component of the IPsec protocol suite</a:t>
            </a:r>
          </a:p>
          <a:p>
            <a:pPr lvl="1">
              <a:spcBef>
                <a:spcPts val="1000"/>
              </a:spcBef>
            </a:pPr>
            <a:r>
              <a:rPr lang="en-US" noProof="0" dirty="0" smtClean="0"/>
              <a:t>Offers fast throughput and good stability when moving between wireless hotspots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30078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Policies (1 of 2)</a:t>
            </a:r>
            <a:endParaRPr lang="en-US" noProof="0" dirty="0"/>
          </a:p>
        </p:txBody>
      </p:sp>
      <p:sp>
        <p:nvSpPr>
          <p:cNvPr id="3" name="Content Placeholder 2"/>
          <p:cNvSpPr>
            <a:spLocks noGrp="1"/>
          </p:cNvSpPr>
          <p:nvPr>
            <p:ph idx="1"/>
          </p:nvPr>
        </p:nvSpPr>
        <p:spPr>
          <a:xfrm>
            <a:off x="365125" y="1538818"/>
            <a:ext cx="8415338" cy="3430170"/>
          </a:xfrm>
        </p:spPr>
        <p:txBody>
          <a:bodyPr/>
          <a:lstStyle/>
          <a:p>
            <a:pPr>
              <a:spcBef>
                <a:spcPts val="1000"/>
              </a:spcBef>
            </a:pPr>
            <a:r>
              <a:rPr lang="en-US" noProof="0" dirty="0" smtClean="0"/>
              <a:t>Common requirements:</a:t>
            </a:r>
          </a:p>
          <a:p>
            <a:pPr lvl="1">
              <a:spcBef>
                <a:spcPts val="1000"/>
              </a:spcBef>
            </a:pPr>
            <a:r>
              <a:rPr lang="en-US" noProof="0" dirty="0" smtClean="0"/>
              <a:t>Devices used for remote access must be kept up to date with patches, anti-malware software, and a firewall</a:t>
            </a:r>
          </a:p>
          <a:p>
            <a:pPr lvl="1">
              <a:spcBef>
                <a:spcPts val="1000"/>
              </a:spcBef>
            </a:pPr>
            <a:r>
              <a:rPr lang="en-US" noProof="0" dirty="0" smtClean="0"/>
              <a:t>Device access must be controlled by a strong password or biometric measures</a:t>
            </a:r>
          </a:p>
          <a:p>
            <a:pPr lvl="1">
              <a:spcBef>
                <a:spcPts val="1000"/>
              </a:spcBef>
            </a:pPr>
            <a:r>
              <a:rPr lang="en-US" noProof="0" dirty="0" smtClean="0"/>
              <a:t>Passwords must be strong and must be changed periodically </a:t>
            </a:r>
          </a:p>
          <a:p>
            <a:pPr lvl="1">
              <a:spcBef>
                <a:spcPts val="1000"/>
              </a:spcBef>
            </a:pPr>
            <a:r>
              <a:rPr lang="en-US" noProof="0" dirty="0" smtClean="0"/>
              <a:t>The device’s internal and external storage devices must be encrypted</a:t>
            </a:r>
          </a:p>
          <a:p>
            <a:pPr lvl="1">
              <a:spcBef>
                <a:spcPts val="1000"/>
              </a:spcBef>
            </a:pPr>
            <a:r>
              <a:rPr lang="en-US" noProof="0" dirty="0" smtClean="0"/>
              <a:t>Company and customer data that is accessed, transferred, stored, or printed must be kept secure</a:t>
            </a:r>
          </a:p>
          <a:p>
            <a:pPr lvl="1">
              <a:spcBef>
                <a:spcPts val="1000"/>
              </a:spcBef>
            </a:pPr>
            <a:r>
              <a:rPr lang="en-US" noProof="0" dirty="0" smtClean="0"/>
              <a:t>The loss or theft of any devices used for remote access must be reported to the company immediately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383932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Remote Access Policies (2 of 2)</a:t>
            </a:r>
            <a:endParaRPr lang="en-US" noProof="0" dirty="0"/>
          </a:p>
        </p:txBody>
      </p:sp>
      <p:sp>
        <p:nvSpPr>
          <p:cNvPr id="3" name="Content Placeholder 2"/>
          <p:cNvSpPr>
            <a:spLocks noGrp="1"/>
          </p:cNvSpPr>
          <p:nvPr>
            <p:ph idx="1"/>
          </p:nvPr>
        </p:nvSpPr>
        <p:spPr>
          <a:xfrm>
            <a:off x="365125" y="1538818"/>
            <a:ext cx="8415338" cy="2256002"/>
          </a:xfrm>
        </p:spPr>
        <p:txBody>
          <a:bodyPr/>
          <a:lstStyle/>
          <a:p>
            <a:pPr>
              <a:spcBef>
                <a:spcPts val="1000"/>
              </a:spcBef>
            </a:pPr>
            <a:r>
              <a:rPr lang="en-US" noProof="0" dirty="0" smtClean="0"/>
              <a:t>Common requirements (continued):</a:t>
            </a:r>
          </a:p>
          <a:p>
            <a:pPr lvl="1">
              <a:spcBef>
                <a:spcPts val="1000"/>
              </a:spcBef>
            </a:pPr>
            <a:r>
              <a:rPr lang="en-US" noProof="0" dirty="0" smtClean="0"/>
              <a:t>Encrypted V</a:t>
            </a:r>
            <a:r>
              <a:rPr lang="en-US" sz="100" noProof="0" dirty="0" smtClean="0"/>
              <a:t> </a:t>
            </a:r>
            <a:r>
              <a:rPr lang="en-US" noProof="0" dirty="0" smtClean="0"/>
              <a:t>P</a:t>
            </a:r>
            <a:r>
              <a:rPr lang="en-US" sz="100" noProof="0" dirty="0" smtClean="0"/>
              <a:t> </a:t>
            </a:r>
            <a:r>
              <a:rPr lang="en-US" noProof="0" dirty="0" smtClean="0"/>
              <a:t>N software must be used to remotely access company network resources</a:t>
            </a:r>
          </a:p>
          <a:p>
            <a:pPr lvl="1">
              <a:spcBef>
                <a:spcPts val="1000"/>
              </a:spcBef>
            </a:pPr>
            <a:r>
              <a:rPr lang="en-US" noProof="0" dirty="0" smtClean="0"/>
              <a:t>While remotely connected to the company network, the device must not be connected to the open Internet or any other network not fully owned or controlled by the employee</a:t>
            </a:r>
          </a:p>
          <a:p>
            <a:pPr lvl="1">
              <a:spcBef>
                <a:spcPts val="1000"/>
              </a:spcBef>
            </a:pPr>
            <a:r>
              <a:rPr lang="en-US" noProof="0" dirty="0" smtClean="0"/>
              <a:t>Remote sessions must be terminated when not in use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927540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4)</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Virtualization is a virtual, or logical, version of something rather than the actual, or physical, version</a:t>
            </a:r>
          </a:p>
          <a:p>
            <a:pPr>
              <a:spcBef>
                <a:spcPts val="1000"/>
              </a:spcBef>
            </a:pPr>
            <a:r>
              <a:rPr lang="en-US" noProof="0" dirty="0" smtClean="0"/>
              <a:t>V</a:t>
            </a:r>
            <a:r>
              <a:rPr lang="en-US" sz="100" noProof="0" dirty="0" smtClean="0"/>
              <a:t> </a:t>
            </a:r>
            <a:r>
              <a:rPr lang="en-US" noProof="0" dirty="0" smtClean="0"/>
              <a:t>Ms can go through a virtual switch on the host computer to reach the physical network and can communicate with physical or virtual routers, other network devices, and other hosts on the local or another network</a:t>
            </a:r>
          </a:p>
          <a:p>
            <a:pPr>
              <a:spcBef>
                <a:spcPts val="1000"/>
              </a:spcBef>
            </a:pPr>
            <a:r>
              <a:rPr lang="en-US" noProof="0" dirty="0" smtClean="0"/>
              <a:t>A bridged 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obtains its own I</a:t>
            </a:r>
            <a:r>
              <a:rPr lang="en-US" sz="100" noProof="0" dirty="0" smtClean="0"/>
              <a:t> </a:t>
            </a:r>
            <a:r>
              <a:rPr lang="en-US" noProof="0" dirty="0" smtClean="0"/>
              <a:t>P address, default gateway, and subnet mask from a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 on the physical LAN</a:t>
            </a:r>
          </a:p>
          <a:p>
            <a:pPr>
              <a:spcBef>
                <a:spcPts val="1000"/>
              </a:spcBef>
            </a:pPr>
            <a:r>
              <a:rPr lang="en-US" noProof="0" dirty="0" smtClean="0"/>
              <a:t>N</a:t>
            </a:r>
            <a:r>
              <a:rPr lang="en-US" sz="100" noProof="0" dirty="0" smtClean="0"/>
              <a:t> </a:t>
            </a:r>
            <a:r>
              <a:rPr lang="en-US" noProof="0" dirty="0" smtClean="0"/>
              <a:t>F</a:t>
            </a:r>
            <a:r>
              <a:rPr lang="en-US" sz="100" noProof="0" dirty="0" smtClean="0"/>
              <a:t> </a:t>
            </a:r>
            <a:r>
              <a:rPr lang="en-US" noProof="0" dirty="0" smtClean="0"/>
              <a:t>V (Network Functions Virtualization) provides flexible, cost-saving options for many types of network devices</a:t>
            </a:r>
          </a:p>
          <a:p>
            <a:pPr>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N (software-defined networking) is a centralized approach to networking that removes most of the decision-making power from network devices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Cloud computing covers a broad range of services from hosting websites and database servers to providing virtual servers for collaboration or software development</a:t>
            </a:r>
          </a:p>
          <a:p>
            <a:pPr>
              <a:spcBef>
                <a:spcPts val="1000"/>
              </a:spcBef>
            </a:pPr>
            <a:r>
              <a:rPr lang="en-US" noProof="0" dirty="0" smtClean="0"/>
              <a:t>Cloud computing service models are categorized by the type of services they provide</a:t>
            </a:r>
          </a:p>
          <a:p>
            <a:pPr>
              <a:spcBef>
                <a:spcPts val="1000"/>
              </a:spcBef>
            </a:pPr>
            <a:r>
              <a:rPr lang="en-US" noProof="0" dirty="0" smtClean="0"/>
              <a:t>Cloud services are delivered in a variety of deployment models, depending on who manages the cloud and who has access to it</a:t>
            </a:r>
          </a:p>
          <a:p>
            <a:pPr>
              <a:spcBef>
                <a:spcPts val="1000"/>
              </a:spcBef>
            </a:pPr>
            <a:r>
              <a:rPr lang="en-US" noProof="0" dirty="0" smtClean="0"/>
              <a:t>One way to reduce the inherent risks of cloud computing is to use encryption</a:t>
            </a:r>
          </a:p>
          <a:p>
            <a:pPr>
              <a:spcBef>
                <a:spcPts val="1000"/>
              </a:spcBef>
            </a:pPr>
            <a:r>
              <a:rPr lang="en-US" noProof="0" dirty="0" smtClean="0"/>
              <a:t>The most popular kind of encryption encodes the original data’s bits using a key, or a random string of characters to scramble the data and generate a unique and consistently sized data block called ciphertext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4)</a:t>
            </a:r>
            <a:endParaRPr lang="en-US" noProof="0" dirty="0"/>
          </a:p>
        </p:txBody>
      </p:sp>
      <p:sp>
        <p:nvSpPr>
          <p:cNvPr id="2" name="Content Placeholder 1"/>
          <p:cNvSpPr>
            <a:spLocks noGrp="1"/>
          </p:cNvSpPr>
          <p:nvPr>
            <p:ph idx="1"/>
          </p:nvPr>
        </p:nvSpPr>
        <p:spPr>
          <a:xfrm>
            <a:off x="365125" y="1538818"/>
            <a:ext cx="8415338" cy="4124206"/>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sec (Internet Protocol Security) is an encryption protocol suite that defines a set of rules for encryption, authentication, and key management for T</a:t>
            </a:r>
            <a:r>
              <a:rPr lang="en-US" sz="100" noProof="0" dirty="0" smtClean="0"/>
              <a:t> </a:t>
            </a:r>
            <a:r>
              <a:rPr lang="en-US" noProof="0" dirty="0" smtClean="0"/>
              <a:t>C</a:t>
            </a:r>
            <a:r>
              <a:rPr lang="en-US" sz="100" noProof="0" dirty="0" smtClean="0"/>
              <a:t> </a:t>
            </a:r>
            <a:r>
              <a:rPr lang="en-US" noProof="0" dirty="0" smtClean="0"/>
              <a:t>P/IP transmissions</a:t>
            </a:r>
          </a:p>
          <a:p>
            <a:pPr>
              <a:spcBef>
                <a:spcPts val="1000"/>
              </a:spcBef>
            </a:pPr>
            <a:r>
              <a:rPr lang="en-US" noProof="0" dirty="0" smtClean="0"/>
              <a:t>S</a:t>
            </a:r>
            <a:r>
              <a:rPr lang="en-US" sz="100" noProof="0" dirty="0" smtClean="0"/>
              <a:t> </a:t>
            </a:r>
            <a:r>
              <a:rPr lang="en-US" noProof="0" dirty="0" err="1" smtClean="0"/>
              <a:t>S</a:t>
            </a:r>
            <a:r>
              <a:rPr lang="en-US" sz="100" noProof="0" dirty="0" smtClean="0"/>
              <a:t> </a:t>
            </a:r>
            <a:r>
              <a:rPr lang="en-US" noProof="0" dirty="0" smtClean="0"/>
              <a:t>L (Secure Sockets Layer) and T</a:t>
            </a:r>
            <a:r>
              <a:rPr lang="en-US" sz="100" noProof="0" dirty="0" smtClean="0"/>
              <a:t> </a:t>
            </a:r>
            <a:r>
              <a:rPr lang="en-US" noProof="0" dirty="0" smtClean="0"/>
              <a:t>L</a:t>
            </a:r>
            <a:r>
              <a:rPr lang="en-US" sz="100" noProof="0" dirty="0" smtClean="0"/>
              <a:t> </a:t>
            </a:r>
            <a:r>
              <a:rPr lang="en-US" noProof="0" dirty="0" smtClean="0"/>
              <a:t>S (Transport Layer Security) are both methods of encrypting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transmissions en route between the client and server using public key encryption technology</a:t>
            </a:r>
          </a:p>
          <a:p>
            <a:pPr>
              <a:spcBef>
                <a:spcPts val="1000"/>
              </a:spcBef>
            </a:pPr>
            <a:r>
              <a:rPr lang="en-US" noProof="0" dirty="0" smtClean="0"/>
              <a:t>As a remote user, you can connect to a network and its resources via remote access</a:t>
            </a:r>
          </a:p>
          <a:p>
            <a:pPr>
              <a:spcBef>
                <a:spcPts val="1000"/>
              </a:spcBef>
            </a:pPr>
            <a:r>
              <a:rPr lang="en-US" noProof="0" dirty="0" smtClean="0"/>
              <a:t>P</a:t>
            </a:r>
            <a:r>
              <a:rPr lang="en-US" sz="100" noProof="0" dirty="0" smtClean="0"/>
              <a:t> </a:t>
            </a:r>
            <a:r>
              <a:rPr lang="en-US" noProof="0" dirty="0" smtClean="0"/>
              <a:t>P</a:t>
            </a:r>
            <a:r>
              <a:rPr lang="en-US" sz="100" noProof="0" dirty="0" smtClean="0"/>
              <a:t> </a:t>
            </a:r>
            <a:r>
              <a:rPr lang="en-US" noProof="0" dirty="0" err="1" smtClean="0"/>
              <a:t>P</a:t>
            </a:r>
            <a:r>
              <a:rPr lang="en-US" noProof="0" dirty="0" smtClean="0"/>
              <a:t> (Point-to-Point Protocol) is a Data Link layer protocol that directly connects two WAN endpoints</a:t>
            </a:r>
          </a:p>
          <a:p>
            <a:pPr>
              <a:spcBef>
                <a:spcPts val="1000"/>
              </a:spcBef>
            </a:pPr>
            <a:r>
              <a:rPr lang="en-US" noProof="0" dirty="0" smtClean="0"/>
              <a:t>Terminal emulation allows a user on one computer to control another computer</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(4 of 4)</a:t>
            </a:r>
            <a:endParaRPr lang="en-US" noProof="0" dirty="0"/>
          </a:p>
        </p:txBody>
      </p:sp>
      <p:sp>
        <p:nvSpPr>
          <p:cNvPr id="2" name="Content Placeholder 1"/>
          <p:cNvSpPr>
            <a:spLocks noGrp="1"/>
          </p:cNvSpPr>
          <p:nvPr>
            <p:ph idx="1"/>
          </p:nvPr>
        </p:nvSpPr>
        <p:spPr>
          <a:xfrm>
            <a:off x="365125" y="1538818"/>
            <a:ext cx="8415338" cy="3093154"/>
          </a:xfrm>
        </p:spPr>
        <p:txBody>
          <a:bodyPr/>
          <a:lstStyle/>
          <a:p>
            <a:pPr>
              <a:spcBef>
                <a:spcPts val="1000"/>
              </a:spcBef>
            </a:pPr>
            <a:r>
              <a:rPr lang="en-US" noProof="0" dirty="0" smtClean="0"/>
              <a:t>S</a:t>
            </a:r>
            <a:r>
              <a:rPr lang="en-US" sz="100" noProof="0" dirty="0" smtClean="0"/>
              <a:t> </a:t>
            </a:r>
            <a:r>
              <a:rPr lang="en-US" noProof="0" dirty="0" err="1" smtClean="0"/>
              <a:t>S</a:t>
            </a:r>
            <a:r>
              <a:rPr lang="en-US" sz="100" noProof="0" dirty="0" smtClean="0"/>
              <a:t> </a:t>
            </a:r>
            <a:r>
              <a:rPr lang="en-US" noProof="0" dirty="0" smtClean="0"/>
              <a:t>H (Secure Shell) is a collection of protocols that does both authentication and encryption</a:t>
            </a:r>
          </a:p>
          <a:p>
            <a:pPr>
              <a:spcBef>
                <a:spcPts val="1000"/>
              </a:spcBef>
            </a:pPr>
            <a:r>
              <a:rPr lang="en-US" noProof="0" dirty="0" smtClean="0"/>
              <a:t>R</a:t>
            </a:r>
            <a:r>
              <a:rPr lang="en-US" sz="100" noProof="0" dirty="0" smtClean="0"/>
              <a:t> </a:t>
            </a:r>
            <a:r>
              <a:rPr lang="en-US" noProof="0" dirty="0" smtClean="0"/>
              <a:t>D</a:t>
            </a:r>
            <a:r>
              <a:rPr lang="en-US" sz="100" noProof="0" dirty="0" smtClean="0"/>
              <a:t> </a:t>
            </a:r>
            <a:r>
              <a:rPr lang="en-US" noProof="0" dirty="0" smtClean="0"/>
              <a:t>P (Remote Desktop Protocol) is a Microsoft </a:t>
            </a:r>
            <a:r>
              <a:rPr lang="en-US" noProof="0" dirty="0"/>
              <a:t>p</a:t>
            </a:r>
            <a:r>
              <a:rPr lang="en-US" noProof="0" dirty="0" smtClean="0"/>
              <a:t>roprietary protocol used by Windows Remote Desktop and Remote Assistance client/server utilities to connect to and control a remote computer</a:t>
            </a:r>
          </a:p>
          <a:p>
            <a:pPr>
              <a:spcBef>
                <a:spcPts val="1000"/>
              </a:spcBef>
            </a:pPr>
            <a:r>
              <a:rPr lang="en-US" noProof="0" dirty="0" smtClean="0"/>
              <a:t>Three remote file access technologies related to F</a:t>
            </a:r>
            <a:r>
              <a:rPr lang="en-US" sz="100" noProof="0" dirty="0" smtClean="0"/>
              <a:t> </a:t>
            </a:r>
            <a:r>
              <a:rPr lang="en-US" noProof="0" dirty="0" smtClean="0"/>
              <a:t>T</a:t>
            </a:r>
            <a:r>
              <a:rPr lang="en-US" sz="100" noProof="0" dirty="0" smtClean="0"/>
              <a:t> </a:t>
            </a:r>
            <a:r>
              <a:rPr lang="en-US" noProof="0" dirty="0" smtClean="0"/>
              <a:t>P include F</a:t>
            </a:r>
            <a:r>
              <a:rPr lang="en-US" sz="100" noProof="0" dirty="0" smtClean="0"/>
              <a:t> </a:t>
            </a:r>
            <a:r>
              <a:rPr lang="en-US" noProof="0" dirty="0" smtClean="0"/>
              <a:t>T</a:t>
            </a:r>
            <a:r>
              <a:rPr lang="en-US" sz="100" noProof="0" dirty="0" smtClean="0"/>
              <a:t> </a:t>
            </a:r>
            <a:r>
              <a:rPr lang="en-US" noProof="0" dirty="0" smtClean="0"/>
              <a:t>P</a:t>
            </a:r>
            <a:r>
              <a:rPr lang="en-US" sz="100" noProof="0" dirty="0" smtClean="0"/>
              <a:t> </a:t>
            </a:r>
            <a:r>
              <a:rPr lang="en-US" noProof="0" dirty="0" smtClean="0"/>
              <a:t>S, S</a:t>
            </a:r>
            <a:r>
              <a:rPr lang="en-US" sz="100" noProof="0" dirty="0" smtClean="0"/>
              <a:t> </a:t>
            </a:r>
            <a:r>
              <a:rPr lang="en-US" noProof="0" dirty="0" smtClean="0"/>
              <a:t>F</a:t>
            </a:r>
            <a:r>
              <a:rPr lang="en-US" sz="100" noProof="0" dirty="0" smtClean="0"/>
              <a:t> </a:t>
            </a:r>
            <a:r>
              <a:rPr lang="en-US" noProof="0" dirty="0" smtClean="0"/>
              <a:t>T</a:t>
            </a:r>
            <a:r>
              <a:rPr lang="en-US" sz="100" noProof="0" dirty="0" smtClean="0"/>
              <a:t> </a:t>
            </a:r>
            <a:r>
              <a:rPr lang="en-US" noProof="0" dirty="0" smtClean="0"/>
              <a:t>P, and T</a:t>
            </a:r>
            <a:r>
              <a:rPr lang="en-US" sz="100" noProof="0" dirty="0" smtClean="0"/>
              <a:t> </a:t>
            </a:r>
            <a:r>
              <a:rPr lang="en-US" noProof="0" dirty="0" smtClean="0"/>
              <a:t>F</a:t>
            </a:r>
            <a:r>
              <a:rPr lang="en-US" sz="100" noProof="0" dirty="0" smtClean="0"/>
              <a:t> </a:t>
            </a:r>
            <a:r>
              <a:rPr lang="en-US" noProof="0" dirty="0" smtClean="0"/>
              <a:t>T</a:t>
            </a:r>
            <a:r>
              <a:rPr lang="en-US" sz="100" noProof="0" dirty="0" smtClean="0"/>
              <a:t> </a:t>
            </a:r>
            <a:r>
              <a:rPr lang="en-US" noProof="0" dirty="0" smtClean="0"/>
              <a:t>P</a:t>
            </a:r>
          </a:p>
          <a:p>
            <a:pPr>
              <a:spcBef>
                <a:spcPts val="1000"/>
              </a:spcBef>
            </a:pPr>
            <a:r>
              <a:rPr lang="en-US" noProof="0" dirty="0" smtClean="0"/>
              <a:t>A V</a:t>
            </a:r>
            <a:r>
              <a:rPr lang="en-US" sz="100" noProof="0" dirty="0" smtClean="0"/>
              <a:t> </a:t>
            </a:r>
            <a:r>
              <a:rPr lang="en-US" noProof="0" dirty="0" smtClean="0"/>
              <a:t>P</a:t>
            </a:r>
            <a:r>
              <a:rPr lang="en-US" sz="100" noProof="0" dirty="0" smtClean="0"/>
              <a:t> </a:t>
            </a:r>
            <a:r>
              <a:rPr lang="en-US" noProof="0" dirty="0" smtClean="0"/>
              <a:t>N is a network connection encrypted from end to end that creates a private connection to a remote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11210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Virtualization (5 of 5)</a:t>
            </a:r>
            <a:endParaRPr lang="en-US" noProof="0" dirty="0"/>
          </a:p>
        </p:txBody>
      </p:sp>
      <p:pic>
        <p:nvPicPr>
          <p:cNvPr id="5" name="Picture 4" descr="Figure 7-3 Specifying a VM’s memory in VMware. A screen from the V M ware V M creation wizard that allows you to specify the amount of memory allocated to a V M. You could click on other devices in the hardware list, such as processors, optical disc drives, and the network adapter, to make changes to those specifications as well. Source: VMware, In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6048" y="1393900"/>
            <a:ext cx="4471904" cy="43211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27655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(1 of 9)</a:t>
            </a:r>
            <a:endParaRPr lang="en-US" noProof="0" dirty="0"/>
          </a:p>
        </p:txBody>
      </p:sp>
      <p:sp>
        <p:nvSpPr>
          <p:cNvPr id="3" name="Content Placeholder 2"/>
          <p:cNvSpPr>
            <a:spLocks noGrp="1"/>
          </p:cNvSpPr>
          <p:nvPr>
            <p:ph idx="1"/>
          </p:nvPr>
        </p:nvSpPr>
        <p:spPr>
          <a:xfrm>
            <a:off x="365125" y="1538818"/>
            <a:ext cx="8415338" cy="3902607"/>
          </a:xfrm>
        </p:spPr>
        <p:txBody>
          <a:bodyPr/>
          <a:lstStyle/>
          <a:p>
            <a:pPr>
              <a:spcBef>
                <a:spcPts val="1000"/>
              </a:spcBef>
            </a:pPr>
            <a:r>
              <a:rPr lang="en-US" noProof="0" dirty="0" smtClean="0"/>
              <a:t>Every V</a:t>
            </a:r>
            <a:r>
              <a:rPr lang="en-US" sz="100" noProof="0" dirty="0" smtClean="0"/>
              <a:t> </a:t>
            </a:r>
            <a:r>
              <a:rPr lang="en-US" noProof="0" dirty="0" smtClean="0"/>
              <a:t>M has its own 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(virtual N</a:t>
            </a:r>
            <a:r>
              <a:rPr lang="en-US" sz="100" noProof="0" dirty="0" smtClean="0"/>
              <a:t> </a:t>
            </a:r>
            <a:r>
              <a:rPr lang="en-US" noProof="0" dirty="0" smtClean="0"/>
              <a:t>I</a:t>
            </a:r>
            <a:r>
              <a:rPr lang="en-US" sz="100" noProof="0" dirty="0" smtClean="0"/>
              <a:t> </a:t>
            </a:r>
            <a:r>
              <a:rPr lang="en-US" noProof="0" dirty="0" smtClean="0"/>
              <a:t>C):</a:t>
            </a:r>
          </a:p>
          <a:p>
            <a:pPr lvl="1">
              <a:spcBef>
                <a:spcPts val="1000"/>
              </a:spcBef>
            </a:pPr>
            <a:r>
              <a:rPr lang="en-US" noProof="0" dirty="0" smtClean="0"/>
              <a:t>Can connect the </a:t>
            </a:r>
            <a:r>
              <a:rPr lang="en-US" dirty="0"/>
              <a:t>V</a:t>
            </a:r>
            <a:r>
              <a:rPr lang="en-US" sz="100" dirty="0"/>
              <a:t> </a:t>
            </a:r>
            <a:r>
              <a:rPr lang="en-US" dirty="0"/>
              <a:t>M </a:t>
            </a:r>
            <a:r>
              <a:rPr lang="en-US" noProof="0" dirty="0" smtClean="0"/>
              <a:t>to other machines</a:t>
            </a:r>
          </a:p>
          <a:p>
            <a:pPr lvl="1">
              <a:spcBef>
                <a:spcPts val="1000"/>
              </a:spcBef>
            </a:pPr>
            <a:r>
              <a:rPr lang="en-US" noProof="0" dirty="0" smtClean="0"/>
              <a:t>Operates at the Data Link layer </a:t>
            </a:r>
          </a:p>
          <a:p>
            <a:pPr>
              <a:spcBef>
                <a:spcPts val="1000"/>
              </a:spcBef>
            </a:pPr>
            <a:r>
              <a:rPr lang="en-US" noProof="0" dirty="0" smtClean="0"/>
              <a:t>Each </a:t>
            </a:r>
            <a:r>
              <a:rPr lang="en-US" dirty="0"/>
              <a:t>V</a:t>
            </a:r>
            <a:r>
              <a:rPr lang="en-US" sz="100" dirty="0"/>
              <a:t> </a:t>
            </a:r>
            <a:r>
              <a:rPr lang="en-US" dirty="0"/>
              <a:t>M </a:t>
            </a:r>
            <a:r>
              <a:rPr lang="en-US" noProof="0" dirty="0" smtClean="0"/>
              <a:t>can have several 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Cs</a:t>
            </a:r>
          </a:p>
          <a:p>
            <a:pPr lvl="1">
              <a:spcBef>
                <a:spcPts val="1000"/>
              </a:spcBef>
            </a:pPr>
            <a:r>
              <a:rPr lang="en-US" noProof="0" dirty="0" smtClean="0"/>
              <a:t>Maximum number depends on the limits imposed by the hypervisor</a:t>
            </a:r>
          </a:p>
          <a:p>
            <a:pPr>
              <a:spcBef>
                <a:spcPts val="1000"/>
              </a:spcBef>
            </a:pPr>
            <a:r>
              <a:rPr lang="en-US" noProof="0" dirty="0" smtClean="0"/>
              <a:t>When </a:t>
            </a:r>
            <a:r>
              <a:rPr lang="en-US" dirty="0"/>
              <a:t>V</a:t>
            </a:r>
            <a:r>
              <a:rPr lang="en-US" sz="100" dirty="0"/>
              <a:t> </a:t>
            </a:r>
            <a:r>
              <a:rPr lang="en-US" dirty="0"/>
              <a:t>M’s </a:t>
            </a:r>
            <a:r>
              <a:rPr lang="en-US" noProof="0" dirty="0" smtClean="0"/>
              <a:t>v</a:t>
            </a:r>
            <a:r>
              <a:rPr lang="en-US" sz="100" noProof="0" dirty="0" smtClean="0"/>
              <a:t> </a:t>
            </a:r>
            <a:r>
              <a:rPr lang="en-US" noProof="0" dirty="0" smtClean="0"/>
              <a:t>N</a:t>
            </a:r>
            <a:r>
              <a:rPr lang="en-US" sz="100" noProof="0" dirty="0" smtClean="0"/>
              <a:t> </a:t>
            </a:r>
            <a:r>
              <a:rPr lang="en-US" noProof="0" dirty="0" smtClean="0"/>
              <a:t>I</a:t>
            </a:r>
            <a:r>
              <a:rPr lang="en-US" sz="100" noProof="0" dirty="0" smtClean="0"/>
              <a:t> </a:t>
            </a:r>
            <a:r>
              <a:rPr lang="en-US" noProof="0" dirty="0" smtClean="0"/>
              <a:t>C is selected:</a:t>
            </a:r>
          </a:p>
          <a:p>
            <a:pPr lvl="1">
              <a:spcBef>
                <a:spcPts val="1000"/>
              </a:spcBef>
            </a:pPr>
            <a:r>
              <a:rPr lang="en-US" noProof="0" dirty="0" smtClean="0"/>
              <a:t>Hypervisor creates a connection between that </a:t>
            </a:r>
            <a:r>
              <a:rPr lang="en-US" dirty="0"/>
              <a:t>V</a:t>
            </a:r>
            <a:r>
              <a:rPr lang="en-US" sz="100" dirty="0"/>
              <a:t> </a:t>
            </a:r>
            <a:r>
              <a:rPr lang="en-US" dirty="0"/>
              <a:t>M </a:t>
            </a:r>
            <a:r>
              <a:rPr lang="en-US" noProof="0" dirty="0" smtClean="0"/>
              <a:t>and the host</a:t>
            </a:r>
          </a:p>
          <a:p>
            <a:pPr lvl="1">
              <a:spcBef>
                <a:spcPts val="1000"/>
              </a:spcBef>
            </a:pPr>
            <a:r>
              <a:rPr lang="en-US" noProof="0" dirty="0" smtClean="0"/>
              <a:t>Connection might be called a bridge or switch (vSwitch)</a:t>
            </a:r>
          </a:p>
          <a:p>
            <a:pPr>
              <a:spcBef>
                <a:spcPts val="1000"/>
              </a:spcBef>
            </a:pPr>
            <a:r>
              <a:rPr lang="en-US" noProof="0" dirty="0" smtClean="0"/>
              <a:t>One host can support multiple virtual switches</a:t>
            </a:r>
          </a:p>
          <a:p>
            <a:pPr lvl="1">
              <a:spcBef>
                <a:spcPts val="1000"/>
              </a:spcBef>
            </a:pPr>
            <a:r>
              <a:rPr lang="en-US" noProof="0" dirty="0" smtClean="0"/>
              <a:t>Controlled by the hypervisor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16564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Connection Types (2 of 9)</a:t>
            </a:r>
            <a:endParaRPr lang="en-US" noProof="0" dirty="0"/>
          </a:p>
        </p:txBody>
      </p:sp>
      <p:pic>
        <p:nvPicPr>
          <p:cNvPr id="6" name="Picture 5" descr="Figure 7-5 Virtual servers on a single host connect with a virtual switch. A host machine with two physical N I Cs that supports several virtual machines and their v N I Cs. A virtual switch connects the v N I Cs to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0488" y="1950720"/>
            <a:ext cx="4383024" cy="295656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62380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30822</TotalTime>
  <Words>7314</Words>
  <Application>Microsoft Office PowerPoint</Application>
  <PresentationFormat>On-screen Show (4:3)</PresentationFormat>
  <Paragraphs>514</Paragraphs>
  <Slides>68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Network+ Guide to Networks Eighth Edition</vt:lpstr>
      <vt:lpstr>Objectives</vt:lpstr>
      <vt:lpstr>Virtualization (1 of 5)</vt:lpstr>
      <vt:lpstr>Virtualization (2 of 5)</vt:lpstr>
      <vt:lpstr>Virtualization (3 of 5)</vt:lpstr>
      <vt:lpstr>Virtualization (4 of 5)</vt:lpstr>
      <vt:lpstr>Virtualization (5 of 5)</vt:lpstr>
      <vt:lpstr>Network Connection Types (1 of 9)</vt:lpstr>
      <vt:lpstr>Network Connection Types (2 of 9)</vt:lpstr>
      <vt:lpstr>Network Connection Types (3 of 9)</vt:lpstr>
      <vt:lpstr>Network Connection Types (4 of 9)</vt:lpstr>
      <vt:lpstr>Network Connection Types (5 of 9)</vt:lpstr>
      <vt:lpstr>Network Connection Types (6 of 9)</vt:lpstr>
      <vt:lpstr>Network Connection Types (7 of 9)</vt:lpstr>
      <vt:lpstr>Network Connection Types (8 of 9)</vt:lpstr>
      <vt:lpstr>Network Connection Types (9 of 9)</vt:lpstr>
      <vt:lpstr>Pros and Cons of Virtualization</vt:lpstr>
      <vt:lpstr>N F V (Network Functions Virtualization) (1 of 2)</vt:lpstr>
      <vt:lpstr>N F V (Network Functions Virtualization) (2 of 2)</vt:lpstr>
      <vt:lpstr>S D N (Software-Defined Networking) (1 of 4)</vt:lpstr>
      <vt:lpstr>S D N (Software-Defined Networking) (2 of 4)</vt:lpstr>
      <vt:lpstr>S  D N (Software-Defined Networking) (3 of 4)</vt:lpstr>
      <vt:lpstr>S D N (Software-Defined Networking) (4 of 4)</vt:lpstr>
      <vt:lpstr>Cloud Computing (1 of 3)</vt:lpstr>
      <vt:lpstr>Cloud Computing (2 of 3)</vt:lpstr>
      <vt:lpstr>Cloud Computing (3 of 3)</vt:lpstr>
      <vt:lpstr>Cloud Computing Categories (1 of 4)</vt:lpstr>
      <vt:lpstr>Cloud Computing Categories (2 of 4)</vt:lpstr>
      <vt:lpstr>Cloud Computing Categories (3 of 4)</vt:lpstr>
      <vt:lpstr>Cloud Computing Categories (4 of 4)</vt:lpstr>
      <vt:lpstr>Deployment Models</vt:lpstr>
      <vt:lpstr>Cloud Connectivity and Security (1 of 2)</vt:lpstr>
      <vt:lpstr>Cloud Connectivity and Security (2 of 2)</vt:lpstr>
      <vt:lpstr>Encryption Protocols</vt:lpstr>
      <vt:lpstr>Key Encryption (1 of 3)</vt:lpstr>
      <vt:lpstr>Key Encryption (2 of 3)</vt:lpstr>
      <vt:lpstr>Key Encryption (3 of 3)</vt:lpstr>
      <vt:lpstr>I P sec (Internet Protocol Security)</vt:lpstr>
      <vt:lpstr>S S L (Secure Sockets Layer) and T L S (Transport Layer Security) (1 of 2)</vt:lpstr>
      <vt:lpstr>S S L (Secure Sockets Layer) and T L S (Transport Layer Security) (2 of 2)</vt:lpstr>
      <vt:lpstr>Remote Access (1 of 4)</vt:lpstr>
      <vt:lpstr>Remote Access (2 of 4)</vt:lpstr>
      <vt:lpstr>Remote Access (3 of 4)</vt:lpstr>
      <vt:lpstr>Remote Access (4 of 4)</vt:lpstr>
      <vt:lpstr>Point-to-Point Remote Access Protocols</vt:lpstr>
      <vt:lpstr>Terminal Emulation (1 of 7)</vt:lpstr>
      <vt:lpstr>Terminal Emulation (2 of 7)</vt:lpstr>
      <vt:lpstr>Terminal Emulation (3 of 7)</vt:lpstr>
      <vt:lpstr>Terminal Emulation (4 of 7)</vt:lpstr>
      <vt:lpstr>Terminal Emulation (5 of 7)</vt:lpstr>
      <vt:lpstr>Terminal Emulation (6 of 7)</vt:lpstr>
      <vt:lpstr>Terminal Emulation (7 of 7)</vt:lpstr>
      <vt:lpstr>V P Ns (Virtual Private Networks) (1 of 6)</vt:lpstr>
      <vt:lpstr>V P Ns (Virtual Private Networks) (2 of 6)</vt:lpstr>
      <vt:lpstr>V P Ns (Virtual Private Networks) (3 of 6)</vt:lpstr>
      <vt:lpstr>V P Ns (Virtual Private Networks) (4 of 6)</vt:lpstr>
      <vt:lpstr>V P Ns (Virtual Private Networks) (5 of 6)</vt:lpstr>
      <vt:lpstr>V P Ns (Virtual Private Networks) (6 of 6)</vt:lpstr>
      <vt:lpstr>V P N Tunneling Protocols (1 of 4)</vt:lpstr>
      <vt:lpstr>V P N Tunneling Protocols (2 of 4)</vt:lpstr>
      <vt:lpstr>V P N Tunneling Protocols (3 of 4)</vt:lpstr>
      <vt:lpstr>V P N Tunneling Protocols (4 of 4)</vt:lpstr>
      <vt:lpstr>Remote Access Policies (1 of 2)</vt:lpstr>
      <vt:lpstr>Remote Access Policies (2 of 2)</vt:lpstr>
      <vt:lpstr>Chapter Summary (1 of 4)</vt:lpstr>
      <vt:lpstr>Chapter Summary (2 of 4)</vt:lpstr>
      <vt:lpstr>Chapter Summary (3 of 4)</vt:lpstr>
      <vt:lpstr>Chapter Summary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1054</cp:revision>
  <cp:lastPrinted>2010-11-12T17:54:40Z</cp:lastPrinted>
  <dcterms:created xsi:type="dcterms:W3CDTF">2007-02-15T20:50:52Z</dcterms:created>
  <dcterms:modified xsi:type="dcterms:W3CDTF">2018-03-22T09:02:02Z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