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1"/>
  </p:notesMasterIdLst>
  <p:handoutMasterIdLst>
    <p:handoutMasterId r:id="rId52"/>
  </p:handoutMasterIdLst>
  <p:sldIdLst>
    <p:sldId id="393" r:id="rId2"/>
    <p:sldId id="257"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5" r:id="rId21"/>
    <p:sldId id="366" r:id="rId22"/>
    <p:sldId id="367" r:id="rId23"/>
    <p:sldId id="368" r:id="rId24"/>
    <p:sldId id="369" r:id="rId25"/>
    <p:sldId id="370" r:id="rId26"/>
    <p:sldId id="392"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6" r:id="rId42"/>
    <p:sldId id="387" r:id="rId43"/>
    <p:sldId id="388" r:id="rId44"/>
    <p:sldId id="389" r:id="rId45"/>
    <p:sldId id="390" r:id="rId46"/>
    <p:sldId id="391" r:id="rId47"/>
    <p:sldId id="307" r:id="rId48"/>
    <p:sldId id="308" r:id="rId49"/>
    <p:sldId id="346" r:id="rId50"/>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 id="2" name="EBASKARAN" initials="laser" lastIdx="2" clrIdx="2"/>
  <p:cmAuthor id="3" name="Praveenkumar, RS" initials="PR"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ED1"/>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6408" autoAdjust="0"/>
  </p:normalViewPr>
  <p:slideViewPr>
    <p:cSldViewPr>
      <p:cViewPr varScale="1">
        <p:scale>
          <a:sx n="104" d="100"/>
          <a:sy n="104" d="100"/>
        </p:scale>
        <p:origin x="34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3/23/2018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3/23/2018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19456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11</a:t>
            </a:fld>
            <a:endParaRPr lang="en-US" dirty="0"/>
          </a:p>
        </p:txBody>
      </p:sp>
    </p:spTree>
    <p:extLst>
      <p:ext uri="{BB962C8B-B14F-4D97-AF65-F5344CB8AC3E}">
        <p14:creationId xmlns:p14="http://schemas.microsoft.com/office/powerpoint/2010/main" val="151631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24</a:t>
            </a:fld>
            <a:endParaRPr lang="en-US" dirty="0"/>
          </a:p>
        </p:txBody>
      </p:sp>
    </p:spTree>
    <p:extLst>
      <p:ext uri="{BB962C8B-B14F-4D97-AF65-F5344CB8AC3E}">
        <p14:creationId xmlns:p14="http://schemas.microsoft.com/office/powerpoint/2010/main" val="275445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25</a:t>
            </a:fld>
            <a:endParaRPr lang="en-US" dirty="0"/>
          </a:p>
        </p:txBody>
      </p:sp>
    </p:spTree>
    <p:extLst>
      <p:ext uri="{BB962C8B-B14F-4D97-AF65-F5344CB8AC3E}">
        <p14:creationId xmlns:p14="http://schemas.microsoft.com/office/powerpoint/2010/main" val="128830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47</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48</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49</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7" name="Picture 16"/>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13"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9" name="Picture 18"/>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365125" y="1538819"/>
            <a:ext cx="8415338" cy="823382"/>
          </a:xfrm>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
        <p:nvSpPr>
          <p:cNvPr id="12" name="Content Placeholder 2"/>
          <p:cNvSpPr>
            <a:spLocks noGrp="1"/>
          </p:cNvSpPr>
          <p:nvPr>
            <p:ph idx="11"/>
          </p:nvPr>
        </p:nvSpPr>
        <p:spPr>
          <a:xfrm>
            <a:off x="381000" y="2453218"/>
            <a:ext cx="8415338" cy="823382"/>
          </a:xfrm>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2"/>
          </p:nvPr>
        </p:nvSpPr>
        <p:spPr>
          <a:xfrm>
            <a:off x="381000" y="3367618"/>
            <a:ext cx="8415338" cy="823382"/>
          </a:xfrm>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381000" y="4343400"/>
            <a:ext cx="8415338" cy="823382"/>
          </a:xfrm>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4"/>
          </p:nvPr>
        </p:nvSpPr>
        <p:spPr>
          <a:xfrm>
            <a:off x="381000" y="5272618"/>
            <a:ext cx="8415338" cy="823382"/>
          </a:xfrm>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165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0"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2" name="Picture 11"/>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20" name="Picture 19"/>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51220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8" r:id="rId4"/>
    <p:sldLayoutId id="2147483755" r:id="rId5"/>
    <p:sldLayoutId id="2147483756" r:id="rId6"/>
    <p:sldLayoutId id="2147483757" r:id="rId7"/>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8</a:t>
            </a:r>
          </a:p>
          <a:p>
            <a:r>
              <a:rPr lang="en-US" sz="2400" b="1" dirty="0">
                <a:solidFill>
                  <a:schemeClr val="tx1"/>
                </a:solidFill>
              </a:rPr>
              <a:t>Subnets and </a:t>
            </a:r>
            <a:r>
              <a:rPr lang="en-US" sz="2400" b="1" dirty="0" smtClean="0">
                <a:solidFill>
                  <a:schemeClr val="tx1"/>
                </a:solidFill>
              </a:rPr>
              <a:t>V</a:t>
            </a:r>
            <a:r>
              <a:rPr lang="en-US" sz="100" b="1" dirty="0" smtClean="0">
                <a:solidFill>
                  <a:schemeClr val="tx1"/>
                </a:solidFill>
              </a:rPr>
              <a:t> </a:t>
            </a:r>
            <a:r>
              <a:rPr lang="en-US" sz="2400" b="1" dirty="0" smtClean="0">
                <a:solidFill>
                  <a:schemeClr val="tx1"/>
                </a:solidFill>
              </a:rPr>
              <a:t>LANs</a:t>
            </a:r>
            <a:endParaRPr lang="en-US" sz="2400" b="1" dirty="0">
              <a:solidFill>
                <a:schemeClr val="tx1"/>
              </a:solidFill>
            </a:endParaRP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3319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t>
            </a:r>
            <a:r>
              <a:rPr lang="en-US" sz="100" noProof="0" dirty="0" smtClean="0"/>
              <a:t> </a:t>
            </a:r>
            <a:r>
              <a:rPr lang="en-US" noProof="0" dirty="0" smtClean="0"/>
              <a:t>I</a:t>
            </a:r>
            <a:r>
              <a:rPr lang="en-US" sz="100" noProof="0" dirty="0" smtClean="0"/>
              <a:t> </a:t>
            </a:r>
            <a:r>
              <a:rPr lang="en-US" noProof="0" dirty="0" smtClean="0"/>
              <a:t>D</a:t>
            </a:r>
            <a:r>
              <a:rPr lang="en-US" sz="100" noProof="0" dirty="0" smtClean="0"/>
              <a:t> </a:t>
            </a:r>
            <a:r>
              <a:rPr lang="en-US" noProof="0" dirty="0" smtClean="0"/>
              <a:t>R (Classless Interdomain Routing)</a:t>
            </a:r>
            <a:endParaRPr lang="en-US" noProof="0" dirty="0"/>
          </a:p>
        </p:txBody>
      </p:sp>
      <p:sp>
        <p:nvSpPr>
          <p:cNvPr id="3" name="Content Placeholder 2"/>
          <p:cNvSpPr>
            <a:spLocks noGrp="1"/>
          </p:cNvSpPr>
          <p:nvPr>
            <p:ph idx="1"/>
          </p:nvPr>
        </p:nvSpPr>
        <p:spPr>
          <a:xfrm>
            <a:off x="365125" y="1538818"/>
            <a:ext cx="8415338" cy="2804870"/>
          </a:xfrm>
        </p:spPr>
        <p:txBody>
          <a:bodyPr/>
          <a:lstStyle/>
          <a:p>
            <a:pPr>
              <a:spcBef>
                <a:spcPts val="1000"/>
              </a:spcBef>
            </a:pPr>
            <a:r>
              <a:rPr lang="en-US" noProof="0" dirty="0" smtClean="0"/>
              <a:t>C</a:t>
            </a:r>
            <a:r>
              <a:rPr lang="en-US" sz="100" noProof="0" dirty="0" smtClean="0"/>
              <a:t> </a:t>
            </a:r>
            <a:r>
              <a:rPr lang="en-US" noProof="0" dirty="0" smtClean="0"/>
              <a:t>I</a:t>
            </a:r>
            <a:r>
              <a:rPr lang="en-US" sz="100" noProof="0" dirty="0" smtClean="0"/>
              <a:t> </a:t>
            </a:r>
            <a:r>
              <a:rPr lang="en-US" noProof="0" dirty="0" smtClean="0"/>
              <a:t>D</a:t>
            </a:r>
            <a:r>
              <a:rPr lang="en-US" sz="100" noProof="0" dirty="0" smtClean="0"/>
              <a:t> </a:t>
            </a:r>
            <a:r>
              <a:rPr lang="en-US" noProof="0" dirty="0" smtClean="0"/>
              <a:t>R:</a:t>
            </a:r>
            <a:endParaRPr lang="en-US" noProof="0" dirty="0"/>
          </a:p>
          <a:p>
            <a:pPr lvl="1">
              <a:spcBef>
                <a:spcPts val="1000"/>
              </a:spcBef>
            </a:pPr>
            <a:r>
              <a:rPr lang="en-US" noProof="0" dirty="0"/>
              <a:t>Provides additional ways of arranging network and host information in an IP address</a:t>
            </a:r>
          </a:p>
          <a:p>
            <a:pPr lvl="1">
              <a:spcBef>
                <a:spcPts val="1000"/>
              </a:spcBef>
            </a:pPr>
            <a:r>
              <a:rPr lang="en-US" noProof="0" dirty="0"/>
              <a:t>Takes the network </a:t>
            </a:r>
            <a:r>
              <a:rPr lang="en-US" noProof="0" dirty="0" smtClean="0"/>
              <a:t>I</a:t>
            </a:r>
            <a:r>
              <a:rPr lang="en-US" sz="100" noProof="0" dirty="0" smtClean="0"/>
              <a:t> </a:t>
            </a:r>
            <a:r>
              <a:rPr lang="en-US" noProof="0" dirty="0" smtClean="0"/>
              <a:t>D </a:t>
            </a:r>
            <a:r>
              <a:rPr lang="en-US" noProof="0" dirty="0"/>
              <a:t>or a host’s IP address and follows it with a forward slash (/), followed by the number of bits used for the network </a:t>
            </a:r>
            <a:r>
              <a:rPr lang="en-US" noProof="0" dirty="0" smtClean="0"/>
              <a:t>I</a:t>
            </a:r>
            <a:r>
              <a:rPr lang="en-US" sz="100" noProof="0" dirty="0" smtClean="0"/>
              <a:t> </a:t>
            </a:r>
            <a:r>
              <a:rPr lang="en-US" noProof="0" dirty="0" smtClean="0"/>
              <a:t>D</a:t>
            </a:r>
            <a:endParaRPr lang="en-US" noProof="0" dirty="0"/>
          </a:p>
          <a:p>
            <a:pPr>
              <a:spcBef>
                <a:spcPts val="1000"/>
              </a:spcBef>
            </a:pPr>
            <a:r>
              <a:rPr lang="en-US" noProof="0" dirty="0" smtClean="0"/>
              <a:t>192.168.89.127/24:</a:t>
            </a:r>
            <a:endParaRPr lang="en-US" noProof="0" dirty="0"/>
          </a:p>
          <a:p>
            <a:pPr lvl="1">
              <a:spcBef>
                <a:spcPts val="1000"/>
              </a:spcBef>
            </a:pPr>
            <a:r>
              <a:rPr lang="en-US" noProof="0" dirty="0"/>
              <a:t>24 represents the number of 1s in the subnet mask and the number of bits in the network </a:t>
            </a:r>
            <a:r>
              <a:rPr lang="en-US" noProof="0" dirty="0" smtClean="0"/>
              <a:t>I</a:t>
            </a:r>
            <a:r>
              <a:rPr lang="en-US" sz="100" noProof="0" dirty="0" smtClean="0"/>
              <a:t> </a:t>
            </a:r>
            <a:r>
              <a:rPr lang="en-US" noProof="0" dirty="0" smtClean="0"/>
              <a:t>D</a:t>
            </a:r>
            <a:endParaRPr lang="en-US" noProof="0" dirty="0"/>
          </a:p>
          <a:p>
            <a:pPr lvl="1">
              <a:spcBef>
                <a:spcPts val="1000"/>
              </a:spcBef>
            </a:pPr>
            <a:r>
              <a:rPr lang="en-US" noProof="0" dirty="0"/>
              <a:t>Known as a </a:t>
            </a:r>
            <a:r>
              <a:rPr lang="en-US" noProof="0" dirty="0" smtClean="0"/>
              <a:t>C</a:t>
            </a:r>
            <a:r>
              <a:rPr lang="en-US" sz="100" noProof="0" dirty="0" smtClean="0"/>
              <a:t> </a:t>
            </a:r>
            <a:r>
              <a:rPr lang="en-US" noProof="0" dirty="0" smtClean="0"/>
              <a:t>I</a:t>
            </a:r>
            <a:r>
              <a:rPr lang="en-US" sz="100" noProof="0" dirty="0" smtClean="0"/>
              <a:t> </a:t>
            </a:r>
            <a:r>
              <a:rPr lang="en-US" noProof="0" dirty="0" smtClean="0"/>
              <a:t>D</a:t>
            </a:r>
            <a:r>
              <a:rPr lang="en-US" sz="100" noProof="0" dirty="0" smtClean="0"/>
              <a:t> </a:t>
            </a:r>
            <a:r>
              <a:rPr lang="en-US" noProof="0" dirty="0" smtClean="0"/>
              <a:t>R block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4826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200" dirty="0"/>
              <a:t> </a:t>
            </a:r>
            <a:r>
              <a:rPr lang="en-US" dirty="0"/>
              <a:t>P</a:t>
            </a:r>
            <a:r>
              <a:rPr lang="en-US" sz="200" dirty="0"/>
              <a:t> </a:t>
            </a:r>
            <a:r>
              <a:rPr lang="en-US" dirty="0"/>
              <a:t>v</a:t>
            </a:r>
            <a:r>
              <a:rPr lang="en-US" sz="200" dirty="0"/>
              <a:t> </a:t>
            </a:r>
            <a:r>
              <a:rPr lang="en-US" dirty="0"/>
              <a:t>4 </a:t>
            </a:r>
            <a:r>
              <a:rPr lang="en-US" noProof="0" dirty="0" smtClean="0"/>
              <a:t>Subnet Calculations (1 of 3)</a:t>
            </a:r>
            <a:endParaRPr lang="en-US" noProof="0" dirty="0"/>
          </a:p>
        </p:txBody>
      </p:sp>
      <p:sp>
        <p:nvSpPr>
          <p:cNvPr id="3" name="Content Placeholder 2"/>
          <p:cNvSpPr>
            <a:spLocks noGrp="1"/>
          </p:cNvSpPr>
          <p:nvPr>
            <p:ph idx="1"/>
          </p:nvPr>
        </p:nvSpPr>
        <p:spPr>
          <a:xfrm>
            <a:off x="365125" y="1538818"/>
            <a:ext cx="8415338" cy="2816156"/>
          </a:xfrm>
        </p:spPr>
        <p:txBody>
          <a:bodyPr/>
          <a:lstStyle/>
          <a:p>
            <a:pPr>
              <a:spcBef>
                <a:spcPts val="1000"/>
              </a:spcBef>
            </a:pPr>
            <a:r>
              <a:rPr lang="en-US" noProof="0" dirty="0" smtClean="0"/>
              <a:t>Subnetting:</a:t>
            </a:r>
          </a:p>
          <a:p>
            <a:pPr lvl="1">
              <a:spcBef>
                <a:spcPts val="1000"/>
              </a:spcBef>
            </a:pPr>
            <a:r>
              <a:rPr lang="en-US" noProof="0" dirty="0" smtClean="0"/>
              <a:t>Alters the rules of classful </a:t>
            </a:r>
            <a:r>
              <a:rPr lang="en-US" dirty="0"/>
              <a:t>I</a:t>
            </a:r>
            <a:r>
              <a:rPr lang="en-US" sz="100" dirty="0"/>
              <a:t> </a:t>
            </a:r>
            <a:r>
              <a:rPr lang="en-US" dirty="0"/>
              <a:t>P</a:t>
            </a:r>
            <a:r>
              <a:rPr lang="en-US" sz="100" dirty="0"/>
              <a:t> </a:t>
            </a:r>
            <a:r>
              <a:rPr lang="en-US" dirty="0"/>
              <a:t>v</a:t>
            </a:r>
            <a:r>
              <a:rPr lang="en-US" sz="100" dirty="0"/>
              <a:t> </a:t>
            </a:r>
            <a:r>
              <a:rPr lang="en-US" dirty="0"/>
              <a:t>4 </a:t>
            </a:r>
            <a:r>
              <a:rPr lang="en-US" noProof="0" dirty="0" smtClean="0"/>
              <a:t>addressing</a:t>
            </a:r>
          </a:p>
          <a:p>
            <a:pPr lvl="1">
              <a:spcBef>
                <a:spcPts val="1000"/>
              </a:spcBef>
            </a:pPr>
            <a:r>
              <a:rPr lang="en-US" noProof="0" dirty="0" smtClean="0"/>
              <a:t>Called classless addressing</a:t>
            </a:r>
          </a:p>
          <a:p>
            <a:pPr lvl="1">
              <a:spcBef>
                <a:spcPts val="1000"/>
              </a:spcBef>
            </a:pPr>
            <a:r>
              <a:rPr lang="en-US" noProof="0" dirty="0" smtClean="0"/>
              <a:t>Borrow bits that would represent host information</a:t>
            </a:r>
          </a:p>
          <a:p>
            <a:pPr lvl="1">
              <a:spcBef>
                <a:spcPts val="1000"/>
              </a:spcBef>
            </a:pPr>
            <a:r>
              <a:rPr lang="en-US" noProof="0" dirty="0" smtClean="0"/>
              <a:t>Use those bits instead to represent network information</a:t>
            </a:r>
          </a:p>
          <a:p>
            <a:pPr lvl="2">
              <a:spcBef>
                <a:spcPts val="1000"/>
              </a:spcBef>
            </a:pPr>
            <a:r>
              <a:rPr lang="en-US" noProof="0" dirty="0" smtClean="0"/>
              <a:t>Increase the number of bits available for the network I</a:t>
            </a:r>
            <a:r>
              <a:rPr lang="en-US" sz="100" noProof="0" dirty="0" smtClean="0"/>
              <a:t> </a:t>
            </a:r>
            <a:r>
              <a:rPr lang="en-US" noProof="0" dirty="0" smtClean="0"/>
              <a:t>D (increase number of networks)</a:t>
            </a:r>
          </a:p>
          <a:p>
            <a:pPr lvl="2">
              <a:spcBef>
                <a:spcPts val="1000"/>
              </a:spcBef>
            </a:pPr>
            <a:r>
              <a:rPr lang="en-US" noProof="0" dirty="0" smtClean="0"/>
              <a:t>Reduce the number of bits available for identifying hosts (decrease number of hosts per 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9305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200" dirty="0"/>
              <a:t> </a:t>
            </a:r>
            <a:r>
              <a:rPr lang="en-US" dirty="0"/>
              <a:t>P</a:t>
            </a:r>
            <a:r>
              <a:rPr lang="en-US" sz="200" dirty="0"/>
              <a:t> </a:t>
            </a:r>
            <a:r>
              <a:rPr lang="en-US" dirty="0"/>
              <a:t>v</a:t>
            </a:r>
            <a:r>
              <a:rPr lang="en-US" sz="200" dirty="0"/>
              <a:t> </a:t>
            </a:r>
            <a:r>
              <a:rPr lang="en-US" dirty="0"/>
              <a:t>4 </a:t>
            </a:r>
            <a:r>
              <a:rPr lang="en-US" noProof="0" dirty="0" smtClean="0"/>
              <a:t>Subnet Calculations (2 of 3)</a:t>
            </a:r>
            <a:endParaRPr lang="en-US" noProof="0" dirty="0"/>
          </a:p>
        </p:txBody>
      </p:sp>
      <p:sp>
        <p:nvSpPr>
          <p:cNvPr id="3" name="Content Placeholder 2"/>
          <p:cNvSpPr>
            <a:spLocks noGrp="1"/>
          </p:cNvSpPr>
          <p:nvPr>
            <p:ph idx="1"/>
          </p:nvPr>
        </p:nvSpPr>
        <p:spPr>
          <a:xfrm>
            <a:off x="365125" y="1538819"/>
            <a:ext cx="8014250" cy="263149"/>
          </a:xfrm>
        </p:spPr>
        <p:txBody>
          <a:bodyPr/>
          <a:lstStyle/>
          <a:p>
            <a:r>
              <a:rPr lang="en-US" sz="1800" noProof="0" dirty="0" smtClean="0"/>
              <a:t>Table 8-4 Steps to divide IP addresses for network I</a:t>
            </a:r>
            <a:r>
              <a:rPr lang="en-US" sz="100" noProof="0" dirty="0" smtClean="0"/>
              <a:t> </a:t>
            </a:r>
            <a:r>
              <a:rPr lang="en-US" sz="1800" noProof="0" dirty="0" smtClean="0"/>
              <a:t>D 192.168.89.0 into two subnets</a:t>
            </a:r>
            <a:endParaRPr lang="en-US" sz="1800" noProof="0" dirty="0"/>
          </a:p>
        </p:txBody>
      </p:sp>
      <p:sp>
        <p:nvSpPr>
          <p:cNvPr id="8" name="Content Placeholder 7"/>
          <p:cNvSpPr>
            <a:spLocks noGrp="1"/>
          </p:cNvSpPr>
          <p:nvPr>
            <p:ph idx="13"/>
          </p:nvPr>
        </p:nvSpPr>
        <p:spPr>
          <a:xfrm>
            <a:off x="381000" y="1981200"/>
            <a:ext cx="3200400" cy="204671"/>
          </a:xfrm>
        </p:spPr>
        <p:txBody>
          <a:bodyPr/>
          <a:lstStyle/>
          <a:p>
            <a:pPr marL="0" indent="0">
              <a:buNone/>
            </a:pPr>
            <a:r>
              <a:rPr lang="en-US" sz="1400" b="1" dirty="0"/>
              <a:t>Step 1: Borrow from host bits</a:t>
            </a:r>
            <a:endParaRPr lang="en-IN" sz="1400" b="1" dirty="0"/>
          </a:p>
        </p:txBody>
      </p:sp>
      <p:graphicFrame>
        <p:nvGraphicFramePr>
          <p:cNvPr id="11" name="Table 10" descr="The table shows 5 columns and 3 rows. The rows are as follows. Row 1. Step 1: network id. Borrow from host bits: 192, 168, 89, and 0. Row 2. Step 1: in binary. Borrow from host bits: 11000000, 10101000, 01011001, 00000000. Row 3. Step 1: borrow 1 bit. Borrow from host bits: 11000000, 10101000, 01011001, 00000000."/>
          <p:cNvGraphicFramePr>
            <a:graphicFrameLocks noGrp="1"/>
          </p:cNvGraphicFramePr>
          <p:nvPr>
            <p:extLst>
              <p:ext uri="{D42A27DB-BD31-4B8C-83A1-F6EECF244321}">
                <p14:modId xmlns:p14="http://schemas.microsoft.com/office/powerpoint/2010/main" val="214798515"/>
              </p:ext>
            </p:extLst>
          </p:nvPr>
        </p:nvGraphicFramePr>
        <p:xfrm>
          <a:off x="381000" y="2286000"/>
          <a:ext cx="6096000" cy="746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3360">
                <a:tc>
                  <a:txBody>
                    <a:bodyPr/>
                    <a:lstStyle/>
                    <a:p>
                      <a:r>
                        <a:rPr lang="en-US" sz="1000" b="0" dirty="0" smtClean="0">
                          <a:solidFill>
                            <a:schemeClr val="tx1"/>
                          </a:solidFill>
                        </a:rPr>
                        <a:t>Network ID</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192</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168</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89</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0</a:t>
                      </a:r>
                      <a:endParaRPr lang="en-US" sz="1000" b="0" dirty="0">
                        <a:solidFill>
                          <a:schemeClr val="tx1"/>
                        </a:solidFill>
                      </a:endParaRPr>
                    </a:p>
                  </a:txBody>
                  <a:tcPr>
                    <a:solidFill>
                      <a:schemeClr val="bg1">
                        <a:lumMod val="85000"/>
                      </a:schemeClr>
                    </a:solidFill>
                  </a:tcPr>
                </a:tc>
                <a:extLst>
                  <a:ext uri="{0D108BD9-81ED-4DB2-BD59-A6C34878D82A}">
                    <a16:rowId xmlns:a16="http://schemas.microsoft.com/office/drawing/2014/main" val="10001"/>
                  </a:ext>
                </a:extLst>
              </a:tr>
              <a:tr h="228600">
                <a:tc>
                  <a:txBody>
                    <a:bodyPr/>
                    <a:lstStyle/>
                    <a:p>
                      <a:r>
                        <a:rPr lang="en-US" sz="1000" dirty="0" smtClean="0"/>
                        <a:t>In binary</a:t>
                      </a:r>
                      <a:endParaRPr lang="en-US" sz="1000" dirty="0"/>
                    </a:p>
                  </a:txBody>
                  <a:tcPr/>
                </a:tc>
                <a:tc>
                  <a:txBody>
                    <a:bodyPr/>
                    <a:lstStyle/>
                    <a:p>
                      <a:r>
                        <a:rPr lang="en-US" sz="1000" dirty="0" smtClean="0"/>
                        <a:t>11000000</a:t>
                      </a:r>
                      <a:endParaRPr lang="en-US" sz="1000" dirty="0"/>
                    </a:p>
                  </a:txBody>
                  <a:tcPr/>
                </a:tc>
                <a:tc>
                  <a:txBody>
                    <a:bodyPr/>
                    <a:lstStyle/>
                    <a:p>
                      <a:r>
                        <a:rPr lang="en-US" sz="1000" dirty="0" smtClean="0"/>
                        <a:t>10101000</a:t>
                      </a:r>
                      <a:endParaRPr lang="en-US" sz="1000" dirty="0"/>
                    </a:p>
                  </a:txBody>
                  <a:tcPr/>
                </a:tc>
                <a:tc>
                  <a:txBody>
                    <a:bodyPr/>
                    <a:lstStyle/>
                    <a:p>
                      <a:r>
                        <a:rPr lang="en-US" sz="1000" dirty="0" smtClean="0"/>
                        <a:t>01011001</a:t>
                      </a:r>
                      <a:endParaRPr lang="en-US" sz="1000" dirty="0"/>
                    </a:p>
                  </a:txBody>
                  <a:tcPr/>
                </a:tc>
                <a:tc>
                  <a:txBody>
                    <a:bodyPr/>
                    <a:lstStyle/>
                    <a:p>
                      <a:r>
                        <a:rPr lang="en-US" sz="1000" dirty="0" smtClean="0"/>
                        <a:t>00000000</a:t>
                      </a:r>
                      <a:endParaRPr lang="en-US" sz="1000" dirty="0"/>
                    </a:p>
                  </a:txBody>
                  <a:tcPr/>
                </a:tc>
                <a:extLst>
                  <a:ext uri="{0D108BD9-81ED-4DB2-BD59-A6C34878D82A}">
                    <a16:rowId xmlns:a16="http://schemas.microsoft.com/office/drawing/2014/main" val="10002"/>
                  </a:ext>
                </a:extLst>
              </a:tr>
              <a:tr h="259080">
                <a:tc>
                  <a:txBody>
                    <a:bodyPr/>
                    <a:lstStyle/>
                    <a:p>
                      <a:r>
                        <a:rPr lang="en-US" sz="1000" dirty="0" smtClean="0"/>
                        <a:t>Borrow 1 bit</a:t>
                      </a:r>
                      <a:endParaRPr lang="en-US" sz="1000" dirty="0"/>
                    </a:p>
                  </a:txBody>
                  <a:tcPr/>
                </a:tc>
                <a:tc>
                  <a:txBody>
                    <a:bodyPr/>
                    <a:lstStyle/>
                    <a:p>
                      <a:r>
                        <a:rPr lang="en-US" sz="1000" dirty="0" smtClean="0"/>
                        <a:t>11000000</a:t>
                      </a:r>
                      <a:endParaRPr lang="en-US" sz="1000" dirty="0"/>
                    </a:p>
                  </a:txBody>
                  <a:tcPr/>
                </a:tc>
                <a:tc>
                  <a:txBody>
                    <a:bodyPr/>
                    <a:lstStyle/>
                    <a:p>
                      <a:r>
                        <a:rPr lang="en-US" sz="1000" dirty="0" smtClean="0"/>
                        <a:t>10101000</a:t>
                      </a:r>
                      <a:endParaRPr lang="en-US" sz="1000" dirty="0"/>
                    </a:p>
                  </a:txBody>
                  <a:tcPr/>
                </a:tc>
                <a:tc>
                  <a:txBody>
                    <a:bodyPr/>
                    <a:lstStyle/>
                    <a:p>
                      <a:r>
                        <a:rPr lang="en-US" sz="1000" dirty="0" smtClean="0"/>
                        <a:t>01011001</a:t>
                      </a:r>
                      <a:endParaRPr lang="en-US" sz="1000" dirty="0"/>
                    </a:p>
                  </a:txBody>
                  <a:tcPr/>
                </a:tc>
                <a:tc>
                  <a:txBody>
                    <a:bodyPr/>
                    <a:lstStyle/>
                    <a:p>
                      <a:r>
                        <a:rPr lang="en-US" sz="1000" dirty="0" smtClean="0"/>
                        <a:t>00000000</a:t>
                      </a:r>
                      <a:endParaRPr lang="en-US" sz="1000" dirty="0"/>
                    </a:p>
                  </a:txBody>
                  <a:tcPr/>
                </a:tc>
                <a:extLst>
                  <a:ext uri="{0D108BD9-81ED-4DB2-BD59-A6C34878D82A}">
                    <a16:rowId xmlns:a16="http://schemas.microsoft.com/office/drawing/2014/main" val="10003"/>
                  </a:ext>
                </a:extLst>
              </a:tr>
            </a:tbl>
          </a:graphicData>
        </a:graphic>
      </p:graphicFrame>
      <p:sp>
        <p:nvSpPr>
          <p:cNvPr id="6" name="Content Placeholder 5"/>
          <p:cNvSpPr>
            <a:spLocks noGrp="1"/>
          </p:cNvSpPr>
          <p:nvPr>
            <p:ph idx="11"/>
          </p:nvPr>
        </p:nvSpPr>
        <p:spPr>
          <a:xfrm>
            <a:off x="381000" y="3276600"/>
            <a:ext cx="3962400" cy="204671"/>
          </a:xfrm>
        </p:spPr>
        <p:txBody>
          <a:bodyPr/>
          <a:lstStyle/>
          <a:p>
            <a:pPr marL="0" indent="0">
              <a:buNone/>
            </a:pPr>
            <a:r>
              <a:rPr lang="en-US" sz="1400" b="1" dirty="0"/>
              <a:t>Step 2: Determine the subnet mask</a:t>
            </a:r>
            <a:endParaRPr lang="en-IN" sz="1400" dirty="0"/>
          </a:p>
        </p:txBody>
      </p:sp>
      <p:graphicFrame>
        <p:nvGraphicFramePr>
          <p:cNvPr id="10" name="Table 9" descr="The table shows 5 columns and 2 rows. Row 1. Step 2: in binary. Determine the subnet mask: 11111111, 11111111, 11111111, and 10000000. Row 2. Step 2: in decimal. Determine the subnet mask: 255, 255, 255, and 128. "/>
          <p:cNvGraphicFramePr>
            <a:graphicFrameLocks noGrp="1"/>
          </p:cNvGraphicFramePr>
          <p:nvPr>
            <p:extLst>
              <p:ext uri="{D42A27DB-BD31-4B8C-83A1-F6EECF244321}">
                <p14:modId xmlns:p14="http://schemas.microsoft.com/office/powerpoint/2010/main" val="611405499"/>
              </p:ext>
            </p:extLst>
          </p:nvPr>
        </p:nvGraphicFramePr>
        <p:xfrm>
          <a:off x="381000" y="3603191"/>
          <a:ext cx="6096000" cy="487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3360">
                <a:tc>
                  <a:txBody>
                    <a:bodyPr/>
                    <a:lstStyle/>
                    <a:p>
                      <a:r>
                        <a:rPr lang="en-US" sz="1000" b="0" dirty="0" smtClean="0">
                          <a:solidFill>
                            <a:schemeClr val="tx1"/>
                          </a:solidFill>
                        </a:rPr>
                        <a:t>In binary</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11111111</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11111111</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11111111</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10000000</a:t>
                      </a:r>
                      <a:endParaRPr lang="en-US" sz="1000" b="0" dirty="0">
                        <a:solidFill>
                          <a:schemeClr val="tx1"/>
                        </a:solidFill>
                      </a:endParaRPr>
                    </a:p>
                  </a:txBody>
                  <a:tcPr>
                    <a:solidFill>
                      <a:schemeClr val="bg1">
                        <a:lumMod val="85000"/>
                      </a:schemeClr>
                    </a:solidFill>
                  </a:tcPr>
                </a:tc>
                <a:extLst>
                  <a:ext uri="{0D108BD9-81ED-4DB2-BD59-A6C34878D82A}">
                    <a16:rowId xmlns:a16="http://schemas.microsoft.com/office/drawing/2014/main" val="10005"/>
                  </a:ext>
                </a:extLst>
              </a:tr>
              <a:tr h="198120">
                <a:tc>
                  <a:txBody>
                    <a:bodyPr/>
                    <a:lstStyle/>
                    <a:p>
                      <a:r>
                        <a:rPr lang="en-US" sz="1000" dirty="0" smtClean="0"/>
                        <a:t>In decimal</a:t>
                      </a:r>
                      <a:endParaRPr lang="en-US" sz="1000" dirty="0"/>
                    </a:p>
                  </a:txBody>
                  <a:tcPr/>
                </a:tc>
                <a:tc>
                  <a:txBody>
                    <a:bodyPr/>
                    <a:lstStyle/>
                    <a:p>
                      <a:r>
                        <a:rPr lang="en-US" sz="1000" dirty="0" smtClean="0"/>
                        <a:t>255</a:t>
                      </a:r>
                      <a:endParaRPr lang="en-US" sz="1000" dirty="0"/>
                    </a:p>
                  </a:txBody>
                  <a:tcPr/>
                </a:tc>
                <a:tc>
                  <a:txBody>
                    <a:bodyPr/>
                    <a:lstStyle/>
                    <a:p>
                      <a:r>
                        <a:rPr lang="en-US" sz="1000" dirty="0" smtClean="0"/>
                        <a:t>255</a:t>
                      </a:r>
                      <a:endParaRPr lang="en-US" sz="1000" dirty="0"/>
                    </a:p>
                  </a:txBody>
                  <a:tcPr/>
                </a:tc>
                <a:tc>
                  <a:txBody>
                    <a:bodyPr/>
                    <a:lstStyle/>
                    <a:p>
                      <a:r>
                        <a:rPr lang="en-US" sz="1000" dirty="0" smtClean="0"/>
                        <a:t>255</a:t>
                      </a:r>
                      <a:endParaRPr lang="en-US" sz="1000" dirty="0"/>
                    </a:p>
                  </a:txBody>
                  <a:tcPr/>
                </a:tc>
                <a:tc>
                  <a:txBody>
                    <a:bodyPr/>
                    <a:lstStyle/>
                    <a:p>
                      <a:r>
                        <a:rPr lang="en-US" sz="1000" dirty="0" smtClean="0"/>
                        <a:t>128</a:t>
                      </a:r>
                      <a:endParaRPr lang="en-US" sz="1000" dirty="0"/>
                    </a:p>
                  </a:txBody>
                  <a:tcPr/>
                </a:tc>
                <a:extLst>
                  <a:ext uri="{0D108BD9-81ED-4DB2-BD59-A6C34878D82A}">
                    <a16:rowId xmlns:a16="http://schemas.microsoft.com/office/drawing/2014/main" val="10006"/>
                  </a:ext>
                </a:extLst>
              </a:tr>
            </a:tbl>
          </a:graphicData>
        </a:graphic>
      </p:graphicFrame>
      <p:sp>
        <p:nvSpPr>
          <p:cNvPr id="7" name="Content Placeholder 6"/>
          <p:cNvSpPr>
            <a:spLocks noGrp="1"/>
          </p:cNvSpPr>
          <p:nvPr>
            <p:ph idx="12"/>
          </p:nvPr>
        </p:nvSpPr>
        <p:spPr>
          <a:xfrm>
            <a:off x="359295" y="4214929"/>
            <a:ext cx="3831705" cy="204671"/>
          </a:xfrm>
        </p:spPr>
        <p:txBody>
          <a:bodyPr/>
          <a:lstStyle/>
          <a:p>
            <a:pPr marL="0" indent="0">
              <a:buNone/>
            </a:pPr>
            <a:r>
              <a:rPr lang="en-US" sz="1400" b="1" dirty="0"/>
              <a:t>Step 3:  Determine the network IDs</a:t>
            </a:r>
            <a:endParaRPr lang="en-IN" sz="1400" dirty="0"/>
          </a:p>
        </p:txBody>
      </p:sp>
      <p:graphicFrame>
        <p:nvGraphicFramePr>
          <p:cNvPr id="5" name="Table 4" descr="The table shows 5 columns and 6 rows. The column headings from left to right for step 3 are as follows: step 3, determine the network i d’s. Row 1. Step 3: network id 1. Determine the network i d’s: 11000000, 10101000, 01011001, 00000000. Row 2. Step 3: in decimal. Determine the network i d’s: 192, 168, 89, and 0. Row 3. Step 3: in cidr notation. Determine the network i d’s: 192.168.89.0 or 25. Row 4. Step 3: network id 2. Determine the network i d’s: 11000000, 10101000, 01011001, 10000000. Row 5. Step 3: in decimal. Determine the network i d’s: 192, 168, 89, and 128. Row 6. Step 3: in cidr notation. Determine the network i d’s: 192.168.89.128 or 25."/>
          <p:cNvGraphicFramePr>
            <a:graphicFrameLocks noGrp="1"/>
          </p:cNvGraphicFramePr>
          <p:nvPr>
            <p:extLst>
              <p:ext uri="{D42A27DB-BD31-4B8C-83A1-F6EECF244321}">
                <p14:modId xmlns:p14="http://schemas.microsoft.com/office/powerpoint/2010/main" val="3734203394"/>
              </p:ext>
            </p:extLst>
          </p:nvPr>
        </p:nvGraphicFramePr>
        <p:xfrm>
          <a:off x="381000" y="4468148"/>
          <a:ext cx="6096000" cy="1463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43840">
                <a:tc>
                  <a:txBody>
                    <a:bodyPr/>
                    <a:lstStyle/>
                    <a:p>
                      <a:r>
                        <a:rPr lang="en-US" sz="1000" b="0" dirty="0" smtClean="0">
                          <a:solidFill>
                            <a:schemeClr val="tx1"/>
                          </a:solidFill>
                        </a:rPr>
                        <a:t>Network</a:t>
                      </a:r>
                      <a:r>
                        <a:rPr lang="en-US" sz="1000" b="0" baseline="0" dirty="0" smtClean="0">
                          <a:solidFill>
                            <a:schemeClr val="tx1"/>
                          </a:solidFill>
                        </a:rPr>
                        <a:t> ID 1</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11000000</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10101000</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01011001</a:t>
                      </a:r>
                      <a:endParaRPr lang="en-US" sz="1000" b="0" dirty="0">
                        <a:solidFill>
                          <a:schemeClr val="tx1"/>
                        </a:solidFill>
                      </a:endParaRPr>
                    </a:p>
                  </a:txBody>
                  <a:tcPr>
                    <a:solidFill>
                      <a:schemeClr val="bg1">
                        <a:lumMod val="85000"/>
                      </a:schemeClr>
                    </a:solidFill>
                  </a:tcPr>
                </a:tc>
                <a:tc>
                  <a:txBody>
                    <a:bodyPr/>
                    <a:lstStyle/>
                    <a:p>
                      <a:r>
                        <a:rPr lang="en-US" sz="1000" b="0" dirty="0" smtClean="0">
                          <a:solidFill>
                            <a:schemeClr val="tx1"/>
                          </a:solidFill>
                        </a:rPr>
                        <a:t>00000000</a:t>
                      </a:r>
                      <a:endParaRPr lang="en-US" sz="1000" b="0" dirty="0">
                        <a:solidFill>
                          <a:schemeClr val="tx1"/>
                        </a:solidFill>
                      </a:endParaRPr>
                    </a:p>
                  </a:txBody>
                  <a:tcPr>
                    <a:solidFill>
                      <a:schemeClr val="bg1">
                        <a:lumMod val="85000"/>
                      </a:schemeClr>
                    </a:solidFill>
                  </a:tcPr>
                </a:tc>
                <a:extLst>
                  <a:ext uri="{0D108BD9-81ED-4DB2-BD59-A6C34878D82A}">
                    <a16:rowId xmlns:a16="http://schemas.microsoft.com/office/drawing/2014/main" val="10008"/>
                  </a:ext>
                </a:extLst>
              </a:tr>
              <a:tr h="228600">
                <a:tc>
                  <a:txBody>
                    <a:bodyPr/>
                    <a:lstStyle/>
                    <a:p>
                      <a:r>
                        <a:rPr lang="en-US" sz="1000" dirty="0" smtClean="0"/>
                        <a:t>In decimal</a:t>
                      </a:r>
                      <a:endParaRPr lang="en-US" sz="1000" dirty="0"/>
                    </a:p>
                  </a:txBody>
                  <a:tcPr/>
                </a:tc>
                <a:tc>
                  <a:txBody>
                    <a:bodyPr/>
                    <a:lstStyle/>
                    <a:p>
                      <a:r>
                        <a:rPr lang="en-US" sz="1000" dirty="0" smtClean="0"/>
                        <a:t>192</a:t>
                      </a:r>
                      <a:endParaRPr lang="en-US" sz="1000" dirty="0"/>
                    </a:p>
                  </a:txBody>
                  <a:tcPr/>
                </a:tc>
                <a:tc>
                  <a:txBody>
                    <a:bodyPr/>
                    <a:lstStyle/>
                    <a:p>
                      <a:r>
                        <a:rPr lang="en-US" sz="1000" dirty="0" smtClean="0"/>
                        <a:t>168</a:t>
                      </a:r>
                      <a:endParaRPr lang="en-US" sz="1000" dirty="0"/>
                    </a:p>
                  </a:txBody>
                  <a:tcPr/>
                </a:tc>
                <a:tc>
                  <a:txBody>
                    <a:bodyPr/>
                    <a:lstStyle/>
                    <a:p>
                      <a:r>
                        <a:rPr lang="en-US" sz="1000" dirty="0" smtClean="0"/>
                        <a:t>89</a:t>
                      </a:r>
                      <a:endParaRPr lang="en-US" sz="1000" dirty="0"/>
                    </a:p>
                  </a:txBody>
                  <a:tcPr/>
                </a:tc>
                <a:tc>
                  <a:txBody>
                    <a:bodyPr/>
                    <a:lstStyle/>
                    <a:p>
                      <a:r>
                        <a:rPr lang="en-US" sz="1000" dirty="0" smtClean="0"/>
                        <a:t>0</a:t>
                      </a:r>
                      <a:endParaRPr lang="en-US" sz="1000" dirty="0"/>
                    </a:p>
                  </a:txBody>
                  <a:tcPr/>
                </a:tc>
                <a:extLst>
                  <a:ext uri="{0D108BD9-81ED-4DB2-BD59-A6C34878D82A}">
                    <a16:rowId xmlns:a16="http://schemas.microsoft.com/office/drawing/2014/main" val="10009"/>
                  </a:ext>
                </a:extLst>
              </a:tr>
              <a:tr h="213360">
                <a:tc>
                  <a:txBody>
                    <a:bodyPr/>
                    <a:lstStyle/>
                    <a:p>
                      <a:r>
                        <a:rPr lang="en-US" sz="1000" dirty="0" smtClean="0"/>
                        <a:t>In C</a:t>
                      </a:r>
                      <a:r>
                        <a:rPr lang="en-US" sz="100" dirty="0" smtClean="0"/>
                        <a:t> </a:t>
                      </a:r>
                      <a:r>
                        <a:rPr lang="en-US" sz="1000" dirty="0" smtClean="0"/>
                        <a:t>I</a:t>
                      </a:r>
                      <a:r>
                        <a:rPr lang="en-US" sz="100" dirty="0" smtClean="0"/>
                        <a:t> </a:t>
                      </a:r>
                      <a:r>
                        <a:rPr lang="en-US" sz="1000" dirty="0" smtClean="0"/>
                        <a:t>D</a:t>
                      </a:r>
                      <a:r>
                        <a:rPr lang="en-US" sz="100" dirty="0" smtClean="0"/>
                        <a:t> </a:t>
                      </a:r>
                      <a:r>
                        <a:rPr lang="en-US" sz="1000" dirty="0" smtClean="0"/>
                        <a:t>R</a:t>
                      </a:r>
                      <a:r>
                        <a:rPr lang="en-US" sz="1000" baseline="0" dirty="0" smtClean="0"/>
                        <a:t> notation</a:t>
                      </a:r>
                      <a:endParaRPr lang="en-US" sz="1000" dirty="0"/>
                    </a:p>
                  </a:txBody>
                  <a:tcPr/>
                </a:tc>
                <a:tc>
                  <a:txBody>
                    <a:bodyPr/>
                    <a:lstStyle/>
                    <a:p>
                      <a:r>
                        <a:rPr lang="en-US" sz="1000" dirty="0" smtClean="0"/>
                        <a:t>192.168.89.0/25</a:t>
                      </a:r>
                      <a:endParaRPr lang="en-US" sz="1000" dirty="0"/>
                    </a:p>
                  </a:txBody>
                  <a:tcPr/>
                </a:tc>
                <a:tc>
                  <a:txBody>
                    <a:bodyPr/>
                    <a:lstStyle/>
                    <a:p>
                      <a:r>
                        <a:rPr lang="en-US" sz="1000" dirty="0" smtClean="0">
                          <a:solidFill>
                            <a:schemeClr val="bg2">
                              <a:lumMod val="20000"/>
                              <a:lumOff val="80000"/>
                            </a:schemeClr>
                          </a:solidFill>
                        </a:rPr>
                        <a:t>blank</a:t>
                      </a:r>
                      <a:endParaRPr lang="en-US" sz="1000" dirty="0">
                        <a:solidFill>
                          <a:schemeClr val="bg2">
                            <a:lumMod val="20000"/>
                            <a:lumOff val="8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2">
                              <a:lumMod val="20000"/>
                              <a:lumOff val="80000"/>
                            </a:schemeClr>
                          </a:solidFill>
                          <a:effectLst/>
                          <a:uLnTx/>
                          <a:uFillTx/>
                          <a:latin typeface="Calibri"/>
                          <a:ea typeface="+mn-ea"/>
                          <a:cs typeface="+mn-cs"/>
                        </a:rPr>
                        <a:t>blank</a:t>
                      </a:r>
                      <a:endParaRPr kumimoji="0" lang="en-US" sz="1000" b="0" i="0" u="none" strike="noStrike" kern="1200" cap="none" spc="0" normalizeH="0" baseline="0" noProof="0" dirty="0">
                        <a:ln>
                          <a:noFill/>
                        </a:ln>
                        <a:solidFill>
                          <a:schemeClr val="bg2">
                            <a:lumMod val="20000"/>
                            <a:lumOff val="80000"/>
                          </a:schemeClr>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2">
                              <a:lumMod val="20000"/>
                              <a:lumOff val="80000"/>
                            </a:schemeClr>
                          </a:solidFill>
                          <a:effectLst/>
                          <a:uLnTx/>
                          <a:uFillTx/>
                          <a:latin typeface="Calibri"/>
                          <a:ea typeface="+mn-ea"/>
                          <a:cs typeface="+mn-cs"/>
                        </a:rPr>
                        <a:t>blank</a:t>
                      </a:r>
                      <a:endParaRPr kumimoji="0" lang="en-US" sz="1000" b="0" i="0" u="none" strike="noStrike" kern="1200" cap="none" spc="0" normalizeH="0" baseline="0" noProof="0" dirty="0">
                        <a:ln>
                          <a:noFill/>
                        </a:ln>
                        <a:solidFill>
                          <a:schemeClr val="bg2">
                            <a:lumMod val="20000"/>
                            <a:lumOff val="80000"/>
                          </a:schemeClr>
                        </a:solidFill>
                        <a:effectLst/>
                        <a:uLnTx/>
                        <a:uFillTx/>
                        <a:latin typeface="Calibri"/>
                        <a:ea typeface="+mn-ea"/>
                        <a:cs typeface="+mn-cs"/>
                      </a:endParaRPr>
                    </a:p>
                  </a:txBody>
                  <a:tcPr/>
                </a:tc>
                <a:extLst>
                  <a:ext uri="{0D108BD9-81ED-4DB2-BD59-A6C34878D82A}">
                    <a16:rowId xmlns:a16="http://schemas.microsoft.com/office/drawing/2014/main" val="10010"/>
                  </a:ext>
                </a:extLst>
              </a:tr>
              <a:tr h="198120">
                <a:tc>
                  <a:txBody>
                    <a:bodyPr/>
                    <a:lstStyle/>
                    <a:p>
                      <a:r>
                        <a:rPr lang="en-US" sz="1000" dirty="0" smtClean="0"/>
                        <a:t>Network ID 2</a:t>
                      </a:r>
                      <a:endParaRPr lang="en-US" sz="1000" dirty="0"/>
                    </a:p>
                  </a:txBody>
                  <a:tcPr/>
                </a:tc>
                <a:tc>
                  <a:txBody>
                    <a:bodyPr/>
                    <a:lstStyle/>
                    <a:p>
                      <a:r>
                        <a:rPr lang="en-US" sz="1000" dirty="0" smtClean="0"/>
                        <a:t>11000000</a:t>
                      </a:r>
                      <a:endParaRPr lang="en-US" sz="1000" dirty="0"/>
                    </a:p>
                  </a:txBody>
                  <a:tcPr/>
                </a:tc>
                <a:tc>
                  <a:txBody>
                    <a:bodyPr/>
                    <a:lstStyle/>
                    <a:p>
                      <a:r>
                        <a:rPr lang="en-US" sz="1000" dirty="0" smtClean="0"/>
                        <a:t>10101000</a:t>
                      </a:r>
                      <a:endParaRPr lang="en-US" sz="1000" dirty="0"/>
                    </a:p>
                  </a:txBody>
                  <a:tcPr/>
                </a:tc>
                <a:tc>
                  <a:txBody>
                    <a:bodyPr/>
                    <a:lstStyle/>
                    <a:p>
                      <a:r>
                        <a:rPr lang="en-US" sz="1000" dirty="0" smtClean="0"/>
                        <a:t>01011001</a:t>
                      </a:r>
                      <a:endParaRPr lang="en-US" sz="1000" dirty="0"/>
                    </a:p>
                  </a:txBody>
                  <a:tcPr/>
                </a:tc>
                <a:tc>
                  <a:txBody>
                    <a:bodyPr/>
                    <a:lstStyle/>
                    <a:p>
                      <a:r>
                        <a:rPr lang="en-US" sz="1000" dirty="0" smtClean="0"/>
                        <a:t>10000000</a:t>
                      </a:r>
                      <a:endParaRPr lang="en-US" sz="1000" dirty="0"/>
                    </a:p>
                  </a:txBody>
                  <a:tcPr/>
                </a:tc>
                <a:extLst>
                  <a:ext uri="{0D108BD9-81ED-4DB2-BD59-A6C34878D82A}">
                    <a16:rowId xmlns:a16="http://schemas.microsoft.com/office/drawing/2014/main" val="10011"/>
                  </a:ext>
                </a:extLst>
              </a:tr>
              <a:tr h="182880">
                <a:tc>
                  <a:txBody>
                    <a:bodyPr/>
                    <a:lstStyle/>
                    <a:p>
                      <a:r>
                        <a:rPr lang="en-US" sz="1000" dirty="0" smtClean="0"/>
                        <a:t>In</a:t>
                      </a:r>
                      <a:r>
                        <a:rPr lang="en-US" sz="1000" baseline="0" dirty="0" smtClean="0"/>
                        <a:t> decimal</a:t>
                      </a:r>
                      <a:endParaRPr lang="en-US" sz="1000" dirty="0"/>
                    </a:p>
                  </a:txBody>
                  <a:tcPr/>
                </a:tc>
                <a:tc>
                  <a:txBody>
                    <a:bodyPr/>
                    <a:lstStyle/>
                    <a:p>
                      <a:r>
                        <a:rPr lang="en-US" sz="1000" dirty="0" smtClean="0"/>
                        <a:t>192</a:t>
                      </a:r>
                      <a:endParaRPr lang="en-US" sz="1000" dirty="0"/>
                    </a:p>
                  </a:txBody>
                  <a:tcPr/>
                </a:tc>
                <a:tc>
                  <a:txBody>
                    <a:bodyPr/>
                    <a:lstStyle/>
                    <a:p>
                      <a:r>
                        <a:rPr lang="en-US" sz="1000" dirty="0" smtClean="0"/>
                        <a:t>168</a:t>
                      </a:r>
                      <a:endParaRPr lang="en-US" sz="1000" dirty="0"/>
                    </a:p>
                  </a:txBody>
                  <a:tcPr/>
                </a:tc>
                <a:tc>
                  <a:txBody>
                    <a:bodyPr/>
                    <a:lstStyle/>
                    <a:p>
                      <a:r>
                        <a:rPr lang="en-US" sz="1000" dirty="0" smtClean="0"/>
                        <a:t>89</a:t>
                      </a:r>
                      <a:endParaRPr lang="en-US" sz="1000" dirty="0"/>
                    </a:p>
                  </a:txBody>
                  <a:tcPr/>
                </a:tc>
                <a:tc>
                  <a:txBody>
                    <a:bodyPr/>
                    <a:lstStyle/>
                    <a:p>
                      <a:r>
                        <a:rPr lang="en-US" sz="1000" dirty="0" smtClean="0"/>
                        <a:t>128</a:t>
                      </a:r>
                      <a:endParaRPr lang="en-US" sz="1000" dirty="0"/>
                    </a:p>
                  </a:txBody>
                  <a:tcPr/>
                </a:tc>
                <a:extLst>
                  <a:ext uri="{0D108BD9-81ED-4DB2-BD59-A6C34878D82A}">
                    <a16:rowId xmlns:a16="http://schemas.microsoft.com/office/drawing/2014/main" val="10012"/>
                  </a:ext>
                </a:extLst>
              </a:tr>
              <a:tr h="243840">
                <a:tc>
                  <a:txBody>
                    <a:bodyPr/>
                    <a:lstStyle/>
                    <a:p>
                      <a:r>
                        <a:rPr lang="en-US" sz="1000" dirty="0" smtClean="0"/>
                        <a:t>In CIDR notation</a:t>
                      </a:r>
                      <a:endParaRPr lang="en-US" sz="1000" dirty="0"/>
                    </a:p>
                  </a:txBody>
                  <a:tcPr/>
                </a:tc>
                <a:tc>
                  <a:txBody>
                    <a:bodyPr/>
                    <a:lstStyle/>
                    <a:p>
                      <a:r>
                        <a:rPr lang="en-US" sz="1000" dirty="0" smtClean="0"/>
                        <a:t>192.168.89.128/25</a:t>
                      </a:r>
                      <a:endParaRPr lang="en-US" sz="1000" dirty="0"/>
                    </a:p>
                  </a:txBody>
                  <a:tcPr/>
                </a:tc>
                <a:tc>
                  <a:txBody>
                    <a:bodyPr/>
                    <a:lstStyle/>
                    <a:p>
                      <a:r>
                        <a:rPr lang="en-US" sz="1000" dirty="0" smtClean="0">
                          <a:solidFill>
                            <a:srgbClr val="CCCED1"/>
                          </a:solidFill>
                        </a:rPr>
                        <a:t>blank</a:t>
                      </a:r>
                      <a:endParaRPr lang="en-US" sz="1000" dirty="0">
                        <a:solidFill>
                          <a:srgbClr val="CCCED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CCCED1"/>
                          </a:solidFill>
                          <a:effectLst/>
                          <a:uLnTx/>
                          <a:uFillTx/>
                          <a:latin typeface="Calibri"/>
                          <a:ea typeface="+mn-ea"/>
                          <a:cs typeface="+mn-cs"/>
                        </a:rPr>
                        <a:t>blank</a:t>
                      </a:r>
                      <a:endParaRPr kumimoji="0" lang="en-US" sz="1000" b="0" i="0" u="none" strike="noStrike" kern="1200" cap="none" spc="0" normalizeH="0" baseline="0" noProof="0" dirty="0">
                        <a:ln>
                          <a:noFill/>
                        </a:ln>
                        <a:solidFill>
                          <a:srgbClr val="CCCED1"/>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CCCED1"/>
                          </a:solidFill>
                          <a:effectLst/>
                          <a:uLnTx/>
                          <a:uFillTx/>
                          <a:latin typeface="Calibri"/>
                          <a:ea typeface="+mn-ea"/>
                          <a:cs typeface="+mn-cs"/>
                        </a:rPr>
                        <a:t>blank</a:t>
                      </a:r>
                      <a:endParaRPr kumimoji="0" lang="en-US" sz="1000" b="0" i="0" u="none" strike="noStrike" kern="1200" cap="none" spc="0" normalizeH="0" baseline="0" noProof="0" dirty="0">
                        <a:ln>
                          <a:noFill/>
                        </a:ln>
                        <a:solidFill>
                          <a:srgbClr val="CCCED1"/>
                        </a:solidFill>
                        <a:effectLst/>
                        <a:uLnTx/>
                        <a:uFillTx/>
                        <a:latin typeface="Calibri"/>
                        <a:ea typeface="+mn-ea"/>
                        <a:cs typeface="+mn-cs"/>
                      </a:endParaRPr>
                    </a:p>
                  </a:txBody>
                  <a:tcPr/>
                </a:tc>
                <a:extLst>
                  <a:ext uri="{0D108BD9-81ED-4DB2-BD59-A6C34878D82A}">
                    <a16:rowId xmlns:a16="http://schemas.microsoft.com/office/drawing/2014/main" val="10013"/>
                  </a:ext>
                </a:extLst>
              </a:tr>
            </a:tbl>
          </a:graphicData>
        </a:graphic>
      </p:graphicFrame>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3263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200" dirty="0"/>
              <a:t> </a:t>
            </a:r>
            <a:r>
              <a:rPr lang="en-US" dirty="0"/>
              <a:t>P</a:t>
            </a:r>
            <a:r>
              <a:rPr lang="en-US" sz="200" dirty="0"/>
              <a:t> </a:t>
            </a:r>
            <a:r>
              <a:rPr lang="en-US" dirty="0"/>
              <a:t>v</a:t>
            </a:r>
            <a:r>
              <a:rPr lang="en-US" sz="200" dirty="0"/>
              <a:t> </a:t>
            </a:r>
            <a:r>
              <a:rPr lang="en-US" dirty="0"/>
              <a:t>4</a:t>
            </a:r>
            <a:r>
              <a:rPr lang="en-US" noProof="0" dirty="0" smtClean="0"/>
              <a:t> Subnet Calculations (3 of 3)</a:t>
            </a:r>
            <a:endParaRPr lang="en-US" noProof="0" dirty="0"/>
          </a:p>
        </p:txBody>
      </p:sp>
      <p:sp>
        <p:nvSpPr>
          <p:cNvPr id="3" name="Content Placeholder 2"/>
          <p:cNvSpPr>
            <a:spLocks noGrp="1"/>
          </p:cNvSpPr>
          <p:nvPr>
            <p:ph idx="1"/>
          </p:nvPr>
        </p:nvSpPr>
        <p:spPr>
          <a:xfrm>
            <a:off x="365125" y="1538819"/>
            <a:ext cx="2301875" cy="263149"/>
          </a:xfrm>
        </p:spPr>
        <p:txBody>
          <a:bodyPr/>
          <a:lstStyle/>
          <a:p>
            <a:r>
              <a:rPr lang="en-US" sz="1800" noProof="0" dirty="0" smtClean="0"/>
              <a:t>Table 8-4 (Continued)</a:t>
            </a:r>
            <a:endParaRPr lang="en-US" sz="1800" noProof="0" dirty="0"/>
          </a:p>
        </p:txBody>
      </p:sp>
      <p:sp>
        <p:nvSpPr>
          <p:cNvPr id="8" name="Content Placeholder 7"/>
          <p:cNvSpPr>
            <a:spLocks noGrp="1"/>
          </p:cNvSpPr>
          <p:nvPr>
            <p:ph idx="13"/>
          </p:nvPr>
        </p:nvSpPr>
        <p:spPr>
          <a:xfrm>
            <a:off x="381000" y="1951596"/>
            <a:ext cx="3581400" cy="216188"/>
          </a:xfrm>
        </p:spPr>
        <p:txBody>
          <a:bodyPr/>
          <a:lstStyle/>
          <a:p>
            <a:pPr marL="0" indent="0">
              <a:buNone/>
            </a:pPr>
            <a:r>
              <a:rPr lang="en-US" sz="1400" b="1" dirty="0"/>
              <a:t>Step 4: Determine range of host IP addresses</a:t>
            </a:r>
            <a:endParaRPr lang="en-IN" sz="1400" b="1" dirty="0"/>
          </a:p>
        </p:txBody>
      </p:sp>
      <p:graphicFrame>
        <p:nvGraphicFramePr>
          <p:cNvPr id="5" name="Table 4" descr="The table shows five columns and thirteen rows. The column headings from left to right for step 1 are as follows: step 4 and determine range of host I P addresses. The row entries are as follows.&#10;Row 1. Network I D, 192, 168, 89, 0. Row 2. In binary, 11000000, 10101000, 01011001, 00000000. Row 3. Borrow 1 bit, 11000000, 10101000, 01011001, 00000000. Row 4. Step 2, determine the subnet mask. Row 5. In binary, 11111111, 11111111, 11111111, and 10000000. Row 6. In decimal, 255, 255, 255, 128. Row 7. Step 3, determine the network I D’s. Row 8. Network I D 1, 11000000, 10101000, 01011001, 00000000. Row 9. In decimal, 192, 168, 89, 0. Row 10. In C I D R notation, 192.168.89.0 or 25. Row 11. Network I D 2, 11000000, 10101000, 01011001, 00000000. Row 12. In decimal, 192, 168, 89, 0. Row 13. In C I D R notation, 192.168.89.128 or 25."/>
          <p:cNvGraphicFramePr>
            <a:graphicFrameLocks noGrp="1"/>
          </p:cNvGraphicFramePr>
          <p:nvPr>
            <p:extLst>
              <p:ext uri="{D42A27DB-BD31-4B8C-83A1-F6EECF244321}">
                <p14:modId xmlns:p14="http://schemas.microsoft.com/office/powerpoint/2010/main" val="3933388078"/>
              </p:ext>
            </p:extLst>
          </p:nvPr>
        </p:nvGraphicFramePr>
        <p:xfrm>
          <a:off x="368423" y="2303756"/>
          <a:ext cx="6096000" cy="2468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3360">
                <a:tc>
                  <a:txBody>
                    <a:bodyPr/>
                    <a:lstStyle/>
                    <a:p>
                      <a:r>
                        <a:rPr lang="en-US" sz="1000" dirty="0" smtClean="0">
                          <a:solidFill>
                            <a:schemeClr val="tx1"/>
                          </a:solidFill>
                        </a:rPr>
                        <a:t>Subnet 1:</a:t>
                      </a:r>
                      <a:endParaRPr lang="en-US" sz="1000" dirty="0">
                        <a:solidFill>
                          <a:schemeClr val="tx1"/>
                        </a:solidFill>
                      </a:endParaRPr>
                    </a:p>
                  </a:txBody>
                  <a:tcPr>
                    <a:solidFill>
                      <a:schemeClr val="bg1">
                        <a:lumMod val="85000"/>
                      </a:schemeClr>
                    </a:solidFill>
                  </a:tcPr>
                </a:tc>
                <a:tc>
                  <a:txBody>
                    <a:bodyPr/>
                    <a:lstStyle/>
                    <a:p>
                      <a:r>
                        <a:rPr lang="en-US" sz="1000" dirty="0" smtClean="0">
                          <a:solidFill>
                            <a:schemeClr val="bg1">
                              <a:lumMod val="85000"/>
                            </a:schemeClr>
                          </a:solidFill>
                        </a:rPr>
                        <a:t>blank</a:t>
                      </a:r>
                      <a:endParaRPr lang="en-US" sz="1000" dirty="0">
                        <a:solidFill>
                          <a:schemeClr val="bg1">
                            <a:lumMod val="85000"/>
                          </a:schemeClr>
                        </a:solidFill>
                      </a:endParaRPr>
                    </a:p>
                  </a:txBody>
                  <a:tcPr>
                    <a:solidFill>
                      <a:schemeClr val="bg1">
                        <a:lumMod val="85000"/>
                      </a:schemeClr>
                    </a:solidFill>
                  </a:tcPr>
                </a:tc>
                <a:tc>
                  <a:txBody>
                    <a:bodyPr/>
                    <a:lstStyle/>
                    <a:p>
                      <a:r>
                        <a:rPr lang="en-US" sz="1000" dirty="0" smtClean="0">
                          <a:solidFill>
                            <a:schemeClr val="bg1">
                              <a:lumMod val="85000"/>
                            </a:schemeClr>
                          </a:solidFill>
                        </a:rPr>
                        <a:t>blank</a:t>
                      </a:r>
                      <a:endParaRPr lang="en-US" sz="1000" dirty="0"/>
                    </a:p>
                  </a:txBody>
                  <a:tcPr>
                    <a:solidFill>
                      <a:schemeClr val="bg1">
                        <a:lumMod val="85000"/>
                      </a:schemeClr>
                    </a:solidFill>
                  </a:tcPr>
                </a:tc>
                <a:tc>
                  <a:txBody>
                    <a:bodyPr/>
                    <a:lstStyle/>
                    <a:p>
                      <a:r>
                        <a:rPr lang="en-US" sz="1000" dirty="0" smtClean="0">
                          <a:solidFill>
                            <a:schemeClr val="bg1">
                              <a:lumMod val="85000"/>
                            </a:schemeClr>
                          </a:solidFill>
                        </a:rPr>
                        <a:t>blank</a:t>
                      </a:r>
                      <a:endParaRPr lang="en-US" sz="1000" dirty="0"/>
                    </a:p>
                  </a:txBody>
                  <a:tcPr>
                    <a:solidFill>
                      <a:schemeClr val="bg1">
                        <a:lumMod val="85000"/>
                      </a:schemeClr>
                    </a:solidFill>
                  </a:tcPr>
                </a:tc>
                <a:tc>
                  <a:txBody>
                    <a:bodyPr/>
                    <a:lstStyle/>
                    <a:p>
                      <a:r>
                        <a:rPr lang="en-US" sz="1000" dirty="0" smtClean="0">
                          <a:solidFill>
                            <a:schemeClr val="bg1">
                              <a:lumMod val="85000"/>
                            </a:schemeClr>
                          </a:solidFill>
                        </a:rPr>
                        <a:t>blank</a:t>
                      </a:r>
                      <a:endParaRPr lang="en-US" sz="1000" dirty="0"/>
                    </a:p>
                  </a:txBody>
                  <a:tcPr>
                    <a:solidFill>
                      <a:schemeClr val="bg1">
                        <a:lumMod val="85000"/>
                      </a:schemeClr>
                    </a:solidFill>
                  </a:tcPr>
                </a:tc>
                <a:extLst>
                  <a:ext uri="{0D108BD9-81ED-4DB2-BD59-A6C34878D82A}">
                    <a16:rowId xmlns:a16="http://schemas.microsoft.com/office/drawing/2014/main" val="10001"/>
                  </a:ext>
                </a:extLst>
              </a:tr>
              <a:tr h="228600">
                <a:tc>
                  <a:txBody>
                    <a:bodyPr/>
                    <a:lstStyle/>
                    <a:p>
                      <a:r>
                        <a:rPr lang="en-US" sz="1000" dirty="0" smtClean="0"/>
                        <a:t>First host, binary</a:t>
                      </a:r>
                      <a:endParaRPr lang="en-US" sz="1000" dirty="0"/>
                    </a:p>
                  </a:txBody>
                  <a:tcPr/>
                </a:tc>
                <a:tc>
                  <a:txBody>
                    <a:bodyPr/>
                    <a:lstStyle/>
                    <a:p>
                      <a:r>
                        <a:rPr lang="en-US" sz="1000" dirty="0" smtClean="0"/>
                        <a:t>11000000</a:t>
                      </a:r>
                      <a:endParaRPr lang="en-US" sz="1000" dirty="0"/>
                    </a:p>
                  </a:txBody>
                  <a:tcPr/>
                </a:tc>
                <a:tc>
                  <a:txBody>
                    <a:bodyPr/>
                    <a:lstStyle/>
                    <a:p>
                      <a:r>
                        <a:rPr lang="en-US" sz="1000" dirty="0" smtClean="0"/>
                        <a:t>10101000</a:t>
                      </a:r>
                      <a:endParaRPr lang="en-US" sz="1000" dirty="0"/>
                    </a:p>
                  </a:txBody>
                  <a:tcPr/>
                </a:tc>
                <a:tc>
                  <a:txBody>
                    <a:bodyPr/>
                    <a:lstStyle/>
                    <a:p>
                      <a:r>
                        <a:rPr lang="en-US" sz="1000" dirty="0" smtClean="0"/>
                        <a:t>01011001</a:t>
                      </a:r>
                      <a:endParaRPr lang="en-US" sz="1000" dirty="0"/>
                    </a:p>
                  </a:txBody>
                  <a:tcPr/>
                </a:tc>
                <a:tc>
                  <a:txBody>
                    <a:bodyPr/>
                    <a:lstStyle/>
                    <a:p>
                      <a:r>
                        <a:rPr lang="en-US" sz="1000" dirty="0" smtClean="0"/>
                        <a:t>00000001</a:t>
                      </a:r>
                      <a:endParaRPr lang="en-US" sz="1000" dirty="0"/>
                    </a:p>
                  </a:txBody>
                  <a:tcPr/>
                </a:tc>
                <a:extLst>
                  <a:ext uri="{0D108BD9-81ED-4DB2-BD59-A6C34878D82A}">
                    <a16:rowId xmlns:a16="http://schemas.microsoft.com/office/drawing/2014/main" val="10002"/>
                  </a:ext>
                </a:extLst>
              </a:tr>
              <a:tr h="259080">
                <a:tc>
                  <a:txBody>
                    <a:bodyPr/>
                    <a:lstStyle/>
                    <a:p>
                      <a:r>
                        <a:rPr lang="en-US" sz="1000" dirty="0" smtClean="0"/>
                        <a:t>First</a:t>
                      </a:r>
                      <a:r>
                        <a:rPr lang="en-US" sz="1000" baseline="0" dirty="0" smtClean="0"/>
                        <a:t> host decimal</a:t>
                      </a:r>
                      <a:endParaRPr lang="en-US" sz="1000" dirty="0"/>
                    </a:p>
                  </a:txBody>
                  <a:tcPr/>
                </a:tc>
                <a:tc>
                  <a:txBody>
                    <a:bodyPr/>
                    <a:lstStyle/>
                    <a:p>
                      <a:r>
                        <a:rPr lang="en-US" sz="1000" dirty="0" smtClean="0"/>
                        <a:t>192</a:t>
                      </a:r>
                      <a:endParaRPr lang="en-US" sz="1000" dirty="0"/>
                    </a:p>
                  </a:txBody>
                  <a:tcPr/>
                </a:tc>
                <a:tc>
                  <a:txBody>
                    <a:bodyPr/>
                    <a:lstStyle/>
                    <a:p>
                      <a:r>
                        <a:rPr lang="en-US" sz="1000" dirty="0" smtClean="0"/>
                        <a:t>168</a:t>
                      </a:r>
                      <a:endParaRPr lang="en-US" sz="1000" dirty="0"/>
                    </a:p>
                  </a:txBody>
                  <a:tcPr/>
                </a:tc>
                <a:tc>
                  <a:txBody>
                    <a:bodyPr/>
                    <a:lstStyle/>
                    <a:p>
                      <a:r>
                        <a:rPr lang="en-US" sz="1000" dirty="0" smtClean="0"/>
                        <a:t>89</a:t>
                      </a:r>
                      <a:endParaRPr lang="en-US" sz="1000" dirty="0"/>
                    </a:p>
                  </a:txBody>
                  <a:tcPr/>
                </a:tc>
                <a:tc>
                  <a:txBody>
                    <a:bodyPr/>
                    <a:lstStyle/>
                    <a:p>
                      <a:r>
                        <a:rPr lang="en-US" sz="1000" dirty="0" smtClean="0"/>
                        <a:t>1</a:t>
                      </a:r>
                      <a:endParaRPr lang="en-US" sz="1000" dirty="0"/>
                    </a:p>
                  </a:txBody>
                  <a:tcPr/>
                </a:tc>
                <a:extLst>
                  <a:ext uri="{0D108BD9-81ED-4DB2-BD59-A6C34878D82A}">
                    <a16:rowId xmlns:a16="http://schemas.microsoft.com/office/drawing/2014/main" val="10003"/>
                  </a:ext>
                </a:extLst>
              </a:tr>
              <a:tr h="228600">
                <a:tc>
                  <a:txBody>
                    <a:bodyPr/>
                    <a:lstStyle/>
                    <a:p>
                      <a:r>
                        <a:rPr lang="en-US" sz="1000" b="0" dirty="0" smtClean="0"/>
                        <a:t>Last host, binary</a:t>
                      </a:r>
                      <a:endParaRPr lang="en-US" sz="1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11000000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10101000</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01011001</a:t>
                      </a:r>
                      <a:endParaRPr lang="en-US" sz="1000" dirty="0"/>
                    </a:p>
                  </a:txBody>
                  <a:tcPr/>
                </a:tc>
                <a:tc>
                  <a:txBody>
                    <a:bodyPr/>
                    <a:lstStyle/>
                    <a:p>
                      <a:r>
                        <a:rPr lang="en-US" sz="1000" dirty="0" smtClean="0"/>
                        <a:t>01111110</a:t>
                      </a:r>
                      <a:endParaRPr lang="en-US" sz="1000" dirty="0"/>
                    </a:p>
                  </a:txBody>
                  <a:tcPr/>
                </a:tc>
                <a:extLst>
                  <a:ext uri="{0D108BD9-81ED-4DB2-BD59-A6C34878D82A}">
                    <a16:rowId xmlns:a16="http://schemas.microsoft.com/office/drawing/2014/main" val="10004"/>
                  </a:ext>
                </a:extLst>
              </a:tr>
              <a:tr h="213360">
                <a:tc>
                  <a:txBody>
                    <a:bodyPr/>
                    <a:lstStyle/>
                    <a:p>
                      <a:r>
                        <a:rPr lang="en-US" sz="1000" dirty="0" smtClean="0"/>
                        <a:t>Last host, decimal</a:t>
                      </a:r>
                      <a:endParaRPr lang="en-US" sz="1000" dirty="0"/>
                    </a:p>
                  </a:txBody>
                  <a:tcPr/>
                </a:tc>
                <a:tc>
                  <a:txBody>
                    <a:bodyPr/>
                    <a:lstStyle/>
                    <a:p>
                      <a:r>
                        <a:rPr lang="en-US" sz="1000" dirty="0" smtClean="0"/>
                        <a:t>192</a:t>
                      </a:r>
                      <a:endParaRPr lang="en-US" sz="1000" dirty="0"/>
                    </a:p>
                  </a:txBody>
                  <a:tcPr/>
                </a:tc>
                <a:tc>
                  <a:txBody>
                    <a:bodyPr/>
                    <a:lstStyle/>
                    <a:p>
                      <a:r>
                        <a:rPr lang="en-US" sz="1000" dirty="0" smtClean="0"/>
                        <a:t>168</a:t>
                      </a:r>
                      <a:endParaRPr lang="en-US" sz="1000" dirty="0"/>
                    </a:p>
                  </a:txBody>
                  <a:tcPr/>
                </a:tc>
                <a:tc>
                  <a:txBody>
                    <a:bodyPr/>
                    <a:lstStyle/>
                    <a:p>
                      <a:r>
                        <a:rPr lang="en-US" sz="1000" dirty="0" smtClean="0"/>
                        <a:t>89</a:t>
                      </a:r>
                      <a:endParaRPr lang="en-US" sz="1000" dirty="0"/>
                    </a:p>
                  </a:txBody>
                  <a:tcPr/>
                </a:tc>
                <a:tc>
                  <a:txBody>
                    <a:bodyPr/>
                    <a:lstStyle/>
                    <a:p>
                      <a:r>
                        <a:rPr lang="en-US" sz="1000" dirty="0" smtClean="0"/>
                        <a:t>126</a:t>
                      </a:r>
                      <a:endParaRPr lang="en-US" sz="1000" dirty="0"/>
                    </a:p>
                  </a:txBody>
                  <a:tcPr/>
                </a:tc>
                <a:extLst>
                  <a:ext uri="{0D108BD9-81ED-4DB2-BD59-A6C34878D82A}">
                    <a16:rowId xmlns:a16="http://schemas.microsoft.com/office/drawing/2014/main" val="10005"/>
                  </a:ext>
                </a:extLst>
              </a:tr>
              <a:tr h="198120">
                <a:tc>
                  <a:txBody>
                    <a:bodyPr/>
                    <a:lstStyle/>
                    <a:p>
                      <a:r>
                        <a:rPr lang="en-US" sz="1000" dirty="0" smtClean="0"/>
                        <a:t>Subnet 2:</a:t>
                      </a:r>
                      <a:endParaRPr lang="en-US" sz="1000" dirty="0"/>
                    </a:p>
                  </a:txBody>
                  <a:tcPr/>
                </a:tc>
                <a:tc>
                  <a:txBody>
                    <a:bodyPr/>
                    <a:lstStyle/>
                    <a:p>
                      <a:r>
                        <a:rPr lang="en-US" sz="1000" dirty="0" smtClean="0">
                          <a:solidFill>
                            <a:schemeClr val="bg2">
                              <a:lumMod val="60000"/>
                              <a:lumOff val="40000"/>
                            </a:schemeClr>
                          </a:solidFill>
                        </a:rPr>
                        <a:t>blank</a:t>
                      </a:r>
                      <a:endParaRPr lang="en-US" sz="1000" dirty="0">
                        <a:solidFill>
                          <a:schemeClr val="bg2">
                            <a:lumMod val="60000"/>
                            <a:lumOff val="40000"/>
                          </a:schemeClr>
                        </a:solidFill>
                      </a:endParaRPr>
                    </a:p>
                  </a:txBody>
                  <a:tcPr/>
                </a:tc>
                <a:tc>
                  <a:txBody>
                    <a:bodyPr/>
                    <a:lstStyle/>
                    <a:p>
                      <a:r>
                        <a:rPr lang="en-US" sz="1000" dirty="0" smtClean="0">
                          <a:solidFill>
                            <a:schemeClr val="bg2">
                              <a:lumMod val="60000"/>
                              <a:lumOff val="40000"/>
                            </a:schemeClr>
                          </a:solidFill>
                        </a:rPr>
                        <a:t>blank</a:t>
                      </a:r>
                      <a:endParaRPr lang="en-US" sz="1000" dirty="0">
                        <a:solidFill>
                          <a:schemeClr val="bg2">
                            <a:lumMod val="60000"/>
                            <a:lumOff val="40000"/>
                          </a:schemeClr>
                        </a:solidFill>
                      </a:endParaRPr>
                    </a:p>
                  </a:txBody>
                  <a:tcPr/>
                </a:tc>
                <a:tc>
                  <a:txBody>
                    <a:bodyPr/>
                    <a:lstStyle/>
                    <a:p>
                      <a:r>
                        <a:rPr lang="en-US" sz="1000" dirty="0" smtClean="0">
                          <a:solidFill>
                            <a:schemeClr val="bg2">
                              <a:lumMod val="60000"/>
                              <a:lumOff val="40000"/>
                            </a:schemeClr>
                          </a:solidFill>
                        </a:rPr>
                        <a:t>blank</a:t>
                      </a:r>
                      <a:endParaRPr lang="en-US" sz="1000" dirty="0">
                        <a:solidFill>
                          <a:schemeClr val="bg2">
                            <a:lumMod val="60000"/>
                            <a:lumOff val="40000"/>
                          </a:schemeClr>
                        </a:solidFill>
                      </a:endParaRPr>
                    </a:p>
                  </a:txBody>
                  <a:tcPr/>
                </a:tc>
                <a:tc>
                  <a:txBody>
                    <a:bodyPr/>
                    <a:lstStyle/>
                    <a:p>
                      <a:r>
                        <a:rPr lang="en-US" sz="1000" dirty="0" smtClean="0">
                          <a:solidFill>
                            <a:schemeClr val="bg2">
                              <a:lumMod val="60000"/>
                              <a:lumOff val="40000"/>
                            </a:schemeClr>
                          </a:solidFill>
                        </a:rPr>
                        <a:t>blank</a:t>
                      </a:r>
                      <a:endParaRPr lang="en-US" sz="1000" dirty="0">
                        <a:solidFill>
                          <a:schemeClr val="bg2">
                            <a:lumMod val="60000"/>
                            <a:lumOff val="40000"/>
                          </a:schemeClr>
                        </a:solidFill>
                      </a:endParaRPr>
                    </a:p>
                  </a:txBody>
                  <a:tcPr/>
                </a:tc>
                <a:extLst>
                  <a:ext uri="{0D108BD9-81ED-4DB2-BD59-A6C34878D82A}">
                    <a16:rowId xmlns:a16="http://schemas.microsoft.com/office/drawing/2014/main" val="10006"/>
                  </a:ext>
                </a:extLst>
              </a:tr>
              <a:tr h="259080">
                <a:tc>
                  <a:txBody>
                    <a:bodyPr/>
                    <a:lstStyle/>
                    <a:p>
                      <a:r>
                        <a:rPr lang="en-US" sz="1000" b="0" dirty="0" smtClean="0"/>
                        <a:t>First host, binary</a:t>
                      </a:r>
                      <a:endParaRPr lang="en-US" sz="1000" b="0" dirty="0"/>
                    </a:p>
                  </a:txBody>
                  <a:tcPr/>
                </a:tc>
                <a:tc>
                  <a:txBody>
                    <a:bodyPr/>
                    <a:lstStyle/>
                    <a:p>
                      <a:r>
                        <a:rPr lang="en-US" sz="1000" dirty="0" smtClean="0"/>
                        <a:t>11000000</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10101000</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01011001</a:t>
                      </a:r>
                      <a:endParaRPr lang="en-US" sz="1000" dirty="0"/>
                    </a:p>
                  </a:txBody>
                  <a:tcPr/>
                </a:tc>
                <a:tc>
                  <a:txBody>
                    <a:bodyPr/>
                    <a:lstStyle/>
                    <a:p>
                      <a:r>
                        <a:rPr lang="en-US" sz="1000" dirty="0" smtClean="0"/>
                        <a:t>10000001</a:t>
                      </a:r>
                      <a:endParaRPr lang="en-US" sz="1000" dirty="0"/>
                    </a:p>
                  </a:txBody>
                  <a:tcPr/>
                </a:tc>
                <a:extLst>
                  <a:ext uri="{0D108BD9-81ED-4DB2-BD59-A6C34878D82A}">
                    <a16:rowId xmlns:a16="http://schemas.microsoft.com/office/drawing/2014/main" val="10007"/>
                  </a:ext>
                </a:extLst>
              </a:tr>
              <a:tr h="228600">
                <a:tc>
                  <a:txBody>
                    <a:bodyPr/>
                    <a:lstStyle/>
                    <a:p>
                      <a:r>
                        <a:rPr lang="en-US" sz="1000" dirty="0" smtClean="0"/>
                        <a:t>First host, decimal</a:t>
                      </a:r>
                      <a:endParaRPr lang="en-US" sz="1000" dirty="0"/>
                    </a:p>
                  </a:txBody>
                  <a:tcPr/>
                </a:tc>
                <a:tc>
                  <a:txBody>
                    <a:bodyPr/>
                    <a:lstStyle/>
                    <a:p>
                      <a:r>
                        <a:rPr lang="en-US" sz="1000" dirty="0" smtClean="0"/>
                        <a:t>192</a:t>
                      </a:r>
                      <a:endParaRPr lang="en-US" sz="1000" dirty="0"/>
                    </a:p>
                  </a:txBody>
                  <a:tcPr/>
                </a:tc>
                <a:tc>
                  <a:txBody>
                    <a:bodyPr/>
                    <a:lstStyle/>
                    <a:p>
                      <a:r>
                        <a:rPr lang="en-US" sz="1000" dirty="0" smtClean="0"/>
                        <a:t>168</a:t>
                      </a:r>
                      <a:endParaRPr lang="en-US" sz="1000" dirty="0"/>
                    </a:p>
                  </a:txBody>
                  <a:tcPr/>
                </a:tc>
                <a:tc>
                  <a:txBody>
                    <a:bodyPr/>
                    <a:lstStyle/>
                    <a:p>
                      <a:r>
                        <a:rPr lang="en-US" sz="1000" dirty="0" smtClean="0"/>
                        <a:t>89</a:t>
                      </a:r>
                      <a:endParaRPr lang="en-US" sz="1000" dirty="0"/>
                    </a:p>
                  </a:txBody>
                  <a:tcPr/>
                </a:tc>
                <a:tc>
                  <a:txBody>
                    <a:bodyPr/>
                    <a:lstStyle/>
                    <a:p>
                      <a:r>
                        <a:rPr lang="en-US" sz="1000" dirty="0" smtClean="0"/>
                        <a:t>129</a:t>
                      </a:r>
                      <a:endParaRPr lang="en-US" sz="1000" dirty="0"/>
                    </a:p>
                  </a:txBody>
                  <a:tcPr/>
                </a:tc>
                <a:extLst>
                  <a:ext uri="{0D108BD9-81ED-4DB2-BD59-A6C34878D82A}">
                    <a16:rowId xmlns:a16="http://schemas.microsoft.com/office/drawing/2014/main" val="10008"/>
                  </a:ext>
                </a:extLst>
              </a:tr>
              <a:tr h="228600">
                <a:tc>
                  <a:txBody>
                    <a:bodyPr/>
                    <a:lstStyle/>
                    <a:p>
                      <a:r>
                        <a:rPr lang="en-US" sz="1000" dirty="0" smtClean="0"/>
                        <a:t>Last host, binary</a:t>
                      </a:r>
                      <a:endParaRPr lang="en-US" sz="1000" dirty="0"/>
                    </a:p>
                  </a:txBody>
                  <a:tcPr/>
                </a:tc>
                <a:tc>
                  <a:txBody>
                    <a:bodyPr/>
                    <a:lstStyle/>
                    <a:p>
                      <a:r>
                        <a:rPr lang="en-US" sz="1000" dirty="0" smtClean="0"/>
                        <a:t>11000000</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10101000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01011001</a:t>
                      </a:r>
                    </a:p>
                  </a:txBody>
                  <a:tcPr/>
                </a:tc>
                <a:tc>
                  <a:txBody>
                    <a:bodyPr/>
                    <a:lstStyle/>
                    <a:p>
                      <a:r>
                        <a:rPr lang="en-US" sz="1000" dirty="0" smtClean="0"/>
                        <a:t>11111110</a:t>
                      </a:r>
                      <a:endParaRPr lang="en-US" sz="1000" dirty="0"/>
                    </a:p>
                  </a:txBody>
                  <a:tcPr/>
                </a:tc>
                <a:extLst>
                  <a:ext uri="{0D108BD9-81ED-4DB2-BD59-A6C34878D82A}">
                    <a16:rowId xmlns:a16="http://schemas.microsoft.com/office/drawing/2014/main" val="10009"/>
                  </a:ext>
                </a:extLst>
              </a:tr>
              <a:tr h="213360">
                <a:tc>
                  <a:txBody>
                    <a:bodyPr/>
                    <a:lstStyle/>
                    <a:p>
                      <a:r>
                        <a:rPr lang="en-US" sz="1000" dirty="0" smtClean="0"/>
                        <a:t>Last host, decimal</a:t>
                      </a:r>
                      <a:endParaRPr lang="en-US" sz="1000" dirty="0"/>
                    </a:p>
                  </a:txBody>
                  <a:tcPr/>
                </a:tc>
                <a:tc>
                  <a:txBody>
                    <a:bodyPr/>
                    <a:lstStyle/>
                    <a:p>
                      <a:r>
                        <a:rPr lang="en-US" sz="1000" dirty="0" smtClean="0"/>
                        <a:t>192</a:t>
                      </a:r>
                      <a:endParaRPr lang="en-US" sz="1000" dirty="0"/>
                    </a:p>
                  </a:txBody>
                  <a:tcPr/>
                </a:tc>
                <a:tc>
                  <a:txBody>
                    <a:bodyPr/>
                    <a:lstStyle/>
                    <a:p>
                      <a:r>
                        <a:rPr lang="en-US" sz="1000" dirty="0" smtClean="0"/>
                        <a:t>168</a:t>
                      </a:r>
                      <a:endParaRPr lang="en-US" sz="1000" dirty="0"/>
                    </a:p>
                  </a:txBody>
                  <a:tcPr/>
                </a:tc>
                <a:tc>
                  <a:txBody>
                    <a:bodyPr/>
                    <a:lstStyle/>
                    <a:p>
                      <a:r>
                        <a:rPr lang="en-US" sz="1000" dirty="0" smtClean="0"/>
                        <a:t>89</a:t>
                      </a:r>
                      <a:endParaRPr lang="en-US" sz="1000" dirty="0"/>
                    </a:p>
                  </a:txBody>
                  <a:tcPr/>
                </a:tc>
                <a:tc>
                  <a:txBody>
                    <a:bodyPr/>
                    <a:lstStyle/>
                    <a:p>
                      <a:r>
                        <a:rPr lang="en-US" sz="1000" dirty="0" smtClean="0"/>
                        <a:t>254</a:t>
                      </a:r>
                      <a:endParaRPr lang="en-US" sz="1000" dirty="0"/>
                    </a:p>
                  </a:txBody>
                  <a:tcPr/>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6393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 Mask Tables (1 of 3)</a:t>
            </a:r>
            <a:endParaRPr lang="en-US" noProof="0" dirty="0"/>
          </a:p>
        </p:txBody>
      </p:sp>
      <p:sp>
        <p:nvSpPr>
          <p:cNvPr id="3" name="Content Placeholder 2"/>
          <p:cNvSpPr>
            <a:spLocks noGrp="1"/>
          </p:cNvSpPr>
          <p:nvPr>
            <p:ph idx="1"/>
          </p:nvPr>
        </p:nvSpPr>
        <p:spPr>
          <a:xfrm>
            <a:off x="365125" y="1538818"/>
            <a:ext cx="8415338" cy="3096232"/>
          </a:xfrm>
        </p:spPr>
        <p:txBody>
          <a:bodyPr/>
          <a:lstStyle/>
          <a:p>
            <a:pPr>
              <a:lnSpc>
                <a:spcPct val="90000"/>
              </a:lnSpc>
              <a:spcBef>
                <a:spcPts val="1000"/>
              </a:spcBef>
            </a:pPr>
            <a:r>
              <a:rPr lang="en-US" noProof="0" dirty="0"/>
              <a:t>Class A, Class B, and Class C </a:t>
            </a:r>
            <a:r>
              <a:rPr lang="en-US" noProof="0" dirty="0" smtClean="0"/>
              <a:t>networks can </a:t>
            </a:r>
            <a:r>
              <a:rPr lang="en-US" noProof="0" dirty="0"/>
              <a:t>be </a:t>
            </a:r>
            <a:r>
              <a:rPr lang="en-US" noProof="0" dirty="0" smtClean="0"/>
              <a:t>subnetted:</a:t>
            </a:r>
            <a:endParaRPr lang="en-US" b="1" noProof="0" dirty="0"/>
          </a:p>
          <a:p>
            <a:pPr lvl="1">
              <a:lnSpc>
                <a:spcPct val="90000"/>
              </a:lnSpc>
              <a:spcBef>
                <a:spcPts val="1000"/>
              </a:spcBef>
            </a:pPr>
            <a:r>
              <a:rPr lang="en-US" noProof="0" dirty="0"/>
              <a:t>Each class has different number of host information bits usable for subnet information</a:t>
            </a:r>
          </a:p>
          <a:p>
            <a:pPr lvl="1">
              <a:lnSpc>
                <a:spcPct val="90000"/>
              </a:lnSpc>
              <a:spcBef>
                <a:spcPts val="1000"/>
              </a:spcBef>
            </a:pPr>
            <a:r>
              <a:rPr lang="en-US" noProof="0" dirty="0"/>
              <a:t>Varies depending on network class and the way subnetting is </a:t>
            </a:r>
            <a:r>
              <a:rPr lang="en-US" noProof="0" dirty="0" smtClean="0"/>
              <a:t>used</a:t>
            </a:r>
          </a:p>
          <a:p>
            <a:pPr>
              <a:lnSpc>
                <a:spcPct val="90000"/>
              </a:lnSpc>
              <a:spcBef>
                <a:spcPts val="1000"/>
              </a:spcBef>
            </a:pPr>
            <a:r>
              <a:rPr lang="en-US" noProof="0" dirty="0" smtClean="0"/>
              <a:t>Table 8-6 (see the next slide)</a:t>
            </a:r>
          </a:p>
          <a:p>
            <a:pPr lvl="1">
              <a:lnSpc>
                <a:spcPct val="90000"/>
              </a:lnSpc>
              <a:spcBef>
                <a:spcPts val="1000"/>
              </a:spcBef>
            </a:pPr>
            <a:r>
              <a:rPr lang="en-US" noProof="0" dirty="0" smtClean="0"/>
              <a:t>Lists the number of subnets and hosts that can be created by subnetting a Class B network</a:t>
            </a:r>
          </a:p>
          <a:p>
            <a:pPr>
              <a:lnSpc>
                <a:spcPct val="90000"/>
              </a:lnSpc>
              <a:spcBef>
                <a:spcPts val="1000"/>
              </a:spcBef>
            </a:pPr>
            <a:r>
              <a:rPr lang="en-US" noProof="0" dirty="0" smtClean="0"/>
              <a:t>Table 8-7 (see the following slide)</a:t>
            </a:r>
          </a:p>
          <a:p>
            <a:pPr lvl="1">
              <a:lnSpc>
                <a:spcPct val="90000"/>
              </a:lnSpc>
              <a:spcBef>
                <a:spcPts val="1000"/>
              </a:spcBef>
            </a:pPr>
            <a:r>
              <a:rPr lang="en-US" noProof="0" dirty="0" smtClean="0"/>
              <a:t>Lists the numbers of subnets and hosts that can be created by subnetting a Class C 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6865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 Mask Tables (2 of 3)</a:t>
            </a:r>
            <a:endParaRPr lang="en-US" noProof="0" dirty="0"/>
          </a:p>
        </p:txBody>
      </p:sp>
      <p:sp>
        <p:nvSpPr>
          <p:cNvPr id="3" name="Content Placeholder 2"/>
          <p:cNvSpPr>
            <a:spLocks noGrp="1"/>
          </p:cNvSpPr>
          <p:nvPr>
            <p:ph idx="1"/>
          </p:nvPr>
        </p:nvSpPr>
        <p:spPr>
          <a:xfrm>
            <a:off x="376526" y="1371600"/>
            <a:ext cx="8415338" cy="249299"/>
          </a:xfrm>
        </p:spPr>
        <p:txBody>
          <a:bodyPr/>
          <a:lstStyle/>
          <a:p>
            <a:pPr>
              <a:lnSpc>
                <a:spcPct val="90000"/>
              </a:lnSpc>
            </a:pPr>
            <a:r>
              <a:rPr lang="en-US" sz="1800" noProof="0" dirty="0" smtClean="0"/>
              <a:t>Table 8-6 I</a:t>
            </a:r>
            <a:r>
              <a:rPr lang="en-US" sz="100" noProof="0" dirty="0" smtClean="0"/>
              <a:t> </a:t>
            </a:r>
            <a:r>
              <a:rPr lang="en-US" sz="1800" noProof="0" dirty="0" smtClean="0"/>
              <a:t>P</a:t>
            </a:r>
            <a:r>
              <a:rPr lang="en-US" sz="100" noProof="0" dirty="0" smtClean="0"/>
              <a:t> </a:t>
            </a:r>
            <a:r>
              <a:rPr lang="en-US" sz="1800" noProof="0" dirty="0" smtClean="0"/>
              <a:t>v</a:t>
            </a:r>
            <a:r>
              <a:rPr lang="en-US" sz="100" noProof="0" dirty="0" smtClean="0"/>
              <a:t> </a:t>
            </a:r>
            <a:r>
              <a:rPr lang="en-US" sz="1800" noProof="0" dirty="0" smtClean="0"/>
              <a:t>4 Class B subnet masks</a:t>
            </a:r>
            <a:endParaRPr lang="en-US" sz="1800" noProof="0" dirty="0"/>
          </a:p>
        </p:txBody>
      </p:sp>
      <p:graphicFrame>
        <p:nvGraphicFramePr>
          <p:cNvPr id="5" name="Table 4" descr="The table shows four columns and fourteen rows. The column headings from left to right are as follows: subnet mask, cidr notation, number of subnets on network, and number of hosts per subnet. The rows are as follows. Row 1. Subnet mask, 255.255.128.0. Cidr notation, forward slash17. Number of subnets on network, 2. Number of hosts per subnet, 32,766. Row 2. Subnet mask, 255.255.191.0. Cidr notation, forward slash18. Number of subnets on network, 4. Number of hosts per subnet, 16,382. Row 3. Subnet mask, 255.255.244.0. Cidr notation, forward slash19. Number of subnets on network, 8. Number of hosts per subnet, 8190. Row 4. Subnet mask, 255.255.240.0. Cidr notation, forward slash20. Number of subnets on network, 16. Number of hosts per subnet, 4094. Row 5. Subnet mask, 255.255.248. Cidr notation, forward slash21. Number of subnets on network, 32. Number of hosts per subnet, 2046. Row 6. Subnet mask, 255.255.252.0. Cidr notation, forward slash22. Number of subnets on network, 64. Number of hosts per subnet, 1022. Row 7. Subnet mask, 255.255.254.0. Cidr notation, forward slash23. Number of subnets on network, 128. Number of hosts per subnet, 510. Row 8. Subnet mask, 255.255.255.0. Cidr notation, forward slash24. Number of subnets on network, 256. Number of hosts per subnet, 254. Row 9. Subnet mask, 255.255.255.128. Cidr notation, forward slash25. Number of subnets on network, 512. Number of hosts per subnet, 126. Row 10. Subnet mask, 255.255.255.192. Cidr notation, forward slash26. Number of subnets on network, 1024. Number of hosts per subnet, 62. Row 11. Subnet mask, 255.255.255.224. Cidr notation, forward slash27. Number of subnets on network, 2048. Number of hosts per subnet, 30. Row 12. Subnet mask, 255.255.255.240. Cidr notation, forward slash28. Number of subnets on network, 4096. Number of hosts per subnet, 14.  Row 13. Subnet mask, 255.255.255.248. Cidr notation, forward slash29. Number of subnets on network, 8192. Number of hosts per subnet, 6. Row 14. Subnet mask, 255.255.255.252. Cidr notation, forward slash30. Number of subnets on network, 16,384. Number of hosts per subnet, 2.     &#10;              &#10;       &#10;"/>
          <p:cNvGraphicFramePr>
            <a:graphicFrameLocks noGrp="1"/>
          </p:cNvGraphicFramePr>
          <p:nvPr>
            <p:extLst>
              <p:ext uri="{D42A27DB-BD31-4B8C-83A1-F6EECF244321}">
                <p14:modId xmlns:p14="http://schemas.microsoft.com/office/powerpoint/2010/main" val="1100614450"/>
              </p:ext>
            </p:extLst>
          </p:nvPr>
        </p:nvGraphicFramePr>
        <p:xfrm>
          <a:off x="1295400" y="1752600"/>
          <a:ext cx="5403452" cy="44196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989113">
                  <a:extLst>
                    <a:ext uri="{9D8B030D-6E8A-4147-A177-3AD203B41FA5}">
                      <a16:colId xmlns:a16="http://schemas.microsoft.com/office/drawing/2014/main" val="20001"/>
                    </a:ext>
                  </a:extLst>
                </a:gridCol>
                <a:gridCol w="1449287">
                  <a:extLst>
                    <a:ext uri="{9D8B030D-6E8A-4147-A177-3AD203B41FA5}">
                      <a16:colId xmlns:a16="http://schemas.microsoft.com/office/drawing/2014/main" val="20002"/>
                    </a:ext>
                  </a:extLst>
                </a:gridCol>
                <a:gridCol w="1593452">
                  <a:extLst>
                    <a:ext uri="{9D8B030D-6E8A-4147-A177-3AD203B41FA5}">
                      <a16:colId xmlns:a16="http://schemas.microsoft.com/office/drawing/2014/main" val="20003"/>
                    </a:ext>
                  </a:extLst>
                </a:gridCol>
              </a:tblGrid>
              <a:tr h="457200">
                <a:tc>
                  <a:txBody>
                    <a:bodyPr/>
                    <a:lstStyle/>
                    <a:p>
                      <a:r>
                        <a:rPr lang="en-US" sz="1200" dirty="0" smtClean="0"/>
                        <a:t>Subnet mask</a:t>
                      </a:r>
                      <a:endParaRPr lang="en-US" sz="1200" dirty="0"/>
                    </a:p>
                  </a:txBody>
                  <a:tcPr/>
                </a:tc>
                <a:tc>
                  <a:txBody>
                    <a:bodyPr/>
                    <a:lstStyle/>
                    <a:p>
                      <a:r>
                        <a:rPr lang="en-US" sz="1200" dirty="0" smtClean="0"/>
                        <a:t>C</a:t>
                      </a:r>
                      <a:r>
                        <a:rPr lang="en-US" sz="100" dirty="0" smtClean="0"/>
                        <a:t> </a:t>
                      </a:r>
                      <a:r>
                        <a:rPr lang="en-US" sz="1200" dirty="0" smtClean="0"/>
                        <a:t>I</a:t>
                      </a:r>
                      <a:r>
                        <a:rPr lang="en-US" sz="100" dirty="0" smtClean="0"/>
                        <a:t> </a:t>
                      </a:r>
                      <a:r>
                        <a:rPr lang="en-US" sz="1200" dirty="0" smtClean="0"/>
                        <a:t>D</a:t>
                      </a:r>
                      <a:r>
                        <a:rPr lang="en-US" sz="100" dirty="0" smtClean="0"/>
                        <a:t> </a:t>
                      </a:r>
                      <a:r>
                        <a:rPr lang="en-US" sz="1200" dirty="0" smtClean="0"/>
                        <a:t>R</a:t>
                      </a:r>
                      <a:r>
                        <a:rPr lang="en-US" sz="1200" baseline="0" dirty="0" smtClean="0"/>
                        <a:t> notation</a:t>
                      </a:r>
                      <a:endParaRPr lang="en-US" sz="1200" dirty="0"/>
                    </a:p>
                  </a:txBody>
                  <a:tcPr/>
                </a:tc>
                <a:tc>
                  <a:txBody>
                    <a:bodyPr/>
                    <a:lstStyle/>
                    <a:p>
                      <a:r>
                        <a:rPr lang="en-US" sz="1200" dirty="0" smtClean="0"/>
                        <a:t>Number of subnets on</a:t>
                      </a:r>
                      <a:r>
                        <a:rPr lang="en-US" sz="1200" baseline="0" dirty="0" smtClean="0"/>
                        <a:t> network</a:t>
                      </a:r>
                      <a:endParaRPr lang="en-US" sz="1200" dirty="0"/>
                    </a:p>
                  </a:txBody>
                  <a:tcPr/>
                </a:tc>
                <a:tc>
                  <a:txBody>
                    <a:bodyPr/>
                    <a:lstStyle/>
                    <a:p>
                      <a:r>
                        <a:rPr lang="en-US" sz="1200" dirty="0" smtClean="0"/>
                        <a:t>Number of hosts per subnet</a:t>
                      </a:r>
                      <a:endParaRPr lang="en-US" sz="1200" dirty="0"/>
                    </a:p>
                  </a:txBody>
                  <a:tcPr/>
                </a:tc>
                <a:extLst>
                  <a:ext uri="{0D108BD9-81ED-4DB2-BD59-A6C34878D82A}">
                    <a16:rowId xmlns:a16="http://schemas.microsoft.com/office/drawing/2014/main" val="10000"/>
                  </a:ext>
                </a:extLst>
              </a:tr>
              <a:tr h="228600">
                <a:tc>
                  <a:txBody>
                    <a:bodyPr/>
                    <a:lstStyle/>
                    <a:p>
                      <a:r>
                        <a:rPr lang="en-US" sz="1200" dirty="0" smtClean="0"/>
                        <a:t>255.255.128.0</a:t>
                      </a:r>
                      <a:endParaRPr lang="en-US" sz="1200" dirty="0"/>
                    </a:p>
                  </a:txBody>
                  <a:tcPr/>
                </a:tc>
                <a:tc>
                  <a:txBody>
                    <a:bodyPr/>
                    <a:lstStyle/>
                    <a:p>
                      <a:r>
                        <a:rPr lang="en-US" sz="1200" dirty="0" smtClean="0"/>
                        <a:t>/17</a:t>
                      </a:r>
                      <a:endParaRPr lang="en-US" sz="1200" dirty="0"/>
                    </a:p>
                  </a:txBody>
                  <a:tcPr/>
                </a:tc>
                <a:tc>
                  <a:txBody>
                    <a:bodyPr/>
                    <a:lstStyle/>
                    <a:p>
                      <a:r>
                        <a:rPr lang="en-US" sz="1200" dirty="0" smtClean="0"/>
                        <a:t>2</a:t>
                      </a:r>
                      <a:endParaRPr lang="en-US" sz="1200" dirty="0"/>
                    </a:p>
                  </a:txBody>
                  <a:tcPr/>
                </a:tc>
                <a:tc>
                  <a:txBody>
                    <a:bodyPr/>
                    <a:lstStyle/>
                    <a:p>
                      <a:r>
                        <a:rPr lang="en-US" sz="1200" dirty="0" smtClean="0"/>
                        <a:t>32,766</a:t>
                      </a:r>
                      <a:endParaRPr lang="en-US" sz="1200" dirty="0"/>
                    </a:p>
                  </a:txBody>
                  <a:tcPr/>
                </a:tc>
                <a:extLst>
                  <a:ext uri="{0D108BD9-81ED-4DB2-BD59-A6C34878D82A}">
                    <a16:rowId xmlns:a16="http://schemas.microsoft.com/office/drawing/2014/main" val="10001"/>
                  </a:ext>
                </a:extLst>
              </a:tr>
              <a:tr h="259080">
                <a:tc>
                  <a:txBody>
                    <a:bodyPr/>
                    <a:lstStyle/>
                    <a:p>
                      <a:r>
                        <a:rPr lang="en-US" sz="1200" dirty="0" smtClean="0"/>
                        <a:t>255.255.192.0</a:t>
                      </a:r>
                      <a:endParaRPr lang="en-US" sz="1200" dirty="0"/>
                    </a:p>
                  </a:txBody>
                  <a:tcPr/>
                </a:tc>
                <a:tc>
                  <a:txBody>
                    <a:bodyPr/>
                    <a:lstStyle/>
                    <a:p>
                      <a:r>
                        <a:rPr lang="en-US" sz="1200" dirty="0" smtClean="0"/>
                        <a:t>/18</a:t>
                      </a:r>
                      <a:endParaRPr lang="en-US" sz="1200" dirty="0"/>
                    </a:p>
                  </a:txBody>
                  <a:tcPr/>
                </a:tc>
                <a:tc>
                  <a:txBody>
                    <a:bodyPr/>
                    <a:lstStyle/>
                    <a:p>
                      <a:r>
                        <a:rPr lang="en-US" sz="1200" dirty="0" smtClean="0"/>
                        <a:t>4</a:t>
                      </a:r>
                      <a:endParaRPr lang="en-US" sz="1200" dirty="0"/>
                    </a:p>
                  </a:txBody>
                  <a:tcPr/>
                </a:tc>
                <a:tc>
                  <a:txBody>
                    <a:bodyPr/>
                    <a:lstStyle/>
                    <a:p>
                      <a:r>
                        <a:rPr lang="en-US" sz="1200" dirty="0" smtClean="0"/>
                        <a:t>16,382</a:t>
                      </a:r>
                      <a:endParaRPr lang="en-US" sz="1200" dirty="0"/>
                    </a:p>
                  </a:txBody>
                  <a:tcPr/>
                </a:tc>
                <a:extLst>
                  <a:ext uri="{0D108BD9-81ED-4DB2-BD59-A6C34878D82A}">
                    <a16:rowId xmlns:a16="http://schemas.microsoft.com/office/drawing/2014/main" val="10002"/>
                  </a:ext>
                </a:extLst>
              </a:tr>
              <a:tr h="213360">
                <a:tc>
                  <a:txBody>
                    <a:bodyPr/>
                    <a:lstStyle/>
                    <a:p>
                      <a:r>
                        <a:rPr lang="en-US" sz="1200" dirty="0" smtClean="0"/>
                        <a:t>255.255.224.0</a:t>
                      </a:r>
                      <a:endParaRPr lang="en-US" sz="1200" dirty="0"/>
                    </a:p>
                  </a:txBody>
                  <a:tcPr/>
                </a:tc>
                <a:tc>
                  <a:txBody>
                    <a:bodyPr/>
                    <a:lstStyle/>
                    <a:p>
                      <a:r>
                        <a:rPr lang="en-US" sz="1200" dirty="0" smtClean="0"/>
                        <a:t>/19</a:t>
                      </a:r>
                      <a:endParaRPr lang="en-US" sz="1200" dirty="0"/>
                    </a:p>
                  </a:txBody>
                  <a:tcPr/>
                </a:tc>
                <a:tc>
                  <a:txBody>
                    <a:bodyPr/>
                    <a:lstStyle/>
                    <a:p>
                      <a:r>
                        <a:rPr lang="en-US" sz="1200" dirty="0" smtClean="0"/>
                        <a:t>8</a:t>
                      </a:r>
                      <a:endParaRPr lang="en-US" sz="1200" dirty="0"/>
                    </a:p>
                  </a:txBody>
                  <a:tcPr/>
                </a:tc>
                <a:tc>
                  <a:txBody>
                    <a:bodyPr/>
                    <a:lstStyle/>
                    <a:p>
                      <a:r>
                        <a:rPr lang="en-US" sz="1200" dirty="0" smtClean="0"/>
                        <a:t>8190</a:t>
                      </a:r>
                      <a:endParaRPr lang="en-US" sz="1200" dirty="0"/>
                    </a:p>
                  </a:txBody>
                  <a:tcPr/>
                </a:tc>
                <a:extLst>
                  <a:ext uri="{0D108BD9-81ED-4DB2-BD59-A6C34878D82A}">
                    <a16:rowId xmlns:a16="http://schemas.microsoft.com/office/drawing/2014/main" val="10003"/>
                  </a:ext>
                </a:extLst>
              </a:tr>
              <a:tr h="243840">
                <a:tc>
                  <a:txBody>
                    <a:bodyPr/>
                    <a:lstStyle/>
                    <a:p>
                      <a:r>
                        <a:rPr lang="en-US" sz="1200" dirty="0" smtClean="0"/>
                        <a:t>255.255.240.0</a:t>
                      </a:r>
                      <a:endParaRPr lang="en-US" sz="1200" dirty="0"/>
                    </a:p>
                  </a:txBody>
                  <a:tcPr/>
                </a:tc>
                <a:tc>
                  <a:txBody>
                    <a:bodyPr/>
                    <a:lstStyle/>
                    <a:p>
                      <a:r>
                        <a:rPr lang="en-US" sz="1200" dirty="0" smtClean="0"/>
                        <a:t>/20</a:t>
                      </a:r>
                      <a:endParaRPr lang="en-US" sz="1200" dirty="0"/>
                    </a:p>
                  </a:txBody>
                  <a:tcPr/>
                </a:tc>
                <a:tc>
                  <a:txBody>
                    <a:bodyPr/>
                    <a:lstStyle/>
                    <a:p>
                      <a:r>
                        <a:rPr lang="en-US" sz="1200" dirty="0" smtClean="0"/>
                        <a:t>16</a:t>
                      </a:r>
                      <a:endParaRPr lang="en-US" sz="1200" dirty="0"/>
                    </a:p>
                  </a:txBody>
                  <a:tcPr/>
                </a:tc>
                <a:tc>
                  <a:txBody>
                    <a:bodyPr/>
                    <a:lstStyle/>
                    <a:p>
                      <a:r>
                        <a:rPr lang="en-US" sz="1200" dirty="0" smtClean="0"/>
                        <a:t>4094</a:t>
                      </a:r>
                      <a:endParaRPr lang="en-US" sz="1200" dirty="0"/>
                    </a:p>
                  </a:txBody>
                  <a:tcPr/>
                </a:tc>
                <a:extLst>
                  <a:ext uri="{0D108BD9-81ED-4DB2-BD59-A6C34878D82A}">
                    <a16:rowId xmlns:a16="http://schemas.microsoft.com/office/drawing/2014/main" val="10004"/>
                  </a:ext>
                </a:extLst>
              </a:tr>
              <a:tr h="274320">
                <a:tc>
                  <a:txBody>
                    <a:bodyPr/>
                    <a:lstStyle/>
                    <a:p>
                      <a:r>
                        <a:rPr lang="en-US" sz="1200" dirty="0" smtClean="0"/>
                        <a:t>255.255.248</a:t>
                      </a:r>
                      <a:endParaRPr lang="en-US" sz="1200" dirty="0"/>
                    </a:p>
                  </a:txBody>
                  <a:tcPr/>
                </a:tc>
                <a:tc>
                  <a:txBody>
                    <a:bodyPr/>
                    <a:lstStyle/>
                    <a:p>
                      <a:r>
                        <a:rPr lang="en-US" sz="1200" dirty="0" smtClean="0"/>
                        <a:t>/21</a:t>
                      </a:r>
                      <a:endParaRPr lang="en-US" sz="1200" dirty="0"/>
                    </a:p>
                  </a:txBody>
                  <a:tcPr/>
                </a:tc>
                <a:tc>
                  <a:txBody>
                    <a:bodyPr/>
                    <a:lstStyle/>
                    <a:p>
                      <a:r>
                        <a:rPr lang="en-US" sz="1200" dirty="0" smtClean="0"/>
                        <a:t>32</a:t>
                      </a:r>
                      <a:endParaRPr lang="en-US" sz="1200" dirty="0"/>
                    </a:p>
                  </a:txBody>
                  <a:tcPr/>
                </a:tc>
                <a:tc>
                  <a:txBody>
                    <a:bodyPr/>
                    <a:lstStyle/>
                    <a:p>
                      <a:r>
                        <a:rPr lang="en-US" sz="1200" dirty="0" smtClean="0"/>
                        <a:t>2046</a:t>
                      </a:r>
                      <a:endParaRPr lang="en-US" sz="1200" dirty="0"/>
                    </a:p>
                  </a:txBody>
                  <a:tcPr/>
                </a:tc>
                <a:extLst>
                  <a:ext uri="{0D108BD9-81ED-4DB2-BD59-A6C34878D82A}">
                    <a16:rowId xmlns:a16="http://schemas.microsoft.com/office/drawing/2014/main" val="10005"/>
                  </a:ext>
                </a:extLst>
              </a:tr>
              <a:tr h="228600">
                <a:tc>
                  <a:txBody>
                    <a:bodyPr/>
                    <a:lstStyle/>
                    <a:p>
                      <a:r>
                        <a:rPr lang="en-US" sz="1200" dirty="0" smtClean="0"/>
                        <a:t>255.255.252.0</a:t>
                      </a:r>
                      <a:endParaRPr lang="en-US" sz="1200" dirty="0"/>
                    </a:p>
                  </a:txBody>
                  <a:tcPr/>
                </a:tc>
                <a:tc>
                  <a:txBody>
                    <a:bodyPr/>
                    <a:lstStyle/>
                    <a:p>
                      <a:r>
                        <a:rPr lang="en-US" sz="1200" dirty="0" smtClean="0"/>
                        <a:t>/22</a:t>
                      </a:r>
                      <a:endParaRPr lang="en-US" sz="1200" dirty="0"/>
                    </a:p>
                  </a:txBody>
                  <a:tcPr/>
                </a:tc>
                <a:tc>
                  <a:txBody>
                    <a:bodyPr/>
                    <a:lstStyle/>
                    <a:p>
                      <a:r>
                        <a:rPr lang="en-US" sz="1200" dirty="0" smtClean="0"/>
                        <a:t>64</a:t>
                      </a:r>
                      <a:endParaRPr lang="en-US" sz="1200" dirty="0"/>
                    </a:p>
                  </a:txBody>
                  <a:tcPr/>
                </a:tc>
                <a:tc>
                  <a:txBody>
                    <a:bodyPr/>
                    <a:lstStyle/>
                    <a:p>
                      <a:r>
                        <a:rPr lang="en-US" sz="1200" dirty="0" smtClean="0"/>
                        <a:t>1022</a:t>
                      </a:r>
                      <a:endParaRPr lang="en-US" sz="1200" dirty="0"/>
                    </a:p>
                  </a:txBody>
                  <a:tcPr/>
                </a:tc>
                <a:extLst>
                  <a:ext uri="{0D108BD9-81ED-4DB2-BD59-A6C34878D82A}">
                    <a16:rowId xmlns:a16="http://schemas.microsoft.com/office/drawing/2014/main" val="10006"/>
                  </a:ext>
                </a:extLst>
              </a:tr>
              <a:tr h="259080">
                <a:tc>
                  <a:txBody>
                    <a:bodyPr/>
                    <a:lstStyle/>
                    <a:p>
                      <a:r>
                        <a:rPr lang="en-US" sz="1200" dirty="0" smtClean="0"/>
                        <a:t>255.255.254.0</a:t>
                      </a:r>
                      <a:endParaRPr lang="en-US" sz="1200" dirty="0"/>
                    </a:p>
                  </a:txBody>
                  <a:tcPr/>
                </a:tc>
                <a:tc>
                  <a:txBody>
                    <a:bodyPr/>
                    <a:lstStyle/>
                    <a:p>
                      <a:r>
                        <a:rPr lang="en-US" sz="1200" dirty="0" smtClean="0"/>
                        <a:t>/23</a:t>
                      </a:r>
                      <a:endParaRPr lang="en-US" sz="1200" dirty="0"/>
                    </a:p>
                  </a:txBody>
                  <a:tcPr/>
                </a:tc>
                <a:tc>
                  <a:txBody>
                    <a:bodyPr/>
                    <a:lstStyle/>
                    <a:p>
                      <a:r>
                        <a:rPr lang="en-US" sz="1200" dirty="0" smtClean="0"/>
                        <a:t>128</a:t>
                      </a:r>
                      <a:endParaRPr lang="en-US" sz="1200" dirty="0"/>
                    </a:p>
                  </a:txBody>
                  <a:tcPr/>
                </a:tc>
                <a:tc>
                  <a:txBody>
                    <a:bodyPr/>
                    <a:lstStyle/>
                    <a:p>
                      <a:r>
                        <a:rPr lang="en-US" sz="1200" dirty="0" smtClean="0"/>
                        <a:t>510</a:t>
                      </a:r>
                      <a:endParaRPr lang="en-US" sz="1200" dirty="0"/>
                    </a:p>
                  </a:txBody>
                  <a:tcPr/>
                </a:tc>
                <a:extLst>
                  <a:ext uri="{0D108BD9-81ED-4DB2-BD59-A6C34878D82A}">
                    <a16:rowId xmlns:a16="http://schemas.microsoft.com/office/drawing/2014/main" val="10007"/>
                  </a:ext>
                </a:extLst>
              </a:tr>
              <a:tr h="213360">
                <a:tc>
                  <a:txBody>
                    <a:bodyPr/>
                    <a:lstStyle/>
                    <a:p>
                      <a:r>
                        <a:rPr lang="en-US" sz="1200" dirty="0" smtClean="0"/>
                        <a:t>255.255.255.0</a:t>
                      </a:r>
                      <a:endParaRPr lang="en-US" sz="1200" dirty="0"/>
                    </a:p>
                  </a:txBody>
                  <a:tcPr/>
                </a:tc>
                <a:tc>
                  <a:txBody>
                    <a:bodyPr/>
                    <a:lstStyle/>
                    <a:p>
                      <a:r>
                        <a:rPr lang="en-US" sz="1200" dirty="0" smtClean="0"/>
                        <a:t>/24</a:t>
                      </a:r>
                      <a:endParaRPr lang="en-US" sz="1200" dirty="0"/>
                    </a:p>
                  </a:txBody>
                  <a:tcPr/>
                </a:tc>
                <a:tc>
                  <a:txBody>
                    <a:bodyPr/>
                    <a:lstStyle/>
                    <a:p>
                      <a:r>
                        <a:rPr lang="en-US" sz="1200" dirty="0" smtClean="0"/>
                        <a:t>256</a:t>
                      </a:r>
                      <a:endParaRPr lang="en-US" sz="1200" dirty="0"/>
                    </a:p>
                  </a:txBody>
                  <a:tcPr/>
                </a:tc>
                <a:tc>
                  <a:txBody>
                    <a:bodyPr/>
                    <a:lstStyle/>
                    <a:p>
                      <a:r>
                        <a:rPr lang="en-US" sz="1200" dirty="0" smtClean="0"/>
                        <a:t>254</a:t>
                      </a:r>
                      <a:endParaRPr lang="en-US" sz="1200" dirty="0"/>
                    </a:p>
                  </a:txBody>
                  <a:tcPr/>
                </a:tc>
                <a:extLst>
                  <a:ext uri="{0D108BD9-81ED-4DB2-BD59-A6C34878D82A}">
                    <a16:rowId xmlns:a16="http://schemas.microsoft.com/office/drawing/2014/main" val="10008"/>
                  </a:ext>
                </a:extLst>
              </a:tr>
              <a:tr h="243840">
                <a:tc>
                  <a:txBody>
                    <a:bodyPr/>
                    <a:lstStyle/>
                    <a:p>
                      <a:r>
                        <a:rPr lang="en-US" sz="1200" dirty="0" smtClean="0"/>
                        <a:t>255.255.255.128</a:t>
                      </a:r>
                      <a:endParaRPr lang="en-US" sz="1200" dirty="0"/>
                    </a:p>
                  </a:txBody>
                  <a:tcPr/>
                </a:tc>
                <a:tc>
                  <a:txBody>
                    <a:bodyPr/>
                    <a:lstStyle/>
                    <a:p>
                      <a:r>
                        <a:rPr lang="en-US" sz="1200" dirty="0" smtClean="0"/>
                        <a:t>/25</a:t>
                      </a:r>
                      <a:endParaRPr lang="en-US" sz="1200" dirty="0"/>
                    </a:p>
                  </a:txBody>
                  <a:tcPr/>
                </a:tc>
                <a:tc>
                  <a:txBody>
                    <a:bodyPr/>
                    <a:lstStyle/>
                    <a:p>
                      <a:r>
                        <a:rPr lang="en-US" sz="1200" dirty="0" smtClean="0"/>
                        <a:t>512</a:t>
                      </a:r>
                      <a:endParaRPr lang="en-US" sz="1200" dirty="0"/>
                    </a:p>
                  </a:txBody>
                  <a:tcPr/>
                </a:tc>
                <a:tc>
                  <a:txBody>
                    <a:bodyPr/>
                    <a:lstStyle/>
                    <a:p>
                      <a:r>
                        <a:rPr lang="en-US" sz="1200" dirty="0" smtClean="0"/>
                        <a:t>126</a:t>
                      </a:r>
                      <a:endParaRPr lang="en-US" sz="1200" dirty="0"/>
                    </a:p>
                  </a:txBody>
                  <a:tcPr/>
                </a:tc>
                <a:extLst>
                  <a:ext uri="{0D108BD9-81ED-4DB2-BD59-A6C34878D82A}">
                    <a16:rowId xmlns:a16="http://schemas.microsoft.com/office/drawing/2014/main" val="10009"/>
                  </a:ext>
                </a:extLst>
              </a:tr>
              <a:tr h="370840">
                <a:tc>
                  <a:txBody>
                    <a:bodyPr/>
                    <a:lstStyle/>
                    <a:p>
                      <a:r>
                        <a:rPr lang="en-US" sz="1200" dirty="0" smtClean="0"/>
                        <a:t>255.255.255.192</a:t>
                      </a:r>
                      <a:endParaRPr lang="en-US" sz="1200" dirty="0"/>
                    </a:p>
                  </a:txBody>
                  <a:tcPr/>
                </a:tc>
                <a:tc>
                  <a:txBody>
                    <a:bodyPr/>
                    <a:lstStyle/>
                    <a:p>
                      <a:r>
                        <a:rPr lang="en-US" sz="1200" dirty="0" smtClean="0"/>
                        <a:t>/26</a:t>
                      </a:r>
                      <a:endParaRPr lang="en-US" sz="1200" dirty="0"/>
                    </a:p>
                  </a:txBody>
                  <a:tcPr/>
                </a:tc>
                <a:tc>
                  <a:txBody>
                    <a:bodyPr/>
                    <a:lstStyle/>
                    <a:p>
                      <a:r>
                        <a:rPr lang="en-US" sz="1200" dirty="0" smtClean="0"/>
                        <a:t>1024</a:t>
                      </a:r>
                      <a:endParaRPr lang="en-US" sz="1200" dirty="0"/>
                    </a:p>
                  </a:txBody>
                  <a:tcPr/>
                </a:tc>
                <a:tc>
                  <a:txBody>
                    <a:bodyPr/>
                    <a:lstStyle/>
                    <a:p>
                      <a:r>
                        <a:rPr lang="en-US" sz="1200" dirty="0" smtClean="0"/>
                        <a:t>62</a:t>
                      </a:r>
                      <a:endParaRPr lang="en-US" sz="1200" dirty="0"/>
                    </a:p>
                  </a:txBody>
                  <a:tcPr/>
                </a:tc>
                <a:extLst>
                  <a:ext uri="{0D108BD9-81ED-4DB2-BD59-A6C34878D82A}">
                    <a16:rowId xmlns:a16="http://schemas.microsoft.com/office/drawing/2014/main" val="10010"/>
                  </a:ext>
                </a:extLst>
              </a:tr>
              <a:tr h="284480">
                <a:tc>
                  <a:txBody>
                    <a:bodyPr/>
                    <a:lstStyle/>
                    <a:p>
                      <a:r>
                        <a:rPr lang="en-US" sz="1200" dirty="0" smtClean="0"/>
                        <a:t>255.255.255.224</a:t>
                      </a:r>
                      <a:endParaRPr lang="en-US" sz="1200" dirty="0"/>
                    </a:p>
                  </a:txBody>
                  <a:tcPr/>
                </a:tc>
                <a:tc>
                  <a:txBody>
                    <a:bodyPr/>
                    <a:lstStyle/>
                    <a:p>
                      <a:r>
                        <a:rPr lang="en-US" sz="1200" dirty="0" smtClean="0"/>
                        <a:t>/27</a:t>
                      </a:r>
                      <a:endParaRPr lang="en-US" sz="1200" dirty="0"/>
                    </a:p>
                  </a:txBody>
                  <a:tcPr/>
                </a:tc>
                <a:tc>
                  <a:txBody>
                    <a:bodyPr/>
                    <a:lstStyle/>
                    <a:p>
                      <a:r>
                        <a:rPr lang="en-US" sz="1200" dirty="0" smtClean="0"/>
                        <a:t>2048</a:t>
                      </a:r>
                      <a:endParaRPr lang="en-US" sz="1200" dirty="0"/>
                    </a:p>
                  </a:txBody>
                  <a:tcPr/>
                </a:tc>
                <a:tc>
                  <a:txBody>
                    <a:bodyPr/>
                    <a:lstStyle/>
                    <a:p>
                      <a:r>
                        <a:rPr lang="en-US" sz="1200" dirty="0" smtClean="0"/>
                        <a:t>30</a:t>
                      </a:r>
                      <a:endParaRPr lang="en-US" sz="1200" dirty="0"/>
                    </a:p>
                  </a:txBody>
                  <a:tcPr/>
                </a:tc>
                <a:extLst>
                  <a:ext uri="{0D108BD9-81ED-4DB2-BD59-A6C34878D82A}">
                    <a16:rowId xmlns:a16="http://schemas.microsoft.com/office/drawing/2014/main" val="10011"/>
                  </a:ext>
                </a:extLst>
              </a:tr>
              <a:tr h="218440">
                <a:tc>
                  <a:txBody>
                    <a:bodyPr/>
                    <a:lstStyle/>
                    <a:p>
                      <a:r>
                        <a:rPr lang="en-US" sz="1200" dirty="0" smtClean="0"/>
                        <a:t>255.255.255.240</a:t>
                      </a:r>
                      <a:endParaRPr lang="en-US" sz="1200" dirty="0"/>
                    </a:p>
                  </a:txBody>
                  <a:tcPr/>
                </a:tc>
                <a:tc>
                  <a:txBody>
                    <a:bodyPr/>
                    <a:lstStyle/>
                    <a:p>
                      <a:r>
                        <a:rPr lang="en-US" sz="1200" dirty="0" smtClean="0"/>
                        <a:t>/28</a:t>
                      </a:r>
                      <a:endParaRPr lang="en-US" sz="1200" dirty="0"/>
                    </a:p>
                  </a:txBody>
                  <a:tcPr/>
                </a:tc>
                <a:tc>
                  <a:txBody>
                    <a:bodyPr/>
                    <a:lstStyle/>
                    <a:p>
                      <a:r>
                        <a:rPr lang="en-US" sz="1200" dirty="0" smtClean="0"/>
                        <a:t>4096</a:t>
                      </a:r>
                      <a:endParaRPr lang="en-US" sz="1200" dirty="0"/>
                    </a:p>
                  </a:txBody>
                  <a:tcPr/>
                </a:tc>
                <a:tc>
                  <a:txBody>
                    <a:bodyPr/>
                    <a:lstStyle/>
                    <a:p>
                      <a:r>
                        <a:rPr lang="en-US" sz="1200" dirty="0" smtClean="0"/>
                        <a:t>14</a:t>
                      </a:r>
                      <a:endParaRPr lang="en-US" sz="1200" dirty="0"/>
                    </a:p>
                  </a:txBody>
                  <a:tcPr/>
                </a:tc>
                <a:extLst>
                  <a:ext uri="{0D108BD9-81ED-4DB2-BD59-A6C34878D82A}">
                    <a16:rowId xmlns:a16="http://schemas.microsoft.com/office/drawing/2014/main" val="10012"/>
                  </a:ext>
                </a:extLst>
              </a:tr>
              <a:tr h="259080">
                <a:tc>
                  <a:txBody>
                    <a:bodyPr/>
                    <a:lstStyle/>
                    <a:p>
                      <a:r>
                        <a:rPr lang="en-US" sz="1200" dirty="0" smtClean="0"/>
                        <a:t>255.255.255.248</a:t>
                      </a:r>
                      <a:endParaRPr lang="en-US" sz="1200" dirty="0"/>
                    </a:p>
                  </a:txBody>
                  <a:tcPr/>
                </a:tc>
                <a:tc>
                  <a:txBody>
                    <a:bodyPr/>
                    <a:lstStyle/>
                    <a:p>
                      <a:r>
                        <a:rPr lang="en-US" sz="1200" dirty="0" smtClean="0"/>
                        <a:t>/29</a:t>
                      </a:r>
                      <a:endParaRPr lang="en-US" sz="1200" dirty="0"/>
                    </a:p>
                  </a:txBody>
                  <a:tcPr/>
                </a:tc>
                <a:tc>
                  <a:txBody>
                    <a:bodyPr/>
                    <a:lstStyle/>
                    <a:p>
                      <a:r>
                        <a:rPr lang="en-US" sz="1200" dirty="0" smtClean="0"/>
                        <a:t>8192</a:t>
                      </a:r>
                      <a:endParaRPr lang="en-US" sz="1200" dirty="0"/>
                    </a:p>
                  </a:txBody>
                  <a:tcPr/>
                </a:tc>
                <a:tc>
                  <a:txBody>
                    <a:bodyPr/>
                    <a:lstStyle/>
                    <a:p>
                      <a:r>
                        <a:rPr lang="en-US" sz="1200" dirty="0" smtClean="0"/>
                        <a:t>6</a:t>
                      </a:r>
                      <a:endParaRPr lang="en-US" sz="1200" dirty="0"/>
                    </a:p>
                  </a:txBody>
                  <a:tcPr/>
                </a:tc>
                <a:extLst>
                  <a:ext uri="{0D108BD9-81ED-4DB2-BD59-A6C34878D82A}">
                    <a16:rowId xmlns:a16="http://schemas.microsoft.com/office/drawing/2014/main" val="10013"/>
                  </a:ext>
                </a:extLst>
              </a:tr>
              <a:tr h="289560">
                <a:tc>
                  <a:txBody>
                    <a:bodyPr/>
                    <a:lstStyle/>
                    <a:p>
                      <a:r>
                        <a:rPr lang="en-US" sz="1200" dirty="0" smtClean="0"/>
                        <a:t>255.255.255.252</a:t>
                      </a:r>
                      <a:endParaRPr lang="en-US" sz="1200" dirty="0"/>
                    </a:p>
                  </a:txBody>
                  <a:tcPr/>
                </a:tc>
                <a:tc>
                  <a:txBody>
                    <a:bodyPr/>
                    <a:lstStyle/>
                    <a:p>
                      <a:r>
                        <a:rPr lang="en-US" sz="1200" dirty="0" smtClean="0"/>
                        <a:t>/30</a:t>
                      </a:r>
                      <a:endParaRPr lang="en-US" sz="1200" dirty="0"/>
                    </a:p>
                  </a:txBody>
                  <a:tcPr/>
                </a:tc>
                <a:tc>
                  <a:txBody>
                    <a:bodyPr/>
                    <a:lstStyle/>
                    <a:p>
                      <a:r>
                        <a:rPr lang="en-US" sz="1200" dirty="0" smtClean="0"/>
                        <a:t>16,384</a:t>
                      </a:r>
                      <a:endParaRPr lang="en-US" sz="1200" dirty="0"/>
                    </a:p>
                  </a:txBody>
                  <a:tcPr/>
                </a:tc>
                <a:tc>
                  <a:txBody>
                    <a:bodyPr/>
                    <a:lstStyle/>
                    <a:p>
                      <a:r>
                        <a:rPr lang="en-US" sz="1200" dirty="0" smtClean="0"/>
                        <a:t>2</a:t>
                      </a:r>
                      <a:endParaRPr lang="en-US" sz="1200" dirty="0"/>
                    </a:p>
                  </a:txBody>
                  <a:tcPr/>
                </a:tc>
                <a:extLst>
                  <a:ext uri="{0D108BD9-81ED-4DB2-BD59-A6C34878D82A}">
                    <a16:rowId xmlns:a16="http://schemas.microsoft.com/office/drawing/2014/main" val="10014"/>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6943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 Mask Tables (3 of 3)</a:t>
            </a:r>
            <a:endParaRPr lang="en-US" noProof="0" dirty="0"/>
          </a:p>
        </p:txBody>
      </p:sp>
      <p:sp>
        <p:nvSpPr>
          <p:cNvPr id="3" name="Content Placeholder 2"/>
          <p:cNvSpPr>
            <a:spLocks noGrp="1"/>
          </p:cNvSpPr>
          <p:nvPr>
            <p:ph idx="1"/>
          </p:nvPr>
        </p:nvSpPr>
        <p:spPr>
          <a:xfrm>
            <a:off x="376526" y="1371600"/>
            <a:ext cx="8415338" cy="249299"/>
          </a:xfrm>
        </p:spPr>
        <p:txBody>
          <a:bodyPr/>
          <a:lstStyle/>
          <a:p>
            <a:pPr>
              <a:lnSpc>
                <a:spcPct val="90000"/>
              </a:lnSpc>
            </a:pPr>
            <a:r>
              <a:rPr lang="en-US" sz="1800" noProof="0" dirty="0" smtClean="0"/>
              <a:t>Table 8-7 </a:t>
            </a:r>
            <a:r>
              <a:rPr lang="en-US" sz="1800" dirty="0"/>
              <a:t>I</a:t>
            </a:r>
            <a:r>
              <a:rPr lang="en-US" sz="100" dirty="0"/>
              <a:t> </a:t>
            </a:r>
            <a:r>
              <a:rPr lang="en-US" sz="1800" dirty="0"/>
              <a:t>P</a:t>
            </a:r>
            <a:r>
              <a:rPr lang="en-US" sz="100" dirty="0"/>
              <a:t> </a:t>
            </a:r>
            <a:r>
              <a:rPr lang="en-US" sz="1800" dirty="0"/>
              <a:t>v</a:t>
            </a:r>
            <a:r>
              <a:rPr lang="en-US" sz="100" dirty="0"/>
              <a:t> </a:t>
            </a:r>
            <a:r>
              <a:rPr lang="en-US" sz="1800" dirty="0"/>
              <a:t>4 </a:t>
            </a:r>
            <a:r>
              <a:rPr lang="en-US" sz="1800" noProof="0" dirty="0" smtClean="0"/>
              <a:t>Class C subnet masks</a:t>
            </a:r>
            <a:endParaRPr lang="en-US" sz="1800" noProof="0" dirty="0"/>
          </a:p>
        </p:txBody>
      </p:sp>
      <p:graphicFrame>
        <p:nvGraphicFramePr>
          <p:cNvPr id="6" name="Table 5" descr="The table shows four columns and six rows. The column headings from left to right are as follows: subnet mask, cidr notation, number of subnets on network, and number of hosts per subnet. The rows are as follows. Row 1. Subnet mask, 255.255.128. Cidr notation, forward slash 25. Number of subnets on network, 2. Number of hosts per subnet, 126. Row 2. Subnet mask, 255.255.255.192. Cidr notation, forward slash 26. Number of subnets on network, 4. Number of hosts per subnet, 62. Row 3. Subnet mask, 255.255.255.244. Cidr notation, forward slash 27. Number of subnets on network, 8. Number of hosts per subnet, 30. Row 4. Subnet mask, 255.255.255.240. Cidr notation, forward slash 28. Number of subnets on network, 16. Number of hosts per subnet, 14. Row 5. Subnet mask, 255.255.255.248. Cidr notation, forward slash 29. Number of subnets on network, 32. Number of hosts per subnet, 6. Row 6. Subnet mask, 255.255.255.252. Cidr notation, forward slash 30. Number of subnets on network, 64. Number of hosts per subnet, 2.  &#10;"/>
          <p:cNvGraphicFramePr>
            <a:graphicFrameLocks noGrp="1"/>
          </p:cNvGraphicFramePr>
          <p:nvPr>
            <p:extLst>
              <p:ext uri="{D42A27DB-BD31-4B8C-83A1-F6EECF244321}">
                <p14:modId xmlns:p14="http://schemas.microsoft.com/office/powerpoint/2010/main" val="2531878860"/>
              </p:ext>
            </p:extLst>
          </p:nvPr>
        </p:nvGraphicFramePr>
        <p:xfrm>
          <a:off x="1371600" y="1905000"/>
          <a:ext cx="6096000" cy="26822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200" dirty="0" smtClean="0"/>
                        <a:t>Subnet mask</a:t>
                      </a:r>
                      <a:endParaRPr lang="en-US" sz="1200" dirty="0"/>
                    </a:p>
                  </a:txBody>
                  <a:tcPr/>
                </a:tc>
                <a:tc>
                  <a:txBody>
                    <a:bodyPr/>
                    <a:lstStyle/>
                    <a:p>
                      <a:r>
                        <a:rPr lang="en-US" sz="1200" dirty="0" smtClean="0"/>
                        <a:t>C</a:t>
                      </a:r>
                      <a:r>
                        <a:rPr lang="en-US" sz="100" dirty="0" smtClean="0"/>
                        <a:t> </a:t>
                      </a:r>
                      <a:r>
                        <a:rPr lang="en-US" sz="1200" dirty="0" smtClean="0"/>
                        <a:t>I</a:t>
                      </a:r>
                      <a:r>
                        <a:rPr lang="en-US" sz="100" dirty="0" smtClean="0"/>
                        <a:t> </a:t>
                      </a:r>
                      <a:r>
                        <a:rPr lang="en-US" sz="1200" dirty="0" smtClean="0"/>
                        <a:t>D</a:t>
                      </a:r>
                      <a:r>
                        <a:rPr lang="en-US" sz="100" dirty="0" smtClean="0"/>
                        <a:t> </a:t>
                      </a:r>
                      <a:r>
                        <a:rPr lang="en-US" sz="1200" dirty="0" smtClean="0"/>
                        <a:t>R notation</a:t>
                      </a:r>
                      <a:endParaRPr lang="en-US" sz="1200" dirty="0"/>
                    </a:p>
                  </a:txBody>
                  <a:tcPr/>
                </a:tc>
                <a:tc>
                  <a:txBody>
                    <a:bodyPr/>
                    <a:lstStyle/>
                    <a:p>
                      <a:r>
                        <a:rPr lang="en-US" sz="1200" dirty="0" smtClean="0"/>
                        <a:t>Number of subnets</a:t>
                      </a:r>
                      <a:r>
                        <a:rPr lang="en-US" sz="1200" baseline="0" dirty="0" smtClean="0"/>
                        <a:t> on network</a:t>
                      </a:r>
                      <a:endParaRPr lang="en-US" sz="1200" dirty="0"/>
                    </a:p>
                  </a:txBody>
                  <a:tcPr/>
                </a:tc>
                <a:tc>
                  <a:txBody>
                    <a:bodyPr/>
                    <a:lstStyle/>
                    <a:p>
                      <a:r>
                        <a:rPr lang="en-US" sz="1200" dirty="0" smtClean="0"/>
                        <a:t>Number of hosts per subnet</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255.255.255.128</a:t>
                      </a:r>
                      <a:endParaRPr lang="en-US" sz="1200" dirty="0"/>
                    </a:p>
                  </a:txBody>
                  <a:tcPr/>
                </a:tc>
                <a:tc>
                  <a:txBody>
                    <a:bodyPr/>
                    <a:lstStyle/>
                    <a:p>
                      <a:r>
                        <a:rPr lang="en-US" sz="1200" dirty="0" smtClean="0"/>
                        <a:t>/25</a:t>
                      </a:r>
                      <a:endParaRPr lang="en-US" sz="1200" dirty="0"/>
                    </a:p>
                  </a:txBody>
                  <a:tcPr/>
                </a:tc>
                <a:tc>
                  <a:txBody>
                    <a:bodyPr/>
                    <a:lstStyle/>
                    <a:p>
                      <a:r>
                        <a:rPr lang="en-US" sz="1200" dirty="0" smtClean="0"/>
                        <a:t>2</a:t>
                      </a:r>
                      <a:endParaRPr lang="en-US" sz="1200" dirty="0"/>
                    </a:p>
                  </a:txBody>
                  <a:tcPr/>
                </a:tc>
                <a:tc>
                  <a:txBody>
                    <a:bodyPr/>
                    <a:lstStyle/>
                    <a:p>
                      <a:r>
                        <a:rPr lang="en-US" sz="1200" dirty="0" smtClean="0"/>
                        <a:t>126</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255.255.255.192</a:t>
                      </a:r>
                      <a:endParaRPr lang="en-US" sz="1200" dirty="0"/>
                    </a:p>
                  </a:txBody>
                  <a:tcPr/>
                </a:tc>
                <a:tc>
                  <a:txBody>
                    <a:bodyPr/>
                    <a:lstStyle/>
                    <a:p>
                      <a:r>
                        <a:rPr lang="en-US" sz="1200" dirty="0" smtClean="0"/>
                        <a:t>/26</a:t>
                      </a:r>
                      <a:endParaRPr lang="en-US" sz="1200" dirty="0"/>
                    </a:p>
                  </a:txBody>
                  <a:tcPr/>
                </a:tc>
                <a:tc>
                  <a:txBody>
                    <a:bodyPr/>
                    <a:lstStyle/>
                    <a:p>
                      <a:r>
                        <a:rPr lang="en-US" sz="1200" dirty="0" smtClean="0"/>
                        <a:t>4</a:t>
                      </a:r>
                      <a:endParaRPr lang="en-US" sz="1200" dirty="0"/>
                    </a:p>
                  </a:txBody>
                  <a:tcPr/>
                </a:tc>
                <a:tc>
                  <a:txBody>
                    <a:bodyPr/>
                    <a:lstStyle/>
                    <a:p>
                      <a:r>
                        <a:rPr lang="en-US" sz="1200" dirty="0" smtClean="0"/>
                        <a:t>62</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255.255.255.224</a:t>
                      </a:r>
                      <a:endParaRPr lang="en-US" sz="1200" dirty="0"/>
                    </a:p>
                  </a:txBody>
                  <a:tcPr/>
                </a:tc>
                <a:tc>
                  <a:txBody>
                    <a:bodyPr/>
                    <a:lstStyle/>
                    <a:p>
                      <a:r>
                        <a:rPr lang="en-US" sz="1200" dirty="0" smtClean="0"/>
                        <a:t>/27</a:t>
                      </a:r>
                      <a:endParaRPr lang="en-US" sz="1200" dirty="0"/>
                    </a:p>
                  </a:txBody>
                  <a:tcPr/>
                </a:tc>
                <a:tc>
                  <a:txBody>
                    <a:bodyPr/>
                    <a:lstStyle/>
                    <a:p>
                      <a:r>
                        <a:rPr lang="en-US" sz="1200" dirty="0" smtClean="0"/>
                        <a:t>8</a:t>
                      </a:r>
                      <a:endParaRPr lang="en-US" sz="1200" dirty="0"/>
                    </a:p>
                  </a:txBody>
                  <a:tcPr/>
                </a:tc>
                <a:tc>
                  <a:txBody>
                    <a:bodyPr/>
                    <a:lstStyle/>
                    <a:p>
                      <a:r>
                        <a:rPr lang="en-US" sz="1200" dirty="0" smtClean="0"/>
                        <a:t>30</a:t>
                      </a:r>
                      <a:endParaRPr lang="en-US" sz="1200" dirty="0"/>
                    </a:p>
                  </a:txBody>
                  <a:tcPr/>
                </a:tc>
                <a:extLst>
                  <a:ext uri="{0D108BD9-81ED-4DB2-BD59-A6C34878D82A}">
                    <a16:rowId xmlns:a16="http://schemas.microsoft.com/office/drawing/2014/main" val="10003"/>
                  </a:ext>
                </a:extLst>
              </a:tr>
              <a:tr h="370840">
                <a:tc>
                  <a:txBody>
                    <a:bodyPr/>
                    <a:lstStyle/>
                    <a:p>
                      <a:r>
                        <a:rPr lang="en-US" sz="1200" dirty="0" smtClean="0"/>
                        <a:t>255.255.255.240</a:t>
                      </a:r>
                      <a:endParaRPr lang="en-US" sz="1200" dirty="0"/>
                    </a:p>
                  </a:txBody>
                  <a:tcPr/>
                </a:tc>
                <a:tc>
                  <a:txBody>
                    <a:bodyPr/>
                    <a:lstStyle/>
                    <a:p>
                      <a:r>
                        <a:rPr lang="en-US" sz="1200" dirty="0" smtClean="0"/>
                        <a:t>/28</a:t>
                      </a:r>
                      <a:endParaRPr lang="en-US" sz="1200" dirty="0"/>
                    </a:p>
                  </a:txBody>
                  <a:tcPr/>
                </a:tc>
                <a:tc>
                  <a:txBody>
                    <a:bodyPr/>
                    <a:lstStyle/>
                    <a:p>
                      <a:r>
                        <a:rPr lang="en-US" sz="1200" dirty="0" smtClean="0"/>
                        <a:t>16</a:t>
                      </a:r>
                      <a:endParaRPr lang="en-US" sz="1200" dirty="0"/>
                    </a:p>
                  </a:txBody>
                  <a:tcPr/>
                </a:tc>
                <a:tc>
                  <a:txBody>
                    <a:bodyPr/>
                    <a:lstStyle/>
                    <a:p>
                      <a:r>
                        <a:rPr lang="en-US" sz="1200" dirty="0" smtClean="0"/>
                        <a:t>14</a:t>
                      </a:r>
                      <a:endParaRPr lang="en-US" sz="1200" dirty="0"/>
                    </a:p>
                  </a:txBody>
                  <a:tcPr/>
                </a:tc>
                <a:extLst>
                  <a:ext uri="{0D108BD9-81ED-4DB2-BD59-A6C34878D82A}">
                    <a16:rowId xmlns:a16="http://schemas.microsoft.com/office/drawing/2014/main" val="10004"/>
                  </a:ext>
                </a:extLst>
              </a:tr>
              <a:tr h="370840">
                <a:tc>
                  <a:txBody>
                    <a:bodyPr/>
                    <a:lstStyle/>
                    <a:p>
                      <a:r>
                        <a:rPr lang="en-US" sz="1200" dirty="0" smtClean="0"/>
                        <a:t>255.255.255.248</a:t>
                      </a:r>
                      <a:endParaRPr lang="en-US" sz="1200" dirty="0"/>
                    </a:p>
                  </a:txBody>
                  <a:tcPr/>
                </a:tc>
                <a:tc>
                  <a:txBody>
                    <a:bodyPr/>
                    <a:lstStyle/>
                    <a:p>
                      <a:r>
                        <a:rPr lang="en-US" sz="1200" dirty="0" smtClean="0"/>
                        <a:t>/29</a:t>
                      </a:r>
                      <a:endParaRPr lang="en-US" sz="1200" dirty="0"/>
                    </a:p>
                  </a:txBody>
                  <a:tcPr/>
                </a:tc>
                <a:tc>
                  <a:txBody>
                    <a:bodyPr/>
                    <a:lstStyle/>
                    <a:p>
                      <a:r>
                        <a:rPr lang="en-US" sz="1200" dirty="0" smtClean="0"/>
                        <a:t>32</a:t>
                      </a:r>
                      <a:endParaRPr lang="en-US" sz="1200" dirty="0"/>
                    </a:p>
                  </a:txBody>
                  <a:tcPr/>
                </a:tc>
                <a:tc>
                  <a:txBody>
                    <a:bodyPr/>
                    <a:lstStyle/>
                    <a:p>
                      <a:r>
                        <a:rPr lang="en-US" sz="1200" dirty="0" smtClean="0"/>
                        <a:t>6</a:t>
                      </a:r>
                      <a:endParaRPr lang="en-US" sz="1200" dirty="0"/>
                    </a:p>
                  </a:txBody>
                  <a:tcPr/>
                </a:tc>
                <a:extLst>
                  <a:ext uri="{0D108BD9-81ED-4DB2-BD59-A6C34878D82A}">
                    <a16:rowId xmlns:a16="http://schemas.microsoft.com/office/drawing/2014/main" val="10005"/>
                  </a:ext>
                </a:extLst>
              </a:tr>
              <a:tr h="370840">
                <a:tc>
                  <a:txBody>
                    <a:bodyPr/>
                    <a:lstStyle/>
                    <a:p>
                      <a:r>
                        <a:rPr lang="en-US" sz="1200" dirty="0" smtClean="0"/>
                        <a:t>255.255.255.252</a:t>
                      </a:r>
                      <a:endParaRPr lang="en-US" sz="1200" dirty="0"/>
                    </a:p>
                  </a:txBody>
                  <a:tcPr/>
                </a:tc>
                <a:tc>
                  <a:txBody>
                    <a:bodyPr/>
                    <a:lstStyle/>
                    <a:p>
                      <a:r>
                        <a:rPr lang="en-US" sz="1200" dirty="0" smtClean="0"/>
                        <a:t>/30</a:t>
                      </a:r>
                      <a:endParaRPr lang="en-US" sz="1200" dirty="0"/>
                    </a:p>
                  </a:txBody>
                  <a:tcPr/>
                </a:tc>
                <a:tc>
                  <a:txBody>
                    <a:bodyPr/>
                    <a:lstStyle/>
                    <a:p>
                      <a:r>
                        <a:rPr lang="en-US" sz="1200" dirty="0" smtClean="0"/>
                        <a:t>64</a:t>
                      </a:r>
                      <a:endParaRPr lang="en-US" sz="1200" dirty="0"/>
                    </a:p>
                  </a:txBody>
                  <a:tcPr/>
                </a:tc>
                <a:tc>
                  <a:txBody>
                    <a:bodyPr/>
                    <a:lstStyle/>
                    <a:p>
                      <a:r>
                        <a:rPr lang="en-US" sz="1200" dirty="0" smtClean="0"/>
                        <a:t>2</a:t>
                      </a:r>
                      <a:endParaRPr lang="en-US" sz="1200" dirty="0"/>
                    </a:p>
                  </a:txBody>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0038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Subnetting Questions on Exams</a:t>
            </a:r>
            <a:endParaRPr lang="en-US" noProof="0" dirty="0"/>
          </a:p>
        </p:txBody>
      </p:sp>
      <p:sp>
        <p:nvSpPr>
          <p:cNvPr id="3" name="Content Placeholder 2"/>
          <p:cNvSpPr>
            <a:spLocks noGrp="1"/>
          </p:cNvSpPr>
          <p:nvPr>
            <p:ph idx="1"/>
          </p:nvPr>
        </p:nvSpPr>
        <p:spPr>
          <a:xfrm>
            <a:off x="365125" y="1538818"/>
            <a:ext cx="8415338" cy="1601464"/>
          </a:xfrm>
        </p:spPr>
        <p:txBody>
          <a:bodyPr/>
          <a:lstStyle/>
          <a:p>
            <a:pPr>
              <a:spcBef>
                <a:spcPts val="1000"/>
              </a:spcBef>
            </a:pPr>
            <a:r>
              <a:rPr lang="en-US" noProof="0" dirty="0" smtClean="0"/>
              <a:t>Likely to see two types of subnet calculation problems:</a:t>
            </a:r>
          </a:p>
          <a:p>
            <a:pPr lvl="1">
              <a:spcBef>
                <a:spcPts val="1000"/>
              </a:spcBef>
            </a:pPr>
            <a:r>
              <a:rPr lang="en-US" noProof="0" dirty="0" smtClean="0"/>
              <a:t>Given certain network requirements (required number of hosts or subnets), calculate possible subnets and host I</a:t>
            </a:r>
            <a:r>
              <a:rPr lang="en-US" sz="100" noProof="0" dirty="0" smtClean="0"/>
              <a:t> </a:t>
            </a:r>
            <a:r>
              <a:rPr lang="en-US" noProof="0" dirty="0" smtClean="0"/>
              <a:t>P address ranges</a:t>
            </a:r>
          </a:p>
          <a:p>
            <a:pPr lvl="1">
              <a:spcBef>
                <a:spcPts val="1000"/>
              </a:spcBef>
            </a:pPr>
            <a:r>
              <a:rPr lang="en-US" noProof="0" dirty="0" smtClean="0"/>
              <a:t>Given an I</a:t>
            </a:r>
            <a:r>
              <a:rPr lang="en-US" sz="100" noProof="0" dirty="0" smtClean="0"/>
              <a:t> </a:t>
            </a:r>
            <a:r>
              <a:rPr lang="en-US" noProof="0" dirty="0" smtClean="0"/>
              <a:t>P address, determine its subnet’s network I</a:t>
            </a:r>
            <a:r>
              <a:rPr lang="en-US" sz="100" noProof="0" dirty="0" smtClean="0"/>
              <a:t> </a:t>
            </a:r>
            <a:r>
              <a:rPr lang="en-US" noProof="0" dirty="0" smtClean="0"/>
              <a:t>D, broadcast address, and first/last host addresses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0739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Implement Subnets (1 of 3)</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Figure 8-7 shows the subnets assigned to the three LANs earlier in Figure 8-3</a:t>
            </a:r>
          </a:p>
        </p:txBody>
      </p:sp>
      <p:pic>
        <p:nvPicPr>
          <p:cNvPr id="5" name="Picture 4" descr="Figure 8-7 Subnets 1, 2, and 3 and their respective default gateways. The LAN diagram shows Router A provided with internet connection, which is connected to Router B, Router C, and Router D. Subnet 3, subnet 2, and subnet 3 is assigned to Router B, Router C, and Router D respectively. Router B’s IP address is 192.168.89.65, and is connected to three physical computers, and a printer on floor 3. Router C’s IP address is 192.168.89.33, and is connected to three physical computers on floor 2. Router D’s IP address is 192.168.89.1, and is connected to three physical computers, and a printer on floor 1. The IP address assigned to router A, router B, and router C interface are 192.168.89.64/27, 192.168.89.32/27, and 192.168.89.0/27 respectivel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2078" y="2438400"/>
            <a:ext cx="5361432" cy="241096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6616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Implement Subnets (2 of 3)</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Figure 8-8 illustrates a network subnetted into 6 smaller networks</a:t>
            </a:r>
          </a:p>
        </p:txBody>
      </p:sp>
      <p:pic>
        <p:nvPicPr>
          <p:cNvPr id="5" name="Picture 4" descr="Figure 8-8 One router connecting several LANs, each assigned a subnet. A diagram shows a single router provided with internet connection, which is connected to six different routers. Each switch is assigned with a subnet and IP address. Text reads, “Network ID for this subnet: 192.168.89.0”. Out of the six switches, three switches are connected to two computers, other two switches are connected to two computers and a printer, and one of the switches is connected to one compu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2" y="2057400"/>
            <a:ext cx="4322064" cy="402640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7490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Objectives</a:t>
            </a:r>
            <a:endParaRPr lang="en-US" noProof="0" dirty="0"/>
          </a:p>
        </p:txBody>
      </p:sp>
      <p:sp>
        <p:nvSpPr>
          <p:cNvPr id="3" name="Text Placeholder 2"/>
          <p:cNvSpPr>
            <a:spLocks noGrp="1"/>
          </p:cNvSpPr>
          <p:nvPr>
            <p:ph type="body" idx="1"/>
          </p:nvPr>
        </p:nvSpPr>
        <p:spPr>
          <a:xfrm>
            <a:off x="2641600" y="2942670"/>
            <a:ext cx="6172200" cy="1097223"/>
          </a:xfrm>
        </p:spPr>
        <p:txBody>
          <a:bodyPr/>
          <a:lstStyle/>
          <a:p>
            <a:r>
              <a:rPr lang="en-US" b="1" noProof="0" dirty="0" smtClean="0">
                <a:solidFill>
                  <a:srgbClr val="1B70A5"/>
                </a:solidFill>
              </a:rPr>
              <a:t>8.1</a:t>
            </a:r>
            <a:r>
              <a:rPr lang="en-US" noProof="0" dirty="0" smtClean="0"/>
              <a:t> Explain the purposes of network segmentation</a:t>
            </a:r>
          </a:p>
          <a:p>
            <a:r>
              <a:rPr lang="en-US" b="1" noProof="0" dirty="0" smtClean="0">
                <a:solidFill>
                  <a:srgbClr val="1B70A5"/>
                </a:solidFill>
              </a:rPr>
              <a:t>8.2</a:t>
            </a:r>
            <a:r>
              <a:rPr lang="en-US" noProof="0" dirty="0" smtClean="0"/>
              <a:t> Calculate and implement subnets</a:t>
            </a:r>
          </a:p>
          <a:p>
            <a:r>
              <a:rPr lang="en-US" b="1" noProof="0" dirty="0" smtClean="0">
                <a:solidFill>
                  <a:srgbClr val="1B70A5"/>
                </a:solidFill>
              </a:rPr>
              <a:t>8.3</a:t>
            </a:r>
            <a:r>
              <a:rPr lang="en-US" noProof="0" dirty="0" smtClean="0"/>
              <a:t> Explain how V</a:t>
            </a:r>
            <a:r>
              <a:rPr lang="en-US" sz="100" noProof="0" dirty="0" smtClean="0"/>
              <a:t> </a:t>
            </a:r>
            <a:r>
              <a:rPr lang="en-US" noProof="0" dirty="0" smtClean="0"/>
              <a:t>LANs work and how they’re used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Implement Subnets (3 of 3)</a:t>
            </a:r>
            <a:endParaRPr lang="en-US" noProof="0" dirty="0"/>
          </a:p>
        </p:txBody>
      </p:sp>
      <p:sp>
        <p:nvSpPr>
          <p:cNvPr id="3" name="Content Placeholder 2"/>
          <p:cNvSpPr>
            <a:spLocks noGrp="1"/>
          </p:cNvSpPr>
          <p:nvPr>
            <p:ph idx="1"/>
          </p:nvPr>
        </p:nvSpPr>
        <p:spPr>
          <a:xfrm>
            <a:off x="365125" y="1538818"/>
            <a:ext cx="8415338" cy="2548390"/>
          </a:xfrm>
        </p:spPr>
        <p:txBody>
          <a:bodyPr/>
          <a:lstStyle/>
          <a:p>
            <a:pPr>
              <a:spcBef>
                <a:spcPts val="1000"/>
              </a:spcBef>
            </a:pPr>
            <a:r>
              <a:rPr lang="en-US" noProof="0" dirty="0" smtClean="0"/>
              <a:t>A centrally managed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server can provide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assignments to multiple subnets with the help of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relay agent:</a:t>
            </a:r>
          </a:p>
          <a:p>
            <a:pPr lvl="1">
              <a:spcBef>
                <a:spcPts val="1000"/>
              </a:spcBef>
            </a:pPr>
            <a:r>
              <a:rPr lang="en-US" noProof="0" dirty="0" smtClean="0"/>
              <a:t>A router, firewall, or Layer 3 switch receives the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request from a client in one of its local broadcast domains</a:t>
            </a:r>
          </a:p>
          <a:p>
            <a:pPr lvl="1">
              <a:spcBef>
                <a:spcPts val="1000"/>
              </a:spcBef>
            </a:pPr>
            <a:r>
              <a:rPr lang="en-US" noProof="0" dirty="0" smtClean="0"/>
              <a:t>The Layer 3 device creates a message of its own and routes this transmission to the specified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server in a different broadcast domain</a:t>
            </a:r>
          </a:p>
          <a:p>
            <a:pPr lvl="1">
              <a:spcBef>
                <a:spcPts val="1000"/>
              </a:spcBef>
            </a:pPr>
            <a:r>
              <a:rPr lang="en-US" noProof="0" dirty="0" smtClean="0"/>
              <a:t>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server notes the relay agent’s IP address and assigns the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client an I</a:t>
            </a:r>
            <a:r>
              <a:rPr lang="en-US" sz="100" noProof="0" dirty="0" smtClean="0"/>
              <a:t> </a:t>
            </a:r>
            <a:r>
              <a:rPr lang="en-US" noProof="0" dirty="0" smtClean="0"/>
              <a:t>P address on the same subnet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48501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L</a:t>
            </a:r>
            <a:r>
              <a:rPr lang="en-US" sz="100" noProof="0" dirty="0" smtClean="0"/>
              <a:t> </a:t>
            </a:r>
            <a:r>
              <a:rPr lang="en-US" noProof="0" dirty="0" smtClean="0"/>
              <a:t>S</a:t>
            </a:r>
            <a:r>
              <a:rPr lang="en-US" sz="100" noProof="0" dirty="0" smtClean="0"/>
              <a:t> </a:t>
            </a:r>
            <a:r>
              <a:rPr lang="en-US" noProof="0" dirty="0" smtClean="0"/>
              <a:t>M (Variable Length Subnet Mask) (1 of 3)</a:t>
            </a:r>
            <a:endParaRPr lang="en-US" noProof="0" dirty="0"/>
          </a:p>
        </p:txBody>
      </p:sp>
      <p:sp>
        <p:nvSpPr>
          <p:cNvPr id="3" name="Content Placeholder 2"/>
          <p:cNvSpPr>
            <a:spLocks noGrp="1"/>
          </p:cNvSpPr>
          <p:nvPr>
            <p:ph idx="1"/>
          </p:nvPr>
        </p:nvSpPr>
        <p:spPr>
          <a:xfrm>
            <a:off x="365125" y="1538818"/>
            <a:ext cx="8415338" cy="2541721"/>
          </a:xfrm>
        </p:spPr>
        <p:txBody>
          <a:bodyPr/>
          <a:lstStyle/>
          <a:p>
            <a:pPr>
              <a:spcBef>
                <a:spcPts val="1000"/>
              </a:spcBef>
            </a:pPr>
            <a:r>
              <a:rPr lang="en-US" noProof="0" dirty="0" smtClean="0"/>
              <a:t>V</a:t>
            </a:r>
            <a:r>
              <a:rPr lang="en-US" sz="100" noProof="0" dirty="0" smtClean="0"/>
              <a:t> </a:t>
            </a:r>
            <a:r>
              <a:rPr lang="en-US" noProof="0" dirty="0" smtClean="0"/>
              <a:t>L</a:t>
            </a:r>
            <a:r>
              <a:rPr lang="en-US" sz="100" noProof="0" dirty="0" smtClean="0"/>
              <a:t> </a:t>
            </a:r>
            <a:r>
              <a:rPr lang="en-US" noProof="0" dirty="0" smtClean="0"/>
              <a:t>S</a:t>
            </a:r>
            <a:r>
              <a:rPr lang="en-US" sz="100" noProof="0" dirty="0" smtClean="0"/>
              <a:t> </a:t>
            </a:r>
            <a:r>
              <a:rPr lang="en-US" noProof="0" dirty="0" smtClean="0"/>
              <a:t>M:</a:t>
            </a:r>
          </a:p>
          <a:p>
            <a:pPr lvl="1">
              <a:spcBef>
                <a:spcPts val="1000"/>
              </a:spcBef>
            </a:pPr>
            <a:r>
              <a:rPr lang="en-US" noProof="0" dirty="0" smtClean="0"/>
              <a:t>Allows subnets to be further subdivided into smaller and smaller groupings until each subnet is about the same size as the necessary IP address space</a:t>
            </a:r>
          </a:p>
          <a:p>
            <a:pPr lvl="1">
              <a:spcBef>
                <a:spcPts val="1000"/>
              </a:spcBef>
            </a:pPr>
            <a:r>
              <a:rPr lang="en-US" noProof="0" dirty="0" smtClean="0"/>
              <a:t>Often referred to as “subnetting a subnet”</a:t>
            </a:r>
          </a:p>
          <a:p>
            <a:pPr>
              <a:spcBef>
                <a:spcPts val="1000"/>
              </a:spcBef>
            </a:pPr>
            <a:r>
              <a:rPr lang="en-US" noProof="0" dirty="0" smtClean="0"/>
              <a:t>To create V</a:t>
            </a:r>
            <a:r>
              <a:rPr lang="en-US" sz="100" noProof="0" dirty="0" smtClean="0"/>
              <a:t> </a:t>
            </a:r>
            <a:r>
              <a:rPr lang="en-US" noProof="0" dirty="0" smtClean="0"/>
              <a:t>L</a:t>
            </a:r>
            <a:r>
              <a:rPr lang="en-US" sz="100" noProof="0" dirty="0" smtClean="0"/>
              <a:t> </a:t>
            </a:r>
            <a:r>
              <a:rPr lang="en-US" noProof="0" dirty="0" smtClean="0"/>
              <a:t>S</a:t>
            </a:r>
            <a:r>
              <a:rPr lang="en-US" sz="100" noProof="0" dirty="0" smtClean="0"/>
              <a:t> </a:t>
            </a:r>
            <a:r>
              <a:rPr lang="en-US" noProof="0" dirty="0" smtClean="0"/>
              <a:t>M subnets:</a:t>
            </a:r>
          </a:p>
          <a:p>
            <a:pPr lvl="1">
              <a:spcBef>
                <a:spcPts val="1000"/>
              </a:spcBef>
            </a:pPr>
            <a:r>
              <a:rPr lang="en-US" noProof="0" dirty="0" smtClean="0"/>
              <a:t>Create the largest subnet first</a:t>
            </a:r>
          </a:p>
          <a:p>
            <a:pPr lvl="1">
              <a:spcBef>
                <a:spcPts val="1000"/>
              </a:spcBef>
            </a:pPr>
            <a:r>
              <a:rPr lang="en-US" noProof="0" dirty="0" smtClean="0"/>
              <a:t>Create the next largest subnet, and the next one, and so on</a:t>
            </a:r>
          </a:p>
        </p:txBody>
      </p:sp>
      <p:pic>
        <p:nvPicPr>
          <p:cNvPr id="5" name="Picture 4" descr="Figure 8-10 V L S M creates subnets of various sizes. A pie chart shows five different categories which are as follows in the decreasing order: sales, accounting, HR, IT, executiv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162889"/>
            <a:ext cx="1706880" cy="20756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1005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L</a:t>
            </a:r>
            <a:r>
              <a:rPr lang="en-US" sz="100" noProof="0" dirty="0" smtClean="0"/>
              <a:t> </a:t>
            </a:r>
            <a:r>
              <a:rPr lang="en-US" noProof="0" dirty="0" smtClean="0"/>
              <a:t>S</a:t>
            </a:r>
            <a:r>
              <a:rPr lang="en-US" sz="100" noProof="0" dirty="0" smtClean="0"/>
              <a:t> </a:t>
            </a:r>
            <a:r>
              <a:rPr lang="en-US" noProof="0" dirty="0" smtClean="0"/>
              <a:t>M (Variable Length Subnet Mask) (2 of 3)</a:t>
            </a:r>
            <a:endParaRPr lang="en-US" noProof="0" dirty="0"/>
          </a:p>
        </p:txBody>
      </p:sp>
      <p:sp>
        <p:nvSpPr>
          <p:cNvPr id="3" name="Content Placeholder 2"/>
          <p:cNvSpPr>
            <a:spLocks noGrp="1"/>
          </p:cNvSpPr>
          <p:nvPr>
            <p:ph idx="1"/>
          </p:nvPr>
        </p:nvSpPr>
        <p:spPr>
          <a:xfrm>
            <a:off x="365125" y="1538818"/>
            <a:ext cx="8415338" cy="263149"/>
          </a:xfrm>
        </p:spPr>
        <p:txBody>
          <a:bodyPr/>
          <a:lstStyle/>
          <a:p>
            <a:r>
              <a:rPr lang="en-US" sz="1800" noProof="0" dirty="0" smtClean="0"/>
              <a:t>Table 8-8 Subnets of various sizes needed on the network</a:t>
            </a:r>
            <a:endParaRPr lang="en-US" sz="1800" noProof="0" dirty="0"/>
          </a:p>
        </p:txBody>
      </p:sp>
      <p:graphicFrame>
        <p:nvGraphicFramePr>
          <p:cNvPr id="5" name="Table 4" descr="The table shows four columns and seven rows. The column headings from left to right are as follows: subnet, included hosts, number of hosts, and cidr notation, as calculated next. The rows are as follows. Row 1. Subnet, 1. Included hosts, sales. Number of hosts, 120. Cidr notation, as calculated next, 192.168.10.0 or 25. Row 2. Subnet, 2. Included hosts, accounting. Number of hosts, 58. Cidr notation, as calculated next, 192.168.10.128 or 26. Row 3. Subnet, 3. Included hosts, h r. Number of hosts, 25. Cidr notation, as calculated next, 192.168.10.192 or 27. Row 4. Subnet, 4. Included hosts, i t. Number of hosts, 6. Cidr notation, as calculated next, 192.168.10.224 or 29. Row 5. Subnet, 5. Included hosts, executives. Number of hosts, 5. Cidr notation, as calculated next, 192.168.10.232 or 29. Row 6. Subnet, 6. Included hosts, w a n link. Number of hosts, 2. Cidr notation, as calculated next, 192.168.10.240 or 30. Row 7. Subnet, 7. Included hosts, executives. Number of hosts, 2. Cidr notation, as calculated next, 192.168.10.244 or 30."/>
          <p:cNvGraphicFramePr>
            <a:graphicFrameLocks noGrp="1"/>
          </p:cNvGraphicFramePr>
          <p:nvPr>
            <p:extLst>
              <p:ext uri="{D42A27DB-BD31-4B8C-83A1-F6EECF244321}">
                <p14:modId xmlns:p14="http://schemas.microsoft.com/office/powerpoint/2010/main" val="3625516849"/>
              </p:ext>
            </p:extLst>
          </p:nvPr>
        </p:nvGraphicFramePr>
        <p:xfrm>
          <a:off x="1295400" y="2057400"/>
          <a:ext cx="6096000" cy="30530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200" dirty="0" smtClean="0"/>
                        <a:t>Subnet</a:t>
                      </a:r>
                      <a:endParaRPr lang="en-US" sz="1200" dirty="0"/>
                    </a:p>
                  </a:txBody>
                  <a:tcPr/>
                </a:tc>
                <a:tc>
                  <a:txBody>
                    <a:bodyPr/>
                    <a:lstStyle/>
                    <a:p>
                      <a:r>
                        <a:rPr lang="en-US" sz="1200" dirty="0" smtClean="0"/>
                        <a:t>Included hosts</a:t>
                      </a:r>
                      <a:endParaRPr lang="en-US" sz="1200" dirty="0"/>
                    </a:p>
                  </a:txBody>
                  <a:tcPr/>
                </a:tc>
                <a:tc>
                  <a:txBody>
                    <a:bodyPr/>
                    <a:lstStyle/>
                    <a:p>
                      <a:r>
                        <a:rPr lang="en-US" sz="1200" dirty="0" smtClean="0"/>
                        <a:t>Number of hosts</a:t>
                      </a:r>
                      <a:endParaRPr lang="en-US" sz="1200" dirty="0"/>
                    </a:p>
                  </a:txBody>
                  <a:tcPr/>
                </a:tc>
                <a:tc>
                  <a:txBody>
                    <a:bodyPr/>
                    <a:lstStyle/>
                    <a:p>
                      <a:r>
                        <a:rPr lang="en-US" sz="1200" dirty="0" smtClean="0"/>
                        <a:t>C</a:t>
                      </a:r>
                      <a:r>
                        <a:rPr lang="en-US" sz="100" dirty="0" smtClean="0"/>
                        <a:t> </a:t>
                      </a:r>
                      <a:r>
                        <a:rPr lang="en-US" sz="1200" dirty="0" smtClean="0"/>
                        <a:t>I</a:t>
                      </a:r>
                      <a:r>
                        <a:rPr lang="en-US" sz="100" dirty="0" smtClean="0"/>
                        <a:t> </a:t>
                      </a:r>
                      <a:r>
                        <a:rPr lang="en-US" sz="1200" dirty="0" smtClean="0"/>
                        <a:t>D</a:t>
                      </a:r>
                      <a:r>
                        <a:rPr lang="en-US" sz="100" dirty="0" smtClean="0"/>
                        <a:t> </a:t>
                      </a:r>
                      <a:r>
                        <a:rPr lang="en-US" sz="1200" dirty="0" smtClean="0"/>
                        <a:t>R</a:t>
                      </a:r>
                      <a:r>
                        <a:rPr lang="en-US" sz="1200" baseline="0" dirty="0" smtClean="0"/>
                        <a:t> notation (as calculated next)</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1</a:t>
                      </a:r>
                      <a:endParaRPr lang="en-US" sz="1200" dirty="0"/>
                    </a:p>
                  </a:txBody>
                  <a:tcPr/>
                </a:tc>
                <a:tc>
                  <a:txBody>
                    <a:bodyPr/>
                    <a:lstStyle/>
                    <a:p>
                      <a:r>
                        <a:rPr lang="en-US" sz="1200" dirty="0" smtClean="0"/>
                        <a:t>Sales</a:t>
                      </a:r>
                      <a:endParaRPr lang="en-US" sz="1200" dirty="0"/>
                    </a:p>
                  </a:txBody>
                  <a:tcPr/>
                </a:tc>
                <a:tc>
                  <a:txBody>
                    <a:bodyPr/>
                    <a:lstStyle/>
                    <a:p>
                      <a:r>
                        <a:rPr lang="en-US" sz="1200" dirty="0" smtClean="0"/>
                        <a:t>120</a:t>
                      </a:r>
                      <a:endParaRPr lang="en-US" sz="1200" dirty="0"/>
                    </a:p>
                  </a:txBody>
                  <a:tcPr/>
                </a:tc>
                <a:tc>
                  <a:txBody>
                    <a:bodyPr/>
                    <a:lstStyle/>
                    <a:p>
                      <a:r>
                        <a:rPr lang="en-US" sz="1200" dirty="0" smtClean="0"/>
                        <a:t>192.168.10.0 /25</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2</a:t>
                      </a:r>
                      <a:endParaRPr lang="en-US" sz="1200" dirty="0"/>
                    </a:p>
                  </a:txBody>
                  <a:tcPr/>
                </a:tc>
                <a:tc>
                  <a:txBody>
                    <a:bodyPr/>
                    <a:lstStyle/>
                    <a:p>
                      <a:r>
                        <a:rPr lang="en-US" sz="1200" dirty="0" smtClean="0"/>
                        <a:t>Accounting</a:t>
                      </a:r>
                      <a:endParaRPr lang="en-US" sz="1200" dirty="0"/>
                    </a:p>
                  </a:txBody>
                  <a:tcPr/>
                </a:tc>
                <a:tc>
                  <a:txBody>
                    <a:bodyPr/>
                    <a:lstStyle/>
                    <a:p>
                      <a:r>
                        <a:rPr lang="en-US" sz="1200" dirty="0" smtClean="0"/>
                        <a:t>58</a:t>
                      </a:r>
                      <a:endParaRPr lang="en-US" sz="1200" dirty="0"/>
                    </a:p>
                  </a:txBody>
                  <a:tcPr/>
                </a:tc>
                <a:tc>
                  <a:txBody>
                    <a:bodyPr/>
                    <a:lstStyle/>
                    <a:p>
                      <a:r>
                        <a:rPr lang="en-US" sz="1200" dirty="0" smtClean="0"/>
                        <a:t>192.168.10.128 /26</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3</a:t>
                      </a:r>
                      <a:endParaRPr lang="en-US" sz="1200" dirty="0"/>
                    </a:p>
                  </a:txBody>
                  <a:tcPr/>
                </a:tc>
                <a:tc>
                  <a:txBody>
                    <a:bodyPr/>
                    <a:lstStyle/>
                    <a:p>
                      <a:r>
                        <a:rPr lang="en-US" sz="1200" dirty="0" smtClean="0"/>
                        <a:t>H</a:t>
                      </a:r>
                      <a:r>
                        <a:rPr lang="en-US" sz="100" dirty="0" smtClean="0"/>
                        <a:t> </a:t>
                      </a:r>
                      <a:r>
                        <a:rPr lang="en-US" sz="1200" dirty="0" smtClean="0"/>
                        <a:t>R</a:t>
                      </a:r>
                      <a:endParaRPr lang="en-US" sz="1200" dirty="0"/>
                    </a:p>
                  </a:txBody>
                  <a:tcPr/>
                </a:tc>
                <a:tc>
                  <a:txBody>
                    <a:bodyPr/>
                    <a:lstStyle/>
                    <a:p>
                      <a:r>
                        <a:rPr lang="en-US" sz="1200" dirty="0" smtClean="0"/>
                        <a:t>25</a:t>
                      </a:r>
                      <a:endParaRPr lang="en-US" sz="1200" dirty="0"/>
                    </a:p>
                  </a:txBody>
                  <a:tcPr/>
                </a:tc>
                <a:tc>
                  <a:txBody>
                    <a:bodyPr/>
                    <a:lstStyle/>
                    <a:p>
                      <a:r>
                        <a:rPr lang="en-US" sz="1200" dirty="0" smtClean="0"/>
                        <a:t>192.168.10.192 /27</a:t>
                      </a:r>
                      <a:endParaRPr lang="en-US" sz="1200" dirty="0"/>
                    </a:p>
                  </a:txBody>
                  <a:tcPr/>
                </a:tc>
                <a:extLst>
                  <a:ext uri="{0D108BD9-81ED-4DB2-BD59-A6C34878D82A}">
                    <a16:rowId xmlns:a16="http://schemas.microsoft.com/office/drawing/2014/main" val="10003"/>
                  </a:ext>
                </a:extLst>
              </a:tr>
              <a:tr h="370840">
                <a:tc>
                  <a:txBody>
                    <a:bodyPr/>
                    <a:lstStyle/>
                    <a:p>
                      <a:r>
                        <a:rPr lang="en-US" sz="1200" dirty="0" smtClean="0"/>
                        <a:t>4</a:t>
                      </a:r>
                      <a:endParaRPr lang="en-US" sz="1200" dirty="0"/>
                    </a:p>
                  </a:txBody>
                  <a:tcPr/>
                </a:tc>
                <a:tc>
                  <a:txBody>
                    <a:bodyPr/>
                    <a:lstStyle/>
                    <a:p>
                      <a:r>
                        <a:rPr lang="en-US" sz="1200" dirty="0" smtClean="0"/>
                        <a:t>I</a:t>
                      </a:r>
                      <a:r>
                        <a:rPr lang="en-US" sz="100" dirty="0" smtClean="0"/>
                        <a:t> </a:t>
                      </a:r>
                      <a:r>
                        <a:rPr lang="en-US" sz="1200" dirty="0" smtClean="0"/>
                        <a:t>T</a:t>
                      </a:r>
                      <a:endParaRPr lang="en-US" sz="1200" dirty="0"/>
                    </a:p>
                  </a:txBody>
                  <a:tcPr/>
                </a:tc>
                <a:tc>
                  <a:txBody>
                    <a:bodyPr/>
                    <a:lstStyle/>
                    <a:p>
                      <a:r>
                        <a:rPr lang="en-US" sz="1200" dirty="0" smtClean="0"/>
                        <a:t>6</a:t>
                      </a:r>
                      <a:endParaRPr lang="en-US" sz="1200" dirty="0"/>
                    </a:p>
                  </a:txBody>
                  <a:tcPr/>
                </a:tc>
                <a:tc>
                  <a:txBody>
                    <a:bodyPr/>
                    <a:lstStyle/>
                    <a:p>
                      <a:r>
                        <a:rPr lang="en-US" sz="1200" dirty="0" smtClean="0"/>
                        <a:t>192.168.10.224 /29</a:t>
                      </a:r>
                      <a:endParaRPr lang="en-US" sz="1200" dirty="0"/>
                    </a:p>
                  </a:txBody>
                  <a:tcPr/>
                </a:tc>
                <a:extLst>
                  <a:ext uri="{0D108BD9-81ED-4DB2-BD59-A6C34878D82A}">
                    <a16:rowId xmlns:a16="http://schemas.microsoft.com/office/drawing/2014/main" val="10004"/>
                  </a:ext>
                </a:extLst>
              </a:tr>
              <a:tr h="370840">
                <a:tc>
                  <a:txBody>
                    <a:bodyPr/>
                    <a:lstStyle/>
                    <a:p>
                      <a:r>
                        <a:rPr lang="en-US" sz="1200" dirty="0" smtClean="0"/>
                        <a:t>5</a:t>
                      </a:r>
                      <a:endParaRPr lang="en-US" sz="1200" dirty="0"/>
                    </a:p>
                  </a:txBody>
                  <a:tcPr/>
                </a:tc>
                <a:tc>
                  <a:txBody>
                    <a:bodyPr/>
                    <a:lstStyle/>
                    <a:p>
                      <a:r>
                        <a:rPr lang="en-US" sz="1200" dirty="0" smtClean="0"/>
                        <a:t>Executives</a:t>
                      </a:r>
                      <a:endParaRPr lang="en-US" sz="1200" dirty="0"/>
                    </a:p>
                  </a:txBody>
                  <a:tcPr/>
                </a:tc>
                <a:tc>
                  <a:txBody>
                    <a:bodyPr/>
                    <a:lstStyle/>
                    <a:p>
                      <a:r>
                        <a:rPr lang="en-US" sz="1200" dirty="0" smtClean="0"/>
                        <a:t>5</a:t>
                      </a:r>
                      <a:endParaRPr lang="en-US" sz="1200" dirty="0"/>
                    </a:p>
                  </a:txBody>
                  <a:tcPr/>
                </a:tc>
                <a:tc>
                  <a:txBody>
                    <a:bodyPr/>
                    <a:lstStyle/>
                    <a:p>
                      <a:r>
                        <a:rPr lang="en-US" sz="1200" dirty="0" smtClean="0"/>
                        <a:t>192.168.10.232 /29</a:t>
                      </a:r>
                      <a:endParaRPr lang="en-US" sz="1200" dirty="0"/>
                    </a:p>
                  </a:txBody>
                  <a:tcPr/>
                </a:tc>
                <a:extLst>
                  <a:ext uri="{0D108BD9-81ED-4DB2-BD59-A6C34878D82A}">
                    <a16:rowId xmlns:a16="http://schemas.microsoft.com/office/drawing/2014/main" val="10005"/>
                  </a:ext>
                </a:extLst>
              </a:tr>
              <a:tr h="370840">
                <a:tc>
                  <a:txBody>
                    <a:bodyPr/>
                    <a:lstStyle/>
                    <a:p>
                      <a:r>
                        <a:rPr lang="en-US" sz="1200" dirty="0" smtClean="0"/>
                        <a:t>6</a:t>
                      </a:r>
                      <a:endParaRPr lang="en-US" sz="1200" dirty="0"/>
                    </a:p>
                  </a:txBody>
                  <a:tcPr/>
                </a:tc>
                <a:tc>
                  <a:txBody>
                    <a:bodyPr/>
                    <a:lstStyle/>
                    <a:p>
                      <a:r>
                        <a:rPr lang="en-US" sz="1200" dirty="0" smtClean="0"/>
                        <a:t>WAN link</a:t>
                      </a:r>
                      <a:endParaRPr lang="en-US" sz="1200" dirty="0"/>
                    </a:p>
                  </a:txBody>
                  <a:tcPr/>
                </a:tc>
                <a:tc>
                  <a:txBody>
                    <a:bodyPr/>
                    <a:lstStyle/>
                    <a:p>
                      <a:r>
                        <a:rPr lang="en-US" sz="1200" dirty="0" smtClean="0"/>
                        <a:t>2</a:t>
                      </a:r>
                      <a:endParaRPr lang="en-US" sz="1200" dirty="0"/>
                    </a:p>
                  </a:txBody>
                  <a:tcPr/>
                </a:tc>
                <a:tc>
                  <a:txBody>
                    <a:bodyPr/>
                    <a:lstStyle/>
                    <a:p>
                      <a:r>
                        <a:rPr lang="en-US" sz="1200" dirty="0" smtClean="0"/>
                        <a:t>192.168.10.240 /30</a:t>
                      </a:r>
                      <a:endParaRPr lang="en-US" sz="1200" dirty="0"/>
                    </a:p>
                  </a:txBody>
                  <a:tcPr/>
                </a:tc>
                <a:extLst>
                  <a:ext uri="{0D108BD9-81ED-4DB2-BD59-A6C34878D82A}">
                    <a16:rowId xmlns:a16="http://schemas.microsoft.com/office/drawing/2014/main" val="10006"/>
                  </a:ext>
                </a:extLst>
              </a:tr>
              <a:tr h="370840">
                <a:tc>
                  <a:txBody>
                    <a:bodyPr/>
                    <a:lstStyle/>
                    <a:p>
                      <a:r>
                        <a:rPr lang="en-US" sz="1200" dirty="0" smtClean="0"/>
                        <a:t>7</a:t>
                      </a:r>
                      <a:endParaRPr lang="en-US" sz="1200" dirty="0"/>
                    </a:p>
                  </a:txBody>
                  <a:tcPr/>
                </a:tc>
                <a:tc>
                  <a:txBody>
                    <a:bodyPr/>
                    <a:lstStyle/>
                    <a:p>
                      <a:r>
                        <a:rPr lang="en-US" sz="1200" dirty="0" smtClean="0"/>
                        <a:t>WAN link</a:t>
                      </a:r>
                      <a:endParaRPr lang="en-US" sz="1200" dirty="0"/>
                    </a:p>
                  </a:txBody>
                  <a:tcPr/>
                </a:tc>
                <a:tc>
                  <a:txBody>
                    <a:bodyPr/>
                    <a:lstStyle/>
                    <a:p>
                      <a:r>
                        <a:rPr lang="en-US" sz="1200" dirty="0" smtClean="0"/>
                        <a:t>2</a:t>
                      </a:r>
                      <a:endParaRPr lang="en-US" sz="1200" dirty="0"/>
                    </a:p>
                  </a:txBody>
                  <a:tcPr/>
                </a:tc>
                <a:tc>
                  <a:txBody>
                    <a:bodyPr/>
                    <a:lstStyle/>
                    <a:p>
                      <a:r>
                        <a:rPr lang="en-US" sz="1200" dirty="0" smtClean="0"/>
                        <a:t>192.168.10.244 /30</a:t>
                      </a:r>
                      <a:endParaRPr lang="en-US" sz="1200" dirty="0"/>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93799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L</a:t>
            </a:r>
            <a:r>
              <a:rPr lang="en-US" sz="100" noProof="0" dirty="0" smtClean="0"/>
              <a:t> </a:t>
            </a:r>
            <a:r>
              <a:rPr lang="en-US" noProof="0" dirty="0" smtClean="0"/>
              <a:t>S</a:t>
            </a:r>
            <a:r>
              <a:rPr lang="en-US" sz="100" noProof="0" dirty="0" smtClean="0"/>
              <a:t> </a:t>
            </a:r>
            <a:r>
              <a:rPr lang="en-US" noProof="0" dirty="0" smtClean="0"/>
              <a:t>M (Variable Length Subnet Mask) (3 of 3)</a:t>
            </a:r>
            <a:endParaRPr lang="en-US" noProof="0" dirty="0"/>
          </a:p>
        </p:txBody>
      </p:sp>
      <p:pic>
        <p:nvPicPr>
          <p:cNvPr id="6" name="Picture 5" descr="Figure 8-11 Actual subnet allocations.  A pie chart shows seven different categories. The data given is as follows: sales, 25; Accounting, 26, HR, 27, IT, 29, Exec, 29, W A, 30, Unused,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2133600"/>
            <a:ext cx="2819577" cy="31379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08811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Subnets in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(1 of 3)</a:t>
            </a:r>
            <a:endParaRPr lang="en-US" noProof="0" dirty="0"/>
          </a:p>
        </p:txBody>
      </p:sp>
      <p:sp>
        <p:nvSpPr>
          <p:cNvPr id="3" name="Content Placeholder 2"/>
          <p:cNvSpPr>
            <a:spLocks noGrp="1"/>
          </p:cNvSpPr>
          <p:nvPr>
            <p:ph idx="1"/>
          </p:nvPr>
        </p:nvSpPr>
        <p:spPr>
          <a:xfrm>
            <a:off x="365125" y="1538818"/>
            <a:ext cx="8415338" cy="4037516"/>
          </a:xfrm>
        </p:spPr>
        <p:txBody>
          <a:bodyPr/>
          <a:lstStyle/>
          <a:p>
            <a:pPr>
              <a:spcBef>
                <a:spcPts val="1000"/>
              </a:spcBef>
            </a:pPr>
            <a:r>
              <a:rPr lang="en-US" noProof="0" dirty="0" smtClean="0"/>
              <a:t>Subnetting </a:t>
            </a:r>
            <a:r>
              <a:rPr lang="en-US" noProof="0" dirty="0"/>
              <a:t>in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is simpler </a:t>
            </a:r>
            <a:r>
              <a:rPr lang="en-US" noProof="0" dirty="0"/>
              <a:t>than </a:t>
            </a:r>
            <a:r>
              <a:rPr lang="en-US" dirty="0"/>
              <a:t>I</a:t>
            </a:r>
            <a:r>
              <a:rPr lang="en-US" sz="100" dirty="0"/>
              <a:t> </a:t>
            </a:r>
            <a:r>
              <a:rPr lang="en-US" dirty="0"/>
              <a:t>P</a:t>
            </a:r>
            <a:r>
              <a:rPr lang="en-US" sz="100" dirty="0"/>
              <a:t> </a:t>
            </a:r>
            <a:r>
              <a:rPr lang="en-US" dirty="0"/>
              <a:t>v</a:t>
            </a:r>
            <a:r>
              <a:rPr lang="en-US" sz="100" dirty="0"/>
              <a:t> </a:t>
            </a:r>
            <a:r>
              <a:rPr lang="en-US" dirty="0" smtClean="0"/>
              <a:t>4</a:t>
            </a:r>
            <a:endParaRPr lang="en-US" noProof="0" dirty="0"/>
          </a:p>
          <a:p>
            <a:pPr lvl="1">
              <a:spcBef>
                <a:spcPts val="1000"/>
              </a:spcBef>
            </a:pPr>
            <a:r>
              <a:rPr lang="en-US" noProof="0" dirty="0"/>
              <a:t>Classes not used</a:t>
            </a:r>
          </a:p>
          <a:p>
            <a:pPr lvl="1">
              <a:spcBef>
                <a:spcPts val="1000"/>
              </a:spcBef>
            </a:pPr>
            <a:r>
              <a:rPr lang="en-US" noProof="0" dirty="0"/>
              <a:t>Subnet masks not </a:t>
            </a:r>
            <a:r>
              <a:rPr lang="en-US" noProof="0" dirty="0" smtClean="0"/>
              <a:t>used</a:t>
            </a:r>
          </a:p>
          <a:p>
            <a:pPr lvl="1">
              <a:spcBef>
                <a:spcPts val="1000"/>
              </a:spcBef>
            </a:pPr>
            <a:r>
              <a:rPr lang="en-US" noProof="0" dirty="0" smtClean="0"/>
              <a:t>Single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subnet is capable of supplying 18,446,744,073,709,551,616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addresses</a:t>
            </a:r>
            <a:endParaRPr lang="en-US" noProof="0" dirty="0"/>
          </a:p>
          <a:p>
            <a:pPr>
              <a:spcBef>
                <a:spcPts val="1000"/>
              </a:spcBef>
            </a:pPr>
            <a:r>
              <a:rPr lang="en-US" noProof="0" dirty="0" smtClean="0"/>
              <a:t>Subnetting helps administrators manage the enormous volume of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addresses</a:t>
            </a:r>
          </a:p>
          <a:p>
            <a:pPr>
              <a:spcBef>
                <a:spcPts val="1000"/>
              </a:spcBef>
            </a:pP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address commonly written as eight blocks of four hexadecimal characters:</a:t>
            </a:r>
          </a:p>
          <a:p>
            <a:pPr lvl="1">
              <a:spcBef>
                <a:spcPts val="1000"/>
              </a:spcBef>
            </a:pPr>
            <a:r>
              <a:rPr lang="en-US" noProof="0" dirty="0" smtClean="0"/>
              <a:t>Last four blocks identify the interface</a:t>
            </a:r>
          </a:p>
          <a:p>
            <a:pPr lvl="1">
              <a:spcBef>
                <a:spcPts val="1000"/>
              </a:spcBef>
            </a:pPr>
            <a:r>
              <a:rPr lang="en-US" noProof="0" dirty="0" smtClean="0"/>
              <a:t>First four blocks identify the network and serve as the network prefix (also called the site prefix or global routing prefix)</a:t>
            </a:r>
          </a:p>
          <a:p>
            <a:pPr lvl="1">
              <a:spcBef>
                <a:spcPts val="1000"/>
              </a:spcBef>
            </a:pPr>
            <a:r>
              <a:rPr lang="en-US" noProof="0" dirty="0" smtClean="0"/>
              <a:t>Fourth hexadecimal block in the site prefix can be altered to create subnets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9015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Subnets in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(2 of 3)</a:t>
            </a:r>
            <a:endParaRPr lang="en-US" noProof="0" dirty="0"/>
          </a:p>
        </p:txBody>
      </p:sp>
      <p:pic>
        <p:nvPicPr>
          <p:cNvPr id="6" name="Picture 5" descr="Figure 8-12 Network prefix and interface ID in an IPv6 address. Site prefix, 64 and Interface I D, 64 blocks are shown. Site prefix, 2608:F E10:1:A A and Interface I D,002:50 F F: FE2 B:E 7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1828800"/>
            <a:ext cx="5340096" cy="816864"/>
          </a:xfrm>
          <a:prstGeom prst="rect">
            <a:avLst/>
          </a:prstGeom>
        </p:spPr>
      </p:pic>
      <p:pic>
        <p:nvPicPr>
          <p:cNvPr id="7" name="Picture 6" descr="Figure 8-13 Hierarchy of IPv6 routes and subnets. Hierarchy of I P v 6 routes and subnets. Five blocks stacked horizontally in the ascending order of length are R I R, 12. I S P, 32. Large organization, 48. Smaller organization, 64. Interface I D for each device, 128. The length of the lowermost block is divided into three parts, which are denoted by craces under the name of site prefix, subnet  ID, and interface I 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00" y="3022163"/>
            <a:ext cx="5334000" cy="14996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1119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Subnets in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(3 of 3)</a:t>
            </a:r>
            <a:endParaRPr lang="en-US" noProof="0" dirty="0"/>
          </a:p>
        </p:txBody>
      </p:sp>
      <p:pic>
        <p:nvPicPr>
          <p:cNvPr id="8" name="Picture 7" descr="Figure 8-14 The Subnet ID block&#10;can be used to identify subsites&#10;within an organization. A diagram shows the Subnet I D blocks. Three blocks stacked horizontally in the ascending order of length are Site prefix, 48. Sub-site prefix, 56. Subnet I D, 64. The length of the lowermost block is divided into two parts, which are denoted by braises under the name of network prefix, and fourth hexadecimal bloc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057400"/>
            <a:ext cx="3503573" cy="28956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4076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L</a:t>
            </a:r>
            <a:r>
              <a:rPr lang="en-US" sz="100" noProof="0" dirty="0" smtClean="0"/>
              <a:t> </a:t>
            </a:r>
            <a:r>
              <a:rPr lang="en-US" noProof="0" dirty="0" smtClean="0"/>
              <a:t>A</a:t>
            </a:r>
            <a:r>
              <a:rPr lang="en-US" sz="100" noProof="0" dirty="0" smtClean="0"/>
              <a:t> </a:t>
            </a:r>
            <a:r>
              <a:rPr lang="en-US" noProof="0" dirty="0" smtClean="0"/>
              <a:t>Ns (Virtual Local Area Networks) (1 of 2)</a:t>
            </a:r>
            <a:endParaRPr lang="en-US" noProof="0" dirty="0"/>
          </a:p>
        </p:txBody>
      </p:sp>
      <p:sp>
        <p:nvSpPr>
          <p:cNvPr id="3" name="Content Placeholder 2"/>
          <p:cNvSpPr>
            <a:spLocks noGrp="1"/>
          </p:cNvSpPr>
          <p:nvPr>
            <p:ph idx="1"/>
          </p:nvPr>
        </p:nvSpPr>
        <p:spPr>
          <a:xfrm>
            <a:off x="365125" y="1538818"/>
            <a:ext cx="8415338" cy="1338315"/>
          </a:xfrm>
        </p:spPr>
        <p:txBody>
          <a:bodyPr/>
          <a:lstStyle/>
          <a:p>
            <a:pPr>
              <a:spcBef>
                <a:spcPts val="1000"/>
              </a:spcBef>
            </a:pPr>
            <a:r>
              <a:rPr lang="en-US" noProof="0" dirty="0" smtClean="0"/>
              <a:t>V</a:t>
            </a:r>
            <a:r>
              <a:rPr lang="en-US" sz="100" noProof="0" dirty="0" smtClean="0"/>
              <a:t> </a:t>
            </a:r>
            <a:r>
              <a:rPr lang="en-US" noProof="0" dirty="0" smtClean="0"/>
              <a:t>L</a:t>
            </a:r>
            <a:r>
              <a:rPr lang="en-US" sz="100" noProof="0" dirty="0" smtClean="0"/>
              <a:t> </a:t>
            </a:r>
            <a:r>
              <a:rPr lang="en-US" noProof="0" dirty="0" smtClean="0"/>
              <a:t>A</a:t>
            </a:r>
            <a:r>
              <a:rPr lang="en-US" sz="100" noProof="0" dirty="0" smtClean="0"/>
              <a:t> </a:t>
            </a:r>
            <a:r>
              <a:rPr lang="en-US" noProof="0" dirty="0" smtClean="0"/>
              <a:t>N </a:t>
            </a:r>
            <a:r>
              <a:rPr lang="en-US" noProof="0" dirty="0"/>
              <a:t>(virtual local area network</a:t>
            </a:r>
            <a:r>
              <a:rPr lang="en-US" noProof="0" dirty="0" smtClean="0"/>
              <a:t>):</a:t>
            </a:r>
            <a:endParaRPr lang="en-US" noProof="0" dirty="0"/>
          </a:p>
          <a:p>
            <a:pPr lvl="1">
              <a:spcBef>
                <a:spcPts val="1000"/>
              </a:spcBef>
            </a:pPr>
            <a:r>
              <a:rPr lang="en-US" noProof="0" dirty="0"/>
              <a:t>Groups ports on a switch so that some of the local traffic on the switch is forced to go through a </a:t>
            </a:r>
            <a:r>
              <a:rPr lang="en-US" noProof="0" dirty="0" smtClean="0"/>
              <a:t>router</a:t>
            </a:r>
          </a:p>
          <a:p>
            <a:pPr lvl="1">
              <a:spcBef>
                <a:spcPts val="1000"/>
              </a:spcBef>
            </a:pPr>
            <a:r>
              <a:rPr lang="en-US" noProof="0" dirty="0" smtClean="0"/>
              <a:t>Limiting traffic to a smaller broadcast domain</a:t>
            </a:r>
          </a:p>
        </p:txBody>
      </p:sp>
      <p:pic>
        <p:nvPicPr>
          <p:cNvPr id="5" name="Picture 4" descr="Figure 8-15 A simple V LAN design. The single LAN diagram shows a router provided with internet connection, which is connected in series with switch A, switch B, and switch C. Switch A is connected to three physical computers and a printer on floor 3. Switch B is connected to three physical computers on floor 2. Switch C is connected to three physical computers and a printer on floor 1. Each host of the switches is assigned to Manufacturing V LAN or administrative V LA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1514" y="3247009"/>
            <a:ext cx="5242560" cy="275844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40378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L</a:t>
            </a:r>
            <a:r>
              <a:rPr lang="en-US" sz="100" noProof="0" dirty="0" smtClean="0"/>
              <a:t> </a:t>
            </a:r>
            <a:r>
              <a:rPr lang="en-US" noProof="0" dirty="0" smtClean="0"/>
              <a:t>A</a:t>
            </a:r>
            <a:r>
              <a:rPr lang="en-US" sz="100" noProof="0" dirty="0" smtClean="0"/>
              <a:t> </a:t>
            </a:r>
            <a:r>
              <a:rPr lang="en-US" noProof="0" dirty="0" smtClean="0"/>
              <a:t>Ns (Virtual Local Area Networks) (2 of 2)</a:t>
            </a:r>
            <a:endParaRPr lang="en-US" noProof="0" dirty="0"/>
          </a:p>
        </p:txBody>
      </p:sp>
      <p:sp>
        <p:nvSpPr>
          <p:cNvPr id="3" name="Content Placeholder 2"/>
          <p:cNvSpPr>
            <a:spLocks noGrp="1"/>
          </p:cNvSpPr>
          <p:nvPr>
            <p:ph idx="1"/>
          </p:nvPr>
        </p:nvSpPr>
        <p:spPr>
          <a:xfrm>
            <a:off x="365125" y="1538818"/>
            <a:ext cx="8415338" cy="2903872"/>
          </a:xfrm>
        </p:spPr>
        <p:txBody>
          <a:bodyPr/>
          <a:lstStyle/>
          <a:p>
            <a:pPr>
              <a:spcBef>
                <a:spcPts val="1000"/>
              </a:spcBef>
            </a:pPr>
            <a:r>
              <a:rPr lang="en-US" noProof="0" dirty="0"/>
              <a:t>Reasons for using </a:t>
            </a:r>
            <a:r>
              <a:rPr lang="en-US" noProof="0" dirty="0" smtClean="0"/>
              <a:t>V</a:t>
            </a:r>
            <a:r>
              <a:rPr lang="en-US" sz="100" noProof="0" dirty="0" smtClean="0"/>
              <a:t> </a:t>
            </a:r>
            <a:r>
              <a:rPr lang="en-US" noProof="0" dirty="0" smtClean="0"/>
              <a:t>L</a:t>
            </a:r>
            <a:r>
              <a:rPr lang="en-US" sz="100" noProof="0" dirty="0" smtClean="0"/>
              <a:t> </a:t>
            </a:r>
            <a:r>
              <a:rPr lang="en-US" noProof="0" dirty="0" smtClean="0"/>
              <a:t>A</a:t>
            </a:r>
            <a:r>
              <a:rPr lang="en-US" sz="100" noProof="0" dirty="0" smtClean="0"/>
              <a:t> </a:t>
            </a:r>
            <a:r>
              <a:rPr lang="en-US" noProof="0" dirty="0" smtClean="0"/>
              <a:t>Ns</a:t>
            </a:r>
            <a:r>
              <a:rPr lang="en-US" noProof="0" dirty="0"/>
              <a:t>:</a:t>
            </a:r>
          </a:p>
          <a:p>
            <a:pPr lvl="1">
              <a:spcBef>
                <a:spcPts val="1000"/>
              </a:spcBef>
            </a:pPr>
            <a:r>
              <a:rPr lang="en-US" noProof="0" dirty="0" smtClean="0"/>
              <a:t>Isolating </a:t>
            </a:r>
            <a:r>
              <a:rPr lang="en-US" noProof="0" dirty="0"/>
              <a:t>connections with heavy or unpredictable traffic patterns</a:t>
            </a:r>
          </a:p>
          <a:p>
            <a:pPr lvl="1">
              <a:spcBef>
                <a:spcPts val="1000"/>
              </a:spcBef>
            </a:pPr>
            <a:r>
              <a:rPr lang="en-US" noProof="0" dirty="0"/>
              <a:t>Identifying groups of devices whose data should be given priority handling</a:t>
            </a:r>
          </a:p>
          <a:p>
            <a:pPr lvl="1">
              <a:spcBef>
                <a:spcPts val="1000"/>
              </a:spcBef>
            </a:pPr>
            <a:r>
              <a:rPr lang="en-US" noProof="0" dirty="0"/>
              <a:t>Containing groups of devices that rely on legacy protocols incompatible with the majority of the network’s traffic</a:t>
            </a:r>
          </a:p>
          <a:p>
            <a:pPr lvl="1">
              <a:spcBef>
                <a:spcPts val="1000"/>
              </a:spcBef>
            </a:pPr>
            <a:r>
              <a:rPr lang="en-US" noProof="0" dirty="0"/>
              <a:t>Separating groups of users who need special security or network functions</a:t>
            </a:r>
          </a:p>
          <a:p>
            <a:pPr lvl="1">
              <a:spcBef>
                <a:spcPts val="1000"/>
              </a:spcBef>
            </a:pPr>
            <a:r>
              <a:rPr lang="en-US" noProof="0" dirty="0" smtClean="0"/>
              <a:t>Configuring temporary networks</a:t>
            </a:r>
          </a:p>
          <a:p>
            <a:pPr lvl="1">
              <a:spcBef>
                <a:spcPts val="1000"/>
              </a:spcBef>
            </a:pPr>
            <a:r>
              <a:rPr lang="en-US" noProof="0" dirty="0" smtClean="0"/>
              <a:t>Reducing the cost of networking equipment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9113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Managed Switches (1 of 8)</a:t>
            </a:r>
            <a:endParaRPr lang="en-US" noProof="0" dirty="0"/>
          </a:p>
        </p:txBody>
      </p:sp>
      <p:sp>
        <p:nvSpPr>
          <p:cNvPr id="3" name="Content Placeholder 2"/>
          <p:cNvSpPr>
            <a:spLocks noGrp="1"/>
          </p:cNvSpPr>
          <p:nvPr>
            <p:ph idx="1"/>
          </p:nvPr>
        </p:nvSpPr>
        <p:spPr>
          <a:xfrm>
            <a:off x="365125" y="1538818"/>
            <a:ext cx="8415338" cy="3032112"/>
          </a:xfrm>
        </p:spPr>
        <p:txBody>
          <a:bodyPr/>
          <a:lstStyle/>
          <a:p>
            <a:pPr>
              <a:spcBef>
                <a:spcPts val="1000"/>
              </a:spcBef>
            </a:pPr>
            <a:r>
              <a:rPr lang="en-US" noProof="0" dirty="0"/>
              <a:t>Unmanaged switch</a:t>
            </a:r>
          </a:p>
          <a:p>
            <a:pPr lvl="1">
              <a:spcBef>
                <a:spcPts val="1000"/>
              </a:spcBef>
            </a:pPr>
            <a:r>
              <a:rPr lang="en-US" noProof="0" dirty="0"/>
              <a:t>Provides plug-and-play simplicity with minimal configuration </a:t>
            </a:r>
          </a:p>
          <a:p>
            <a:pPr lvl="2">
              <a:spcBef>
                <a:spcPts val="1000"/>
              </a:spcBef>
            </a:pPr>
            <a:r>
              <a:rPr lang="en-US" noProof="0" dirty="0"/>
              <a:t>Has no </a:t>
            </a:r>
            <a:r>
              <a:rPr lang="en-US" noProof="0" dirty="0" smtClean="0"/>
              <a:t>I</a:t>
            </a:r>
            <a:r>
              <a:rPr lang="en-US" sz="100" noProof="0" dirty="0" smtClean="0"/>
              <a:t> </a:t>
            </a:r>
            <a:r>
              <a:rPr lang="en-US" noProof="0" dirty="0" smtClean="0"/>
              <a:t>P </a:t>
            </a:r>
            <a:r>
              <a:rPr lang="en-US" noProof="0" dirty="0"/>
              <a:t>address assigned to it</a:t>
            </a:r>
          </a:p>
          <a:p>
            <a:pPr>
              <a:spcBef>
                <a:spcPts val="1000"/>
              </a:spcBef>
            </a:pPr>
            <a:r>
              <a:rPr lang="en-US" noProof="0" dirty="0"/>
              <a:t>Managed </a:t>
            </a:r>
            <a:r>
              <a:rPr lang="en-US" noProof="0" dirty="0" smtClean="0"/>
              <a:t>switch:</a:t>
            </a:r>
            <a:endParaRPr lang="en-US" noProof="0" dirty="0"/>
          </a:p>
          <a:p>
            <a:pPr lvl="1">
              <a:spcBef>
                <a:spcPts val="1000"/>
              </a:spcBef>
            </a:pPr>
            <a:r>
              <a:rPr lang="en-US" noProof="0" dirty="0"/>
              <a:t>Can be configured via a command-line interface </a:t>
            </a:r>
            <a:r>
              <a:rPr lang="en-US" noProof="0" dirty="0" smtClean="0"/>
              <a:t>or a web-based management G</a:t>
            </a:r>
            <a:r>
              <a:rPr lang="en-US" sz="100" noProof="0" dirty="0" smtClean="0"/>
              <a:t> </a:t>
            </a:r>
            <a:r>
              <a:rPr lang="en-US" noProof="0" dirty="0" smtClean="0"/>
              <a:t>U</a:t>
            </a:r>
            <a:r>
              <a:rPr lang="en-US" sz="100" noProof="0" dirty="0" smtClean="0"/>
              <a:t> </a:t>
            </a:r>
            <a:r>
              <a:rPr lang="en-US" noProof="0" dirty="0" smtClean="0"/>
              <a:t>I</a:t>
            </a:r>
          </a:p>
          <a:p>
            <a:pPr lvl="1">
              <a:spcBef>
                <a:spcPts val="1000"/>
              </a:spcBef>
            </a:pPr>
            <a:r>
              <a:rPr lang="en-US" noProof="0" dirty="0" smtClean="0"/>
              <a:t>Are </a:t>
            </a:r>
            <a:r>
              <a:rPr lang="en-US" noProof="0" dirty="0"/>
              <a:t>usually assigned an IP address</a:t>
            </a:r>
          </a:p>
          <a:p>
            <a:pPr lvl="1">
              <a:spcBef>
                <a:spcPts val="1000"/>
              </a:spcBef>
            </a:pPr>
            <a:r>
              <a:rPr lang="en-US" noProof="0" dirty="0" smtClean="0"/>
              <a:t>V</a:t>
            </a:r>
            <a:r>
              <a:rPr lang="en-US" sz="100" noProof="0" dirty="0" smtClean="0"/>
              <a:t> </a:t>
            </a:r>
            <a:r>
              <a:rPr lang="en-US" noProof="0" dirty="0" smtClean="0"/>
              <a:t>LANS </a:t>
            </a:r>
            <a:r>
              <a:rPr lang="en-US" noProof="0" dirty="0"/>
              <a:t>can only be implemented through managed </a:t>
            </a:r>
            <a:r>
              <a:rPr lang="en-US" noProof="0" dirty="0" smtClean="0"/>
              <a:t>switches</a:t>
            </a:r>
          </a:p>
          <a:p>
            <a:pPr lvl="1">
              <a:spcBef>
                <a:spcPts val="1000"/>
              </a:spcBef>
            </a:pPr>
            <a:r>
              <a:rPr lang="en-US" noProof="0" dirty="0" smtClean="0"/>
              <a:t>Ports can be partitioned into groups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6543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Segmentation (1 of 2)</a:t>
            </a:r>
            <a:endParaRPr lang="en-US" noProof="0" dirty="0"/>
          </a:p>
        </p:txBody>
      </p:sp>
      <p:sp>
        <p:nvSpPr>
          <p:cNvPr id="3" name="Content Placeholder 2"/>
          <p:cNvSpPr>
            <a:spLocks noGrp="1"/>
          </p:cNvSpPr>
          <p:nvPr>
            <p:ph idx="1"/>
          </p:nvPr>
        </p:nvSpPr>
        <p:spPr>
          <a:xfrm>
            <a:off x="365125" y="1538818"/>
            <a:ext cx="8415338" cy="2669962"/>
          </a:xfrm>
        </p:spPr>
        <p:txBody>
          <a:bodyPr/>
          <a:lstStyle/>
          <a:p>
            <a:pPr>
              <a:spcBef>
                <a:spcPts val="1000"/>
              </a:spcBef>
            </a:pPr>
            <a:r>
              <a:rPr lang="en-US" noProof="0" dirty="0" smtClean="0"/>
              <a:t>When a network is segmented into </a:t>
            </a:r>
            <a:r>
              <a:rPr lang="en-US" noProof="0" dirty="0"/>
              <a:t>multiple smaller </a:t>
            </a:r>
            <a:r>
              <a:rPr lang="en-US" noProof="0" dirty="0" smtClean="0"/>
              <a:t>networks:</a:t>
            </a:r>
            <a:endParaRPr lang="en-US" noProof="0" dirty="0"/>
          </a:p>
          <a:p>
            <a:pPr lvl="1">
              <a:spcBef>
                <a:spcPts val="1000"/>
              </a:spcBef>
            </a:pPr>
            <a:r>
              <a:rPr lang="en-US" noProof="0" dirty="0"/>
              <a:t>Traffic on one network is separated from another network’s traffic</a:t>
            </a:r>
          </a:p>
          <a:p>
            <a:pPr lvl="1">
              <a:spcBef>
                <a:spcPts val="1000"/>
              </a:spcBef>
            </a:pPr>
            <a:r>
              <a:rPr lang="en-US" noProof="0" dirty="0"/>
              <a:t>Each network is its own broadcast domain</a:t>
            </a:r>
          </a:p>
          <a:p>
            <a:pPr>
              <a:spcBef>
                <a:spcPts val="1000"/>
              </a:spcBef>
            </a:pPr>
            <a:r>
              <a:rPr lang="en-US" noProof="0" dirty="0" smtClean="0"/>
              <a:t>Segmentation accomplishes </a:t>
            </a:r>
            <a:r>
              <a:rPr lang="en-US" noProof="0" dirty="0"/>
              <a:t>the following:</a:t>
            </a:r>
          </a:p>
          <a:p>
            <a:pPr lvl="1">
              <a:spcBef>
                <a:spcPts val="1000"/>
              </a:spcBef>
            </a:pPr>
            <a:r>
              <a:rPr lang="en-US" noProof="0" dirty="0"/>
              <a:t>Enhance security</a:t>
            </a:r>
          </a:p>
          <a:p>
            <a:pPr lvl="1">
              <a:spcBef>
                <a:spcPts val="1000"/>
              </a:spcBef>
            </a:pPr>
            <a:r>
              <a:rPr lang="en-US" noProof="0" dirty="0"/>
              <a:t>Improve performance</a:t>
            </a:r>
          </a:p>
          <a:p>
            <a:pPr lvl="1">
              <a:spcBef>
                <a:spcPts val="1000"/>
              </a:spcBef>
            </a:pPr>
            <a:r>
              <a:rPr lang="en-US" noProof="0" dirty="0"/>
              <a:t>Simplify </a:t>
            </a:r>
            <a:r>
              <a:rPr lang="en-US" noProof="0" dirty="0" smtClean="0"/>
              <a:t>troubleshooting</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72759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Managed Switches (2 of 8)</a:t>
            </a:r>
            <a:endParaRPr lang="en-US" noProof="0" dirty="0"/>
          </a:p>
        </p:txBody>
      </p:sp>
      <p:pic>
        <p:nvPicPr>
          <p:cNvPr id="6" name="Picture 5" descr="Figure 8-17 Each port on a managed switch might be configured for a different V LAN. A diagram shows the ports of a switch. Eight switches are connected in series. First switch is labeled as V LAN 2 Voice. Switch 2 and 3 are labeled as V LAN 10 Accounting. Switch 6, 7 and 8 are labeled as V LAN 30 Sales. Two separate switches are next to the series of switches, labeled as Link or Act 9 F and Link or Act 10 F respectively.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6524" y="2811780"/>
            <a:ext cx="5330952" cy="123444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14039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Managed Switches (3 of 8)</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Figure 8-18 shows how a normal Layer 2 switch operates</a:t>
            </a:r>
            <a:endParaRPr lang="en-US" noProof="0" dirty="0"/>
          </a:p>
        </p:txBody>
      </p:sp>
      <p:pic>
        <p:nvPicPr>
          <p:cNvPr id="5" name="Picture 4" descr="Figure 8-18 A switch connecting a LAN to a router. A diagram shows a router connected to a switch, which is further connected to an LA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688796"/>
            <a:ext cx="6514829" cy="1445307"/>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08947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Managed Switches (4 of 8)</a:t>
            </a:r>
            <a:endParaRPr lang="en-US" noProof="0" dirty="0"/>
          </a:p>
        </p:txBody>
      </p:sp>
      <p:sp>
        <p:nvSpPr>
          <p:cNvPr id="3" name="Content Placeholder 2"/>
          <p:cNvSpPr>
            <a:spLocks noGrp="1"/>
          </p:cNvSpPr>
          <p:nvPr>
            <p:ph idx="1"/>
          </p:nvPr>
        </p:nvSpPr>
        <p:spPr>
          <a:xfrm>
            <a:off x="365125" y="1538818"/>
            <a:ext cx="8415338" cy="584775"/>
          </a:xfrm>
        </p:spPr>
        <p:txBody>
          <a:bodyPr/>
          <a:lstStyle/>
          <a:p>
            <a:r>
              <a:rPr lang="en-US" noProof="0" dirty="0" smtClean="0"/>
              <a:t>Figure 8-19 shows what happens when ports on a managed switch are partitioned into two V</a:t>
            </a:r>
            <a:r>
              <a:rPr lang="en-US" sz="100" noProof="0" dirty="0" smtClean="0"/>
              <a:t> </a:t>
            </a:r>
            <a:r>
              <a:rPr lang="en-US" noProof="0" dirty="0" smtClean="0"/>
              <a:t>LANs</a:t>
            </a:r>
            <a:endParaRPr lang="en-US" noProof="0" dirty="0"/>
          </a:p>
        </p:txBody>
      </p:sp>
      <p:pic>
        <p:nvPicPr>
          <p:cNvPr id="5" name="Picture 4" descr="Figure 8-19 A managed switch with its ports partitioned into two groups, each belonging to a different V LAN. A diagram shows a router connected to a switch, which is further connected to V LAN 1 and VA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667000"/>
            <a:ext cx="4711950" cy="238963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85354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Managed Switches (5 of 8)</a:t>
            </a:r>
            <a:endParaRPr lang="en-US" noProof="0" dirty="0"/>
          </a:p>
        </p:txBody>
      </p:sp>
      <p:sp>
        <p:nvSpPr>
          <p:cNvPr id="3" name="Content Placeholder 2"/>
          <p:cNvSpPr>
            <a:spLocks noGrp="1"/>
          </p:cNvSpPr>
          <p:nvPr>
            <p:ph idx="1"/>
          </p:nvPr>
        </p:nvSpPr>
        <p:spPr>
          <a:xfrm>
            <a:off x="365125" y="1538818"/>
            <a:ext cx="8415338" cy="632481"/>
          </a:xfrm>
        </p:spPr>
        <p:txBody>
          <a:bodyPr/>
          <a:lstStyle/>
          <a:p>
            <a:r>
              <a:rPr lang="en-US" noProof="0" dirty="0" smtClean="0"/>
              <a:t>V</a:t>
            </a:r>
            <a:r>
              <a:rPr lang="en-US" sz="100" noProof="0" dirty="0" smtClean="0"/>
              <a:t> </a:t>
            </a:r>
            <a:r>
              <a:rPr lang="en-US" noProof="0" dirty="0" smtClean="0"/>
              <a:t>LAN ports do not have to be next to each other </a:t>
            </a:r>
          </a:p>
          <a:p>
            <a:pPr lvl="1"/>
            <a:r>
              <a:rPr lang="en-US" noProof="0" dirty="0" smtClean="0"/>
              <a:t>See Figure 8-20</a:t>
            </a:r>
            <a:endParaRPr lang="en-US" noProof="0" dirty="0"/>
          </a:p>
        </p:txBody>
      </p:sp>
      <p:pic>
        <p:nvPicPr>
          <p:cNvPr id="5" name="Picture 4" descr="Figure 8-20 Each port on a switch can be assigned to a different V LAN. A diagram shows different ports on a switch. The ports are labeled as follows: V LAN 1 ports, V LAN 2 ports, V LAN 1 ports, and V LAN 2 ports. Two separate switches are on the right corn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2909889"/>
            <a:ext cx="5425140" cy="216255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66417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Managed Switches (6 of 8)</a:t>
            </a:r>
            <a:endParaRPr lang="en-US" noProof="0" dirty="0"/>
          </a:p>
        </p:txBody>
      </p:sp>
      <p:sp>
        <p:nvSpPr>
          <p:cNvPr id="3" name="Content Placeholder 2"/>
          <p:cNvSpPr>
            <a:spLocks noGrp="1"/>
          </p:cNvSpPr>
          <p:nvPr>
            <p:ph idx="1"/>
          </p:nvPr>
        </p:nvSpPr>
        <p:spPr>
          <a:xfrm>
            <a:off x="365125" y="1538818"/>
            <a:ext cx="8415338" cy="3938514"/>
          </a:xfrm>
        </p:spPr>
        <p:txBody>
          <a:bodyPr/>
          <a:lstStyle/>
          <a:p>
            <a:pPr>
              <a:spcBef>
                <a:spcPts val="1000"/>
              </a:spcBef>
            </a:pPr>
            <a:r>
              <a:rPr lang="en-US" noProof="0" dirty="0" smtClean="0"/>
              <a:t>802.1</a:t>
            </a:r>
            <a:r>
              <a:rPr lang="en-US" sz="100" noProof="0" dirty="0" smtClean="0"/>
              <a:t> </a:t>
            </a:r>
            <a:r>
              <a:rPr lang="en-US" noProof="0" dirty="0" smtClean="0"/>
              <a:t>Q</a:t>
            </a:r>
            <a:endParaRPr lang="en-US" noProof="0" dirty="0"/>
          </a:p>
          <a:p>
            <a:pPr lvl="1">
              <a:spcBef>
                <a:spcPts val="1000"/>
              </a:spcBef>
            </a:pPr>
            <a:r>
              <a:rPr lang="en-US" noProof="0" dirty="0"/>
              <a:t>The </a:t>
            </a:r>
            <a:r>
              <a:rPr lang="en-US" noProof="0" dirty="0" smtClean="0"/>
              <a:t>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 </a:t>
            </a:r>
            <a:r>
              <a:rPr lang="en-US" noProof="0" dirty="0"/>
              <a:t>standard that specifies how </a:t>
            </a:r>
            <a:r>
              <a:rPr lang="en-US" noProof="0" dirty="0" smtClean="0"/>
              <a:t>V</a:t>
            </a:r>
            <a:r>
              <a:rPr lang="en-US" sz="100" noProof="0" dirty="0" smtClean="0"/>
              <a:t> </a:t>
            </a:r>
            <a:r>
              <a:rPr lang="en-US" noProof="0" dirty="0" smtClean="0"/>
              <a:t>LAN </a:t>
            </a:r>
            <a:r>
              <a:rPr lang="en-US" noProof="0" dirty="0"/>
              <a:t>information appears in frames and how switches interpret that </a:t>
            </a:r>
            <a:r>
              <a:rPr lang="en-US" noProof="0" dirty="0" smtClean="0"/>
              <a:t>information</a:t>
            </a:r>
          </a:p>
          <a:p>
            <a:pPr>
              <a:spcBef>
                <a:spcPts val="1000"/>
              </a:spcBef>
            </a:pPr>
            <a:r>
              <a:rPr lang="en-US" noProof="0" dirty="0" smtClean="0"/>
              <a:t>To identify the transmissions that belong to each V</a:t>
            </a:r>
            <a:r>
              <a:rPr lang="en-US" sz="100" noProof="0" dirty="0" smtClean="0"/>
              <a:t> </a:t>
            </a:r>
            <a:r>
              <a:rPr lang="en-US" noProof="0" dirty="0" smtClean="0"/>
              <a:t>LAN</a:t>
            </a:r>
          </a:p>
          <a:p>
            <a:pPr lvl="1">
              <a:spcBef>
                <a:spcPts val="1000"/>
              </a:spcBef>
            </a:pPr>
            <a:r>
              <a:rPr lang="en-US" noProof="0" dirty="0" smtClean="0"/>
              <a:t>The switch adds a tag to Ethernet frames that identifies the port through which they arrive at the switch</a:t>
            </a:r>
          </a:p>
          <a:p>
            <a:pPr>
              <a:spcBef>
                <a:spcPts val="1000"/>
              </a:spcBef>
            </a:pPr>
            <a:r>
              <a:rPr lang="en-US" noProof="0" dirty="0" smtClean="0"/>
              <a:t>Tag travels with transmission until it reaches a router or the switch port connected to the destination device (whichever comes first)</a:t>
            </a:r>
          </a:p>
          <a:p>
            <a:pPr>
              <a:spcBef>
                <a:spcPts val="1000"/>
              </a:spcBef>
            </a:pPr>
            <a:r>
              <a:rPr lang="en-US" noProof="0" dirty="0" smtClean="0"/>
              <a:t>If frame is being routed to a new V</a:t>
            </a:r>
            <a:r>
              <a:rPr lang="en-US" sz="100" noProof="0" dirty="0" smtClean="0"/>
              <a:t> </a:t>
            </a:r>
            <a:r>
              <a:rPr lang="en-US" noProof="0" dirty="0" smtClean="0"/>
              <a:t>LAN:</a:t>
            </a:r>
          </a:p>
          <a:p>
            <a:pPr lvl="1">
              <a:spcBef>
                <a:spcPts val="1000"/>
              </a:spcBef>
            </a:pPr>
            <a:r>
              <a:rPr lang="en-US" noProof="0" dirty="0" smtClean="0"/>
              <a:t>Router adds a new tag</a:t>
            </a:r>
          </a:p>
          <a:p>
            <a:pPr lvl="1">
              <a:spcBef>
                <a:spcPts val="1000"/>
              </a:spcBef>
            </a:pPr>
            <a:r>
              <a:rPr lang="en-US" noProof="0" dirty="0" smtClean="0"/>
              <a:t>Tag is removed once frame reaches its final switch port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51989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Managed Switches (7 of 8)</a:t>
            </a:r>
            <a:endParaRPr lang="en-US" noProof="0" dirty="0"/>
          </a:p>
        </p:txBody>
      </p:sp>
      <p:pic>
        <p:nvPicPr>
          <p:cNvPr id="6" name="Picture 5" descr="Figure 8-21 The 802.1Q V LAN tag is inserted after the Source address field in an Ethernet frame. Six blocks are horizontally as follows: Preamble and S F D 8 bytes, Destination address 6 bytes, Source address 6 bytes, 2 bytes, 46 to 1500 bytes, and F C S 4 bytes. 2 bytes block is labeled as Ethernet type. 46 to 1500 bytes block is labeled as data plus padding. Below this the same group of blocks is connected horizontally. An additional block namely 802.1 Q tag 4 bytes, is inserted after the source addr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7024" y="1772412"/>
            <a:ext cx="4949952" cy="331317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19975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Managed Switches (8 of 8)</a:t>
            </a:r>
            <a:endParaRPr lang="en-US" noProof="0" dirty="0"/>
          </a:p>
        </p:txBody>
      </p:sp>
      <p:pic>
        <p:nvPicPr>
          <p:cNvPr id="6" name="Picture 5" descr="Figure 8-22 Three switches on a LAN with multiple V LANs. A router is connected to Switch C, which is further connected to Switch A and switch B. Switch A is connected to V LAN 1 and V LAN 2. Switch B is connected to V LAN 1 and V LA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8716" y="2298192"/>
            <a:ext cx="5306568" cy="22616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06168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Ports and Trunks (1 of 3)</a:t>
            </a:r>
            <a:endParaRPr lang="en-US" noProof="0" dirty="0"/>
          </a:p>
        </p:txBody>
      </p:sp>
      <p:sp>
        <p:nvSpPr>
          <p:cNvPr id="3" name="Content Placeholder 2"/>
          <p:cNvSpPr>
            <a:spLocks noGrp="1"/>
          </p:cNvSpPr>
          <p:nvPr>
            <p:ph idx="1"/>
          </p:nvPr>
        </p:nvSpPr>
        <p:spPr>
          <a:xfrm>
            <a:off x="365125" y="1538818"/>
            <a:ext cx="8415338" cy="4037516"/>
          </a:xfrm>
        </p:spPr>
        <p:txBody>
          <a:bodyPr/>
          <a:lstStyle/>
          <a:p>
            <a:pPr>
              <a:spcBef>
                <a:spcPts val="1000"/>
              </a:spcBef>
            </a:pPr>
            <a:r>
              <a:rPr lang="en-US" noProof="0" dirty="0" smtClean="0"/>
              <a:t>A </a:t>
            </a:r>
            <a:r>
              <a:rPr lang="en-US" noProof="0" dirty="0"/>
              <a:t>port on a switch is configured as either an access port or a trunk </a:t>
            </a:r>
            <a:r>
              <a:rPr lang="en-US" noProof="0" dirty="0" smtClean="0"/>
              <a:t>port:</a:t>
            </a:r>
            <a:endParaRPr lang="en-US" noProof="0" dirty="0"/>
          </a:p>
          <a:p>
            <a:pPr lvl="1">
              <a:spcBef>
                <a:spcPts val="1000"/>
              </a:spcBef>
            </a:pPr>
            <a:r>
              <a:rPr lang="en-US" noProof="0" dirty="0"/>
              <a:t>Access </a:t>
            </a:r>
            <a:r>
              <a:rPr lang="en-US" noProof="0" dirty="0" smtClean="0"/>
              <a:t>port—Used </a:t>
            </a:r>
            <a:r>
              <a:rPr lang="en-US" noProof="0" dirty="0"/>
              <a:t>for connecting a single node</a:t>
            </a:r>
          </a:p>
          <a:p>
            <a:pPr lvl="1">
              <a:spcBef>
                <a:spcPts val="1000"/>
              </a:spcBef>
            </a:pPr>
            <a:r>
              <a:rPr lang="en-US" noProof="0" dirty="0"/>
              <a:t>Trunk </a:t>
            </a:r>
            <a:r>
              <a:rPr lang="en-US" noProof="0" dirty="0" smtClean="0"/>
              <a:t>port—Capable </a:t>
            </a:r>
            <a:r>
              <a:rPr lang="en-US" noProof="0" dirty="0"/>
              <a:t>of managing traffic among multiple </a:t>
            </a:r>
            <a:r>
              <a:rPr lang="en-US" noProof="0" dirty="0" smtClean="0"/>
              <a:t>V</a:t>
            </a:r>
            <a:r>
              <a:rPr lang="en-US" sz="100" noProof="0" dirty="0" smtClean="0"/>
              <a:t> </a:t>
            </a:r>
            <a:r>
              <a:rPr lang="en-US" noProof="0" dirty="0" smtClean="0"/>
              <a:t>LANs</a:t>
            </a:r>
            <a:endParaRPr lang="en-US" noProof="0" dirty="0"/>
          </a:p>
          <a:p>
            <a:pPr>
              <a:spcBef>
                <a:spcPts val="1000"/>
              </a:spcBef>
            </a:pPr>
            <a:r>
              <a:rPr lang="en-US" noProof="0" dirty="0"/>
              <a:t>Trunk</a:t>
            </a:r>
          </a:p>
          <a:p>
            <a:pPr lvl="1">
              <a:spcBef>
                <a:spcPts val="1000"/>
              </a:spcBef>
            </a:pPr>
            <a:r>
              <a:rPr lang="en-US" noProof="0" dirty="0"/>
              <a:t>A single physical connection between switches through which many logical </a:t>
            </a:r>
            <a:r>
              <a:rPr lang="en-US" noProof="0" dirty="0" smtClean="0"/>
              <a:t>V</a:t>
            </a:r>
            <a:r>
              <a:rPr lang="en-US" sz="100" noProof="0" dirty="0" smtClean="0"/>
              <a:t> </a:t>
            </a:r>
            <a:r>
              <a:rPr lang="en-US" noProof="0" dirty="0" smtClean="0"/>
              <a:t>LANs </a:t>
            </a:r>
            <a:r>
              <a:rPr lang="en-US" noProof="0" dirty="0"/>
              <a:t>can transmit and receive data</a:t>
            </a:r>
          </a:p>
          <a:p>
            <a:pPr>
              <a:spcBef>
                <a:spcPts val="1000"/>
              </a:spcBef>
            </a:pPr>
            <a:r>
              <a:rPr lang="en-US" noProof="0" dirty="0" smtClean="0"/>
              <a:t>Trunking protocols assign and interpret V</a:t>
            </a:r>
            <a:r>
              <a:rPr lang="en-US" sz="100" noProof="0" dirty="0" smtClean="0"/>
              <a:t> </a:t>
            </a:r>
            <a:r>
              <a:rPr lang="en-US" noProof="0" dirty="0" smtClean="0"/>
              <a:t>LAN tags in Ethernet frames</a:t>
            </a:r>
          </a:p>
          <a:p>
            <a:pPr>
              <a:spcBef>
                <a:spcPts val="1000"/>
              </a:spcBef>
            </a:pPr>
            <a:r>
              <a:rPr lang="en-US" noProof="0" dirty="0" smtClean="0"/>
              <a:t>Cisco’s V</a:t>
            </a:r>
            <a:r>
              <a:rPr lang="en-US" sz="100" noProof="0" dirty="0" smtClean="0"/>
              <a:t> </a:t>
            </a:r>
            <a:r>
              <a:rPr lang="en-US" noProof="0" dirty="0" smtClean="0"/>
              <a:t>T</a:t>
            </a:r>
            <a:r>
              <a:rPr lang="en-US" sz="100" noProof="0" dirty="0" smtClean="0"/>
              <a:t> </a:t>
            </a:r>
            <a:r>
              <a:rPr lang="en-US" noProof="0" dirty="0" smtClean="0"/>
              <a:t>P </a:t>
            </a:r>
            <a:r>
              <a:rPr lang="en-US" noProof="0" dirty="0"/>
              <a:t>(</a:t>
            </a:r>
            <a:r>
              <a:rPr lang="en-US" noProof="0" dirty="0" smtClean="0"/>
              <a:t>V</a:t>
            </a:r>
            <a:r>
              <a:rPr lang="en-US" sz="100" noProof="0" dirty="0" smtClean="0"/>
              <a:t> </a:t>
            </a:r>
            <a:r>
              <a:rPr lang="en-US" noProof="0" dirty="0" smtClean="0"/>
              <a:t>LAN </a:t>
            </a:r>
            <a:r>
              <a:rPr lang="en-US" noProof="0" dirty="0"/>
              <a:t>trunking protocol</a:t>
            </a:r>
            <a:r>
              <a:rPr lang="en-US" noProof="0" dirty="0" smtClean="0"/>
              <a:t>):</a:t>
            </a:r>
            <a:endParaRPr lang="en-US" noProof="0" dirty="0"/>
          </a:p>
          <a:p>
            <a:pPr lvl="1">
              <a:spcBef>
                <a:spcPts val="1000"/>
              </a:spcBef>
            </a:pPr>
            <a:r>
              <a:rPr lang="en-US" noProof="0" dirty="0"/>
              <a:t>The most popular protocol for exchanging </a:t>
            </a:r>
            <a:r>
              <a:rPr lang="en-US" noProof="0" dirty="0" smtClean="0"/>
              <a:t>V</a:t>
            </a:r>
            <a:r>
              <a:rPr lang="en-US" sz="100" noProof="0" dirty="0" smtClean="0"/>
              <a:t> </a:t>
            </a:r>
            <a:r>
              <a:rPr lang="en-US" noProof="0" dirty="0" smtClean="0"/>
              <a:t>LAN </a:t>
            </a:r>
            <a:r>
              <a:rPr lang="en-US" noProof="0" dirty="0"/>
              <a:t>information over trunks</a:t>
            </a:r>
          </a:p>
          <a:p>
            <a:pPr lvl="1">
              <a:spcBef>
                <a:spcPts val="1000"/>
              </a:spcBef>
            </a:pPr>
            <a:r>
              <a:rPr lang="en-US" noProof="0" dirty="0" smtClean="0"/>
              <a:t>V</a:t>
            </a:r>
            <a:r>
              <a:rPr lang="en-US" sz="100" noProof="0" dirty="0" smtClean="0"/>
              <a:t> </a:t>
            </a:r>
            <a:r>
              <a:rPr lang="en-US" noProof="0" dirty="0" smtClean="0"/>
              <a:t>T</a:t>
            </a:r>
            <a:r>
              <a:rPr lang="en-US" sz="100" noProof="0" dirty="0" smtClean="0"/>
              <a:t> </a:t>
            </a:r>
            <a:r>
              <a:rPr lang="en-US" noProof="0" dirty="0" smtClean="0"/>
              <a:t>P </a:t>
            </a:r>
            <a:r>
              <a:rPr lang="en-US" noProof="0" dirty="0"/>
              <a:t>allows changes to </a:t>
            </a:r>
            <a:r>
              <a:rPr lang="en-US" noProof="0" dirty="0" smtClean="0"/>
              <a:t>V</a:t>
            </a:r>
            <a:r>
              <a:rPr lang="en-US" sz="100" noProof="0" dirty="0" smtClean="0"/>
              <a:t> </a:t>
            </a:r>
            <a:r>
              <a:rPr lang="en-US" noProof="0" dirty="0" smtClean="0"/>
              <a:t>LAN </a:t>
            </a:r>
            <a:r>
              <a:rPr lang="en-US" noProof="0" dirty="0"/>
              <a:t>database on one switch, called the stack master, to be communicated to all other switches in the </a:t>
            </a:r>
            <a:r>
              <a:rPr lang="en-US" noProof="0" dirty="0" smtClean="0"/>
              <a:t>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32570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Ports and Trunks (2 of 3)</a:t>
            </a:r>
            <a:endParaRPr lang="en-US" noProof="0" dirty="0"/>
          </a:p>
        </p:txBody>
      </p:sp>
      <p:pic>
        <p:nvPicPr>
          <p:cNvPr id="6" name="Picture 5" descr="Figure 8-23 A trunk port supports traffic from multiple V LANs. A diagram shows different ports on a switch. The ports are labeled as follows: V LAN 1 ports, V LAN 2 ports, V LAN 1 ports, Trunk port: V LANs 1, 2, and 3, and V LAN 2 ports. Two separate switches are on the right corn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1156" y="2421636"/>
            <a:ext cx="4361688" cy="201472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49169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Ports and Trunks (3 of 3)</a:t>
            </a:r>
            <a:endParaRPr lang="en-US" noProof="0" dirty="0"/>
          </a:p>
        </p:txBody>
      </p:sp>
      <p:pic>
        <p:nvPicPr>
          <p:cNvPr id="6" name="Picture 5" descr="Figure 8-24 Each trunk line carries traffic for multiple V LANs. A router is connected to Switch C, which is further connected to Switch A and switch B. Switch A is connected to V LAN 1 and V LAN 2, each of which consists of a laptop, computer and printer. Switch B is connected to V LAN 1 and V LAN 3, each of which consists of a laptop, computer and printer. The text on the line connecting switch C to switch A and router reads, Trunk lines with traffic for V LAN 1, V LAN 2, and V LAN 3. The left side of switch A and B, and the right side of switch C are trunk ports. The right side of switch A and b are labeled as access ports. The text on the line connecting switch C and switch B reads, Trunk line with traffic for V LAN 1, V LAN 2, and V LA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9572" y="2020824"/>
            <a:ext cx="5324856" cy="281635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5761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Segmentation (2 of 2)</a:t>
            </a:r>
            <a:endParaRPr lang="en-US" noProof="0" dirty="0"/>
          </a:p>
        </p:txBody>
      </p:sp>
      <p:sp>
        <p:nvSpPr>
          <p:cNvPr id="3" name="Content Placeholder 2"/>
          <p:cNvSpPr>
            <a:spLocks noGrp="1"/>
          </p:cNvSpPr>
          <p:nvPr>
            <p:ph idx="1"/>
          </p:nvPr>
        </p:nvSpPr>
        <p:spPr>
          <a:xfrm>
            <a:off x="365125" y="1538818"/>
            <a:ext cx="8415338" cy="1758943"/>
          </a:xfrm>
        </p:spPr>
        <p:txBody>
          <a:bodyPr/>
          <a:lstStyle/>
          <a:p>
            <a:pPr>
              <a:spcBef>
                <a:spcPts val="1000"/>
              </a:spcBef>
            </a:pPr>
            <a:r>
              <a:rPr lang="en-US" noProof="0" dirty="0" smtClean="0"/>
              <a:t>Networks are commonly segmented according to one of the following groupings:</a:t>
            </a:r>
          </a:p>
          <a:p>
            <a:pPr lvl="1">
              <a:spcBef>
                <a:spcPts val="1000"/>
              </a:spcBef>
            </a:pPr>
            <a:r>
              <a:rPr lang="en-US" noProof="0" dirty="0" smtClean="0"/>
              <a:t>Geographic locations</a:t>
            </a:r>
          </a:p>
          <a:p>
            <a:pPr lvl="1">
              <a:spcBef>
                <a:spcPts val="1000"/>
              </a:spcBef>
            </a:pPr>
            <a:r>
              <a:rPr lang="en-US" noProof="0" dirty="0" smtClean="0"/>
              <a:t>Departmental boundaries</a:t>
            </a:r>
          </a:p>
          <a:p>
            <a:pPr lvl="1">
              <a:spcBef>
                <a:spcPts val="1000"/>
              </a:spcBef>
            </a:pPr>
            <a:r>
              <a:rPr lang="en-US" noProof="0" dirty="0" smtClean="0"/>
              <a:t>Device types</a:t>
            </a:r>
          </a:p>
        </p:txBody>
      </p:sp>
      <p:pic>
        <p:nvPicPr>
          <p:cNvPr id="5" name="Picture 4" descr="Figure 8-1 Network segmentation divides a large broadcast domain into smaller broadcast domains. The network segmentation diagram shows the broadcast domain block that consists of classful IP Addresses and large LAN. They are further classified into Broadcast Domain 1 and Broadcast Domain 2. Domain 1 block consists of subnet 1 and LAN 1 OR V LAN 1. Domain 2 block consists of subnet 2 and LAN 2 OR V LA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0466" y="3392449"/>
            <a:ext cx="3724656" cy="278282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23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LANs and Subnets</a:t>
            </a:r>
            <a:endParaRPr lang="en-US" noProof="0" dirty="0"/>
          </a:p>
        </p:txBody>
      </p:sp>
      <p:sp>
        <p:nvSpPr>
          <p:cNvPr id="3" name="Content Placeholder 2"/>
          <p:cNvSpPr>
            <a:spLocks noGrp="1"/>
          </p:cNvSpPr>
          <p:nvPr>
            <p:ph idx="1"/>
          </p:nvPr>
        </p:nvSpPr>
        <p:spPr>
          <a:xfrm>
            <a:off x="365125" y="1538818"/>
            <a:ext cx="8415338" cy="1104405"/>
          </a:xfrm>
        </p:spPr>
        <p:txBody>
          <a:bodyPr/>
          <a:lstStyle/>
          <a:p>
            <a:pPr>
              <a:spcBef>
                <a:spcPts val="1000"/>
              </a:spcBef>
            </a:pPr>
            <a:r>
              <a:rPr lang="en-US" noProof="0" dirty="0" smtClean="0"/>
              <a:t>Each V</a:t>
            </a:r>
            <a:r>
              <a:rPr lang="en-US" sz="100" noProof="0" dirty="0" smtClean="0"/>
              <a:t> </a:t>
            </a:r>
            <a:r>
              <a:rPr lang="en-US" noProof="0" dirty="0" smtClean="0"/>
              <a:t>LAN is assigned its own subnet of I</a:t>
            </a:r>
            <a:r>
              <a:rPr lang="en-US" sz="100" noProof="0" dirty="0" smtClean="0"/>
              <a:t> </a:t>
            </a:r>
            <a:r>
              <a:rPr lang="en-US" noProof="0" dirty="0" smtClean="0"/>
              <a:t>P addresses</a:t>
            </a:r>
          </a:p>
          <a:p>
            <a:pPr>
              <a:spcBef>
                <a:spcPts val="1000"/>
              </a:spcBef>
            </a:pPr>
            <a:r>
              <a:rPr lang="en-US" noProof="0" dirty="0" smtClean="0"/>
              <a:t>Sample network in Figure 8-22 (See on slide 36) is divided into three subnets</a:t>
            </a:r>
          </a:p>
          <a:p>
            <a:pPr lvl="1">
              <a:spcBef>
                <a:spcPts val="1000"/>
              </a:spcBef>
            </a:pPr>
            <a:r>
              <a:rPr lang="en-US" noProof="0" dirty="0" smtClean="0"/>
              <a:t>Router sees three logical, virtual LANs connected to a single router port</a:t>
            </a:r>
            <a:endParaRPr lang="en-US" noProof="0" dirty="0"/>
          </a:p>
        </p:txBody>
      </p:sp>
      <p:pic>
        <p:nvPicPr>
          <p:cNvPr id="5" name="Picture 4" descr="Figure 8-26 One router interface is configured to support three different subnets. A CISCO router is shown. 12 ports are at the center and a U S B connection is at the right corner. The first port is divided into three groups, each of which consists of, V LAN 1, Subnet 1, and Subinterface 1, V LAN 2, Subnet 2, and Subinterface 2, V LAN 3, Subnet 3, and Subinterface 3 respectivel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794" y="2998934"/>
            <a:ext cx="3810000" cy="26487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2346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Types of V</a:t>
            </a:r>
            <a:r>
              <a:rPr lang="en-US" sz="100" noProof="0" dirty="0" smtClean="0"/>
              <a:t> </a:t>
            </a:r>
            <a:r>
              <a:rPr lang="en-US" noProof="0" dirty="0" smtClean="0"/>
              <a:t>LANs</a:t>
            </a:r>
            <a:endParaRPr lang="en-US" noProof="0" dirty="0"/>
          </a:p>
        </p:txBody>
      </p:sp>
      <p:sp>
        <p:nvSpPr>
          <p:cNvPr id="3" name="Content Placeholder 2"/>
          <p:cNvSpPr>
            <a:spLocks noGrp="1"/>
          </p:cNvSpPr>
          <p:nvPr>
            <p:ph idx="1"/>
          </p:nvPr>
        </p:nvSpPr>
        <p:spPr>
          <a:xfrm>
            <a:off x="365125" y="1538818"/>
            <a:ext cx="8415338" cy="2775632"/>
          </a:xfrm>
        </p:spPr>
        <p:txBody>
          <a:bodyPr/>
          <a:lstStyle/>
          <a:p>
            <a:pPr>
              <a:spcBef>
                <a:spcPts val="1000"/>
              </a:spcBef>
            </a:pPr>
            <a:r>
              <a:rPr lang="en-US" noProof="0" dirty="0" smtClean="0"/>
              <a:t>V</a:t>
            </a:r>
            <a:r>
              <a:rPr lang="en-US" sz="100" noProof="0" dirty="0" smtClean="0"/>
              <a:t> </a:t>
            </a:r>
            <a:r>
              <a:rPr lang="en-US" noProof="0" dirty="0" smtClean="0"/>
              <a:t>LAN types:</a:t>
            </a:r>
          </a:p>
          <a:p>
            <a:pPr lvl="1">
              <a:spcBef>
                <a:spcPts val="1000"/>
              </a:spcBef>
            </a:pPr>
            <a:r>
              <a:rPr lang="en-US" noProof="0" dirty="0" smtClean="0"/>
              <a:t>Default V</a:t>
            </a:r>
            <a:r>
              <a:rPr lang="en-US" sz="100" noProof="0" dirty="0" smtClean="0"/>
              <a:t> </a:t>
            </a:r>
            <a:r>
              <a:rPr lang="en-US" noProof="0" dirty="0" smtClean="0"/>
              <a:t>LAN—Typically preconfigured on a switch and initially includes all switch ports</a:t>
            </a:r>
          </a:p>
          <a:p>
            <a:pPr lvl="1">
              <a:spcBef>
                <a:spcPts val="1000"/>
              </a:spcBef>
            </a:pPr>
            <a:r>
              <a:rPr lang="en-US" noProof="0" dirty="0" smtClean="0"/>
              <a:t>Native V</a:t>
            </a:r>
            <a:r>
              <a:rPr lang="en-US" sz="100" noProof="0" dirty="0" smtClean="0"/>
              <a:t> </a:t>
            </a:r>
            <a:r>
              <a:rPr lang="en-US" noProof="0" dirty="0" smtClean="0"/>
              <a:t>LAN—Receives all untagged frames from untagged ports</a:t>
            </a:r>
          </a:p>
          <a:p>
            <a:pPr lvl="1">
              <a:spcBef>
                <a:spcPts val="1000"/>
              </a:spcBef>
            </a:pPr>
            <a:r>
              <a:rPr lang="en-US" noProof="0" dirty="0" smtClean="0"/>
              <a:t>Data V</a:t>
            </a:r>
            <a:r>
              <a:rPr lang="en-US" sz="100" noProof="0" dirty="0" smtClean="0"/>
              <a:t> </a:t>
            </a:r>
            <a:r>
              <a:rPr lang="en-US" noProof="0" dirty="0" smtClean="0"/>
              <a:t>LAN—Carries user-generated traffic, such as email, web browsing, or database updates</a:t>
            </a:r>
          </a:p>
          <a:p>
            <a:pPr lvl="1">
              <a:spcBef>
                <a:spcPts val="1000"/>
              </a:spcBef>
            </a:pPr>
            <a:r>
              <a:rPr lang="en-US" noProof="0" dirty="0" smtClean="0"/>
              <a:t>Management V</a:t>
            </a:r>
            <a:r>
              <a:rPr lang="en-US" sz="100" noProof="0" dirty="0" smtClean="0"/>
              <a:t> </a:t>
            </a:r>
            <a:r>
              <a:rPr lang="en-US" noProof="0" dirty="0" smtClean="0"/>
              <a:t>LAN—Can be used to provide administrative access to a switch</a:t>
            </a:r>
          </a:p>
          <a:p>
            <a:pPr lvl="1">
              <a:spcBef>
                <a:spcPts val="1000"/>
              </a:spcBef>
            </a:pPr>
            <a:r>
              <a:rPr lang="en-US" noProof="0" dirty="0" smtClean="0"/>
              <a:t>Voice V</a:t>
            </a:r>
            <a:r>
              <a:rPr lang="en-US" sz="100" noProof="0" dirty="0" smtClean="0"/>
              <a:t> </a:t>
            </a:r>
            <a:r>
              <a:rPr lang="en-US" noProof="0" dirty="0" smtClean="0"/>
              <a:t>LAN—Supports V</a:t>
            </a:r>
            <a:r>
              <a:rPr lang="en-US" sz="100" noProof="0" dirty="0" smtClean="0"/>
              <a:t> </a:t>
            </a:r>
            <a:r>
              <a:rPr lang="en-US" noProof="0" dirty="0" smtClean="0"/>
              <a:t>o</a:t>
            </a:r>
            <a:r>
              <a:rPr lang="en-US" sz="100" noProof="0" dirty="0" smtClean="0"/>
              <a:t> </a:t>
            </a:r>
            <a:r>
              <a:rPr lang="en-US" noProof="0" dirty="0" smtClean="0"/>
              <a:t>I</a:t>
            </a:r>
            <a:r>
              <a:rPr lang="en-US" sz="100" noProof="0" dirty="0" smtClean="0"/>
              <a:t> </a:t>
            </a:r>
            <a:r>
              <a:rPr lang="en-US" noProof="0" dirty="0" smtClean="0"/>
              <a:t>P traffic </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84954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View Configured V</a:t>
            </a:r>
            <a:r>
              <a:rPr lang="en-US" sz="100" noProof="0" dirty="0" smtClean="0"/>
              <a:t> </a:t>
            </a:r>
            <a:r>
              <a:rPr lang="en-US" noProof="0" dirty="0" smtClean="0"/>
              <a:t>LANs (1 of 2)</a:t>
            </a:r>
            <a:endParaRPr lang="en-US" noProof="0" dirty="0"/>
          </a:p>
        </p:txBody>
      </p:sp>
      <p:sp>
        <p:nvSpPr>
          <p:cNvPr id="3" name="Content Placeholder 2"/>
          <p:cNvSpPr>
            <a:spLocks noGrp="1"/>
          </p:cNvSpPr>
          <p:nvPr>
            <p:ph idx="1"/>
          </p:nvPr>
        </p:nvSpPr>
        <p:spPr>
          <a:xfrm>
            <a:off x="365125" y="1538818"/>
            <a:ext cx="8415338" cy="1396793"/>
          </a:xfrm>
        </p:spPr>
        <p:txBody>
          <a:bodyPr/>
          <a:lstStyle/>
          <a:p>
            <a:pPr>
              <a:spcBef>
                <a:spcPts val="1000"/>
              </a:spcBef>
            </a:pPr>
            <a:r>
              <a:rPr lang="en-US" noProof="0" dirty="0" smtClean="0"/>
              <a:t>Once created maintain V</a:t>
            </a:r>
            <a:r>
              <a:rPr lang="en-US" sz="100" noProof="0" dirty="0" smtClean="0"/>
              <a:t> </a:t>
            </a:r>
            <a:r>
              <a:rPr lang="en-US" noProof="0" dirty="0" smtClean="0"/>
              <a:t>LANs via switch software</a:t>
            </a:r>
          </a:p>
          <a:p>
            <a:pPr>
              <a:spcBef>
                <a:spcPts val="1000"/>
              </a:spcBef>
            </a:pPr>
            <a:r>
              <a:rPr lang="en-US" noProof="0" dirty="0" smtClean="0"/>
              <a:t>Figure 8-27 (See next slide) illustrates the result of a </a:t>
            </a:r>
            <a:r>
              <a:rPr lang="en-US" b="1" noProof="0" dirty="0" smtClean="0">
                <a:cs typeface="Courier New" panose="02070309020205020404" pitchFamily="49" charset="0"/>
              </a:rPr>
              <a:t>show vlan</a:t>
            </a:r>
            <a:r>
              <a:rPr lang="en-US" noProof="0" dirty="0" smtClean="0">
                <a:cs typeface="Courier New" panose="02070309020205020404" pitchFamily="49" charset="0"/>
              </a:rPr>
              <a:t> </a:t>
            </a:r>
            <a:r>
              <a:rPr lang="en-US" noProof="0" dirty="0" smtClean="0"/>
              <a:t>command on a Cisco switch</a:t>
            </a:r>
          </a:p>
          <a:p>
            <a:pPr lvl="1">
              <a:spcBef>
                <a:spcPts val="1000"/>
              </a:spcBef>
            </a:pPr>
            <a:r>
              <a:rPr lang="en-US" noProof="0" dirty="0" smtClean="0"/>
              <a:t>This command is used to list the current V</a:t>
            </a:r>
            <a:r>
              <a:rPr lang="en-US" sz="100" noProof="0" dirty="0" smtClean="0"/>
              <a:t> </a:t>
            </a:r>
            <a:r>
              <a:rPr lang="en-US" noProof="0" dirty="0" smtClean="0"/>
              <a:t>LAN recognized by a switch</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05164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View Configured V</a:t>
            </a:r>
            <a:r>
              <a:rPr lang="en-US" sz="100" noProof="0" dirty="0" smtClean="0"/>
              <a:t> </a:t>
            </a:r>
            <a:r>
              <a:rPr lang="en-US" noProof="0" dirty="0" smtClean="0"/>
              <a:t>LANs (2 of 2)</a:t>
            </a:r>
            <a:endParaRPr lang="en-US" noProof="0" dirty="0"/>
          </a:p>
        </p:txBody>
      </p:sp>
      <p:pic>
        <p:nvPicPr>
          <p:cNvPr id="6" name="Picture 5" descr="Figure 8-27 Output of the show vlan command on a Cisco switc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3690" y="1365664"/>
            <a:ext cx="2602871" cy="466007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52638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 and Secure V</a:t>
            </a:r>
            <a:r>
              <a:rPr lang="en-US" sz="100" noProof="0" dirty="0" smtClean="0"/>
              <a:t> </a:t>
            </a:r>
            <a:r>
              <a:rPr lang="en-US" noProof="0" dirty="0" smtClean="0"/>
              <a:t>LANs (1 of 3)</a:t>
            </a:r>
            <a:endParaRPr lang="en-US" noProof="0" dirty="0"/>
          </a:p>
        </p:txBody>
      </p:sp>
      <p:sp>
        <p:nvSpPr>
          <p:cNvPr id="3" name="Content Placeholder 2"/>
          <p:cNvSpPr>
            <a:spLocks noGrp="1"/>
          </p:cNvSpPr>
          <p:nvPr>
            <p:ph idx="1"/>
          </p:nvPr>
        </p:nvSpPr>
        <p:spPr>
          <a:xfrm>
            <a:off x="365125" y="1538818"/>
            <a:ext cx="8415338" cy="3459409"/>
          </a:xfrm>
        </p:spPr>
        <p:txBody>
          <a:bodyPr/>
          <a:lstStyle/>
          <a:p>
            <a:pPr>
              <a:spcBef>
                <a:spcPts val="1000"/>
              </a:spcBef>
            </a:pPr>
            <a:r>
              <a:rPr lang="en-US" noProof="0" dirty="0" smtClean="0"/>
              <a:t>Common configuration errors:</a:t>
            </a:r>
          </a:p>
          <a:p>
            <a:pPr lvl="1">
              <a:spcBef>
                <a:spcPts val="1000"/>
              </a:spcBef>
            </a:pPr>
            <a:r>
              <a:rPr lang="en-US" noProof="0" dirty="0" smtClean="0"/>
              <a:t>Incorrect port mode—Switch ports connected to endpoints should nearly always use access mode</a:t>
            </a:r>
          </a:p>
          <a:p>
            <a:pPr lvl="1">
              <a:spcBef>
                <a:spcPts val="1000"/>
              </a:spcBef>
            </a:pPr>
            <a:r>
              <a:rPr lang="en-US" noProof="0" dirty="0" smtClean="0"/>
              <a:t>Incorrect V</a:t>
            </a:r>
            <a:r>
              <a:rPr lang="en-US" sz="100" noProof="0" dirty="0" smtClean="0"/>
              <a:t> </a:t>
            </a:r>
            <a:r>
              <a:rPr lang="en-US" noProof="0" dirty="0" smtClean="0"/>
              <a:t>LAN assignment—Can happen due to a variety of situations</a:t>
            </a:r>
          </a:p>
          <a:p>
            <a:pPr lvl="1">
              <a:spcBef>
                <a:spcPts val="1000"/>
              </a:spcBef>
            </a:pPr>
            <a:r>
              <a:rPr lang="en-US" noProof="0" dirty="0" smtClean="0"/>
              <a:t>V</a:t>
            </a:r>
            <a:r>
              <a:rPr lang="en-US" sz="100" noProof="0" dirty="0" smtClean="0"/>
              <a:t> </a:t>
            </a:r>
            <a:r>
              <a:rPr lang="en-US" noProof="0" dirty="0" smtClean="0"/>
              <a:t>LAN isolation—You can potentially cut off an entire group from the rest of the network</a:t>
            </a:r>
          </a:p>
          <a:p>
            <a:pPr>
              <a:spcBef>
                <a:spcPts val="1000"/>
              </a:spcBef>
            </a:pPr>
            <a:r>
              <a:rPr lang="en-US" noProof="0" dirty="0" smtClean="0"/>
              <a:t>V</a:t>
            </a:r>
            <a:r>
              <a:rPr lang="en-US" sz="100" noProof="0" dirty="0" smtClean="0"/>
              <a:t> </a:t>
            </a:r>
            <a:r>
              <a:rPr lang="en-US" noProof="0" dirty="0" smtClean="0"/>
              <a:t>LAN hopping: </a:t>
            </a:r>
          </a:p>
          <a:p>
            <a:pPr marL="342900" lvl="2">
              <a:spcBef>
                <a:spcPts val="1000"/>
              </a:spcBef>
              <a:buClr>
                <a:schemeClr val="accent2"/>
              </a:buClr>
            </a:pPr>
            <a:r>
              <a:rPr lang="en-US" sz="1800" noProof="0" dirty="0"/>
              <a:t>Occurs when an attacker generates transmissions that appear to belong to a protected </a:t>
            </a:r>
            <a:r>
              <a:rPr lang="en-US" sz="1800" noProof="0" dirty="0" smtClean="0"/>
              <a:t>V</a:t>
            </a:r>
            <a:r>
              <a:rPr lang="en-US" sz="100" noProof="0" dirty="0" smtClean="0"/>
              <a:t> </a:t>
            </a:r>
            <a:r>
              <a:rPr lang="en-US" sz="1800" noProof="0" dirty="0" smtClean="0"/>
              <a:t>LAN</a:t>
            </a:r>
          </a:p>
          <a:p>
            <a:pPr marL="342900" lvl="2">
              <a:spcBef>
                <a:spcPts val="1000"/>
              </a:spcBef>
              <a:buClr>
                <a:schemeClr val="accent2"/>
              </a:buClr>
            </a:pPr>
            <a:r>
              <a:rPr lang="en-US" sz="1800" noProof="0" dirty="0" smtClean="0"/>
              <a:t>Crosses V</a:t>
            </a:r>
            <a:r>
              <a:rPr lang="en-US" sz="100" noProof="0" dirty="0" smtClean="0"/>
              <a:t> </a:t>
            </a:r>
            <a:r>
              <a:rPr lang="en-US" sz="1800" noProof="0" dirty="0" smtClean="0"/>
              <a:t>LANs to access sensitive data or inject harmful software</a:t>
            </a:r>
            <a:endParaRPr lang="en-US" noProof="0" dirty="0" smtClean="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41369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 and Secure V</a:t>
            </a:r>
            <a:r>
              <a:rPr lang="en-US" sz="100" noProof="0" dirty="0" smtClean="0"/>
              <a:t> </a:t>
            </a:r>
            <a:r>
              <a:rPr lang="en-US" noProof="0" dirty="0" smtClean="0"/>
              <a:t>LANs (2 of 3)</a:t>
            </a:r>
            <a:endParaRPr lang="en-US" noProof="0" dirty="0"/>
          </a:p>
        </p:txBody>
      </p:sp>
      <p:sp>
        <p:nvSpPr>
          <p:cNvPr id="3" name="Content Placeholder 2"/>
          <p:cNvSpPr>
            <a:spLocks noGrp="1"/>
          </p:cNvSpPr>
          <p:nvPr>
            <p:ph idx="1"/>
          </p:nvPr>
        </p:nvSpPr>
        <p:spPr>
          <a:xfrm>
            <a:off x="365125" y="1538818"/>
            <a:ext cx="8415338" cy="2658677"/>
          </a:xfrm>
        </p:spPr>
        <p:txBody>
          <a:bodyPr/>
          <a:lstStyle/>
          <a:p>
            <a:pPr>
              <a:spcBef>
                <a:spcPts val="1000"/>
              </a:spcBef>
            </a:pPr>
            <a:r>
              <a:rPr lang="en-US" noProof="0" dirty="0" smtClean="0"/>
              <a:t>Two approaches to V</a:t>
            </a:r>
            <a:r>
              <a:rPr lang="en-US" sz="100" noProof="0" dirty="0" smtClean="0"/>
              <a:t> </a:t>
            </a:r>
            <a:r>
              <a:rPr lang="en-US" noProof="0" dirty="0" smtClean="0"/>
              <a:t>LAN hopping:</a:t>
            </a:r>
          </a:p>
          <a:p>
            <a:pPr lvl="1">
              <a:spcBef>
                <a:spcPts val="1000"/>
              </a:spcBef>
            </a:pPr>
            <a:r>
              <a:rPr lang="en-US" noProof="0" dirty="0" smtClean="0"/>
              <a:t>Double tagging—Hacker stacks V</a:t>
            </a:r>
            <a:r>
              <a:rPr lang="en-US" sz="100" noProof="0" dirty="0" smtClean="0"/>
              <a:t> </a:t>
            </a:r>
            <a:r>
              <a:rPr lang="en-US" noProof="0" dirty="0" smtClean="0"/>
              <a:t>LAN tags in Ethernet frames</a:t>
            </a:r>
          </a:p>
          <a:p>
            <a:pPr lvl="2">
              <a:spcBef>
                <a:spcPts val="1000"/>
              </a:spcBef>
            </a:pPr>
            <a:r>
              <a:rPr lang="en-US" noProof="0" dirty="0" smtClean="0"/>
              <a:t>First, legitimate tag is removed by switch</a:t>
            </a:r>
          </a:p>
          <a:p>
            <a:pPr lvl="2">
              <a:spcBef>
                <a:spcPts val="1000"/>
              </a:spcBef>
            </a:pPr>
            <a:r>
              <a:rPr lang="en-US" noProof="0" dirty="0" smtClean="0"/>
              <a:t>Second, illegitimate tag is revealed, tricking switch into forwarding transmission on to a restricted V</a:t>
            </a:r>
            <a:r>
              <a:rPr lang="en-US" sz="100" noProof="0" dirty="0" smtClean="0"/>
              <a:t> </a:t>
            </a:r>
            <a:r>
              <a:rPr lang="en-US" noProof="0" dirty="0" smtClean="0"/>
              <a:t>LAN</a:t>
            </a:r>
          </a:p>
          <a:p>
            <a:pPr lvl="1">
              <a:spcBef>
                <a:spcPts val="1000"/>
              </a:spcBef>
            </a:pPr>
            <a:r>
              <a:rPr lang="en-US" noProof="0" dirty="0" smtClean="0"/>
              <a:t>Switch spoofing—Attacker connects to a switch and makes the connection look to the switch as if it’s a trunk line</a:t>
            </a:r>
          </a:p>
          <a:p>
            <a:pPr lvl="2">
              <a:spcBef>
                <a:spcPts val="1000"/>
              </a:spcBef>
            </a:pPr>
            <a:r>
              <a:rPr lang="en-US" noProof="0" dirty="0" smtClean="0"/>
              <a:t>Hacker can feed his own V</a:t>
            </a:r>
            <a:r>
              <a:rPr lang="en-US" sz="100" noProof="0" dirty="0" smtClean="0"/>
              <a:t> </a:t>
            </a:r>
            <a:r>
              <a:rPr lang="en-US" noProof="0" dirty="0" smtClean="0"/>
              <a:t>LAN traffic into that port and access V</a:t>
            </a:r>
            <a:r>
              <a:rPr lang="en-US" sz="100" noProof="0" dirty="0" smtClean="0"/>
              <a:t> </a:t>
            </a:r>
            <a:r>
              <a:rPr lang="en-US" noProof="0" dirty="0" smtClean="0"/>
              <a:t>LANs throughout the network</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78910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 and Secure V</a:t>
            </a:r>
            <a:r>
              <a:rPr lang="en-US" sz="100" noProof="0" dirty="0" smtClean="0"/>
              <a:t> </a:t>
            </a:r>
            <a:r>
              <a:rPr lang="en-US" noProof="0" dirty="0" smtClean="0"/>
              <a:t>LANs (3 of 3)</a:t>
            </a:r>
            <a:endParaRPr lang="en-US" noProof="0" dirty="0"/>
          </a:p>
        </p:txBody>
      </p:sp>
      <p:sp>
        <p:nvSpPr>
          <p:cNvPr id="3" name="Content Placeholder 2"/>
          <p:cNvSpPr>
            <a:spLocks noGrp="1"/>
          </p:cNvSpPr>
          <p:nvPr>
            <p:ph idx="1"/>
          </p:nvPr>
        </p:nvSpPr>
        <p:spPr>
          <a:xfrm>
            <a:off x="365125" y="1538818"/>
            <a:ext cx="8169275" cy="3693319"/>
          </a:xfrm>
        </p:spPr>
        <p:txBody>
          <a:bodyPr/>
          <a:lstStyle/>
          <a:p>
            <a:pPr>
              <a:spcBef>
                <a:spcPts val="1000"/>
              </a:spcBef>
            </a:pPr>
            <a:r>
              <a:rPr lang="en-US" noProof="0" dirty="0" smtClean="0"/>
              <a:t>Mitigation efforts to reduce the risk of V</a:t>
            </a:r>
            <a:r>
              <a:rPr lang="en-US" sz="100" noProof="0" dirty="0" smtClean="0"/>
              <a:t> </a:t>
            </a:r>
            <a:r>
              <a:rPr lang="en-US" noProof="0" dirty="0" smtClean="0"/>
              <a:t>LAN hopping:</a:t>
            </a:r>
          </a:p>
          <a:p>
            <a:pPr lvl="1">
              <a:spcBef>
                <a:spcPts val="1000"/>
              </a:spcBef>
            </a:pPr>
            <a:r>
              <a:rPr lang="en-US" noProof="0" dirty="0" smtClean="0"/>
              <a:t>Don’t use the default V</a:t>
            </a:r>
            <a:r>
              <a:rPr lang="en-US" sz="100" noProof="0" dirty="0" smtClean="0"/>
              <a:t> </a:t>
            </a:r>
            <a:r>
              <a:rPr lang="en-US" noProof="0" dirty="0" smtClean="0"/>
              <a:t>LAN</a:t>
            </a:r>
          </a:p>
          <a:p>
            <a:pPr lvl="1">
              <a:spcBef>
                <a:spcPts val="1000"/>
              </a:spcBef>
            </a:pPr>
            <a:r>
              <a:rPr lang="en-US" noProof="0" dirty="0" smtClean="0"/>
              <a:t>Change the native V</a:t>
            </a:r>
            <a:r>
              <a:rPr lang="en-US" sz="100" noProof="0" dirty="0" smtClean="0"/>
              <a:t> </a:t>
            </a:r>
            <a:r>
              <a:rPr lang="en-US" noProof="0" dirty="0" smtClean="0"/>
              <a:t>LAN to an unused V</a:t>
            </a:r>
            <a:r>
              <a:rPr lang="en-US" sz="100" noProof="0" dirty="0" smtClean="0"/>
              <a:t> </a:t>
            </a:r>
            <a:r>
              <a:rPr lang="en-US" noProof="0" dirty="0" smtClean="0"/>
              <a:t>LAN I</a:t>
            </a:r>
            <a:r>
              <a:rPr lang="en-US" sz="100" noProof="0" dirty="0" smtClean="0"/>
              <a:t> </a:t>
            </a:r>
            <a:r>
              <a:rPr lang="en-US" noProof="0" dirty="0" smtClean="0"/>
              <a:t>D</a:t>
            </a:r>
          </a:p>
          <a:p>
            <a:pPr lvl="1">
              <a:spcBef>
                <a:spcPts val="1000"/>
              </a:spcBef>
            </a:pPr>
            <a:r>
              <a:rPr lang="en-US" noProof="0" dirty="0" smtClean="0"/>
              <a:t>Disable auto-trunking on switches that don’t need to support traffic from multiple V</a:t>
            </a:r>
            <a:r>
              <a:rPr lang="en-US" sz="100" noProof="0" dirty="0" smtClean="0"/>
              <a:t> </a:t>
            </a:r>
            <a:r>
              <a:rPr lang="en-US" noProof="0" dirty="0" smtClean="0"/>
              <a:t>LANs</a:t>
            </a:r>
          </a:p>
          <a:p>
            <a:pPr lvl="1">
              <a:spcBef>
                <a:spcPts val="1000"/>
              </a:spcBef>
            </a:pPr>
            <a:r>
              <a:rPr lang="en-US" noProof="0" dirty="0" smtClean="0"/>
              <a:t>On switches that carry traffic from multiple V</a:t>
            </a:r>
            <a:r>
              <a:rPr lang="en-US" sz="100" noProof="0" dirty="0" smtClean="0"/>
              <a:t> </a:t>
            </a:r>
            <a:r>
              <a:rPr lang="en-US" noProof="0" dirty="0" smtClean="0"/>
              <a:t>LANs, configure all ports as access ports unless they are used as trunk ports</a:t>
            </a:r>
          </a:p>
          <a:p>
            <a:pPr lvl="1">
              <a:spcBef>
                <a:spcPts val="1000"/>
              </a:spcBef>
            </a:pPr>
            <a:r>
              <a:rPr lang="en-US" noProof="0" dirty="0" smtClean="0"/>
              <a:t>Specify which V</a:t>
            </a:r>
            <a:r>
              <a:rPr lang="en-US" sz="100" noProof="0" dirty="0" smtClean="0"/>
              <a:t> </a:t>
            </a:r>
            <a:r>
              <a:rPr lang="en-US" noProof="0" dirty="0" smtClean="0"/>
              <a:t>LANs are supported on each trunk instead of accepting a range of all V</a:t>
            </a:r>
            <a:r>
              <a:rPr lang="en-US" sz="100" noProof="0" dirty="0" smtClean="0"/>
              <a:t> </a:t>
            </a:r>
            <a:r>
              <a:rPr lang="en-US" noProof="0" dirty="0" smtClean="0"/>
              <a:t>LANs</a:t>
            </a:r>
          </a:p>
          <a:p>
            <a:pPr lvl="1">
              <a:spcBef>
                <a:spcPts val="1000"/>
              </a:spcBef>
            </a:pPr>
            <a:r>
              <a:rPr lang="en-US" noProof="0" dirty="0" smtClean="0"/>
              <a:t>Use physical security methods such as door locks to restrict access to network equipment</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54655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3)</a:t>
            </a:r>
            <a:endParaRPr lang="en-US" noProof="0" dirty="0"/>
          </a:p>
        </p:txBody>
      </p:sp>
      <p:sp>
        <p:nvSpPr>
          <p:cNvPr id="2" name="Content Placeholder 1"/>
          <p:cNvSpPr>
            <a:spLocks noGrp="1"/>
          </p:cNvSpPr>
          <p:nvPr>
            <p:ph idx="1"/>
          </p:nvPr>
        </p:nvSpPr>
        <p:spPr>
          <a:xfrm>
            <a:off x="365125" y="1538818"/>
            <a:ext cx="8415338" cy="3247043"/>
          </a:xfrm>
        </p:spPr>
        <p:txBody>
          <a:bodyPr/>
          <a:lstStyle/>
          <a:p>
            <a:pPr>
              <a:spcBef>
                <a:spcPts val="1000"/>
              </a:spcBef>
            </a:pPr>
            <a:r>
              <a:rPr lang="en-US" noProof="0" dirty="0" smtClean="0"/>
              <a:t>When a network is segmented into multiple smaller networks, traffic on one network is separated from another network’s traffic</a:t>
            </a:r>
          </a:p>
          <a:p>
            <a:pPr>
              <a:spcBef>
                <a:spcPts val="1000"/>
              </a:spcBef>
            </a:pPr>
            <a:r>
              <a:rPr lang="en-US" noProof="0" dirty="0" smtClean="0"/>
              <a:t>Subnetting helps solve the fundamental problem with classful addressing</a:t>
            </a:r>
          </a:p>
          <a:p>
            <a:pPr>
              <a:spcBef>
                <a:spcPts val="1000"/>
              </a:spcBef>
            </a:pPr>
            <a:r>
              <a:rPr lang="en-US" noProof="0" dirty="0" smtClean="0"/>
              <a:t>Computers compare the bits in their own network I</a:t>
            </a:r>
            <a:r>
              <a:rPr lang="en-US" sz="100" noProof="0" dirty="0" smtClean="0"/>
              <a:t> </a:t>
            </a:r>
            <a:r>
              <a:rPr lang="en-US" noProof="0" dirty="0" smtClean="0"/>
              <a:t>D to the bits in the network I</a:t>
            </a:r>
            <a:r>
              <a:rPr lang="en-US" sz="100" noProof="0" dirty="0" smtClean="0"/>
              <a:t> </a:t>
            </a:r>
            <a:r>
              <a:rPr lang="en-US" noProof="0" dirty="0" smtClean="0"/>
              <a:t>D of the destination host</a:t>
            </a:r>
          </a:p>
          <a:p>
            <a:pPr>
              <a:spcBef>
                <a:spcPts val="1000"/>
              </a:spcBef>
            </a:pPr>
            <a:r>
              <a:rPr lang="en-US" noProof="0" dirty="0" smtClean="0"/>
              <a:t>C</a:t>
            </a:r>
            <a:r>
              <a:rPr lang="en-US" sz="100" noProof="0" dirty="0" smtClean="0"/>
              <a:t> </a:t>
            </a:r>
            <a:r>
              <a:rPr lang="en-US" noProof="0" dirty="0" smtClean="0"/>
              <a:t>I</a:t>
            </a:r>
            <a:r>
              <a:rPr lang="en-US" sz="100" noProof="0" dirty="0" smtClean="0"/>
              <a:t> </a:t>
            </a:r>
            <a:r>
              <a:rPr lang="en-US" noProof="0" dirty="0" smtClean="0"/>
              <a:t>D</a:t>
            </a:r>
            <a:r>
              <a:rPr lang="en-US" sz="100" noProof="0" dirty="0" smtClean="0"/>
              <a:t> </a:t>
            </a:r>
            <a:r>
              <a:rPr lang="en-US" noProof="0" dirty="0" smtClean="0"/>
              <a:t>R </a:t>
            </a:r>
            <a:r>
              <a:rPr lang="en-US" noProof="0" dirty="0"/>
              <a:t>notation takes the network </a:t>
            </a:r>
            <a:r>
              <a:rPr lang="en-US" noProof="0" dirty="0" smtClean="0"/>
              <a:t>I</a:t>
            </a:r>
            <a:r>
              <a:rPr lang="en-US" sz="100" noProof="0" dirty="0" smtClean="0"/>
              <a:t> </a:t>
            </a:r>
            <a:r>
              <a:rPr lang="en-US" noProof="0" dirty="0" smtClean="0"/>
              <a:t>D </a:t>
            </a:r>
            <a:r>
              <a:rPr lang="en-US" noProof="0" dirty="0"/>
              <a:t>or a host’s IP address and follows it with a forward slash (/) followed by the number of bits used for network </a:t>
            </a:r>
            <a:r>
              <a:rPr lang="en-US" noProof="0" dirty="0" smtClean="0"/>
              <a:t>I</a:t>
            </a:r>
            <a:r>
              <a:rPr lang="en-US" sz="100" noProof="0" dirty="0" smtClean="0"/>
              <a:t> </a:t>
            </a:r>
            <a:r>
              <a:rPr lang="en-US" noProof="0" dirty="0" smtClean="0"/>
              <a:t>D</a:t>
            </a:r>
            <a:endParaRPr lang="en-US" noProof="0" dirty="0"/>
          </a:p>
          <a:p>
            <a:pPr>
              <a:spcBef>
                <a:spcPts val="1000"/>
              </a:spcBef>
            </a:pPr>
            <a:r>
              <a:rPr lang="en-US" noProof="0" dirty="0"/>
              <a:t>To create a subnet, borrow bits that would represent host information in classful </a:t>
            </a:r>
            <a:r>
              <a:rPr lang="en-US" noProof="0" dirty="0" smtClean="0"/>
              <a:t>addressing</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a:t>
            </a:r>
            <a:r>
              <a:rPr lang="en-US" noProof="0" dirty="0"/>
              <a:t>3</a:t>
            </a:r>
            <a:r>
              <a:rPr lang="en-US" noProof="0" dirty="0" smtClean="0"/>
              <a:t>)</a:t>
            </a:r>
            <a:endParaRPr lang="en-US" noProof="0" dirty="0"/>
          </a:p>
        </p:txBody>
      </p:sp>
      <p:sp>
        <p:nvSpPr>
          <p:cNvPr id="2" name="Content Placeholder 1"/>
          <p:cNvSpPr>
            <a:spLocks noGrp="1"/>
          </p:cNvSpPr>
          <p:nvPr>
            <p:ph idx="1"/>
          </p:nvPr>
        </p:nvSpPr>
        <p:spPr>
          <a:xfrm>
            <a:off x="365125" y="1538818"/>
            <a:ext cx="8415338" cy="3985706"/>
          </a:xfrm>
        </p:spPr>
        <p:txBody>
          <a:bodyPr/>
          <a:lstStyle/>
          <a:p>
            <a:pPr>
              <a:spcBef>
                <a:spcPts val="1000"/>
              </a:spcBef>
            </a:pPr>
            <a:r>
              <a:rPr lang="en-US" noProof="0" dirty="0" smtClean="0"/>
              <a:t>Class A, Class B, and Class C networks can all be subnetted</a:t>
            </a:r>
          </a:p>
          <a:p>
            <a:pPr>
              <a:spcBef>
                <a:spcPts val="1000"/>
              </a:spcBef>
            </a:pPr>
            <a:r>
              <a:rPr lang="en-US" noProof="0" dirty="0" smtClean="0"/>
              <a:t>Two types of subnet calculation problems likely on Network+ exam: calculate possible subnets or calculate subnet information for a single IP address</a:t>
            </a:r>
          </a:p>
          <a:p>
            <a:pPr>
              <a:spcBef>
                <a:spcPts val="1000"/>
              </a:spcBef>
            </a:pPr>
            <a:r>
              <a:rPr lang="en-US" noProof="0" dirty="0" smtClean="0"/>
              <a:t>In dynamic addressing, administrator programs each subnet’s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server with the network I</a:t>
            </a:r>
            <a:r>
              <a:rPr lang="en-US" sz="100" noProof="0" dirty="0" smtClean="0"/>
              <a:t> </a:t>
            </a:r>
            <a:r>
              <a:rPr lang="en-US" noProof="0" dirty="0" smtClean="0"/>
              <a:t>D, subnet mask, range of IP addresses, and default gateway</a:t>
            </a:r>
          </a:p>
          <a:p>
            <a:pPr>
              <a:spcBef>
                <a:spcPts val="1000"/>
              </a:spcBef>
            </a:pPr>
            <a:r>
              <a:rPr lang="en-US" noProof="0" dirty="0" smtClean="0"/>
              <a:t>V</a:t>
            </a:r>
            <a:r>
              <a:rPr lang="en-US" sz="100" noProof="0" dirty="0" smtClean="0"/>
              <a:t> </a:t>
            </a:r>
            <a:r>
              <a:rPr lang="en-US" noProof="0" dirty="0" smtClean="0"/>
              <a:t>L</a:t>
            </a:r>
            <a:r>
              <a:rPr lang="en-US" sz="100" noProof="0" dirty="0" smtClean="0"/>
              <a:t> </a:t>
            </a:r>
            <a:r>
              <a:rPr lang="en-US" noProof="0" dirty="0" smtClean="0"/>
              <a:t>S</a:t>
            </a:r>
            <a:r>
              <a:rPr lang="en-US" sz="100" noProof="0" dirty="0" smtClean="0"/>
              <a:t> </a:t>
            </a:r>
            <a:r>
              <a:rPr lang="en-US" noProof="0" dirty="0" smtClean="0"/>
              <a:t>M allows subnets to be further subdivided into smaller and smaller groupings until each subnet is about the same size as the I</a:t>
            </a:r>
            <a:r>
              <a:rPr lang="en-US" sz="100" noProof="0" dirty="0" smtClean="0"/>
              <a:t> </a:t>
            </a:r>
            <a:r>
              <a:rPr lang="en-US" noProof="0" dirty="0" smtClean="0"/>
              <a:t>P address space that is needed</a:t>
            </a:r>
          </a:p>
          <a:p>
            <a:pPr>
              <a:spcBef>
                <a:spcPts val="1000"/>
              </a:spcBef>
            </a:pPr>
            <a:r>
              <a:rPr lang="en-US" noProof="0" dirty="0" smtClean="0"/>
              <a:t>Subnetting in IPv6 is simpler than subnetting in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a:t>
            </a:r>
          </a:p>
          <a:p>
            <a:pPr>
              <a:spcBef>
                <a:spcPts val="1000"/>
              </a:spcBef>
            </a:pPr>
            <a:r>
              <a:rPr lang="en-US" noProof="0" dirty="0" smtClean="0"/>
              <a:t>A V</a:t>
            </a:r>
            <a:r>
              <a:rPr lang="en-US" sz="100" noProof="0" dirty="0" smtClean="0"/>
              <a:t> </a:t>
            </a:r>
            <a:r>
              <a:rPr lang="en-US" noProof="0" dirty="0" smtClean="0"/>
              <a:t>LAN groups ports on a switch so that some of the local traffic is forced to go through a router creating a smaller broadcast domain</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3)</a:t>
            </a:r>
            <a:endParaRPr lang="en-US" noProof="0" dirty="0"/>
          </a:p>
        </p:txBody>
      </p:sp>
      <p:sp>
        <p:nvSpPr>
          <p:cNvPr id="2" name="Content Placeholder 1"/>
          <p:cNvSpPr>
            <a:spLocks noGrp="1"/>
          </p:cNvSpPr>
          <p:nvPr>
            <p:ph idx="1"/>
          </p:nvPr>
        </p:nvSpPr>
        <p:spPr>
          <a:xfrm>
            <a:off x="365125" y="1538818"/>
            <a:ext cx="8415338" cy="3693319"/>
          </a:xfrm>
        </p:spPr>
        <p:txBody>
          <a:bodyPr/>
          <a:lstStyle/>
          <a:p>
            <a:pPr>
              <a:spcBef>
                <a:spcPts val="1000"/>
              </a:spcBef>
            </a:pPr>
            <a:r>
              <a:rPr lang="en-US" noProof="0" dirty="0" smtClean="0"/>
              <a:t>Managed switches can be configured via a command-line interface or a web-based management G</a:t>
            </a:r>
            <a:r>
              <a:rPr lang="en-US" sz="100" noProof="0" dirty="0" smtClean="0"/>
              <a:t> </a:t>
            </a:r>
            <a:r>
              <a:rPr lang="en-US" noProof="0" dirty="0" smtClean="0"/>
              <a:t>U</a:t>
            </a:r>
            <a:r>
              <a:rPr lang="en-US" sz="100" noProof="0" dirty="0" smtClean="0"/>
              <a:t> </a:t>
            </a:r>
            <a:r>
              <a:rPr lang="en-US" noProof="0" dirty="0" smtClean="0"/>
              <a:t>I</a:t>
            </a:r>
          </a:p>
          <a:p>
            <a:pPr>
              <a:spcBef>
                <a:spcPts val="1000"/>
              </a:spcBef>
            </a:pPr>
            <a:r>
              <a:rPr lang="en-US" noProof="0" dirty="0" smtClean="0"/>
              <a:t>A single switch can support traffic belonging to several V</a:t>
            </a:r>
            <a:r>
              <a:rPr lang="en-US" sz="100" noProof="0" dirty="0" smtClean="0"/>
              <a:t> </a:t>
            </a:r>
            <a:r>
              <a:rPr lang="en-US" noProof="0" dirty="0" smtClean="0"/>
              <a:t>LANs across the network</a:t>
            </a:r>
          </a:p>
          <a:p>
            <a:pPr>
              <a:spcBef>
                <a:spcPts val="1000"/>
              </a:spcBef>
            </a:pPr>
            <a:r>
              <a:rPr lang="en-US" noProof="0" dirty="0" smtClean="0"/>
              <a:t>In most situations, each V</a:t>
            </a:r>
            <a:r>
              <a:rPr lang="en-US" sz="100" noProof="0" dirty="0" smtClean="0"/>
              <a:t> </a:t>
            </a:r>
            <a:r>
              <a:rPr lang="en-US" noProof="0" dirty="0" smtClean="0"/>
              <a:t>LAN is assigned its own subnet of IP addresses</a:t>
            </a:r>
          </a:p>
          <a:p>
            <a:pPr>
              <a:spcBef>
                <a:spcPts val="1000"/>
              </a:spcBef>
            </a:pPr>
            <a:r>
              <a:rPr lang="en-US" noProof="0" dirty="0" smtClean="0"/>
              <a:t>Just as different types of I</a:t>
            </a:r>
            <a:r>
              <a:rPr lang="en-US" sz="100" noProof="0" dirty="0" smtClean="0"/>
              <a:t> </a:t>
            </a:r>
            <a:r>
              <a:rPr lang="en-US" noProof="0" dirty="0" smtClean="0"/>
              <a:t>P addresses serve different purposes, so different types of V</a:t>
            </a:r>
            <a:r>
              <a:rPr lang="en-US" sz="100" noProof="0" dirty="0" smtClean="0"/>
              <a:t> </a:t>
            </a:r>
            <a:r>
              <a:rPr lang="en-US" noProof="0" dirty="0" smtClean="0"/>
              <a:t>LANS</a:t>
            </a:r>
          </a:p>
          <a:p>
            <a:pPr>
              <a:spcBef>
                <a:spcPts val="1000"/>
              </a:spcBef>
            </a:pPr>
            <a:r>
              <a:rPr lang="en-US" noProof="0" dirty="0" smtClean="0"/>
              <a:t>Once you create a V</a:t>
            </a:r>
            <a:r>
              <a:rPr lang="en-US" sz="100" noProof="0" dirty="0" smtClean="0"/>
              <a:t> </a:t>
            </a:r>
            <a:r>
              <a:rPr lang="en-US" noProof="0" dirty="0" smtClean="0"/>
              <a:t>LAN, you also maintain it via the switch’s software</a:t>
            </a:r>
          </a:p>
          <a:p>
            <a:pPr>
              <a:spcBef>
                <a:spcPts val="1000"/>
              </a:spcBef>
            </a:pPr>
            <a:r>
              <a:rPr lang="en-US" noProof="0" dirty="0" smtClean="0"/>
              <a:t>Hackers sometimes take advantage of the way V</a:t>
            </a:r>
            <a:r>
              <a:rPr lang="en-US" sz="100" noProof="0" dirty="0" smtClean="0"/>
              <a:t> </a:t>
            </a:r>
            <a:r>
              <a:rPr lang="en-US" noProof="0" dirty="0" smtClean="0"/>
              <a:t>LANs are tagged to implement an attack called V</a:t>
            </a:r>
            <a:r>
              <a:rPr lang="en-US" sz="100" noProof="0" dirty="0" smtClean="0"/>
              <a:t> </a:t>
            </a:r>
            <a:r>
              <a:rPr lang="en-US" noProof="0" dirty="0" smtClean="0"/>
              <a:t>LAN hopping</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Subnets (1 of 3)</a:t>
            </a:r>
            <a:endParaRPr lang="en-US" noProof="0" dirty="0"/>
          </a:p>
        </p:txBody>
      </p:sp>
      <p:sp>
        <p:nvSpPr>
          <p:cNvPr id="3" name="Content Placeholder 2"/>
          <p:cNvSpPr>
            <a:spLocks noGrp="1"/>
          </p:cNvSpPr>
          <p:nvPr>
            <p:ph idx="1"/>
          </p:nvPr>
        </p:nvSpPr>
        <p:spPr>
          <a:xfrm>
            <a:off x="365125" y="1538818"/>
            <a:ext cx="8415338" cy="3839513"/>
          </a:xfrm>
        </p:spPr>
        <p:txBody>
          <a:bodyPr/>
          <a:lstStyle/>
          <a:p>
            <a:pPr>
              <a:spcBef>
                <a:spcPts val="1000"/>
              </a:spcBef>
            </a:pPr>
            <a:r>
              <a:rPr lang="en-US" noProof="0" dirty="0"/>
              <a:t>Example: A business has grown from </a:t>
            </a:r>
            <a:r>
              <a:rPr lang="en-US" noProof="0" dirty="0" smtClean="0"/>
              <a:t>20 or 30 </a:t>
            </a:r>
            <a:r>
              <a:rPr lang="en-US" noProof="0" dirty="0"/>
              <a:t>computers to having a few hundred computers </a:t>
            </a:r>
            <a:r>
              <a:rPr lang="en-US" noProof="0" dirty="0" smtClean="0"/>
              <a:t>and devices:</a:t>
            </a:r>
            <a:endParaRPr lang="en-US" noProof="0" dirty="0"/>
          </a:p>
          <a:p>
            <a:pPr lvl="1">
              <a:spcBef>
                <a:spcPts val="1000"/>
              </a:spcBef>
            </a:pPr>
            <a:r>
              <a:rPr lang="en-US" noProof="0" dirty="0"/>
              <a:t>There is only a single LAN or broadcast domain </a:t>
            </a:r>
          </a:p>
          <a:p>
            <a:pPr lvl="1">
              <a:spcBef>
                <a:spcPts val="1000"/>
              </a:spcBef>
            </a:pPr>
            <a:r>
              <a:rPr lang="en-US" noProof="0" dirty="0"/>
              <a:t>One router serves as the default gateway for the entire network</a:t>
            </a:r>
          </a:p>
          <a:p>
            <a:pPr>
              <a:spcBef>
                <a:spcPts val="1000"/>
              </a:spcBef>
            </a:pPr>
            <a:r>
              <a:rPr lang="en-US" noProof="0" dirty="0"/>
              <a:t>To better manage network traffic, segment the network so that each floor contains one LAN, or broadcast domain</a:t>
            </a:r>
          </a:p>
          <a:p>
            <a:pPr lvl="1">
              <a:spcBef>
                <a:spcPts val="1000"/>
              </a:spcBef>
            </a:pPr>
            <a:r>
              <a:rPr lang="en-US" noProof="0" dirty="0" smtClean="0"/>
              <a:t>Install a router on each floor</a:t>
            </a:r>
          </a:p>
          <a:p>
            <a:pPr>
              <a:spcBef>
                <a:spcPts val="1000"/>
              </a:spcBef>
            </a:pPr>
            <a:r>
              <a:rPr lang="en-US" noProof="0" dirty="0" smtClean="0"/>
              <a:t>You will need to configure clients on each subnet so they know which devices are on their own subnet</a:t>
            </a:r>
          </a:p>
          <a:p>
            <a:pPr lvl="1">
              <a:spcBef>
                <a:spcPts val="1000"/>
              </a:spcBef>
            </a:pPr>
            <a:r>
              <a:rPr lang="en-US" noProof="0" dirty="0" smtClean="0"/>
              <a:t>Divide the pool of I</a:t>
            </a:r>
            <a:r>
              <a:rPr lang="en-US" sz="100" noProof="0" dirty="0" smtClean="0"/>
              <a:t> </a:t>
            </a:r>
            <a:r>
              <a:rPr lang="en-US" noProof="0" dirty="0" smtClean="0"/>
              <a:t>P addresses into three groups or subnets (technique called subnetting)</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9046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Subnets (2 of 3)</a:t>
            </a:r>
            <a:endParaRPr lang="en-US" noProof="0" dirty="0"/>
          </a:p>
        </p:txBody>
      </p:sp>
      <p:pic>
        <p:nvPicPr>
          <p:cNvPr id="6" name="Picture 5" descr="Figure 8-2 A single LAN with some switches and a router. The single LAN diagram shows a router provided with internet connection, which is connected in series with switch A, switch B, and switch C. Switch A is connected to three physical computers and a printer on floor 3. Switch B is connected to three physical computers on floor 2. Switch C is connected to three physical computers and a printer on floor 1.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4812" y="2203704"/>
            <a:ext cx="5294376" cy="245059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2932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Subnets (3 of 3)</a:t>
            </a:r>
            <a:endParaRPr lang="en-US" noProof="0" dirty="0"/>
          </a:p>
        </p:txBody>
      </p:sp>
      <p:pic>
        <p:nvPicPr>
          <p:cNvPr id="6" name="Picture 5" descr="Figure 8-3 A separate subnet for each floor. The LAN diagram shows Router A provided with internet connection, which is connected to Router B, Router C, and Router D. Subnet 3, subnet 2, and subnet 3 is assigned to Router B, Router C, and Router D respectively. Router B is connected to three physical computers, and a printer on floor 3. Router C is connected to three physical computers on floor 2. Router D is connected to three physical computers, and a printer on floor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476" y="2232660"/>
            <a:ext cx="5337048" cy="239268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7106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How Subnet Masks Work (1 of 2) </a:t>
            </a:r>
            <a:endParaRPr lang="en-US" noProof="0" dirty="0"/>
          </a:p>
        </p:txBody>
      </p:sp>
      <p:sp>
        <p:nvSpPr>
          <p:cNvPr id="3" name="Content Placeholder 2"/>
          <p:cNvSpPr>
            <a:spLocks noGrp="1"/>
          </p:cNvSpPr>
          <p:nvPr>
            <p:ph idx="1"/>
          </p:nvPr>
        </p:nvSpPr>
        <p:spPr>
          <a:xfrm>
            <a:off x="365125" y="1538818"/>
            <a:ext cx="8415338" cy="4399666"/>
          </a:xfrm>
        </p:spPr>
        <p:txBody>
          <a:bodyPr/>
          <a:lstStyle/>
          <a:p>
            <a:pPr>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t>
            </a:r>
            <a:r>
              <a:rPr lang="en-US" noProof="0" dirty="0"/>
              <a:t>address is divided into two parts:</a:t>
            </a:r>
          </a:p>
          <a:p>
            <a:pPr lvl="1">
              <a:spcBef>
                <a:spcPts val="1000"/>
              </a:spcBef>
            </a:pPr>
            <a:r>
              <a:rPr lang="en-US" noProof="0" dirty="0"/>
              <a:t>Network </a:t>
            </a:r>
            <a:r>
              <a:rPr lang="en-US" noProof="0" dirty="0" smtClean="0"/>
              <a:t>I</a:t>
            </a:r>
            <a:r>
              <a:rPr lang="en-US" sz="100" noProof="0" dirty="0" smtClean="0"/>
              <a:t> </a:t>
            </a:r>
            <a:r>
              <a:rPr lang="en-US" noProof="0" dirty="0" smtClean="0"/>
              <a:t>D </a:t>
            </a:r>
            <a:r>
              <a:rPr lang="en-US" noProof="0" dirty="0"/>
              <a:t>and host </a:t>
            </a:r>
            <a:r>
              <a:rPr lang="en-US" noProof="0" dirty="0" smtClean="0"/>
              <a:t>I</a:t>
            </a:r>
            <a:r>
              <a:rPr lang="en-US" sz="100" noProof="0" dirty="0" smtClean="0"/>
              <a:t> </a:t>
            </a:r>
            <a:r>
              <a:rPr lang="en-US" noProof="0" dirty="0" smtClean="0"/>
              <a:t>D</a:t>
            </a:r>
            <a:endParaRPr lang="en-US" noProof="0" dirty="0"/>
          </a:p>
          <a:p>
            <a:pPr>
              <a:spcBef>
                <a:spcPts val="1000"/>
              </a:spcBef>
            </a:pPr>
            <a:r>
              <a:rPr lang="en-US" noProof="0" dirty="0"/>
              <a:t>Subnet mask is used so devices can determine which part of an </a:t>
            </a:r>
            <a:r>
              <a:rPr lang="en-US" noProof="0" dirty="0" smtClean="0"/>
              <a:t>I</a:t>
            </a:r>
            <a:r>
              <a:rPr lang="en-US" sz="100" noProof="0" dirty="0" smtClean="0"/>
              <a:t> </a:t>
            </a:r>
            <a:r>
              <a:rPr lang="en-US" noProof="0" dirty="0" smtClean="0"/>
              <a:t>P </a:t>
            </a:r>
            <a:r>
              <a:rPr lang="en-US" noProof="0" dirty="0"/>
              <a:t>address is network </a:t>
            </a:r>
            <a:r>
              <a:rPr lang="en-US" noProof="0" dirty="0" smtClean="0"/>
              <a:t>I</a:t>
            </a:r>
            <a:r>
              <a:rPr lang="en-US" sz="100" noProof="0" dirty="0" smtClean="0"/>
              <a:t> </a:t>
            </a:r>
            <a:r>
              <a:rPr lang="en-US" noProof="0" dirty="0" smtClean="0"/>
              <a:t>D </a:t>
            </a:r>
            <a:r>
              <a:rPr lang="en-US" noProof="0" dirty="0"/>
              <a:t>and which part is the host </a:t>
            </a:r>
            <a:r>
              <a:rPr lang="en-US" noProof="0" dirty="0" smtClean="0"/>
              <a:t>I</a:t>
            </a:r>
            <a:r>
              <a:rPr lang="en-US" sz="100" noProof="0" dirty="0" smtClean="0"/>
              <a:t> </a:t>
            </a:r>
            <a:r>
              <a:rPr lang="en-US" noProof="0" dirty="0" smtClean="0"/>
              <a:t>D:</a:t>
            </a:r>
            <a:endParaRPr lang="en-US" noProof="0" dirty="0"/>
          </a:p>
          <a:p>
            <a:pPr lvl="1">
              <a:spcBef>
                <a:spcPts val="1000"/>
              </a:spcBef>
            </a:pPr>
            <a:r>
              <a:rPr lang="en-US" noProof="0" dirty="0"/>
              <a:t>Number of 1s in the subnet mask determines the number of bits in the IP address belong to the network </a:t>
            </a:r>
            <a:r>
              <a:rPr lang="en-US" dirty="0"/>
              <a:t>I</a:t>
            </a:r>
            <a:r>
              <a:rPr lang="en-US" sz="100" dirty="0"/>
              <a:t> </a:t>
            </a:r>
            <a:r>
              <a:rPr lang="en-US" dirty="0"/>
              <a:t>D</a:t>
            </a:r>
            <a:endParaRPr lang="en-US" noProof="0" dirty="0"/>
          </a:p>
          <a:p>
            <a:pPr lvl="1">
              <a:spcBef>
                <a:spcPts val="1000"/>
              </a:spcBef>
            </a:pPr>
            <a:r>
              <a:rPr lang="en-US" noProof="0" dirty="0" smtClean="0"/>
              <a:t>I</a:t>
            </a:r>
            <a:r>
              <a:rPr lang="en-US" sz="100" noProof="0" dirty="0" smtClean="0"/>
              <a:t> </a:t>
            </a:r>
            <a:r>
              <a:rPr lang="en-US" noProof="0" dirty="0" smtClean="0"/>
              <a:t>P address 192.168.123.132 in binary:</a:t>
            </a:r>
          </a:p>
          <a:p>
            <a:pPr marL="228600" lvl="1" indent="0">
              <a:spcBef>
                <a:spcPts val="1000"/>
              </a:spcBef>
              <a:buNone/>
            </a:pPr>
            <a:r>
              <a:rPr lang="en-US" noProof="0" dirty="0"/>
              <a:t> </a:t>
            </a:r>
            <a:r>
              <a:rPr lang="en-US" noProof="0" dirty="0" smtClean="0"/>
              <a:t>  11000000.10101000.01111011.10000100</a:t>
            </a:r>
          </a:p>
          <a:p>
            <a:pPr lvl="1">
              <a:spcBef>
                <a:spcPts val="1000"/>
              </a:spcBef>
            </a:pPr>
            <a:r>
              <a:rPr lang="en-US" noProof="0" dirty="0" smtClean="0"/>
              <a:t>Subnet mask 255.255.255.0 in binary:</a:t>
            </a:r>
          </a:p>
          <a:p>
            <a:pPr marL="228600" lvl="1" indent="0">
              <a:spcBef>
                <a:spcPts val="1000"/>
              </a:spcBef>
              <a:buNone/>
            </a:pPr>
            <a:r>
              <a:rPr lang="en-US" noProof="0" dirty="0" smtClean="0"/>
              <a:t>   11111111.111111111.111111111.00000000</a:t>
            </a:r>
          </a:p>
          <a:p>
            <a:pPr lvl="1">
              <a:spcBef>
                <a:spcPts val="1000"/>
              </a:spcBef>
            </a:pPr>
            <a:r>
              <a:rPr lang="en-US" noProof="0" dirty="0" smtClean="0"/>
              <a:t>Network I</a:t>
            </a:r>
            <a:r>
              <a:rPr lang="en-US" sz="100" noProof="0" dirty="0" smtClean="0"/>
              <a:t> </a:t>
            </a:r>
            <a:r>
              <a:rPr lang="en-US" noProof="0" dirty="0" smtClean="0"/>
              <a:t>D: 192.168.123.0</a:t>
            </a:r>
          </a:p>
          <a:p>
            <a:pPr lvl="1">
              <a:spcBef>
                <a:spcPts val="1000"/>
              </a:spcBef>
            </a:pPr>
            <a:r>
              <a:rPr lang="en-US" noProof="0" dirty="0" smtClean="0"/>
              <a:t>Host portion: 0.0.0.132</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584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How Subnet Masks Work (2 of 2)</a:t>
            </a:r>
            <a:endParaRPr lang="en-US" noProof="0" dirty="0"/>
          </a:p>
        </p:txBody>
      </p:sp>
      <p:sp>
        <p:nvSpPr>
          <p:cNvPr id="3" name="Content Placeholder 2"/>
          <p:cNvSpPr>
            <a:spLocks noGrp="1"/>
          </p:cNvSpPr>
          <p:nvPr>
            <p:ph idx="1"/>
          </p:nvPr>
        </p:nvSpPr>
        <p:spPr>
          <a:xfrm>
            <a:off x="365125" y="1538818"/>
            <a:ext cx="4130675" cy="292388"/>
          </a:xfrm>
        </p:spPr>
        <p:txBody>
          <a:bodyPr/>
          <a:lstStyle/>
          <a:p>
            <a:r>
              <a:rPr lang="en-US" noProof="0" dirty="0" smtClean="0"/>
              <a:t>Table 8-2 Default </a:t>
            </a:r>
            <a:r>
              <a:rPr lang="en-US" dirty="0"/>
              <a:t>I</a:t>
            </a:r>
            <a:r>
              <a:rPr lang="en-US" sz="100" dirty="0"/>
              <a:t> </a:t>
            </a:r>
            <a:r>
              <a:rPr lang="en-US" dirty="0"/>
              <a:t>P</a:t>
            </a:r>
            <a:r>
              <a:rPr lang="en-US" sz="100" dirty="0"/>
              <a:t> </a:t>
            </a:r>
            <a:r>
              <a:rPr lang="en-US" dirty="0"/>
              <a:t>v</a:t>
            </a:r>
            <a:r>
              <a:rPr lang="en-US" sz="100" dirty="0"/>
              <a:t> </a:t>
            </a:r>
            <a:r>
              <a:rPr lang="en-US" dirty="0"/>
              <a:t>4 </a:t>
            </a:r>
            <a:r>
              <a:rPr lang="en-US" noProof="0" dirty="0" smtClean="0"/>
              <a:t>subnet masks</a:t>
            </a:r>
          </a:p>
        </p:txBody>
      </p:sp>
      <p:graphicFrame>
        <p:nvGraphicFramePr>
          <p:cNvPr id="5" name="Table 4" descr="The table shows four columns and three rows. The column headings from left to right are as follows: network class, default subnet mask binary, number of bits used for the network information, and default subnet mask, dotted decimal. The rows are as follows. Row 1. Network class, a. Default subnet mask binary, 11111111 00000000 00000000 00000000. Number of bits used for the network information, 8. Default subnet mask, dotted decimal, 255.0.0.0. Row 2. Network class, b. Default subnet mask binary, 11111111 11111111 00000000 00000000. Number of bits used for the network information, 16. Default subnet mask, dotted decimal, 255.255.0.0. Row 3. Network class, c. Default subnet mask binary, 11111111 11111111 11111111 00000000. Number of bits used for the network information, 24. Default subnet mask, dotted decimal, 255.255.255.0."/>
          <p:cNvGraphicFramePr>
            <a:graphicFrameLocks noGrp="1"/>
          </p:cNvGraphicFramePr>
          <p:nvPr>
            <p:extLst>
              <p:ext uri="{D42A27DB-BD31-4B8C-83A1-F6EECF244321}">
                <p14:modId xmlns:p14="http://schemas.microsoft.com/office/powerpoint/2010/main" val="3625557276"/>
              </p:ext>
            </p:extLst>
          </p:nvPr>
        </p:nvGraphicFramePr>
        <p:xfrm>
          <a:off x="1143000" y="2057400"/>
          <a:ext cx="6400801" cy="1935480"/>
        </p:xfrm>
        <a:graphic>
          <a:graphicData uri="http://schemas.openxmlformats.org/drawingml/2006/table">
            <a:tbl>
              <a:tblPr firstRow="1" bandRow="1">
                <a:tableStyleId>{5C22544A-7EE6-4342-B048-85BDC9FD1C3A}</a:tableStyleId>
              </a:tblPr>
              <a:tblGrid>
                <a:gridCol w="735725">
                  <a:extLst>
                    <a:ext uri="{9D8B030D-6E8A-4147-A177-3AD203B41FA5}">
                      <a16:colId xmlns:a16="http://schemas.microsoft.com/office/drawing/2014/main" val="20000"/>
                    </a:ext>
                  </a:extLst>
                </a:gridCol>
                <a:gridCol w="2944736">
                  <a:extLst>
                    <a:ext uri="{9D8B030D-6E8A-4147-A177-3AD203B41FA5}">
                      <a16:colId xmlns:a16="http://schemas.microsoft.com/office/drawing/2014/main" val="20001"/>
                    </a:ext>
                  </a:extLst>
                </a:gridCol>
                <a:gridCol w="112014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n-US" sz="1200" dirty="0" smtClean="0"/>
                        <a:t>Network class</a:t>
                      </a:r>
                      <a:endParaRPr lang="en-US" sz="1200" dirty="0"/>
                    </a:p>
                  </a:txBody>
                  <a:tcPr/>
                </a:tc>
                <a:tc>
                  <a:txBody>
                    <a:bodyPr/>
                    <a:lstStyle/>
                    <a:p>
                      <a:r>
                        <a:rPr lang="en-US" sz="1200" dirty="0" smtClean="0"/>
                        <a:t>Default</a:t>
                      </a:r>
                      <a:r>
                        <a:rPr lang="en-US" sz="1200" baseline="0" dirty="0" smtClean="0"/>
                        <a:t> subnet mask (binary)</a:t>
                      </a:r>
                      <a:endParaRPr lang="en-US" sz="1200" dirty="0"/>
                    </a:p>
                  </a:txBody>
                  <a:tcPr/>
                </a:tc>
                <a:tc>
                  <a:txBody>
                    <a:bodyPr/>
                    <a:lstStyle/>
                    <a:p>
                      <a:r>
                        <a:rPr lang="en-US" sz="1200" dirty="0" smtClean="0"/>
                        <a:t>Number of bits used</a:t>
                      </a:r>
                      <a:r>
                        <a:rPr lang="en-US" sz="1200" baseline="0" dirty="0" smtClean="0"/>
                        <a:t> for the network information</a:t>
                      </a:r>
                      <a:endParaRPr lang="en-US" sz="1200" dirty="0"/>
                    </a:p>
                  </a:txBody>
                  <a:tcPr/>
                </a:tc>
                <a:tc>
                  <a:txBody>
                    <a:bodyPr/>
                    <a:lstStyle/>
                    <a:p>
                      <a:r>
                        <a:rPr lang="en-US" sz="1200" dirty="0" smtClean="0"/>
                        <a:t>Default subnet mask</a:t>
                      </a:r>
                      <a:r>
                        <a:rPr lang="en-US" sz="1200" baseline="0" dirty="0" smtClean="0"/>
                        <a:t> (dotted decimal)</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A</a:t>
                      </a:r>
                      <a:endParaRPr lang="en-US" sz="1200" dirty="0"/>
                    </a:p>
                  </a:txBody>
                  <a:tcPr/>
                </a:tc>
                <a:tc>
                  <a:txBody>
                    <a:bodyPr/>
                    <a:lstStyle/>
                    <a:p>
                      <a:r>
                        <a:rPr lang="en-US" sz="1200" dirty="0" smtClean="0"/>
                        <a:t>11111111 00000000 00000000 00000000</a:t>
                      </a:r>
                      <a:endParaRPr lang="en-US" sz="1200" dirty="0"/>
                    </a:p>
                  </a:txBody>
                  <a:tcPr/>
                </a:tc>
                <a:tc>
                  <a:txBody>
                    <a:bodyPr/>
                    <a:lstStyle/>
                    <a:p>
                      <a:r>
                        <a:rPr lang="en-US" sz="1200" dirty="0" smtClean="0"/>
                        <a:t>8</a:t>
                      </a:r>
                      <a:endParaRPr lang="en-US" sz="1200" dirty="0"/>
                    </a:p>
                  </a:txBody>
                  <a:tcPr/>
                </a:tc>
                <a:tc>
                  <a:txBody>
                    <a:bodyPr/>
                    <a:lstStyle/>
                    <a:p>
                      <a:r>
                        <a:rPr lang="en-US" sz="1200" dirty="0" smtClean="0"/>
                        <a:t>255.0.0.0</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B</a:t>
                      </a:r>
                      <a:endParaRPr lang="en-US" sz="1200" dirty="0"/>
                    </a:p>
                  </a:txBody>
                  <a:tcPr/>
                </a:tc>
                <a:tc>
                  <a:txBody>
                    <a:bodyPr/>
                    <a:lstStyle/>
                    <a:p>
                      <a:r>
                        <a:rPr lang="en-US" sz="1200" dirty="0" smtClean="0"/>
                        <a:t>11111111</a:t>
                      </a:r>
                      <a:r>
                        <a:rPr lang="en-US" sz="1200" baseline="0" dirty="0" smtClean="0"/>
                        <a:t> 11111111 00000000 00000000</a:t>
                      </a:r>
                      <a:endParaRPr lang="en-US" sz="1200" dirty="0"/>
                    </a:p>
                  </a:txBody>
                  <a:tcPr/>
                </a:tc>
                <a:tc>
                  <a:txBody>
                    <a:bodyPr/>
                    <a:lstStyle/>
                    <a:p>
                      <a:r>
                        <a:rPr lang="en-US" sz="1200" dirty="0" smtClean="0"/>
                        <a:t>16</a:t>
                      </a:r>
                      <a:endParaRPr lang="en-US" sz="1200" dirty="0"/>
                    </a:p>
                  </a:txBody>
                  <a:tcPr/>
                </a:tc>
                <a:tc>
                  <a:txBody>
                    <a:bodyPr/>
                    <a:lstStyle/>
                    <a:p>
                      <a:r>
                        <a:rPr lang="en-US" sz="1200" dirty="0" smtClean="0"/>
                        <a:t>255.255.0.0</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C</a:t>
                      </a:r>
                      <a:endParaRPr lang="en-US" sz="1200" dirty="0"/>
                    </a:p>
                  </a:txBody>
                  <a:tcPr/>
                </a:tc>
                <a:tc>
                  <a:txBody>
                    <a:bodyPr/>
                    <a:lstStyle/>
                    <a:p>
                      <a:r>
                        <a:rPr lang="en-US" sz="1200" dirty="0" smtClean="0"/>
                        <a:t>11111111 11111111 11111111 00000000 </a:t>
                      </a:r>
                      <a:endParaRPr lang="en-US" sz="1200" dirty="0"/>
                    </a:p>
                  </a:txBody>
                  <a:tcPr/>
                </a:tc>
                <a:tc>
                  <a:txBody>
                    <a:bodyPr/>
                    <a:lstStyle/>
                    <a:p>
                      <a:r>
                        <a:rPr lang="en-US" sz="1200" dirty="0" smtClean="0"/>
                        <a:t>24</a:t>
                      </a:r>
                      <a:endParaRPr lang="en-US" sz="1200" dirty="0"/>
                    </a:p>
                  </a:txBody>
                  <a:tcPr/>
                </a:tc>
                <a:tc>
                  <a:txBody>
                    <a:bodyPr/>
                    <a:lstStyle/>
                    <a:p>
                      <a:r>
                        <a:rPr lang="en-US" sz="1200" dirty="0" smtClean="0"/>
                        <a:t>255.255.255.0</a:t>
                      </a:r>
                      <a:endParaRPr lang="en-US" sz="1200"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14035670"/>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32354</TotalTime>
  <Words>5313</Words>
  <Application>Microsoft Office PowerPoint</Application>
  <PresentationFormat>On-screen Show (4:3)</PresentationFormat>
  <Paragraphs>522</Paragraphs>
  <Slides>49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Courier New</vt:lpstr>
      <vt:lpstr>Office Theme</vt:lpstr>
      <vt:lpstr>Network+ Guide to Networks Eighth Edition</vt:lpstr>
      <vt:lpstr>Objectives</vt:lpstr>
      <vt:lpstr>Network Segmentation (1 of 2)</vt:lpstr>
      <vt:lpstr>Network Segmentation (2 of 2)</vt:lpstr>
      <vt:lpstr>Subnets (1 of 3)</vt:lpstr>
      <vt:lpstr>Subnets (2 of 3)</vt:lpstr>
      <vt:lpstr>Subnets (3 of 3)</vt:lpstr>
      <vt:lpstr>How Subnet Masks Work (1 of 2) </vt:lpstr>
      <vt:lpstr>How Subnet Masks Work (2 of 2)</vt:lpstr>
      <vt:lpstr>C I D R (Classless Interdomain Routing)</vt:lpstr>
      <vt:lpstr>I P v 4 Subnet Calculations (1 of 3)</vt:lpstr>
      <vt:lpstr>I P v 4 Subnet Calculations (2 of 3)</vt:lpstr>
      <vt:lpstr>I P v 4 Subnet Calculations (3 of 3)</vt:lpstr>
      <vt:lpstr>Subnet Mask Tables (1 of 3)</vt:lpstr>
      <vt:lpstr>Subnet Mask Tables (2 of 3)</vt:lpstr>
      <vt:lpstr>Subnet Mask Tables (3 of 3)</vt:lpstr>
      <vt:lpstr>Subnetting Questions on Exams</vt:lpstr>
      <vt:lpstr>Implement Subnets (1 of 3)</vt:lpstr>
      <vt:lpstr>Implement Subnets (2 of 3)</vt:lpstr>
      <vt:lpstr>Implement Subnets (3 of 3)</vt:lpstr>
      <vt:lpstr>V L S M (Variable Length Subnet Mask) (1 of 3)</vt:lpstr>
      <vt:lpstr>V L S M (Variable Length Subnet Mask) (2 of 3)</vt:lpstr>
      <vt:lpstr>V L S M (Variable Length Subnet Mask) (3 of 3)</vt:lpstr>
      <vt:lpstr>Subnets in I P v 6 (1 of 3)</vt:lpstr>
      <vt:lpstr>Subnets in I P v 6 (2 of 3)</vt:lpstr>
      <vt:lpstr>Subnets in I P v 6 (3 of 3)</vt:lpstr>
      <vt:lpstr>V L A Ns (Virtual Local Area Networks) (1 of 2)</vt:lpstr>
      <vt:lpstr>V L A Ns (Virtual Local Area Networks) (2 of 2)</vt:lpstr>
      <vt:lpstr>Managed Switches (1 of 8)</vt:lpstr>
      <vt:lpstr>Managed Switches (2 of 8)</vt:lpstr>
      <vt:lpstr>Managed Switches (3 of 8)</vt:lpstr>
      <vt:lpstr>Managed Switches (4 of 8)</vt:lpstr>
      <vt:lpstr>Managed Switches (5 of 8)</vt:lpstr>
      <vt:lpstr>Managed Switches (6 of 8)</vt:lpstr>
      <vt:lpstr>Managed Switches (7 of 8)</vt:lpstr>
      <vt:lpstr>Managed Switches (8 of 8)</vt:lpstr>
      <vt:lpstr>Switch Ports and Trunks (1 of 3)</vt:lpstr>
      <vt:lpstr>Switch Ports and Trunks (2 of 3)</vt:lpstr>
      <vt:lpstr>Switch Ports and Trunks (3 of 3)</vt:lpstr>
      <vt:lpstr>V LANs and Subnets</vt:lpstr>
      <vt:lpstr>Types of V LANs</vt:lpstr>
      <vt:lpstr>View Configured V LANs (1 of 2)</vt:lpstr>
      <vt:lpstr>View Configured V LANs (2 of 2)</vt:lpstr>
      <vt:lpstr>Troubleshoot and Secure V LANs (1 of 3)</vt:lpstr>
      <vt:lpstr>Troubleshoot and Secure V LANs (2 of 3)</vt:lpstr>
      <vt:lpstr>Troubleshoot and Secure V LANs (3 of 3)</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laser</cp:lastModifiedBy>
  <cp:revision>1065</cp:revision>
  <cp:lastPrinted>2010-11-12T17:54:40Z</cp:lastPrinted>
  <dcterms:created xsi:type="dcterms:W3CDTF">2007-02-15T20:50:52Z</dcterms:created>
  <dcterms:modified xsi:type="dcterms:W3CDTF">2018-03-23T12:09:55Z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