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59"/>
  </p:notesMasterIdLst>
  <p:handoutMasterIdLst>
    <p:handoutMasterId r:id="rId60"/>
  </p:handoutMasterIdLst>
  <p:sldIdLst>
    <p:sldId id="444" r:id="rId2"/>
    <p:sldId id="257" r:id="rId3"/>
    <p:sldId id="392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438" r:id="rId12"/>
    <p:sldId id="439" r:id="rId13"/>
    <p:sldId id="440" r:id="rId14"/>
    <p:sldId id="400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41" r:id="rId30"/>
    <p:sldId id="442" r:id="rId31"/>
    <p:sldId id="416" r:id="rId32"/>
    <p:sldId id="443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37" r:id="rId54"/>
    <p:sldId id="307" r:id="rId55"/>
    <p:sldId id="308" r:id="rId56"/>
    <p:sldId id="346" r:id="rId57"/>
    <p:sldId id="393" r:id="rId58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70A5"/>
    <a:srgbClr val="FFFFFF"/>
    <a:srgbClr val="96CDEE"/>
    <a:srgbClr val="0F3F5D"/>
    <a:srgbClr val="01773A"/>
    <a:srgbClr val="156B13"/>
    <a:srgbClr val="008000"/>
    <a:srgbClr val="F20000"/>
    <a:srgbClr val="66CC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554" autoAdjust="0"/>
  </p:normalViewPr>
  <p:slideViewPr>
    <p:cSldViewPr>
      <p:cViewPr varScale="1">
        <p:scale>
          <a:sx n="66" d="100"/>
          <a:sy n="66" d="100"/>
        </p:scale>
        <p:origin x="14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2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11/2/2020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0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8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2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5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9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9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3999"/>
            <a:ext cx="8713465" cy="65572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50550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1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13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50550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50550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50550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3999"/>
            <a:ext cx="8713465" cy="65572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1485900" y="6324600"/>
            <a:ext cx="5753100" cy="292388"/>
          </a:xfrm>
        </p:spPr>
        <p:txBody>
          <a:bodyPr/>
          <a:lstStyle/>
          <a:p>
            <a:pPr lvl="0"/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50550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362200"/>
            <a:ext cx="7747000" cy="727524"/>
          </a:xfrm>
        </p:spPr>
        <p:txBody>
          <a:bodyPr/>
          <a:lstStyle/>
          <a:p>
            <a:r>
              <a:rPr lang="en-US" b="1" noProof="0" dirty="0" smtClean="0"/>
              <a:t>Network+ Guide to Networks</a:t>
            </a:r>
            <a:r>
              <a:rPr lang="en-US" b="1" noProof="0" dirty="0"/>
              <a:t/>
            </a:r>
            <a:br>
              <a:rPr lang="en-US" b="1" noProof="0" dirty="0"/>
            </a:br>
            <a:r>
              <a:rPr lang="en-US" b="1" noProof="0" dirty="0" smtClean="0"/>
              <a:t>Eighth </a:t>
            </a:r>
            <a:r>
              <a:rPr lang="en-US" b="1" noProof="0" dirty="0"/>
              <a:t>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855619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Chapter 9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Network Risk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485900" y="6324600"/>
            <a:ext cx="5676900" cy="350865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2019 Cengage. All Rights Reserved. May not be copied, scanned, or duplicated, in whole or in part, except for use as permitted in a license distributed with a certain product or service or otherwise on a password-protected website for classroom use</a:t>
            </a:r>
            <a:r>
              <a:rPr lang="en-U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Technology Risks (2 of 7)</a:t>
            </a:r>
            <a:endParaRPr lang="en-US" noProof="0" dirty="0"/>
          </a:p>
        </p:txBody>
      </p:sp>
      <p:pic>
        <p:nvPicPr>
          <p:cNvPr id="6" name="Picture 5" descr="Figure 9-3 A simple DoS attack flooding a web server with S Y N requests.D o S attack using S Y N flood. Two blocks, each labeled as, Attacker or infected P C. S Y N requests from the infected P C are attacking the web server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28800"/>
            <a:ext cx="4127722" cy="29718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Technology Risks (3 of 7)</a:t>
            </a:r>
            <a:endParaRPr lang="en-US" noProof="0" dirty="0"/>
          </a:p>
        </p:txBody>
      </p:sp>
      <p:pic>
        <p:nvPicPr>
          <p:cNvPr id="7" name="Picture 6" descr="Figure 9-4 A S Y N flood coordinated through several malware-infected,&#10;zombie computers. D D o S attack using zombies. Attacker or infected P C is giving commands to three zombie computers, which are attacking the web server by flooding S Y N request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40732" cy="33568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Technology Risks (4 of 7)</a:t>
            </a:r>
            <a:endParaRPr lang="en-US" noProof="0" dirty="0"/>
          </a:p>
        </p:txBody>
      </p:sp>
      <p:pic>
        <p:nvPicPr>
          <p:cNvPr id="3" name="Picture 2" descr="Figure 9-5 Spoofed I C M P echo requests appear to come from the victim computer. D R D o S attack using ping, I C M P. Attacker or infected P C is sending Spoofed echo requests to three uninfected computers, which are sending Echo responses to the web server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1915668"/>
            <a:ext cx="4663440" cy="30266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2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Technology Risks (5 of 7)</a:t>
            </a:r>
            <a:endParaRPr lang="en-US" noProof="0" dirty="0"/>
          </a:p>
        </p:txBody>
      </p:sp>
      <p:pic>
        <p:nvPicPr>
          <p:cNvPr id="5" name="Picture 4" descr="Figure 9-6 Spoofed D N S requests prompt large responses sent to the victim. Amplified D R D o S attack using D N S. Attacker or infected P C is sending Spoofed D N S requests to three Open D N S resolver, which are sending Large D N S responses to the web server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996" y="1920240"/>
            <a:ext cx="4636008" cy="30175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Technology Risks (6 of 7)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29399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Risks inherent in network hardware and design (continued):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Permanent DoS (PDoS) attack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Damages a device’s firmware </a:t>
            </a:r>
            <a:r>
              <a:rPr lang="en-US" noProof="0" dirty="0"/>
              <a:t>beyond repair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Friendly </a:t>
            </a:r>
            <a:r>
              <a:rPr lang="en-US" noProof="0" dirty="0"/>
              <a:t>DoS attack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Not </a:t>
            </a:r>
            <a:r>
              <a:rPr lang="en-US" noProof="0" dirty="0"/>
              <a:t>done with malicious </a:t>
            </a:r>
            <a:r>
              <a:rPr lang="en-US" noProof="0" dirty="0" smtClean="0"/>
              <a:t>intent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noProof="0" dirty="0" smtClean="0"/>
              <a:t>N</a:t>
            </a:r>
            <a:r>
              <a:rPr lang="en-US" sz="100" noProof="0" dirty="0" smtClean="0"/>
              <a:t> </a:t>
            </a:r>
            <a:r>
              <a:rPr lang="en-US" noProof="0" dirty="0" smtClean="0"/>
              <a:t>S poisoning (D</a:t>
            </a:r>
            <a:r>
              <a:rPr lang="en-US" sz="100" noProof="0" dirty="0" smtClean="0"/>
              <a:t> </a:t>
            </a:r>
            <a:r>
              <a:rPr lang="en-US" noProof="0" dirty="0" smtClean="0"/>
              <a:t>N</a:t>
            </a:r>
            <a:r>
              <a:rPr lang="en-US" sz="100" noProof="0" dirty="0" smtClean="0"/>
              <a:t> </a:t>
            </a:r>
            <a:r>
              <a:rPr lang="en-US" noProof="0" dirty="0" smtClean="0"/>
              <a:t>S spoofing)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Altering D</a:t>
            </a:r>
            <a:r>
              <a:rPr lang="en-US" sz="100" noProof="0" dirty="0" smtClean="0"/>
              <a:t> </a:t>
            </a:r>
            <a:r>
              <a:rPr lang="en-US" noProof="0" dirty="0" smtClean="0"/>
              <a:t>N</a:t>
            </a:r>
            <a:r>
              <a:rPr lang="en-US" sz="100" noProof="0" dirty="0" smtClean="0"/>
              <a:t> </a:t>
            </a:r>
            <a:r>
              <a:rPr lang="en-US" noProof="0" dirty="0" smtClean="0"/>
              <a:t>S records on a D</a:t>
            </a:r>
            <a:r>
              <a:rPr lang="en-US" sz="100" noProof="0" dirty="0" smtClean="0"/>
              <a:t> </a:t>
            </a:r>
            <a:r>
              <a:rPr lang="en-US" noProof="0" dirty="0" smtClean="0"/>
              <a:t>N</a:t>
            </a:r>
            <a:r>
              <a:rPr lang="en-US" sz="100" noProof="0" dirty="0" smtClean="0"/>
              <a:t> </a:t>
            </a:r>
            <a:r>
              <a:rPr lang="en-US" noProof="0" dirty="0" smtClean="0"/>
              <a:t>S server, an attacker can redirect Internet traffic from a legitimate to a phishing website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</a:t>
            </a:r>
            <a:r>
              <a:rPr lang="en-US" sz="100" noProof="0" dirty="0" smtClean="0"/>
              <a:t> </a:t>
            </a:r>
            <a:r>
              <a:rPr lang="en-US" noProof="0" dirty="0" smtClean="0"/>
              <a:t>R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poisoning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Attackers use faked A</a:t>
            </a:r>
            <a:r>
              <a:rPr lang="en-US" sz="100" noProof="0" dirty="0" smtClean="0"/>
              <a:t> </a:t>
            </a:r>
            <a:r>
              <a:rPr lang="en-US" noProof="0" dirty="0" smtClean="0"/>
              <a:t>R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replies to alter A</a:t>
            </a:r>
            <a:r>
              <a:rPr lang="en-US" sz="100" noProof="0" dirty="0" smtClean="0"/>
              <a:t> </a:t>
            </a:r>
            <a:r>
              <a:rPr lang="en-US" noProof="0" dirty="0" smtClean="0"/>
              <a:t>R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tables in the network 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</a:t>
            </a:r>
            <a:r>
              <a:rPr lang="en-US" sz="100" noProof="0" dirty="0" smtClean="0"/>
              <a:t> </a:t>
            </a:r>
            <a:r>
              <a:rPr lang="en-US" noProof="0" dirty="0" smtClean="0"/>
              <a:t>i</a:t>
            </a:r>
            <a:r>
              <a:rPr lang="en-US" sz="100" noProof="0" dirty="0" smtClean="0"/>
              <a:t> </a:t>
            </a:r>
            <a:r>
              <a:rPr lang="en-US" noProof="0" dirty="0" smtClean="0"/>
              <a:t>t</a:t>
            </a:r>
            <a:r>
              <a:rPr lang="en-US" sz="100" noProof="0" dirty="0" smtClean="0"/>
              <a:t> </a:t>
            </a:r>
            <a:r>
              <a:rPr lang="en-US" noProof="0" dirty="0" smtClean="0"/>
              <a:t>M (man-in-the-middle) attack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Relies on intercepted transmission and can take several 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Technology Risks (7 of 7)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46942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Risks inherent in network hardware and design (continued):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Rogue D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C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server 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A rogue D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C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server running on a client device could be used to implement a type of MitM attack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C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messages should be monitored by a security feature on switches called D</a:t>
            </a:r>
            <a:r>
              <a:rPr lang="en-US" sz="100" noProof="0" dirty="0" smtClean="0"/>
              <a:t>  C</a:t>
            </a:r>
            <a:r>
              <a:rPr lang="en-US" noProof="0" dirty="0" smtClean="0"/>
              <a:t>HC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snooping</a:t>
            </a:r>
          </a:p>
          <a:p>
            <a:pPr lvl="3">
              <a:spcBef>
                <a:spcPts val="1000"/>
              </a:spcBef>
            </a:pPr>
            <a:r>
              <a:rPr lang="en-US" b="1" noProof="0" dirty="0" smtClean="0"/>
              <a:t>Use the </a:t>
            </a:r>
            <a:r>
              <a:rPr lang="en-US" b="1" noProof="0" dirty="0" smtClean="0">
                <a:cs typeface="Courier New" panose="02070309020205020404" pitchFamily="49" charset="0"/>
              </a:rPr>
              <a:t>I</a:t>
            </a:r>
            <a:r>
              <a:rPr lang="en-US" sz="100" b="1" noProof="0" dirty="0" smtClean="0">
                <a:cs typeface="Courier New" panose="02070309020205020404" pitchFamily="49" charset="0"/>
              </a:rPr>
              <a:t> </a:t>
            </a:r>
            <a:r>
              <a:rPr lang="en-US" b="1" noProof="0" dirty="0" smtClean="0">
                <a:cs typeface="Courier New" panose="02070309020205020404" pitchFamily="49" charset="0"/>
              </a:rPr>
              <a:t>p d</a:t>
            </a:r>
            <a:r>
              <a:rPr lang="en-US" sz="100" b="1" noProof="0" dirty="0" smtClean="0">
                <a:cs typeface="Courier New" panose="02070309020205020404" pitchFamily="49" charset="0"/>
              </a:rPr>
              <a:t> </a:t>
            </a:r>
            <a:r>
              <a:rPr lang="en-US" b="1" noProof="0" dirty="0" smtClean="0">
                <a:cs typeface="Courier New" panose="02070309020205020404" pitchFamily="49" charset="0"/>
              </a:rPr>
              <a:t>h</a:t>
            </a:r>
            <a:r>
              <a:rPr lang="en-US" sz="100" b="1" noProof="0" dirty="0" smtClean="0">
                <a:cs typeface="Courier New" panose="02070309020205020404" pitchFamily="49" charset="0"/>
              </a:rPr>
              <a:t> </a:t>
            </a:r>
            <a:r>
              <a:rPr lang="en-US" b="1" noProof="0" dirty="0" smtClean="0">
                <a:cs typeface="Courier New" panose="02070309020205020404" pitchFamily="49" charset="0"/>
              </a:rPr>
              <a:t>c</a:t>
            </a:r>
            <a:r>
              <a:rPr lang="en-US" sz="100" b="1" noProof="0" dirty="0" smtClean="0">
                <a:cs typeface="Courier New" panose="02070309020205020404" pitchFamily="49" charset="0"/>
              </a:rPr>
              <a:t> </a:t>
            </a:r>
            <a:r>
              <a:rPr lang="en-US" b="1" noProof="0" dirty="0" smtClean="0">
                <a:cs typeface="Courier New" panose="02070309020205020404" pitchFamily="49" charset="0"/>
              </a:rPr>
              <a:t>p snooping</a:t>
            </a:r>
            <a:r>
              <a:rPr lang="en-US" noProof="0" dirty="0" smtClean="0">
                <a:cs typeface="Courier New" panose="02070309020205020404" pitchFamily="49" charset="0"/>
              </a:rPr>
              <a:t> </a:t>
            </a:r>
            <a:r>
              <a:rPr lang="en-US" noProof="0" dirty="0" smtClean="0"/>
              <a:t>command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Deauth (deauthentication) attack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Attacker sends faked deauthentication frames to the AP, client, or both to trigger the deauthentication process and knock one or more clients off the wireless network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Insecure protocols and services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F</a:t>
            </a:r>
            <a:r>
              <a:rPr lang="en-US" sz="100" noProof="0" dirty="0" smtClean="0"/>
              <a:t> </a:t>
            </a:r>
            <a:r>
              <a:rPr lang="en-US" noProof="0" dirty="0" smtClean="0"/>
              <a:t>T</a:t>
            </a:r>
            <a:r>
              <a:rPr lang="en-US" sz="100" noProof="0" dirty="0" smtClean="0"/>
              <a:t> </a:t>
            </a:r>
            <a:r>
              <a:rPr lang="en-US" noProof="0" dirty="0" smtClean="0"/>
              <a:t>P, H</a:t>
            </a:r>
            <a:r>
              <a:rPr lang="en-US" sz="100" noProof="0" dirty="0" smtClean="0"/>
              <a:t> </a:t>
            </a:r>
            <a:r>
              <a:rPr lang="en-US" noProof="0" dirty="0" smtClean="0"/>
              <a:t>T</a:t>
            </a:r>
            <a:r>
              <a:rPr lang="en-US" sz="100" noProof="0" dirty="0" smtClean="0"/>
              <a:t> </a:t>
            </a:r>
            <a:r>
              <a:rPr lang="en-US" noProof="0" dirty="0" smtClean="0"/>
              <a:t>T</a:t>
            </a:r>
            <a:r>
              <a:rPr lang="en-US" sz="100" noProof="0" dirty="0" smtClean="0"/>
              <a:t> </a:t>
            </a:r>
            <a:r>
              <a:rPr lang="en-US" noProof="0" dirty="0" smtClean="0"/>
              <a:t>P, Telnet, SLIP, T</a:t>
            </a:r>
            <a:r>
              <a:rPr lang="en-US" sz="100" noProof="0" dirty="0" smtClean="0"/>
              <a:t> </a:t>
            </a:r>
            <a:r>
              <a:rPr lang="en-US" noProof="0" dirty="0" smtClean="0"/>
              <a:t>F</a:t>
            </a:r>
            <a:r>
              <a:rPr lang="en-US" sz="100" noProof="0" dirty="0" smtClean="0"/>
              <a:t> </a:t>
            </a:r>
            <a:r>
              <a:rPr lang="en-US" noProof="0" dirty="0" smtClean="0"/>
              <a:t>T</a:t>
            </a:r>
            <a:r>
              <a:rPr lang="en-US" sz="100" noProof="0" dirty="0" smtClean="0"/>
              <a:t> </a:t>
            </a:r>
            <a:r>
              <a:rPr lang="en-US" noProof="0" dirty="0" smtClean="0"/>
              <a:t>P, S</a:t>
            </a:r>
            <a:r>
              <a:rPr lang="en-US" sz="100" noProof="0" dirty="0" smtClean="0"/>
              <a:t> </a:t>
            </a:r>
            <a:r>
              <a:rPr lang="en-US" noProof="0" dirty="0" smtClean="0"/>
              <a:t>N</a:t>
            </a:r>
            <a:r>
              <a:rPr lang="en-US" sz="100" noProof="0" dirty="0" smtClean="0"/>
              <a:t> </a:t>
            </a:r>
            <a:r>
              <a:rPr lang="en-US" noProof="0" dirty="0" smtClean="0"/>
              <a:t>M</a:t>
            </a:r>
            <a:r>
              <a:rPr lang="en-US" sz="100" noProof="0" dirty="0" smtClean="0"/>
              <a:t> </a:t>
            </a:r>
            <a:r>
              <a:rPr lang="en-US" noProof="0" dirty="0" smtClean="0"/>
              <a:t>Pv1, and S</a:t>
            </a:r>
            <a:r>
              <a:rPr lang="en-US" sz="100" noProof="0" dirty="0" smtClean="0"/>
              <a:t> </a:t>
            </a:r>
            <a:r>
              <a:rPr lang="en-US" noProof="0" dirty="0" smtClean="0"/>
              <a:t>N</a:t>
            </a:r>
            <a:r>
              <a:rPr lang="en-US" sz="100" noProof="0" dirty="0" smtClean="0"/>
              <a:t> </a:t>
            </a:r>
            <a:r>
              <a:rPr lang="en-US" noProof="0" dirty="0" smtClean="0"/>
              <a:t>M</a:t>
            </a:r>
            <a:r>
              <a:rPr lang="en-US" sz="100" noProof="0" dirty="0" smtClean="0"/>
              <a:t> </a:t>
            </a:r>
            <a:r>
              <a:rPr lang="en-US" noProof="0" dirty="0" smtClean="0"/>
              <a:t>Pv2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Back doors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Security flaws that allow unauthorized users to gain access to the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Malware Risks (1 of 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48197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Malicious </a:t>
            </a:r>
            <a:r>
              <a:rPr lang="en-US" noProof="0" dirty="0" smtClean="0"/>
              <a:t>software: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Program designed to intrude upon or harm system, resources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Examples: </a:t>
            </a:r>
            <a:r>
              <a:rPr lang="en-US" noProof="0" dirty="0" smtClean="0"/>
              <a:t>Viruses</a:t>
            </a:r>
            <a:r>
              <a:rPr lang="en-US" noProof="0" dirty="0"/>
              <a:t>, Trojan horses, worms, </a:t>
            </a:r>
            <a:r>
              <a:rPr lang="en-US" noProof="0" dirty="0" smtClean="0"/>
              <a:t>bots, and ransomware</a:t>
            </a:r>
            <a:endParaRPr lang="en-US" noProof="0" dirty="0"/>
          </a:p>
          <a:p>
            <a:pPr>
              <a:spcBef>
                <a:spcPts val="1000"/>
              </a:spcBef>
            </a:pPr>
            <a:r>
              <a:rPr lang="en-US" noProof="0" dirty="0" smtClean="0"/>
              <a:t>Virus: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Replicating program intent to infect more computers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Replicates </a:t>
            </a:r>
            <a:r>
              <a:rPr lang="en-US" noProof="0" dirty="0"/>
              <a:t>through network connections or exchange of external storage devices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Trojan horse (Trojan</a:t>
            </a:r>
            <a:r>
              <a:rPr lang="en-US" noProof="0" dirty="0" smtClean="0"/>
              <a:t>):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Program that disguises itself as something useful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Actually harms your </a:t>
            </a:r>
            <a:r>
              <a:rPr lang="en-US" noProof="0" dirty="0" smtClean="0"/>
              <a:t>system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Malware Risks (2 of 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4780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Worms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Programs that run independently and travel between computers and across networks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Bots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Program that runs </a:t>
            </a:r>
            <a:r>
              <a:rPr lang="en-US" noProof="0" dirty="0" smtClean="0"/>
              <a:t>automatically without requiring a person to start or stop it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Can be used to: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Damage or destroy a computer’s data or system files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Issue objectionable content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Launch DoS attacks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Open back doors for further infestation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Ransomware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 program that locks a user’s data or computer system until a ransom is paid</a:t>
            </a:r>
            <a:endParaRPr lang="en-US" b="1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Malware Risks (3 of 4)</a:t>
            </a:r>
            <a:endParaRPr lang="en-US" noProof="0" dirty="0"/>
          </a:p>
        </p:txBody>
      </p:sp>
      <p:pic>
        <p:nvPicPr>
          <p:cNvPr id="6" name="Picture 5" descr="Figure 9-9 This version of the Jigsaw ransomware threatens to send all the user’s data to all contacts collected from the computer. Source: New Jersey Cybersecurity &amp; Communications Integration Ce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36" y="1380744"/>
            <a:ext cx="5291328" cy="40965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Malware Risks (4 of 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45147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Malware </a:t>
            </a:r>
            <a:r>
              <a:rPr lang="en-US" noProof="0" dirty="0" smtClean="0"/>
              <a:t>characteristics: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Encryption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To prevent detection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Stealth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Disguised </a:t>
            </a:r>
            <a:r>
              <a:rPr lang="en-US" noProof="0" dirty="0"/>
              <a:t>as legitimate programs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Polymorphism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Change characteristics every time they transfer to new system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Time </a:t>
            </a:r>
            <a:r>
              <a:rPr lang="en-US" noProof="0" dirty="0"/>
              <a:t>dependence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Programmed to activate on particular date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Can remain dormant and harmless until date arrives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Logic bombs: programs designed to start when certain conditions met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Malware can exhibit more than one </a:t>
            </a:r>
            <a:r>
              <a:rPr lang="en-US" noProof="0" dirty="0" smtClean="0"/>
              <a:t>characteristic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Objectives (1 of 2)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1623521"/>
          </a:xfrm>
        </p:spPr>
        <p:txBody>
          <a:bodyPr/>
          <a:lstStyle/>
          <a:p>
            <a:pPr marL="361950" indent="-361950"/>
            <a:r>
              <a:rPr lang="en-US" b="1" noProof="0" dirty="0" smtClean="0">
                <a:solidFill>
                  <a:srgbClr val="1B70A5"/>
                </a:solidFill>
              </a:rPr>
              <a:t>9.1</a:t>
            </a:r>
            <a:r>
              <a:rPr lang="en-US" noProof="0" dirty="0" smtClean="0"/>
              <a:t> Identify people, technology, and malware security risks to a network</a:t>
            </a:r>
          </a:p>
          <a:p>
            <a:r>
              <a:rPr lang="en-US" b="1" noProof="0" dirty="0" smtClean="0">
                <a:solidFill>
                  <a:srgbClr val="1B70A5"/>
                </a:solidFill>
              </a:rPr>
              <a:t>9.2</a:t>
            </a:r>
            <a:r>
              <a:rPr lang="en-US" noProof="0" dirty="0" smtClean="0"/>
              <a:t> Describe tools used to evaluate the security of a network</a:t>
            </a:r>
          </a:p>
          <a:p>
            <a:pPr marL="361950" indent="-361950"/>
            <a:r>
              <a:rPr lang="en-US" b="1" noProof="0" dirty="0" smtClean="0">
                <a:solidFill>
                  <a:srgbClr val="1B70A5"/>
                </a:solidFill>
              </a:rPr>
              <a:t>9.3</a:t>
            </a:r>
            <a:r>
              <a:rPr lang="en-US" noProof="0" dirty="0" smtClean="0"/>
              <a:t> Discuss physical security methods that prevent and detect intrusions</a:t>
            </a:r>
            <a:endParaRPr lang="en-US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Assessment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3410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Different types of organizations have different levels of network security risk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Posture </a:t>
            </a:r>
            <a:r>
              <a:rPr lang="en-US" noProof="0" dirty="0" smtClean="0"/>
              <a:t>assessment: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A thorough examination of each aspect of the network to determine how it might be compromised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Should be performed at least annually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Security audit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An assessment performed by a company that has been accredited by an agency that sets network security </a:t>
            </a:r>
            <a:r>
              <a:rPr lang="en-US" noProof="0" dirty="0" smtClean="0"/>
              <a:t>standards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Scanning Tools (1 of 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32323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During a posture assessment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Use some of the methods a hacker uses to identify cracks in security architecture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Three types of attack simulations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Vulnerability scanning—Two types of scans: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Authenticated —Attacker is given same access as a trusted user would have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Unauthenticated —Attacker begins on the perimeter of the network, looking for vulnerabilities that do not require trusted user privileges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Penetration testing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Uses variable tools to find network vulnerabilities and attempts to exploit them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Red team-blue team exercise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Red team conducts the attack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Blue team attempts to defend the network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Scanning Tools (2 of 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03211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Scanning tools can be used to discover crucial information such as: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Every available host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Services, including applications and versions, running on every host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Ss running on every host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Open, closed, and filtered ports on every host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Existence, type, placement, and configuration of firewalls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Software configurations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Unencrypted, sensitive data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0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Scanning Tools (3 of 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7436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Three popular scanning tools: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N</a:t>
            </a:r>
            <a:r>
              <a:rPr lang="en-US" sz="100" noProof="0" dirty="0" smtClean="0"/>
              <a:t> </a:t>
            </a:r>
            <a:r>
              <a:rPr lang="en-US" noProof="0" dirty="0" smtClean="0"/>
              <a:t>M</a:t>
            </a:r>
            <a:r>
              <a:rPr lang="en-US" sz="100" noProof="0" dirty="0" smtClean="0"/>
              <a:t> </a:t>
            </a:r>
            <a:r>
              <a:rPr lang="en-US" noProof="0" dirty="0" smtClean="0"/>
              <a:t>A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</a:t>
            </a:r>
            <a:r>
              <a:rPr lang="en-US" noProof="0" dirty="0"/>
              <a:t>(Network Mapper)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Designed to scan large networks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Provides information about network and hosts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Free to download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Nessus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Performs more sophisticated scans than </a:t>
            </a:r>
            <a:r>
              <a:rPr lang="en-US" noProof="0" dirty="0" smtClean="0"/>
              <a:t>Nmap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Metasploit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Combines known scanning and exploit techniques to explore potentially new attack routes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Scanning Tools (4 of 4)</a:t>
            </a:r>
            <a:endParaRPr lang="en-US" noProof="0" dirty="0"/>
          </a:p>
        </p:txBody>
      </p:sp>
      <p:pic>
        <p:nvPicPr>
          <p:cNvPr id="6" name="Picture 5" descr="Figure 9-10 Metasploit detected a S O H O router’s administrative username and password. Source: Rapid7 L L C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020112" cy="22707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1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Honeypots and Honeynets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541721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Honeypot: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Decoy system that is purposefully vulnerable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Designed to fool hackers and gain information about their </a:t>
            </a:r>
            <a:r>
              <a:rPr lang="en-US" noProof="0" dirty="0" smtClean="0"/>
              <a:t>behavior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Might be given an enticing name, such as one that indicates a name server or a storage location for confidential data</a:t>
            </a:r>
            <a:endParaRPr lang="en-US" noProof="0" dirty="0"/>
          </a:p>
          <a:p>
            <a:pPr>
              <a:spcBef>
                <a:spcPts val="1000"/>
              </a:spcBef>
            </a:pPr>
            <a:r>
              <a:rPr lang="en-US" noProof="0" dirty="0"/>
              <a:t>Honeynet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Network of </a:t>
            </a:r>
            <a:r>
              <a:rPr lang="en-US" noProof="0" dirty="0" smtClean="0"/>
              <a:t>honeypots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Physical Security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0980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Restrict physical access to critical components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Only trusted networking staff should have </a:t>
            </a:r>
            <a:r>
              <a:rPr lang="en-US" noProof="0" dirty="0" smtClean="0"/>
              <a:t>access to secure computer/data rooms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Preventative measures such as locked doors can make it more difficult for unauthorized people to get into these areas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Important to have good detection measures in place for those times when someone is able to breach a secured perimeter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Prevention Methods (1 of 4)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709582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noProof="0" dirty="0" smtClean="0"/>
              <a:t>A security policy should define who has access to the computer room</a:t>
            </a:r>
          </a:p>
          <a:p>
            <a:pPr>
              <a:spcBef>
                <a:spcPts val="800"/>
              </a:spcBef>
            </a:pPr>
            <a:r>
              <a:rPr lang="en-US" noProof="0" dirty="0" smtClean="0"/>
              <a:t>Sophisticated </a:t>
            </a:r>
            <a:r>
              <a:rPr lang="en-US" noProof="0" dirty="0"/>
              <a:t>door access controls:</a:t>
            </a:r>
          </a:p>
          <a:p>
            <a:pPr lvl="1">
              <a:spcBef>
                <a:spcPts val="800"/>
              </a:spcBef>
            </a:pPr>
            <a:r>
              <a:rPr lang="en-US" noProof="0" dirty="0"/>
              <a:t>Keypad or cipher locks</a:t>
            </a:r>
          </a:p>
          <a:p>
            <a:pPr lvl="2">
              <a:spcBef>
                <a:spcPts val="800"/>
              </a:spcBef>
            </a:pPr>
            <a:r>
              <a:rPr lang="en-US" noProof="0" dirty="0"/>
              <a:t>Cipher locks are physical or electronic locks requiring a code to open the door</a:t>
            </a:r>
          </a:p>
          <a:p>
            <a:pPr lvl="1">
              <a:spcBef>
                <a:spcPts val="800"/>
              </a:spcBef>
            </a:pPr>
            <a:r>
              <a:rPr lang="en-US" noProof="0" dirty="0" smtClean="0"/>
              <a:t>Key fob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Provides remote control over locks and security systems</a:t>
            </a:r>
          </a:p>
          <a:p>
            <a:pPr lvl="1">
              <a:spcBef>
                <a:spcPts val="800"/>
              </a:spcBef>
            </a:pPr>
            <a:r>
              <a:rPr lang="en-US" noProof="0" dirty="0" smtClean="0"/>
              <a:t>Access </a:t>
            </a:r>
            <a:r>
              <a:rPr lang="en-US" noProof="0" dirty="0"/>
              <a:t>badges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Many organizations provide electronic access badges called smart cards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Smart cards can be programmed to allow owner access to some, but not all, rooms in a building</a:t>
            </a:r>
          </a:p>
          <a:p>
            <a:pPr lvl="1">
              <a:spcBef>
                <a:spcPts val="800"/>
              </a:spcBef>
            </a:pPr>
            <a:r>
              <a:rPr lang="en-US" noProof="0" dirty="0" smtClean="0"/>
              <a:t>Proximity card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Do not require direct contact with a proximity reader in order to be detected</a:t>
            </a:r>
            <a:endParaRPr lang="en-US" noProof="0" dirty="0"/>
          </a:p>
          <a:p>
            <a:pPr lvl="1">
              <a:spcBef>
                <a:spcPts val="800"/>
              </a:spcBef>
            </a:pPr>
            <a:r>
              <a:rPr lang="en-US" noProof="0" dirty="0"/>
              <a:t>Biometrics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Scans an individual’s unique physical characteristics 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5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Prevention Methods (2 of 4)</a:t>
            </a:r>
            <a:endParaRPr lang="en-US" noProof="0" dirty="0"/>
          </a:p>
        </p:txBody>
      </p:sp>
      <p:pic>
        <p:nvPicPr>
          <p:cNvPr id="6" name="Picture 5" descr="Figure 9-11 A cipher lock can document who enters an area and when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44" y="1219200"/>
            <a:ext cx="2801112" cy="2301240"/>
          </a:xfrm>
          <a:prstGeom prst="rect">
            <a:avLst/>
          </a:prstGeom>
        </p:spPr>
      </p:pic>
      <p:pic>
        <p:nvPicPr>
          <p:cNvPr id="7" name="Picture 6" descr="Figure 9-12 A key fob can remotely&#10;lock and unlock doors, and often includes a panic button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0" y="3760518"/>
            <a:ext cx="2392680" cy="23164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3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Prevention Methods (3 of 4)</a:t>
            </a:r>
            <a:endParaRPr lang="en-US" noProof="0" dirty="0"/>
          </a:p>
        </p:txBody>
      </p:sp>
      <p:pic>
        <p:nvPicPr>
          <p:cNvPr id="3" name="Picture 2" descr="Figure 9-13 Badge access security system. Badge access security system. An electronic badge is shown below, which has a photo of a woman and her signature below it, along with the ID number. Four badge readers are installed at the entrances and exits of I T Department offices, and data room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56" y="1836420"/>
            <a:ext cx="4666488" cy="31851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Objectives (2 of 2)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943335"/>
          </a:xfrm>
        </p:spPr>
        <p:txBody>
          <a:bodyPr/>
          <a:lstStyle/>
          <a:p>
            <a:r>
              <a:rPr lang="en-US" b="1" dirty="0" smtClean="0">
                <a:solidFill>
                  <a:srgbClr val="1B70A5"/>
                </a:solidFill>
              </a:rPr>
              <a:t>9.4</a:t>
            </a:r>
            <a:r>
              <a:rPr lang="en-US" dirty="0" smtClean="0"/>
              <a:t> </a:t>
            </a:r>
            <a:r>
              <a:rPr lang="en-US" noProof="0" dirty="0" smtClean="0"/>
              <a:t>Configure devices on a network for increased security</a:t>
            </a:r>
          </a:p>
          <a:p>
            <a:pPr marL="361950" indent="-361950"/>
            <a:r>
              <a:rPr lang="en-US" b="1" noProof="0" dirty="0" smtClean="0">
                <a:solidFill>
                  <a:srgbClr val="1B70A5"/>
                </a:solidFill>
              </a:rPr>
              <a:t>9.5</a:t>
            </a:r>
            <a:r>
              <a:rPr lang="en-US" noProof="0" dirty="0" smtClean="0"/>
              <a:t> Describe various security policies and explain how they can guide users’ activities on a network</a:t>
            </a:r>
            <a:endParaRPr lang="en-US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Prevention Methods (4 of 4)</a:t>
            </a:r>
            <a:endParaRPr lang="en-US" noProof="0" dirty="0"/>
          </a:p>
        </p:txBody>
      </p:sp>
      <p:pic>
        <p:nvPicPr>
          <p:cNvPr id="5" name="Picture 4" descr="Figure 9-14 A proximity card does not&#10;require physical contact with a proximity reader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295400"/>
            <a:ext cx="2804160" cy="2197608"/>
          </a:xfrm>
          <a:prstGeom prst="rect">
            <a:avLst/>
          </a:prstGeom>
        </p:spPr>
      </p:pic>
      <p:pic>
        <p:nvPicPr>
          <p:cNvPr id="6" name="Picture 5" descr="Figure 9-15 Fingerprint scann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44" y="3886200"/>
            <a:ext cx="2709672" cy="20634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Detection Methods (1 of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4359275" cy="417618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Methods of detecting physical intrusions: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Motion detection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Video surveillance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Tamper detection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Sensors that detect physical penetration, temperature extremes, input voltage variations, input frequency variations, or certain kinds of radiation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Asset tracking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Used to monitor the movement and condition of equipment, inventory, and people</a:t>
            </a:r>
          </a:p>
        </p:txBody>
      </p:sp>
      <p:pic>
        <p:nvPicPr>
          <p:cNvPr id="5" name="Picture 4" descr="Figure 9-18 IT personnel might be responsible for the installation and maintenance of a CCTV network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758" y="2253927"/>
            <a:ext cx="2246380" cy="30872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Detection Methods (2 of 3)</a:t>
            </a:r>
            <a:endParaRPr lang="en-US" noProof="0" dirty="0"/>
          </a:p>
        </p:txBody>
      </p:sp>
      <p:pic>
        <p:nvPicPr>
          <p:cNvPr id="7" name="Picture 6" descr="Figure 9-19 A single-use, plastic security seal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371600"/>
            <a:ext cx="1795272" cy="2084832"/>
          </a:xfrm>
          <a:prstGeom prst="rect">
            <a:avLst/>
          </a:prstGeom>
        </p:spPr>
      </p:pic>
      <p:pic>
        <p:nvPicPr>
          <p:cNvPr id="8" name="Picture 7" descr="Figure 9-20 The R F I D label on this box allows the delivery service to track its progres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24526"/>
            <a:ext cx="2819400" cy="220065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Detection Methods (3 of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4979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Important questions to ask when planning for physical security: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Which rooms contain critical systems or data and must be secured?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Through what means might intruders gain access to the facility, computer room, data room, network closet, or data storage areas?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How and to what extent are authorized personnel granted entry? 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Are employees instructed to ensure security after entering or leaving secured areas</a:t>
            </a:r>
            <a:r>
              <a:rPr lang="en-US" noProof="0" dirty="0" smtClean="0"/>
              <a:t>?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Are authentication methods difficult to forge or circumvent?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Do supervisors or security personnel make periodic physical security checks?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Are all combinations, codes, or other access means to computer facilities protected at all times, and are those combinations changed frequently?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What is the </a:t>
            </a:r>
            <a:r>
              <a:rPr lang="en-US" noProof="0" dirty="0"/>
              <a:t>plan for documenting and responding to physical security breaches</a:t>
            </a:r>
            <a:r>
              <a:rPr lang="en-US" noProof="0" dirty="0" smtClean="0"/>
              <a:t>?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Device Hardening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7516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Device hardening: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Steps to secure a device from network- or software-supported attacks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Many layers of defense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Updates and Security Patches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62690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Updates to applications, O</a:t>
            </a:r>
            <a:r>
              <a:rPr lang="en-US" sz="100" noProof="0" dirty="0" smtClean="0"/>
              <a:t> </a:t>
            </a:r>
            <a:r>
              <a:rPr lang="en-US" noProof="0" dirty="0" smtClean="0"/>
              <a:t>Ss, and device firmware: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Fix bugs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Add new features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Close security gaps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Process of properly managing and applying security patches includes: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Discovery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Standardization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Layered security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Vulnerability reporting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Implementation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Assessment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Risk mitigation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Administrative Credentials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520212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noProof="0" dirty="0" smtClean="0"/>
              <a:t>Many devices are managed through remote access connections:</a:t>
            </a:r>
          </a:p>
          <a:p>
            <a:pPr lvl="1">
              <a:spcBef>
                <a:spcPts val="800"/>
              </a:spcBef>
            </a:pPr>
            <a:r>
              <a:rPr lang="en-US" noProof="0" dirty="0" smtClean="0"/>
              <a:t>Using S</a:t>
            </a:r>
            <a:r>
              <a:rPr lang="en-US" sz="100" noProof="0" dirty="0" smtClean="0"/>
              <a:t> </a:t>
            </a:r>
            <a:r>
              <a:rPr lang="en-US" noProof="0" dirty="0" smtClean="0"/>
              <a:t>S</a:t>
            </a:r>
            <a:r>
              <a:rPr lang="en-US" sz="100" noProof="0" dirty="0" smtClean="0"/>
              <a:t> </a:t>
            </a:r>
            <a:r>
              <a:rPr lang="en-US" noProof="0" dirty="0" smtClean="0"/>
              <a:t>H keys is more secure than using passwords</a:t>
            </a:r>
          </a:p>
          <a:p>
            <a:pPr lvl="1">
              <a:spcBef>
                <a:spcPts val="800"/>
              </a:spcBef>
            </a:pPr>
            <a:r>
              <a:rPr lang="en-US" noProof="0" dirty="0" smtClean="0"/>
              <a:t>A securely encrypted key is more difficult to crack</a:t>
            </a:r>
          </a:p>
          <a:p>
            <a:pPr>
              <a:spcBef>
                <a:spcPts val="800"/>
              </a:spcBef>
            </a:pPr>
            <a:r>
              <a:rPr lang="en-US" noProof="0" dirty="0" smtClean="0"/>
              <a:t>Many devices offer the option to configure several administrative accounts with varying levels of access</a:t>
            </a:r>
          </a:p>
          <a:p>
            <a:pPr>
              <a:spcBef>
                <a:spcPts val="800"/>
              </a:spcBef>
            </a:pPr>
            <a:r>
              <a:rPr lang="en-US" noProof="0" dirty="0" smtClean="0"/>
              <a:t>Privileged user account:</a:t>
            </a:r>
          </a:p>
          <a:p>
            <a:pPr lvl="1">
              <a:spcBef>
                <a:spcPts val="800"/>
              </a:spcBef>
            </a:pPr>
            <a:r>
              <a:rPr lang="en-US" noProof="0" dirty="0" smtClean="0"/>
              <a:t>The most privileged account type</a:t>
            </a:r>
          </a:p>
          <a:p>
            <a:pPr lvl="1">
              <a:spcBef>
                <a:spcPts val="800"/>
              </a:spcBef>
            </a:pPr>
            <a:r>
              <a:rPr lang="en-US" noProof="0" dirty="0" smtClean="0"/>
              <a:t>Security precautions: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Limited use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Limited location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Limited duration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Limited access</a:t>
            </a:r>
          </a:p>
          <a:p>
            <a:pPr lvl="2">
              <a:spcBef>
                <a:spcPts val="800"/>
              </a:spcBef>
            </a:pPr>
            <a:r>
              <a:rPr lang="en-US" noProof="0" dirty="0" smtClean="0"/>
              <a:t>Limited privacy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Services and Protocols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4512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Insecure services and protocols should be disabled in a system whenever possible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To protect devices, follow these guidelines: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Use secure protocols instead of insecure protocols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Disable any running services not needed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Minimize the number of startup programs 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Close T</a:t>
            </a:r>
            <a:r>
              <a:rPr lang="en-US" sz="100" noProof="0" dirty="0" smtClean="0"/>
              <a:t> </a:t>
            </a:r>
            <a:r>
              <a:rPr lang="en-US" noProof="0" dirty="0" smtClean="0"/>
              <a:t>C</a:t>
            </a:r>
            <a:r>
              <a:rPr lang="en-US" sz="100" noProof="0" dirty="0" smtClean="0"/>
              <a:t> </a:t>
            </a:r>
            <a:r>
              <a:rPr lang="en-US" noProof="0" dirty="0" smtClean="0"/>
              <a:t>P/I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ports on the local firewall that are not used for ongoing activities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Disable unneeded connection technologies 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Remove known networks if they’re no longer needed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Disable or uninstall applications that are no longer needed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2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Hashing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557145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Hashing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To transform data through an algorithm that reduces the amount of space needed for the data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S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A (Secure Hash Algorithm):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Most commonly used hashing algorithm 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Advantage: its resistance to collisions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Versions of S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A: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A-0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A-1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A-2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A-3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S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A-2 and S</a:t>
            </a:r>
            <a:r>
              <a:rPr lang="en-US" sz="100" noProof="0" dirty="0" smtClean="0"/>
              <a:t> </a:t>
            </a:r>
            <a:r>
              <a:rPr lang="en-US" noProof="0" dirty="0" smtClean="0"/>
              <a:t>H</a:t>
            </a:r>
            <a:r>
              <a:rPr lang="en-US" sz="100" noProof="0" dirty="0" smtClean="0"/>
              <a:t> </a:t>
            </a:r>
            <a:r>
              <a:rPr lang="en-US" noProof="0" dirty="0" smtClean="0"/>
              <a:t>A-3 are often implemented together for increased security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Anti-Malware Software (1 of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6996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Effective malware protection requires: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Choosing appropriate anti-malware program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Monitoring network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Continually updating anti-malware program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Educating users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Malware leaves evidence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Some detectable only via anti-malware </a:t>
            </a:r>
            <a:r>
              <a:rPr lang="en-US" noProof="0" dirty="0" smtClean="0"/>
              <a:t>software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2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Risks (1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44685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Hacker: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Originally meant someone who masters the inner workings of computer hardware and software in an effort to better understand them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Today, hacker is used to describe an individual </a:t>
            </a:r>
            <a:r>
              <a:rPr lang="en-US" noProof="0" dirty="0"/>
              <a:t>who gains unauthorized access to </a:t>
            </a:r>
            <a:r>
              <a:rPr lang="en-US" noProof="0" dirty="0" smtClean="0"/>
              <a:t>systems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Hacker categories: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White hat hacker—I</a:t>
            </a:r>
            <a:r>
              <a:rPr lang="en-US" sz="100" noProof="0" dirty="0" smtClean="0"/>
              <a:t> </a:t>
            </a:r>
            <a:r>
              <a:rPr lang="en-US" noProof="0" dirty="0" smtClean="0"/>
              <a:t>T security experts hired by organizations to identify security vulnerabilities 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Sometimes called an ethical hacker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Black hat hacker—Groups or individuals that cause damage, steal data, or compromise privacy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Gray hat hacker—Abide by a code of ethics all their own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Might engage in illegal activity but their intent is to educate and assist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Anti-Malware Software (2 of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64072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Symptoms of malware: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Unexplained </a:t>
            </a:r>
            <a:r>
              <a:rPr lang="en-US" noProof="0" dirty="0"/>
              <a:t>file size increases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Significant, unexplained system performance decline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Unusual error messages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Significant, unexpected system memory loss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Periodic, unexpected rebooting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Display quality </a:t>
            </a:r>
            <a:r>
              <a:rPr lang="en-US" noProof="0" dirty="0" smtClean="0"/>
              <a:t>fluctuations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Anti-Malware Software (3 of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27857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Key: deciding where to install software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Host-based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Server-based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Network-based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Cloud-based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Balance protection with performance </a:t>
            </a:r>
            <a:r>
              <a:rPr lang="en-US" noProof="0" dirty="0" smtClean="0"/>
              <a:t>impact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Policies for Users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1923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Security </a:t>
            </a:r>
            <a:r>
              <a:rPr lang="en-US" noProof="0" dirty="0" smtClean="0"/>
              <a:t>policy:</a:t>
            </a:r>
            <a:endParaRPr lang="en-US" noProof="0" dirty="0"/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Identifies security goals, risks, authority levels, designated security coordinator, and team members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Responsibilities of each team member and employee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How to address security breaches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Not included in policy: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Hardware, software, architecture, and protocols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noProof="0" dirty="0"/>
              <a:t>Configuration </a:t>
            </a:r>
            <a:r>
              <a:rPr lang="en-US" noProof="0" dirty="0" smtClean="0"/>
              <a:t>details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Policy Goals (1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8565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Typical </a:t>
            </a:r>
            <a:r>
              <a:rPr lang="en-US" noProof="0" dirty="0" smtClean="0"/>
              <a:t>goals: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Ensure authorized users have appropriate resource access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Prevent unauthorized user access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Protect </a:t>
            </a:r>
            <a:r>
              <a:rPr lang="en-US" noProof="0" dirty="0" smtClean="0"/>
              <a:t>sensitive </a:t>
            </a:r>
            <a:r>
              <a:rPr lang="en-US" noProof="0" dirty="0"/>
              <a:t>data </a:t>
            </a:r>
            <a:r>
              <a:rPr lang="en-US" noProof="0" dirty="0" smtClean="0"/>
              <a:t>from </a:t>
            </a:r>
            <a:r>
              <a:rPr lang="en-US" noProof="0" dirty="0"/>
              <a:t>unauthorized </a:t>
            </a:r>
            <a:r>
              <a:rPr lang="en-US" noProof="0" dirty="0" smtClean="0"/>
              <a:t>access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Prevent accidental hardware and software damage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Prevent intentional hardware or software damage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Create secure environment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Withstand, respond to, and recover from threat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Communicate employees’ responsibilities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Have employees sign a consent to monitoring </a:t>
            </a:r>
            <a:r>
              <a:rPr lang="en-US" noProof="0" dirty="0" smtClean="0"/>
              <a:t>form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Policy Goals (2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52376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Strategy: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Form committee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Involve as many decision makers as possible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Assign security coordinator to drive policy creation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Understand risks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Conduct posture assessment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Rate severity and likelihood of each </a:t>
            </a:r>
            <a:r>
              <a:rPr lang="en-US" noProof="0" dirty="0" smtClean="0"/>
              <a:t>threat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4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D (Bring Your Own Device) (1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4612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B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D (bring your own device)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The practice of allowing people to bring their smartphones, laptops, or other technology into a facility for the purpose of performing work or school responsibilities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Variations include: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B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A (bring your own application)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B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sz="100" noProof="0" dirty="0" smtClean="0"/>
              <a:t>OC</a:t>
            </a:r>
            <a:r>
              <a:rPr lang="en-US" noProof="0" dirty="0" smtClean="0"/>
              <a:t>OC </a:t>
            </a:r>
            <a:r>
              <a:rPr lang="en-US" noProof="0" dirty="0" smtClean="0"/>
              <a:t>(bring your own cloud)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B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T (bring your own technology)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C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D (choose your own device)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Security and legal compliance concerns must be sufficiently addressed in clearly defined B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D policies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D (Bring Your Own Device) (2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1588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Part of a B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D policy might include on-boarding and off-boarding procedures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These configurations can be handled automatically by M</a:t>
            </a:r>
            <a:r>
              <a:rPr lang="en-US" sz="100" noProof="0" dirty="0" smtClean="0"/>
              <a:t> </a:t>
            </a: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noProof="0" dirty="0" smtClean="0"/>
              <a:t>M (mobile device management) software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M</a:t>
            </a:r>
            <a:r>
              <a:rPr lang="en-US" sz="100" noProof="0" dirty="0" smtClean="0"/>
              <a:t> </a:t>
            </a: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noProof="0" dirty="0" smtClean="0"/>
              <a:t>M software can: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Automate enrollment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Enforce password policies and other security restrictions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Encrypt data on the device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Sync data across corporate devices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Wipe the device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Monitor the device’s location and communications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</a:t>
            </a:r>
            <a:r>
              <a:rPr lang="en-US" sz="100" noProof="0" dirty="0" smtClean="0"/>
              <a:t> </a:t>
            </a:r>
            <a:r>
              <a:rPr lang="en-US" noProof="0" dirty="0" smtClean="0"/>
              <a:t>U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(Acceptable Use Policy) (1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23551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A</a:t>
            </a:r>
            <a:r>
              <a:rPr lang="en-US" sz="100" noProof="0" dirty="0" smtClean="0"/>
              <a:t> </a:t>
            </a:r>
            <a:r>
              <a:rPr lang="en-US" noProof="0" dirty="0" smtClean="0"/>
              <a:t>U</a:t>
            </a:r>
            <a:r>
              <a:rPr lang="en-US" sz="100" noProof="0" dirty="0" smtClean="0"/>
              <a:t> </a:t>
            </a:r>
            <a:r>
              <a:rPr lang="en-US" noProof="0" dirty="0" smtClean="0"/>
              <a:t>P: 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Explains to users what they can and cannot do while accessing a network’s resources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Explains penalties for violations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Might describe how these measures protect the network’s security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Some restrictions might include: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Don’t do anything illegal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Don’t try to circumvent network security restrictions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Don’t market products or services to other network users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Don’t forward spam email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Don’t violate the rights of any person or organization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Don’t violate copyright, trade secret, patent, intellectual property, or other regulations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</a:t>
            </a:r>
            <a:r>
              <a:rPr lang="en-US" sz="100" noProof="0" dirty="0" smtClean="0"/>
              <a:t> </a:t>
            </a:r>
            <a:r>
              <a:rPr lang="en-US" noProof="0" dirty="0" smtClean="0"/>
              <a:t>U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(Acceptable Use Policy) (2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77563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Some restrictions might include (continued):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Don’t export software, technical information, or encryption technology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Always sign off or lock a device when not in use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Use company resources to fulfill job obligations, not personal tasks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Be aware that activities on the network can be and are monitored and may be formally audited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Immediately report any suspected compromise of confidential data or customer privacy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N</a:t>
            </a:r>
            <a:r>
              <a:rPr lang="en-US" sz="100" noProof="0" dirty="0" smtClean="0"/>
              <a:t> </a:t>
            </a: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noProof="0" dirty="0" smtClean="0"/>
              <a:t>A (Non-Disclosure Agreement)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51331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N</a:t>
            </a:r>
            <a:r>
              <a:rPr lang="en-US" sz="100" noProof="0" dirty="0" smtClean="0"/>
              <a:t> </a:t>
            </a: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noProof="0" dirty="0" smtClean="0"/>
              <a:t>A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 security should also define what confidential and private means to the organization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If you work in an environment such as a hospital, where most data is sensitive or confidential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Security policy should classify information in degrees of sensitivity that correspond to how strictly its access is regulated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Security Risks (2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4512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Vulnerability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Weakness of a system, process, or architecture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Exploit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Means of taking advantage of a vulnerability</a:t>
            </a:r>
          </a:p>
          <a:p>
            <a:pPr>
              <a:spcBef>
                <a:spcPts val="1000"/>
              </a:spcBef>
            </a:pPr>
            <a:r>
              <a:rPr lang="en-US" noProof="0" dirty="0"/>
              <a:t>Zero-day exploit or zero-day attack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Taking advantage of undiscovered software </a:t>
            </a:r>
            <a:r>
              <a:rPr lang="en-US" noProof="0" dirty="0" smtClean="0"/>
              <a:t>vulnerability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Exploit before software developer is aware of the vulnerability 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Malicious and determined intruders may use one technique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Which allows them to use a second technique, which then supports a third technique, and so on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6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Password Policy (1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44129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Guidelines for selecting passwords should be part of a security policy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Tips for making and keeping passwords secure: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Always change system default passwords after installing new software or equipment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 not use familiar information (name, nickname, date of birth, etc.)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 not use any word that might appear in a dictionary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Make the password longer than eight characters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 not repeat words or number sequences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 not use a single letter, number, or symbol more than twice in succession 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 not use easily recognized phrases such as a line from a song, poem, or movie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 not write down your password or share it with others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Password Policy (2 of 2)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2109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Tips for making and keeping passwords secure (continued):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Change your password at least every 60 days or more frequently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Do not reuse passwords after they have expired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Use different passwords for different applications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Make it easier to keep a secure record of long, random passwords by installing and using password management software such as LastPass or KeePass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Privileged User Agreement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83951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Privileged user agreement (privilege access agreement)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Addresses specific concerns related to privileged access given to administrators and certain support staff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Outlines guidelines, rules, restrictions, and consequences of violations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When accessing a privileged account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User should only stay signed into the account as long as is necessary to perform needed tasks and then sign off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Privilege users need more frequent training and reminders to avoid falling for social engineering attacks of various types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Privileged accounts may be monitored through a P</a:t>
            </a:r>
            <a:r>
              <a:rPr lang="en-US" sz="100" noProof="0" dirty="0" smtClean="0"/>
              <a:t> </a:t>
            </a:r>
            <a:r>
              <a:rPr lang="en-US" noProof="0" dirty="0" smtClean="0"/>
              <a:t>A</a:t>
            </a:r>
            <a:r>
              <a:rPr lang="en-US" sz="100" noProof="0" dirty="0" smtClean="0"/>
              <a:t> </a:t>
            </a:r>
            <a:r>
              <a:rPr lang="en-US" noProof="0" dirty="0" smtClean="0"/>
              <a:t>M (privileged account management) tool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Anti-Malware Policy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0727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An anti-malware policy provides:</a:t>
            </a:r>
            <a:endParaRPr lang="en-US" noProof="0" dirty="0"/>
          </a:p>
          <a:p>
            <a:pPr lvl="1">
              <a:spcBef>
                <a:spcPts val="1000"/>
              </a:spcBef>
            </a:pPr>
            <a:r>
              <a:rPr lang="en-US" noProof="0" dirty="0"/>
              <a:t>Rules for using anti-malware software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Rules for installing programs, sharing files, </a:t>
            </a:r>
            <a:r>
              <a:rPr lang="en-US" noProof="0" dirty="0" smtClean="0"/>
              <a:t>and using </a:t>
            </a:r>
            <a:r>
              <a:rPr lang="en-US" noProof="0" dirty="0"/>
              <a:t>external disks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Suggestions for anti-malware policy guidelines: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Every computer should be equipped with malware detection and cleaning software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Users should not be allowed to alter or disable the anti-malware software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Users should know what to do in case their anti-malware program detects malware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An anti-malware team should focus on maintaining the anti-malware measures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Users should be prohibited from installing any unauthorized software on their systems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System wide alerts should be issued to network users notifying them of a serious malware threat and advising them how to prevent infection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Chapter Summary (1 of 4)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53943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/>
              <a:t>A weakness of a system, process, or architecture that could lead to compromised information or unauthorized access is known as a vulnerability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End-user awareness and training can be a monumental task that requires regular attention and due diligence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A DoS (denial-of-service) attack occurs when a legitimate user is unable to access normal network resources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Malware refers to any program or piece of code designed to intrude upon or harm a system or its resources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Every organization should assess its security risks by conducting a posture assessment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Chapter Summary (2 of </a:t>
            </a:r>
            <a:r>
              <a:rPr lang="en-US" noProof="0" dirty="0"/>
              <a:t>4</a:t>
            </a:r>
            <a:r>
              <a:rPr lang="en-US" noProof="0" dirty="0" smtClean="0"/>
              <a:t>)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8570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Penetration testing uses various tools to find network vulnerabilities 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Physical access to all of a network’s critical components must be restricted and controlled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Asset tracking tags can be used to monitor the movement and condition of equipment, inventory, and people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Besides securing network devices external tampering, you can take steps to secure the device from network- or software-supported attacks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Security gaps are often addressed in smaller, more frequent updates called patches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Insecure services and protocols should be disabled in a system whenever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Chapter Summary (3 of 4)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677930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Hashing means to transform data through an algorithm that generally reduces the amount of space needed for the data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Protection against harmful code involves choosing the most appropriate anti-malware program for your environment, monitoring the network, continually updating the anti-malware program, and educating users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A security policy for network users identifies your security goals, risks, levels of authority, designated security coordinator and team members, responsibilities for each team member, and responsibilities for each employee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B</a:t>
            </a:r>
            <a:r>
              <a:rPr lang="en-US" sz="100" noProof="0" dirty="0" smtClean="0"/>
              <a:t> </a:t>
            </a:r>
            <a:r>
              <a:rPr lang="en-US" noProof="0" dirty="0" smtClean="0"/>
              <a:t>Y</a:t>
            </a:r>
            <a:r>
              <a:rPr lang="en-US" sz="100" noProof="0" dirty="0" smtClean="0"/>
              <a:t> </a:t>
            </a:r>
            <a:r>
              <a:rPr lang="en-US" noProof="0" dirty="0" smtClean="0"/>
              <a:t>O</a:t>
            </a:r>
            <a:r>
              <a:rPr lang="en-US" sz="100" noProof="0" dirty="0" smtClean="0"/>
              <a:t> </a:t>
            </a:r>
            <a:r>
              <a:rPr lang="en-US" noProof="0" dirty="0" smtClean="0"/>
              <a:t>D (bring your own device) refers to the practice of allowing employees or students to bring their smartphones, laptops, or other technology for the purpose of performing work or school responsibilities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Chapter Summary (4 of </a:t>
            </a:r>
            <a:r>
              <a:rPr lang="en-US" noProof="0" dirty="0"/>
              <a:t>4</a:t>
            </a:r>
            <a:r>
              <a:rPr lang="en-US" noProof="0" dirty="0" smtClean="0"/>
              <a:t>)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80076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An A</a:t>
            </a:r>
            <a:r>
              <a:rPr lang="en-US" sz="100" noProof="0" dirty="0" smtClean="0"/>
              <a:t> </a:t>
            </a:r>
            <a:r>
              <a:rPr lang="en-US" noProof="0" dirty="0" smtClean="0"/>
              <a:t>U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(acceptable use policy) explains to users what they can and cannot do while accessing a network’s resources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Choosing a secure password is one of the easiest and least expensive ways to help guard against unauthorized access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A privileged user agreement addresses the specific concerns related to privileged access given to administrators and certain support staff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Anti-malware software along will not keep your network safe from malicious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People Risks (1 of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38297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More than half </a:t>
            </a:r>
            <a:r>
              <a:rPr lang="en-US" noProof="0" dirty="0"/>
              <a:t>of all security </a:t>
            </a:r>
            <a:r>
              <a:rPr lang="en-US" noProof="0" dirty="0" smtClean="0"/>
              <a:t>breaches are caused by human </a:t>
            </a:r>
            <a:r>
              <a:rPr lang="en-US" noProof="0" dirty="0"/>
              <a:t>errors, ignorance, </a:t>
            </a:r>
            <a:r>
              <a:rPr lang="en-US" noProof="0" dirty="0" smtClean="0"/>
              <a:t>and omissions</a:t>
            </a:r>
            <a:endParaRPr lang="en-US" noProof="0" dirty="0"/>
          </a:p>
          <a:p>
            <a:pPr>
              <a:spcBef>
                <a:spcPts val="1000"/>
              </a:spcBef>
            </a:pPr>
            <a:r>
              <a:rPr lang="en-US" noProof="0" dirty="0"/>
              <a:t>Social engineering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Strategy to gain password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Common types of social engineering: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Phishing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Baiting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Quid pro quo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Tailgating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People Risks (2 of 3)</a:t>
            </a:r>
            <a:endParaRPr lang="en-US" noProof="0" dirty="0"/>
          </a:p>
        </p:txBody>
      </p:sp>
      <p:pic>
        <p:nvPicPr>
          <p:cNvPr id="6" name="Picture 5" descr="Figure 9-1 Phishing emails often include legitimate-looking logos, buttons, instructions, and fine print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828" y="1694688"/>
            <a:ext cx="5038344" cy="346862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8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People Risks (3 of 3)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13651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Most important defense against social engineering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Employee training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Insider threat: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Someone who is trusted by an organization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May have or develop malicious intent</a:t>
            </a:r>
          </a:p>
          <a:p>
            <a:pPr>
              <a:spcBef>
                <a:spcPts val="1000"/>
              </a:spcBef>
            </a:pPr>
            <a:r>
              <a:rPr lang="en-US" noProof="0" dirty="0" smtClean="0"/>
              <a:t>Measures to reduce insider threat risks: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Background checks for new hires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Principle of least privilege—Given minimal access to do their job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Checks and balances on employee behavior 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noProof="0" dirty="0" smtClean="0"/>
              <a:t>L</a:t>
            </a:r>
            <a:r>
              <a:rPr lang="en-US" sz="100" noProof="0" dirty="0" smtClean="0"/>
              <a:t> </a:t>
            </a:r>
            <a:r>
              <a:rPr lang="en-US" noProof="0" dirty="0" smtClean="0"/>
              <a:t>P (data loss prevention) solution that identifies sensitive data and prevents it from being copied or transmitted off the network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Technology Risks (1 of 7)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931846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noProof="0" dirty="0" smtClean="0"/>
              <a:t>Risks inherent in network hardware and design: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Spoofing attack—Impersonation of MAC addresses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Denial-of-service (</a:t>
            </a:r>
            <a:r>
              <a:rPr lang="en-US" noProof="0" dirty="0" smtClean="0"/>
              <a:t>DoS</a:t>
            </a:r>
            <a:r>
              <a:rPr lang="en-US" noProof="0" dirty="0"/>
              <a:t>) attack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Hacker issues flood of broadcast ping messages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Distributed DoS (</a:t>
            </a: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noProof="0" dirty="0" smtClean="0"/>
              <a:t>DoS</a:t>
            </a:r>
            <a:r>
              <a:rPr lang="en-US" noProof="0" dirty="0"/>
              <a:t>) attack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Orchestrated through several sources, called zombies</a:t>
            </a:r>
          </a:p>
          <a:p>
            <a:pPr lvl="1">
              <a:spcBef>
                <a:spcPts val="1000"/>
              </a:spcBef>
            </a:pPr>
            <a:r>
              <a:rPr lang="en-US" noProof="0" dirty="0"/>
              <a:t>Distributed reflector DoS (</a:t>
            </a: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noProof="0" dirty="0" smtClean="0"/>
              <a:t>R</a:t>
            </a:r>
            <a:r>
              <a:rPr lang="en-US" sz="100" noProof="0" dirty="0" smtClean="0"/>
              <a:t> </a:t>
            </a:r>
            <a:r>
              <a:rPr lang="en-US" dirty="0" smtClean="0"/>
              <a:t>D</a:t>
            </a:r>
            <a:r>
              <a:rPr lang="en-US" sz="100" dirty="0" smtClean="0"/>
              <a:t> </a:t>
            </a:r>
            <a:r>
              <a:rPr lang="en-US" dirty="0"/>
              <a:t>S) </a:t>
            </a:r>
            <a:r>
              <a:rPr lang="en-US" noProof="0" dirty="0"/>
              <a:t>attack</a:t>
            </a:r>
          </a:p>
          <a:p>
            <a:pPr lvl="2">
              <a:spcBef>
                <a:spcPts val="1000"/>
              </a:spcBef>
            </a:pPr>
            <a:r>
              <a:rPr lang="en-US" noProof="0" dirty="0"/>
              <a:t>A </a:t>
            </a:r>
            <a:r>
              <a:rPr lang="en-US" noProof="0" dirty="0" smtClean="0"/>
              <a:t>D</a:t>
            </a:r>
            <a:r>
              <a:rPr lang="en-US" sz="100" noProof="0" dirty="0" smtClean="0"/>
              <a:t> </a:t>
            </a:r>
            <a:r>
              <a:rPr lang="en-US" dirty="0" smtClean="0"/>
              <a:t>DoS </a:t>
            </a:r>
            <a:r>
              <a:rPr lang="en-US" noProof="0" dirty="0"/>
              <a:t>attack bounced off of uninfected computers, called reflectors, before being directed at target</a:t>
            </a:r>
          </a:p>
          <a:p>
            <a:pPr lvl="1">
              <a:spcBef>
                <a:spcPts val="1000"/>
              </a:spcBef>
            </a:pPr>
            <a:r>
              <a:rPr lang="en-US" noProof="0" dirty="0" smtClean="0"/>
              <a:t>Amplified D</a:t>
            </a:r>
            <a:r>
              <a:rPr lang="en-US" sz="100" noProof="0" dirty="0" smtClean="0"/>
              <a:t> </a:t>
            </a:r>
            <a:r>
              <a:rPr lang="en-US" noProof="0" dirty="0" smtClean="0"/>
              <a:t>R</a:t>
            </a:r>
            <a:r>
              <a:rPr lang="en-US" sz="100" noProof="0" dirty="0" smtClean="0"/>
              <a:t> </a:t>
            </a:r>
            <a:r>
              <a:rPr lang="en-US" noProof="0" dirty="0" smtClean="0"/>
              <a:t>DoS attack</a:t>
            </a:r>
          </a:p>
          <a:p>
            <a:pPr lvl="2">
              <a:spcBef>
                <a:spcPts val="1000"/>
              </a:spcBef>
            </a:pPr>
            <a:r>
              <a:rPr lang="en-US" noProof="0" dirty="0" smtClean="0"/>
              <a:t>Using small, simple requests that trigger very large responses from the target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dirty="0" smtClean="0"/>
              <a:t>© 2019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35825</TotalTime>
  <Words>6248</Words>
  <Application>Microsoft Office PowerPoint</Application>
  <PresentationFormat>On-screen Show (4:3)</PresentationFormat>
  <Paragraphs>483</Paragraphs>
  <Slides>57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Office Theme</vt:lpstr>
      <vt:lpstr>Network+ Guide to Networks Eighth Edition</vt:lpstr>
      <vt:lpstr>Objectives (1 of 2)</vt:lpstr>
      <vt:lpstr>Objectives (2 of 2)</vt:lpstr>
      <vt:lpstr>Security Risks (1 of 2)</vt:lpstr>
      <vt:lpstr>Security Risks (2 of 2)</vt:lpstr>
      <vt:lpstr>People Risks (1 of 3)</vt:lpstr>
      <vt:lpstr>People Risks (2 of 3)</vt:lpstr>
      <vt:lpstr>People Risks (3 of 3)</vt:lpstr>
      <vt:lpstr>Technology Risks (1 of 7)</vt:lpstr>
      <vt:lpstr>Technology Risks (2 of 7)</vt:lpstr>
      <vt:lpstr>Technology Risks (3 of 7)</vt:lpstr>
      <vt:lpstr>Technology Risks (4 of 7)</vt:lpstr>
      <vt:lpstr>Technology Risks (5 of 7)</vt:lpstr>
      <vt:lpstr>Technology Risks (6 of 7)</vt:lpstr>
      <vt:lpstr>Technology Risks (7 of 7)</vt:lpstr>
      <vt:lpstr>Malware Risks (1 of 4)</vt:lpstr>
      <vt:lpstr>Malware Risks (2 of 4)</vt:lpstr>
      <vt:lpstr>Malware Risks (3 of 4)</vt:lpstr>
      <vt:lpstr>Malware Risks (4 of 4)</vt:lpstr>
      <vt:lpstr>Security Assessment</vt:lpstr>
      <vt:lpstr>Scanning Tools (1 of 4)</vt:lpstr>
      <vt:lpstr>Scanning Tools (2 of 4)</vt:lpstr>
      <vt:lpstr>Scanning Tools (3 of 4)</vt:lpstr>
      <vt:lpstr>Scanning Tools (4 of 4)</vt:lpstr>
      <vt:lpstr>Honeypots and Honeynets</vt:lpstr>
      <vt:lpstr>Physical Security</vt:lpstr>
      <vt:lpstr>Prevention Methods (1 of 4)</vt:lpstr>
      <vt:lpstr>Prevention Methods (2 of 4)</vt:lpstr>
      <vt:lpstr>Prevention Methods (3 of 4)</vt:lpstr>
      <vt:lpstr>Prevention Methods (4 of 4)</vt:lpstr>
      <vt:lpstr>Detection Methods (1 of 3)</vt:lpstr>
      <vt:lpstr>Detection Methods (2 of 3)</vt:lpstr>
      <vt:lpstr>Detection Methods (3 of 3)</vt:lpstr>
      <vt:lpstr>Device Hardening</vt:lpstr>
      <vt:lpstr>Updates and Security Patches</vt:lpstr>
      <vt:lpstr>Administrative Credentials</vt:lpstr>
      <vt:lpstr>Services and Protocols</vt:lpstr>
      <vt:lpstr>Hashing</vt:lpstr>
      <vt:lpstr>Anti-Malware Software (1 of 3)</vt:lpstr>
      <vt:lpstr>Anti-Malware Software (2 of 3)</vt:lpstr>
      <vt:lpstr>Anti-Malware Software (3 of 3)</vt:lpstr>
      <vt:lpstr>Security Policies for Users</vt:lpstr>
      <vt:lpstr>Security Policy Goals (1 of 2)</vt:lpstr>
      <vt:lpstr>Security Policy Goals (2 of 2)</vt:lpstr>
      <vt:lpstr>B Y O D (Bring Your Own Device) (1 of 2)</vt:lpstr>
      <vt:lpstr>B Y O D (Bring Your Own Device) (2 of 2)</vt:lpstr>
      <vt:lpstr>A U P (Acceptable Use Policy) (1 of 2)</vt:lpstr>
      <vt:lpstr>A U P (Acceptable Use Policy) (2 of 2)</vt:lpstr>
      <vt:lpstr>N D A (Non-Disclosure Agreement)</vt:lpstr>
      <vt:lpstr>Password Policy (1 of 2)</vt:lpstr>
      <vt:lpstr>Password Policy (2 of 2)</vt:lpstr>
      <vt:lpstr>Privileged User Agreement</vt:lpstr>
      <vt:lpstr>Anti-Malware Policy</vt:lpstr>
      <vt:lpstr>Chapter Summary (1 of 4)</vt:lpstr>
      <vt:lpstr>Chapter Summary (2 of 4)</vt:lpstr>
      <vt:lpstr>Chapter Summary (3 of 4)</vt:lpstr>
      <vt:lpstr>Chapter Summary (4 of 4)</vt:lpstr>
    </vt:vector>
  </TitlesOfParts>
  <Company>SPi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Networks, Eight Edition</dc:title>
  <dc:subject>Networking</dc:subject>
  <dc:creator>Andrews</dc:creator>
  <cp:lastModifiedBy>Hunnicutt CTR Ken</cp:lastModifiedBy>
  <cp:revision>1064</cp:revision>
  <cp:lastPrinted>2010-11-12T17:54:40Z</cp:lastPrinted>
  <dcterms:created xsi:type="dcterms:W3CDTF">2007-02-15T20:50:52Z</dcterms:created>
  <dcterms:modified xsi:type="dcterms:W3CDTF">2020-11-02T20:10:52Z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