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3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6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0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3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8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2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9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1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8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1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6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8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B Classful Addressing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2511552"/>
            <a:ext cx="9896651" cy="372380"/>
            <a:chOff x="1371600" y="2511552"/>
            <a:chExt cx="9896651" cy="372380"/>
          </a:xfrm>
        </p:grpSpPr>
        <p:sp>
          <p:nvSpPr>
            <p:cNvPr id="6" name="TextBox 5"/>
            <p:cNvSpPr txBox="1"/>
            <p:nvPr/>
          </p:nvSpPr>
          <p:spPr>
            <a:xfrm>
              <a:off x="1371600" y="251460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 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5720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9464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66632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595" y="2714506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768891" y="2693170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45147" y="2702314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77696" y="3477768"/>
            <a:ext cx="9896651" cy="372380"/>
            <a:chOff x="1377696" y="3532632"/>
            <a:chExt cx="9896651" cy="372380"/>
          </a:xfrm>
        </p:grpSpPr>
        <p:sp>
          <p:nvSpPr>
            <p:cNvPr id="14" name="TextBox 13"/>
            <p:cNvSpPr txBox="1"/>
            <p:nvPr/>
          </p:nvSpPr>
          <p:spPr>
            <a:xfrm>
              <a:off x="1377696" y="353568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1816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5560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2728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39691" y="373558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774987" y="371425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251243" y="3723394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344" y="25377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903" y="3336220"/>
            <a:ext cx="8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</a:t>
            </a:r>
          </a:p>
          <a:p>
            <a:r>
              <a:rPr lang="en-US" dirty="0" smtClean="0"/>
              <a:t>Mask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07633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79018" y="2077713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86436" y="2073390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893854" y="208845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7696" y="2365248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1   0    1   0   1   1   0   0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30595" y="3290053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9703" y="2341627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0   0   0   1   0   0   0   0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97864" y="237384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59360" y="236310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</a:t>
            </a:r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57447" y="29253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94220" y="2883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25201" y="287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06892" y="2853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47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94220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58469" y="3996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680621" y="3969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05581" y="330626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9325" y="3290053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0   0   0   0   0   0   0   0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12259" y="330626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0   0   0   0   0   0   0   0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64052"/>
              </p:ext>
            </p:extLst>
          </p:nvPr>
        </p:nvGraphicFramePr>
        <p:xfrm>
          <a:off x="1430594" y="5136218"/>
          <a:ext cx="93044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487"/>
                <a:gridCol w="3101487"/>
                <a:gridCol w="3101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172.16.0.1 – 172.16.255.254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172.16.255.255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400420" y="2378702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/16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373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Classful Addressing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2511552"/>
            <a:ext cx="9896651" cy="372380"/>
            <a:chOff x="1371600" y="2511552"/>
            <a:chExt cx="9896651" cy="372380"/>
          </a:xfrm>
        </p:grpSpPr>
        <p:sp>
          <p:nvSpPr>
            <p:cNvPr id="6" name="TextBox 5"/>
            <p:cNvSpPr txBox="1"/>
            <p:nvPr/>
          </p:nvSpPr>
          <p:spPr>
            <a:xfrm>
              <a:off x="1371600" y="251460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 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5720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9464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66632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595" y="2714506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768891" y="2693170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45147" y="2702314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77696" y="3477768"/>
            <a:ext cx="9896651" cy="372380"/>
            <a:chOff x="1377696" y="3532632"/>
            <a:chExt cx="9896651" cy="372380"/>
          </a:xfrm>
        </p:grpSpPr>
        <p:sp>
          <p:nvSpPr>
            <p:cNvPr id="14" name="TextBox 13"/>
            <p:cNvSpPr txBox="1"/>
            <p:nvPr/>
          </p:nvSpPr>
          <p:spPr>
            <a:xfrm>
              <a:off x="1377696" y="353568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1816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5560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2728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39691" y="373558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774987" y="371425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251243" y="3723394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344" y="25377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903" y="3336220"/>
            <a:ext cx="8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</a:t>
            </a:r>
          </a:p>
          <a:p>
            <a:r>
              <a:rPr lang="en-US" dirty="0" smtClean="0"/>
              <a:t>Mask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07633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79018" y="2077713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86436" y="2073390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893854" y="208845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7696" y="2365248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1   0    1   0   1   1   0   0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30595" y="3290053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9703" y="2341627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0   0   0   1   0   0   0   0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97864" y="237384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59360" y="236310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57447" y="29253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94220" y="2883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25201" y="287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06892" y="2853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47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94220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58469" y="39961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0621" y="3969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05581" y="330626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9325" y="3290053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1   1   1   1   1   1   1   0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12259" y="330626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0   0   0   0   0   0   0   0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94273"/>
              </p:ext>
            </p:extLst>
          </p:nvPr>
        </p:nvGraphicFramePr>
        <p:xfrm>
          <a:off x="1489173" y="4596722"/>
          <a:ext cx="93044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487"/>
                <a:gridCol w="3101487"/>
                <a:gridCol w="3101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172.16.0.1 – 172.16.1.254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172.16.1.255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172.16.2.0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172.16.2.1 – 172.16.3.254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172.16.3.255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172.16.4.1 – 172.16.5.254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172.16.5.255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400420" y="2378702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/23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689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Classful Addressing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2511552"/>
            <a:ext cx="9896651" cy="372380"/>
            <a:chOff x="1371600" y="2511552"/>
            <a:chExt cx="9896651" cy="372380"/>
          </a:xfrm>
        </p:grpSpPr>
        <p:sp>
          <p:nvSpPr>
            <p:cNvPr id="6" name="TextBox 5"/>
            <p:cNvSpPr txBox="1"/>
            <p:nvPr/>
          </p:nvSpPr>
          <p:spPr>
            <a:xfrm>
              <a:off x="1371600" y="251460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 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5720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9464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66632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595" y="2714506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768891" y="2693170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45147" y="2702314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77696" y="3477768"/>
            <a:ext cx="9896651" cy="372380"/>
            <a:chOff x="1377696" y="3532632"/>
            <a:chExt cx="9896651" cy="372380"/>
          </a:xfrm>
        </p:grpSpPr>
        <p:sp>
          <p:nvSpPr>
            <p:cNvPr id="14" name="TextBox 13"/>
            <p:cNvSpPr txBox="1"/>
            <p:nvPr/>
          </p:nvSpPr>
          <p:spPr>
            <a:xfrm>
              <a:off x="1377696" y="353568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1816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5560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2728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39691" y="373558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774987" y="371425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251243" y="3723394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344" y="25377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903" y="3336220"/>
            <a:ext cx="8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</a:t>
            </a:r>
          </a:p>
          <a:p>
            <a:r>
              <a:rPr lang="en-US" dirty="0" smtClean="0"/>
              <a:t>Mask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07633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79018" y="2077713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86436" y="2073390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893854" y="208845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7696" y="2365248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1   0    1   0   1   1   0   0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30595" y="3290053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9703" y="2341627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0   0   0   1   0   0   0   0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97864" y="237384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59360" y="236310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57447" y="29253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94220" y="2883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25201" y="287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06892" y="2853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47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94220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58469" y="39961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0621" y="3969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05581" y="330626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9325" y="3290053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1   1   1   1   1   1   1   1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12259" y="330626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0   0   0   0   0   0   0   0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48605"/>
              </p:ext>
            </p:extLst>
          </p:nvPr>
        </p:nvGraphicFramePr>
        <p:xfrm>
          <a:off x="1489173" y="4596722"/>
          <a:ext cx="93044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487"/>
                <a:gridCol w="3101487"/>
                <a:gridCol w="3101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172.16.0.1 – 172.16.0.254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172.16.1.0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172.16.1.1 – 172.16.1.254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172.16.1.255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172.16.2.1 – 172.16.2.254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172.16.2.255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400420" y="2378702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/24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032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Subnetting Cheat Sheet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51533"/>
              </p:ext>
            </p:extLst>
          </p:nvPr>
        </p:nvGraphicFramePr>
        <p:xfrm>
          <a:off x="1545334" y="2530178"/>
          <a:ext cx="858723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37"/>
                <a:gridCol w="954137"/>
                <a:gridCol w="954137"/>
                <a:gridCol w="954137"/>
                <a:gridCol w="954137"/>
                <a:gridCol w="954137"/>
                <a:gridCol w="954137"/>
                <a:gridCol w="954137"/>
                <a:gridCol w="9541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CIDR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Subnets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Hosts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32766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16382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8190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4094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2046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Subnet Mask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.128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.192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.224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.240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.248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.252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.254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.255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26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B Shortcut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2511552"/>
            <a:ext cx="9896651" cy="372380"/>
            <a:chOff x="1371600" y="2511552"/>
            <a:chExt cx="9896651" cy="372380"/>
          </a:xfrm>
        </p:grpSpPr>
        <p:sp>
          <p:nvSpPr>
            <p:cNvPr id="6" name="TextBox 5"/>
            <p:cNvSpPr txBox="1"/>
            <p:nvPr/>
          </p:nvSpPr>
          <p:spPr>
            <a:xfrm>
              <a:off x="1371600" y="251460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 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5720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9464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66632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595" y="2714506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768891" y="2693170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45147" y="2702314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77696" y="3477768"/>
            <a:ext cx="9896651" cy="372380"/>
            <a:chOff x="1377696" y="3532632"/>
            <a:chExt cx="9896651" cy="372380"/>
          </a:xfrm>
        </p:grpSpPr>
        <p:sp>
          <p:nvSpPr>
            <p:cNvPr id="14" name="TextBox 13"/>
            <p:cNvSpPr txBox="1"/>
            <p:nvPr/>
          </p:nvSpPr>
          <p:spPr>
            <a:xfrm>
              <a:off x="1377696" y="353568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1816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5560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2728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39691" y="373558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774987" y="371425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251243" y="3723394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344" y="25377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903" y="3336220"/>
            <a:ext cx="8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</a:t>
            </a:r>
          </a:p>
          <a:p>
            <a:r>
              <a:rPr lang="en-US" dirty="0" smtClean="0"/>
              <a:t>Mask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07633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79018" y="2077713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7696" y="2365248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1   0    1   0   1   1   0   0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30595" y="3290053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9703" y="2341627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0   0   0   1   0   0   0   0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57447" y="29253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94220" y="2883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903208" y="2802232"/>
            <a:ext cx="22958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256  128    64      32     16      8        4        2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47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94220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58469" y="399614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___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0621" y="396944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___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05581" y="330626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69855" y="2802231"/>
            <a:ext cx="2480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65536  32768  16384 8192 4096  2048  1024   512</a:t>
            </a:r>
            <a:endParaRPr 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6489976" y="3793264"/>
            <a:ext cx="23246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2       4        8       16    32     64    128   256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79568" y="3785161"/>
            <a:ext cx="2557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512   1024   2048  4096   8192 16384 32768 65536  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7265223" y="2210167"/>
            <a:ext cx="36213" cy="2159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50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Division: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256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256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Subtraction: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256 – Interesting Octet = Network</a:t>
            </a:r>
          </a:p>
          <a:p>
            <a:pPr marL="0" indent="0" algn="ctr">
              <a:buNone/>
            </a:pPr>
            <a:r>
              <a:rPr lang="en-US" dirty="0" smtClean="0"/>
              <a:t>Separation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256 – 128 = 128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Half Frame 5"/>
          <p:cNvSpPr/>
          <p:nvPr/>
        </p:nvSpPr>
        <p:spPr>
          <a:xfrm>
            <a:off x="2912364" y="2734056"/>
            <a:ext cx="1033272" cy="676656"/>
          </a:xfrm>
          <a:prstGeom prst="halfFrame">
            <a:avLst>
              <a:gd name="adj1" fmla="val 4955"/>
              <a:gd name="adj2" fmla="val 7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9791" y="2724912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</a:t>
            </a:r>
          </a:p>
          <a:p>
            <a:r>
              <a:rPr lang="en-US" dirty="0" smtClean="0"/>
              <a:t>Subnets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2364" y="2124051"/>
            <a:ext cx="1195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</a:p>
          <a:p>
            <a:r>
              <a:rPr lang="en-US" dirty="0" smtClean="0"/>
              <a:t>Separation</a:t>
            </a:r>
            <a:endParaRPr lang="en-US" dirty="0"/>
          </a:p>
        </p:txBody>
      </p:sp>
      <p:sp>
        <p:nvSpPr>
          <p:cNvPr id="9" name="Half Frame 8"/>
          <p:cNvSpPr/>
          <p:nvPr/>
        </p:nvSpPr>
        <p:spPr>
          <a:xfrm>
            <a:off x="2912364" y="4250019"/>
            <a:ext cx="1033272" cy="676656"/>
          </a:xfrm>
          <a:prstGeom prst="halfFrame">
            <a:avLst>
              <a:gd name="adj1" fmla="val 4955"/>
              <a:gd name="adj2" fmla="val 7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8756" y="432673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071560" y="3803517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180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Subnets and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Number of Subnets: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 = Number of Subnets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3</a:t>
            </a:r>
            <a:r>
              <a:rPr lang="en-US" dirty="0" smtClean="0"/>
              <a:t> = 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Number of hosts: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h </a:t>
            </a:r>
            <a:r>
              <a:rPr lang="en-US" dirty="0" smtClean="0"/>
              <a:t>- 2 </a:t>
            </a:r>
            <a:r>
              <a:rPr lang="en-US" dirty="0"/>
              <a:t>= Number of </a:t>
            </a:r>
            <a:r>
              <a:rPr lang="en-US" dirty="0" smtClean="0"/>
              <a:t>Hosts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3</a:t>
            </a:r>
            <a:r>
              <a:rPr lang="en-US" dirty="0" smtClean="0"/>
              <a:t> – 2 = 6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3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Classful Addressing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2511552"/>
            <a:ext cx="9896651" cy="372380"/>
            <a:chOff x="1371600" y="2511552"/>
            <a:chExt cx="9896651" cy="372380"/>
          </a:xfrm>
        </p:grpSpPr>
        <p:sp>
          <p:nvSpPr>
            <p:cNvPr id="6" name="TextBox 5"/>
            <p:cNvSpPr txBox="1"/>
            <p:nvPr/>
          </p:nvSpPr>
          <p:spPr>
            <a:xfrm>
              <a:off x="1371600" y="251460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 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5720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9464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66632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595" y="2714506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768891" y="2693170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45147" y="2702314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77696" y="3477768"/>
            <a:ext cx="9896651" cy="372380"/>
            <a:chOff x="1377696" y="3532632"/>
            <a:chExt cx="9896651" cy="372380"/>
          </a:xfrm>
        </p:grpSpPr>
        <p:sp>
          <p:nvSpPr>
            <p:cNvPr id="14" name="TextBox 13"/>
            <p:cNvSpPr txBox="1"/>
            <p:nvPr/>
          </p:nvSpPr>
          <p:spPr>
            <a:xfrm>
              <a:off x="1377696" y="353568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1816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5560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2728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39691" y="373558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774987" y="371425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251243" y="3723394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344" y="25377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903" y="3336220"/>
            <a:ext cx="8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</a:t>
            </a:r>
          </a:p>
          <a:p>
            <a:r>
              <a:rPr lang="en-US" dirty="0" smtClean="0"/>
              <a:t>Mask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07633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79018" y="2077713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86436" y="2073390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893854" y="208845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7696" y="2365248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1   0    1   0   1   1   0   0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30595" y="3290053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9703" y="2341627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0   0   0   1   0   0   0   0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97864" y="237384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59360" y="236310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</a:t>
            </a:r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57447" y="29253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94220" y="2883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25201" y="287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06892" y="2853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47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94220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58469" y="39961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0621" y="3969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05581" y="330626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9325" y="3290053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1   0   0   0   0   0   0   0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12259" y="330626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0   0   0   0   0   0   0   0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226097"/>
              </p:ext>
            </p:extLst>
          </p:nvPr>
        </p:nvGraphicFramePr>
        <p:xfrm>
          <a:off x="1489173" y="4596722"/>
          <a:ext cx="93044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487"/>
                <a:gridCol w="3101487"/>
                <a:gridCol w="3101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172.16.0.1 – 172.16.127.254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172.16.127.255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172.16.128.0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172.16.128.1 – 172.16.255.254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172.16.255.255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400420" y="2378702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235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Classful Addressing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2511552"/>
            <a:ext cx="9896651" cy="372380"/>
            <a:chOff x="1371600" y="2511552"/>
            <a:chExt cx="9896651" cy="372380"/>
          </a:xfrm>
        </p:grpSpPr>
        <p:sp>
          <p:nvSpPr>
            <p:cNvPr id="6" name="TextBox 5"/>
            <p:cNvSpPr txBox="1"/>
            <p:nvPr/>
          </p:nvSpPr>
          <p:spPr>
            <a:xfrm>
              <a:off x="1371600" y="251460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 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5720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9464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66632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595" y="2714506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768891" y="2693170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45147" y="2702314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77696" y="3477768"/>
            <a:ext cx="9896651" cy="372380"/>
            <a:chOff x="1377696" y="3532632"/>
            <a:chExt cx="9896651" cy="372380"/>
          </a:xfrm>
        </p:grpSpPr>
        <p:sp>
          <p:nvSpPr>
            <p:cNvPr id="14" name="TextBox 13"/>
            <p:cNvSpPr txBox="1"/>
            <p:nvPr/>
          </p:nvSpPr>
          <p:spPr>
            <a:xfrm>
              <a:off x="1377696" y="353568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1816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5560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2728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39691" y="373558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774987" y="371425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251243" y="3723394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344" y="25377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903" y="3336220"/>
            <a:ext cx="8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</a:t>
            </a:r>
          </a:p>
          <a:p>
            <a:r>
              <a:rPr lang="en-US" dirty="0" smtClean="0"/>
              <a:t>Mask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07633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79018" y="2077713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86436" y="2073390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893854" y="208845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7696" y="2365248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1   0    1   0   1   1   0   0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30595" y="3290053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9703" y="2341627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0   0   0   1   0   0   0   0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97864" y="237384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59360" y="236310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57447" y="29253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94220" y="2883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25201" y="287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06892" y="2853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47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94220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58469" y="39961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0621" y="3969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05581" y="330626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9325" y="3290053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1   1   0   0   0   0   0   0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12259" y="330626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0   0   0   0   0   0   0   0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46526"/>
              </p:ext>
            </p:extLst>
          </p:nvPr>
        </p:nvGraphicFramePr>
        <p:xfrm>
          <a:off x="1489173" y="4596722"/>
          <a:ext cx="93044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487"/>
                <a:gridCol w="3101487"/>
                <a:gridCol w="3101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172.16.0.1 – 172.16.63.254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172.16.63.255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172.16.64.0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172.16.64.1 – 172.16.127.254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172.16.127.255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172.16.128.0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172.16.128.1 – 172.16.191.254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172.16.191.255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172.16.192.0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172.16.192.1 – 172.16.255.254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172.16.255.255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400420" y="2378702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891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Classful Addressing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2511552"/>
            <a:ext cx="9896651" cy="372380"/>
            <a:chOff x="1371600" y="2511552"/>
            <a:chExt cx="9896651" cy="372380"/>
          </a:xfrm>
        </p:grpSpPr>
        <p:sp>
          <p:nvSpPr>
            <p:cNvPr id="6" name="TextBox 5"/>
            <p:cNvSpPr txBox="1"/>
            <p:nvPr/>
          </p:nvSpPr>
          <p:spPr>
            <a:xfrm>
              <a:off x="1371600" y="251460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 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5720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9464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66632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595" y="2714506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768891" y="2693170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45147" y="2702314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77696" y="3477768"/>
            <a:ext cx="9896651" cy="372380"/>
            <a:chOff x="1377696" y="3532632"/>
            <a:chExt cx="9896651" cy="372380"/>
          </a:xfrm>
        </p:grpSpPr>
        <p:sp>
          <p:nvSpPr>
            <p:cNvPr id="14" name="TextBox 13"/>
            <p:cNvSpPr txBox="1"/>
            <p:nvPr/>
          </p:nvSpPr>
          <p:spPr>
            <a:xfrm>
              <a:off x="1377696" y="353568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1816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5560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2728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39691" y="373558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774987" y="371425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251243" y="3723394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344" y="25377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903" y="3336220"/>
            <a:ext cx="8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</a:t>
            </a:r>
          </a:p>
          <a:p>
            <a:r>
              <a:rPr lang="en-US" dirty="0" smtClean="0"/>
              <a:t>Mask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07633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79018" y="2077713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86436" y="2073390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893854" y="208845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7696" y="2365248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1   0    1   0   1   1   0   0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30595" y="3290053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9703" y="2341627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0   0   0   1   0   0   0   0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97864" y="237384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59360" y="236310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57447" y="29253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94220" y="2883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25201" y="287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06892" y="2853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47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94220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58469" y="39961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0621" y="3969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05581" y="330626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9325" y="3290053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1   1   1   0   0   0   0   0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12259" y="330626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0   0   0   0   0   0   0   0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747008"/>
              </p:ext>
            </p:extLst>
          </p:nvPr>
        </p:nvGraphicFramePr>
        <p:xfrm>
          <a:off x="1489173" y="4596722"/>
          <a:ext cx="93044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487"/>
                <a:gridCol w="3101487"/>
                <a:gridCol w="3101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172.16.0.1 – 172.16.31.254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172.16.31.255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172.16.32.0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172.16.32.1 – 172.16.63.254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172.16.63.255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172.16.64.1 – 172.16.95.254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172.16.95.255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172.16.96.0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400420" y="2378702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680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Classful Addressing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2511552"/>
            <a:ext cx="9896651" cy="372380"/>
            <a:chOff x="1371600" y="2511552"/>
            <a:chExt cx="9896651" cy="372380"/>
          </a:xfrm>
        </p:grpSpPr>
        <p:sp>
          <p:nvSpPr>
            <p:cNvPr id="6" name="TextBox 5"/>
            <p:cNvSpPr txBox="1"/>
            <p:nvPr/>
          </p:nvSpPr>
          <p:spPr>
            <a:xfrm>
              <a:off x="1371600" y="251460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 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5720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9464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66632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595" y="2714506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768891" y="2693170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45147" y="2702314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77696" y="3477768"/>
            <a:ext cx="9896651" cy="372380"/>
            <a:chOff x="1377696" y="3532632"/>
            <a:chExt cx="9896651" cy="372380"/>
          </a:xfrm>
        </p:grpSpPr>
        <p:sp>
          <p:nvSpPr>
            <p:cNvPr id="14" name="TextBox 13"/>
            <p:cNvSpPr txBox="1"/>
            <p:nvPr/>
          </p:nvSpPr>
          <p:spPr>
            <a:xfrm>
              <a:off x="1377696" y="353568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1816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5560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2728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39691" y="373558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774987" y="371425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251243" y="3723394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344" y="25377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903" y="3336220"/>
            <a:ext cx="8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</a:t>
            </a:r>
          </a:p>
          <a:p>
            <a:r>
              <a:rPr lang="en-US" dirty="0" smtClean="0"/>
              <a:t>Mask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07633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79018" y="2077713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86436" y="2073390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893854" y="208845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7696" y="2365248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1   0    1   0   1   1   0   0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30595" y="3290053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9703" y="2341627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0   0   0   1   0   0   0   0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97864" y="237384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59360" y="236310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57447" y="29253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94220" y="2883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25201" y="287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06892" y="2853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47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94220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58469" y="39961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240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0621" y="3969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05581" y="330626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9325" y="3290053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1   1   1   1   0   0   0   0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12259" y="330626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0   0   0   0   0   0   0   0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64124"/>
              </p:ext>
            </p:extLst>
          </p:nvPr>
        </p:nvGraphicFramePr>
        <p:xfrm>
          <a:off x="1489173" y="4596722"/>
          <a:ext cx="93044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487"/>
                <a:gridCol w="3101487"/>
                <a:gridCol w="3101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172.16.0.1 – 172.16.15.254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172.16.15.255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172.16.16.0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172.16.16.1 – 172.16.31.254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172.16.31.255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172.16.32.1 –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172.16.47.254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172.16.47.255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172.16.48.0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400420" y="2378702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29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Classful Addressing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2511552"/>
            <a:ext cx="9896651" cy="372380"/>
            <a:chOff x="1371600" y="2511552"/>
            <a:chExt cx="9896651" cy="372380"/>
          </a:xfrm>
        </p:grpSpPr>
        <p:sp>
          <p:nvSpPr>
            <p:cNvPr id="6" name="TextBox 5"/>
            <p:cNvSpPr txBox="1"/>
            <p:nvPr/>
          </p:nvSpPr>
          <p:spPr>
            <a:xfrm>
              <a:off x="1371600" y="251460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 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5720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9464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66632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595" y="2714506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768891" y="2693170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45147" y="2702314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77696" y="3477768"/>
            <a:ext cx="9896651" cy="372380"/>
            <a:chOff x="1377696" y="3532632"/>
            <a:chExt cx="9896651" cy="372380"/>
          </a:xfrm>
        </p:grpSpPr>
        <p:sp>
          <p:nvSpPr>
            <p:cNvPr id="14" name="TextBox 13"/>
            <p:cNvSpPr txBox="1"/>
            <p:nvPr/>
          </p:nvSpPr>
          <p:spPr>
            <a:xfrm>
              <a:off x="1377696" y="353568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1816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5560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2728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39691" y="373558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774987" y="371425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251243" y="3723394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344" y="25377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903" y="3336220"/>
            <a:ext cx="8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</a:t>
            </a:r>
          </a:p>
          <a:p>
            <a:r>
              <a:rPr lang="en-US" dirty="0" smtClean="0"/>
              <a:t>Mask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07633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79018" y="2077713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86436" y="2073390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893854" y="208845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7696" y="2365248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1   0    1   0   1   1   0   0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30595" y="3290053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9703" y="2341627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0   0   0   1   0   0   0   0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97864" y="237384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59360" y="236310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57447" y="29253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94220" y="2883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25201" y="287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06892" y="2853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47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94220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58469" y="39961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248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0621" y="3969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05581" y="330626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9325" y="3290053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1   1   1   1   1   0   0   0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12259" y="330626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0   0   0   0   0   0   0   0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287049"/>
              </p:ext>
            </p:extLst>
          </p:nvPr>
        </p:nvGraphicFramePr>
        <p:xfrm>
          <a:off x="1489173" y="4596722"/>
          <a:ext cx="93044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487"/>
                <a:gridCol w="3101487"/>
                <a:gridCol w="3101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172.16.0.1 – 172.16.7.254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172.16.7.255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172.16.8.0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172.16.8.1 – 172.16.15.254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172.16.15.255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172.16.16.1 –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172.16.23.254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172.16.23.255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400420" y="2378702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/21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453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Classful Addressing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2511552"/>
            <a:ext cx="9896651" cy="372380"/>
            <a:chOff x="1371600" y="2511552"/>
            <a:chExt cx="9896651" cy="372380"/>
          </a:xfrm>
        </p:grpSpPr>
        <p:sp>
          <p:nvSpPr>
            <p:cNvPr id="6" name="TextBox 5"/>
            <p:cNvSpPr txBox="1"/>
            <p:nvPr/>
          </p:nvSpPr>
          <p:spPr>
            <a:xfrm>
              <a:off x="1371600" y="251460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 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5720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9464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66632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595" y="2714506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768891" y="2693170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45147" y="2702314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77696" y="3477768"/>
            <a:ext cx="9896651" cy="372380"/>
            <a:chOff x="1377696" y="3532632"/>
            <a:chExt cx="9896651" cy="372380"/>
          </a:xfrm>
        </p:grpSpPr>
        <p:sp>
          <p:nvSpPr>
            <p:cNvPr id="14" name="TextBox 13"/>
            <p:cNvSpPr txBox="1"/>
            <p:nvPr/>
          </p:nvSpPr>
          <p:spPr>
            <a:xfrm>
              <a:off x="1377696" y="353568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1816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5560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2728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39691" y="373558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774987" y="371425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251243" y="3723394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344" y="25377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903" y="3336220"/>
            <a:ext cx="8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</a:t>
            </a:r>
          </a:p>
          <a:p>
            <a:r>
              <a:rPr lang="en-US" dirty="0" smtClean="0"/>
              <a:t>Mask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07633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79018" y="2077713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86436" y="2073390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893854" y="208845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7696" y="2365248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1   0    1   0   1   1   0   0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30595" y="3290053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9703" y="2341627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0   0   0   1   0   0   0   0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97864" y="237384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59360" y="236310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57447" y="29253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94220" y="2883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25201" y="287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06892" y="2853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47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94220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58469" y="39961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0621" y="3969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05581" y="330626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9325" y="3290053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1   1   1   1   1   1   0   0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12259" y="330626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0   0   0   0   0   0   0   0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504603"/>
              </p:ext>
            </p:extLst>
          </p:nvPr>
        </p:nvGraphicFramePr>
        <p:xfrm>
          <a:off x="1489173" y="4596722"/>
          <a:ext cx="93044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487"/>
                <a:gridCol w="3101487"/>
                <a:gridCol w="3101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172.16.0.1 – 172.16.3.254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172.16.3.255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172.16.4.0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172.16.4.1 – 172.16.7.254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172.16.7.255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172.16.8.1 – 172.16.11.254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172.16.11.255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400420" y="2378702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/22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019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2044</Words>
  <Application>Microsoft Office PowerPoint</Application>
  <PresentationFormat>Widescreen</PresentationFormat>
  <Paragraphs>521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Class B Classful Addressing</vt:lpstr>
      <vt:lpstr>Network Separation</vt:lpstr>
      <vt:lpstr>Calculating Subnets and Hosts</vt:lpstr>
      <vt:lpstr>Classful Addressing</vt:lpstr>
      <vt:lpstr>Classful Addressing</vt:lpstr>
      <vt:lpstr>Classful Addressing</vt:lpstr>
      <vt:lpstr>Classful Addressing</vt:lpstr>
      <vt:lpstr>Classful Addressing</vt:lpstr>
      <vt:lpstr>Classful Addressing</vt:lpstr>
      <vt:lpstr>Classful Addressing</vt:lpstr>
      <vt:lpstr>Classful Addressing</vt:lpstr>
      <vt:lpstr>Subnetting Cheat Sheet</vt:lpstr>
      <vt:lpstr>Class B Shortcut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Subnetting</dc:title>
  <dc:creator>Hunnicutt CTR Ken</dc:creator>
  <cp:lastModifiedBy>Hunnicutt CTR Ken</cp:lastModifiedBy>
  <cp:revision>28</cp:revision>
  <dcterms:created xsi:type="dcterms:W3CDTF">2020-05-11T20:07:46Z</dcterms:created>
  <dcterms:modified xsi:type="dcterms:W3CDTF">2020-10-29T16:44:39Z</dcterms:modified>
</cp:coreProperties>
</file>