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6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0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3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8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2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9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1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8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1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6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30655-ABC2-4343-9BE1-421BC97E8E1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DF53D-ABCF-4628-9C50-ADE96685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8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C Classful Addressing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2511552"/>
            <a:ext cx="9896651" cy="372380"/>
            <a:chOff x="1371600" y="2511552"/>
            <a:chExt cx="9896651" cy="372380"/>
          </a:xfrm>
        </p:grpSpPr>
        <p:sp>
          <p:nvSpPr>
            <p:cNvPr id="6" name="TextBox 5"/>
            <p:cNvSpPr txBox="1"/>
            <p:nvPr/>
          </p:nvSpPr>
          <p:spPr>
            <a:xfrm>
              <a:off x="1371600" y="251460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 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5720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9464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66632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595" y="2714506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768891" y="2693170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45147" y="2702314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77696" y="3477768"/>
            <a:ext cx="9896651" cy="372380"/>
            <a:chOff x="1377696" y="3532632"/>
            <a:chExt cx="9896651" cy="372380"/>
          </a:xfrm>
        </p:grpSpPr>
        <p:sp>
          <p:nvSpPr>
            <p:cNvPr id="14" name="TextBox 13"/>
            <p:cNvSpPr txBox="1"/>
            <p:nvPr/>
          </p:nvSpPr>
          <p:spPr>
            <a:xfrm>
              <a:off x="1377696" y="353568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1816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5560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2728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39691" y="373558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774987" y="371425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251243" y="3723394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344" y="25377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903" y="3336220"/>
            <a:ext cx="84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</a:t>
            </a:r>
          </a:p>
          <a:p>
            <a:r>
              <a:rPr lang="en-US" dirty="0" smtClean="0"/>
              <a:t>Mask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07633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79018" y="2077713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86436" y="2073390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893854" y="208845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7696" y="236524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1    1    0   0   0   0   0   0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30595" y="3290053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9703" y="234162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1    0    1   0   1   0   0   0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97864" y="237384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859360" y="236310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57447" y="29253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94220" y="28838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168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25201" y="2874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06892" y="2853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47" y="3927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94220" y="39272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58469" y="39961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0621" y="3969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05581" y="330626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9325" y="3290053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12259" y="3306264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0   0   0   0   0   0   0   0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04677"/>
              </p:ext>
            </p:extLst>
          </p:nvPr>
        </p:nvGraphicFramePr>
        <p:xfrm>
          <a:off x="1430594" y="5136218"/>
          <a:ext cx="93044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487"/>
                <a:gridCol w="3101487"/>
                <a:gridCol w="3101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– 192.168.0.254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400420" y="2378702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/24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3739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Subnetting Cheat Sheet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355899"/>
              </p:ext>
            </p:extLst>
          </p:nvPr>
        </p:nvGraphicFramePr>
        <p:xfrm>
          <a:off x="1545334" y="2530178"/>
          <a:ext cx="858723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137"/>
                <a:gridCol w="954137"/>
                <a:gridCol w="954137"/>
                <a:gridCol w="954137"/>
                <a:gridCol w="954137"/>
                <a:gridCol w="954137"/>
                <a:gridCol w="954137"/>
                <a:gridCol w="954137"/>
                <a:gridCol w="9541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Values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CIDR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/32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Subnets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256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Hosts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Subnet Mask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.128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.192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.224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.240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.248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.252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.254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.255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26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 Separation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Division: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256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256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Subtraction: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256 – Interesting Octet = Network</a:t>
            </a:r>
          </a:p>
          <a:p>
            <a:pPr marL="0" indent="0" algn="ctr">
              <a:buNone/>
            </a:pPr>
            <a:r>
              <a:rPr lang="en-US" dirty="0" smtClean="0"/>
              <a:t>Separation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256 – 128 = 128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Half Frame 5"/>
          <p:cNvSpPr/>
          <p:nvPr/>
        </p:nvSpPr>
        <p:spPr>
          <a:xfrm>
            <a:off x="2912364" y="2734056"/>
            <a:ext cx="1033272" cy="676656"/>
          </a:xfrm>
          <a:prstGeom prst="halfFrame">
            <a:avLst>
              <a:gd name="adj1" fmla="val 4955"/>
              <a:gd name="adj2" fmla="val 7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9791" y="2724912"/>
            <a:ext cx="120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</a:t>
            </a:r>
          </a:p>
          <a:p>
            <a:r>
              <a:rPr lang="en-US" dirty="0" smtClean="0"/>
              <a:t>Subnets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12364" y="2124051"/>
            <a:ext cx="1195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</a:p>
          <a:p>
            <a:r>
              <a:rPr lang="en-US" dirty="0" smtClean="0"/>
              <a:t>Separation</a:t>
            </a:r>
            <a:endParaRPr lang="en-US" dirty="0"/>
          </a:p>
        </p:txBody>
      </p:sp>
      <p:sp>
        <p:nvSpPr>
          <p:cNvPr id="9" name="Half Frame 8"/>
          <p:cNvSpPr/>
          <p:nvPr/>
        </p:nvSpPr>
        <p:spPr>
          <a:xfrm>
            <a:off x="2912364" y="4250019"/>
            <a:ext cx="1033272" cy="676656"/>
          </a:xfrm>
          <a:prstGeom prst="halfFrame">
            <a:avLst>
              <a:gd name="adj1" fmla="val 4955"/>
              <a:gd name="adj2" fmla="val 76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8756" y="432673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071560" y="3803517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128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180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Subnets and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Number of Subnets: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 = Number of Subnets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3</a:t>
            </a:r>
            <a:r>
              <a:rPr lang="en-US" dirty="0" smtClean="0"/>
              <a:t> = 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Number of hosts: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h </a:t>
            </a:r>
            <a:r>
              <a:rPr lang="en-US" dirty="0" smtClean="0"/>
              <a:t>- 2 </a:t>
            </a:r>
            <a:r>
              <a:rPr lang="en-US" dirty="0"/>
              <a:t>= Number of </a:t>
            </a:r>
            <a:r>
              <a:rPr lang="en-US" dirty="0" smtClean="0"/>
              <a:t>Hosts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3</a:t>
            </a:r>
            <a:r>
              <a:rPr lang="en-US" dirty="0" smtClean="0"/>
              <a:t> – 2 = 6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8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Subnetting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2511552"/>
            <a:ext cx="9896651" cy="372380"/>
            <a:chOff x="1371600" y="2511552"/>
            <a:chExt cx="9896651" cy="372380"/>
          </a:xfrm>
        </p:grpSpPr>
        <p:sp>
          <p:nvSpPr>
            <p:cNvPr id="6" name="TextBox 5"/>
            <p:cNvSpPr txBox="1"/>
            <p:nvPr/>
          </p:nvSpPr>
          <p:spPr>
            <a:xfrm>
              <a:off x="1371600" y="251460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 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5720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9464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66632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595" y="2714506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768891" y="2693170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45147" y="2702314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77696" y="3459480"/>
            <a:ext cx="9896651" cy="372380"/>
            <a:chOff x="1377696" y="3532632"/>
            <a:chExt cx="9896651" cy="372380"/>
          </a:xfrm>
        </p:grpSpPr>
        <p:sp>
          <p:nvSpPr>
            <p:cNvPr id="14" name="TextBox 13"/>
            <p:cNvSpPr txBox="1"/>
            <p:nvPr/>
          </p:nvSpPr>
          <p:spPr>
            <a:xfrm>
              <a:off x="1377696" y="353568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1816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5560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2728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39691" y="373558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774987" y="371425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251243" y="3723394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344" y="25377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903" y="3317932"/>
            <a:ext cx="84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</a:t>
            </a:r>
          </a:p>
          <a:p>
            <a:r>
              <a:rPr lang="en-US" dirty="0" smtClean="0"/>
              <a:t>Mask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07633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79018" y="2077713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86436" y="2073390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893854" y="208845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7696" y="236524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1    1    0   0   0   0   0   0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30595" y="327176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9703" y="234162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1    0    1   0   1   0   0   0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97864" y="237384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859360" y="236310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</a:t>
            </a:r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57447" y="29253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94220" y="28838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168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25201" y="2874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06892" y="2853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47" y="39090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94220" y="39090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58469" y="39778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0621" y="39511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128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05581" y="3287976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9325" y="327176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12259" y="3287976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1   0   0   0   0   0   0   0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79016"/>
              </p:ext>
            </p:extLst>
          </p:nvPr>
        </p:nvGraphicFramePr>
        <p:xfrm>
          <a:off x="1524866" y="4496138"/>
          <a:ext cx="930446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487"/>
                <a:gridCol w="3101487"/>
                <a:gridCol w="3101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– 192.168.0.126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– 192.168.0.254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400420" y="2378702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/25</a:t>
            </a:r>
            <a:endParaRPr lang="en-US" sz="28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9206958" y="1855029"/>
            <a:ext cx="7067" cy="242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33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Subnetting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2511552"/>
            <a:ext cx="9896651" cy="372380"/>
            <a:chOff x="1371600" y="2511552"/>
            <a:chExt cx="9896651" cy="372380"/>
          </a:xfrm>
        </p:grpSpPr>
        <p:sp>
          <p:nvSpPr>
            <p:cNvPr id="6" name="TextBox 5"/>
            <p:cNvSpPr txBox="1"/>
            <p:nvPr/>
          </p:nvSpPr>
          <p:spPr>
            <a:xfrm>
              <a:off x="1371600" y="251460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 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5720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9464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66632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595" y="2714506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768891" y="2693170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45147" y="2702314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77696" y="3459480"/>
            <a:ext cx="9896651" cy="372380"/>
            <a:chOff x="1377696" y="3532632"/>
            <a:chExt cx="9896651" cy="372380"/>
          </a:xfrm>
        </p:grpSpPr>
        <p:sp>
          <p:nvSpPr>
            <p:cNvPr id="14" name="TextBox 13"/>
            <p:cNvSpPr txBox="1"/>
            <p:nvPr/>
          </p:nvSpPr>
          <p:spPr>
            <a:xfrm>
              <a:off x="1377696" y="353568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1816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5560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2728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39691" y="373558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774987" y="371425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251243" y="3723394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344" y="25377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903" y="3317932"/>
            <a:ext cx="84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</a:t>
            </a:r>
          </a:p>
          <a:p>
            <a:r>
              <a:rPr lang="en-US" dirty="0" smtClean="0"/>
              <a:t>Mask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07633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79018" y="2077713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86436" y="2073390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893854" y="208845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7696" y="236524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1    1    0   0   0   0   0   0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30595" y="327176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9703" y="234162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1    0    1   0   1   0   0   0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97864" y="237384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859360" y="236310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</a:t>
            </a:r>
            <a:r>
              <a:rPr lang="en-US" dirty="0"/>
              <a:t>0</a:t>
            </a:r>
            <a:r>
              <a:rPr lang="en-US" dirty="0" smtClean="0"/>
              <a:t>    0   0   0   0   0   0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57447" y="29253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94220" y="28838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168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25201" y="2874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06892" y="2853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47" y="39090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94220" y="39090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58469" y="39778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0621" y="39511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192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05581" y="3287976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9325" y="327176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12259" y="3287976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1   1   0   0   0   0   0   0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149479"/>
              </p:ext>
            </p:extLst>
          </p:nvPr>
        </p:nvGraphicFramePr>
        <p:xfrm>
          <a:off x="1574628" y="4496138"/>
          <a:ext cx="93044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487"/>
                <a:gridCol w="3101487"/>
                <a:gridCol w="3101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 – 192.168.0.62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192.168.0.63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192.168.0.64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192.168.0.65 – 192.168.0.126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192.168.0.129 – 192.168.0.190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192.168.0.191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192.168.0.192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192.168.0.193 – 192.168.0.254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400420" y="2378702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/26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847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Subnetting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2511552"/>
            <a:ext cx="9896651" cy="372380"/>
            <a:chOff x="1371600" y="2511552"/>
            <a:chExt cx="9896651" cy="372380"/>
          </a:xfrm>
        </p:grpSpPr>
        <p:sp>
          <p:nvSpPr>
            <p:cNvPr id="6" name="TextBox 5"/>
            <p:cNvSpPr txBox="1"/>
            <p:nvPr/>
          </p:nvSpPr>
          <p:spPr>
            <a:xfrm>
              <a:off x="1371600" y="251460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 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5720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9464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66632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595" y="2714506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768891" y="2693170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45147" y="2702314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77696" y="3459480"/>
            <a:ext cx="9896651" cy="372380"/>
            <a:chOff x="1377696" y="3532632"/>
            <a:chExt cx="9896651" cy="372380"/>
          </a:xfrm>
        </p:grpSpPr>
        <p:sp>
          <p:nvSpPr>
            <p:cNvPr id="14" name="TextBox 13"/>
            <p:cNvSpPr txBox="1"/>
            <p:nvPr/>
          </p:nvSpPr>
          <p:spPr>
            <a:xfrm>
              <a:off x="1377696" y="353568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1816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5560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2728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39691" y="373558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774987" y="371425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251243" y="3723394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344" y="25377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903" y="3317932"/>
            <a:ext cx="84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</a:t>
            </a:r>
          </a:p>
          <a:p>
            <a:r>
              <a:rPr lang="en-US" dirty="0" smtClean="0"/>
              <a:t>Mask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07633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79018" y="2077713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86436" y="2073390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893854" y="208845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7696" y="236524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1    1    0   0   0   0   0   0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30595" y="327176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9703" y="234162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1    0    1   0   1   0   0   0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97864" y="237384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859360" y="236310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57447" y="29253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94220" y="28838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168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25201" y="2874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06892" y="2853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47" y="39090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94220" y="39090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58469" y="39778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0621" y="39511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224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05581" y="3287976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9325" y="327176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12259" y="3287976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1   1   1   0   0   0   0   0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56862"/>
              </p:ext>
            </p:extLst>
          </p:nvPr>
        </p:nvGraphicFramePr>
        <p:xfrm>
          <a:off x="1574628" y="4496138"/>
          <a:ext cx="93044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487"/>
                <a:gridCol w="3101487"/>
                <a:gridCol w="3101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 – 192.168.0.30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192.168.0.32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192.168.0.33 – 192.168.0.62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192.168.0.63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192.168.0.64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192.168.0.65 – 192.168.0.94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192.168.0.96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192.168.0.97 – 192.168.0.126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192.168.0.127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400420" y="2378702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/27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863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Subnetting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2511552"/>
            <a:ext cx="9896651" cy="372380"/>
            <a:chOff x="1371600" y="2511552"/>
            <a:chExt cx="9896651" cy="372380"/>
          </a:xfrm>
        </p:grpSpPr>
        <p:sp>
          <p:nvSpPr>
            <p:cNvPr id="6" name="TextBox 5"/>
            <p:cNvSpPr txBox="1"/>
            <p:nvPr/>
          </p:nvSpPr>
          <p:spPr>
            <a:xfrm>
              <a:off x="1371600" y="251460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 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5720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9464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66632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595" y="2714506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768891" y="2693170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45147" y="2702314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77696" y="3459480"/>
            <a:ext cx="9896651" cy="372380"/>
            <a:chOff x="1377696" y="3532632"/>
            <a:chExt cx="9896651" cy="372380"/>
          </a:xfrm>
        </p:grpSpPr>
        <p:sp>
          <p:nvSpPr>
            <p:cNvPr id="14" name="TextBox 13"/>
            <p:cNvSpPr txBox="1"/>
            <p:nvPr/>
          </p:nvSpPr>
          <p:spPr>
            <a:xfrm>
              <a:off x="1377696" y="353568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1816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5560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2728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39691" y="373558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774987" y="371425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251243" y="3723394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344" y="25377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903" y="3317932"/>
            <a:ext cx="84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</a:t>
            </a:r>
          </a:p>
          <a:p>
            <a:r>
              <a:rPr lang="en-US" dirty="0" smtClean="0"/>
              <a:t>Mask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07633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79018" y="2077713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86436" y="2073390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893854" y="208845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7696" y="236524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1    1    0   0   0   0   0   0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30595" y="327176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9703" y="234162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1    0    1   0   1   0   0   0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97864" y="237384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859360" y="236310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57447" y="29253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94220" y="28838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168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25201" y="2874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06892" y="2853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47" y="39090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94220" y="39090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58469" y="39778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0621" y="39511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240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05581" y="3287976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9325" y="327176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12259" y="3287976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1   1   1   1   0   0   0   0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924481"/>
              </p:ext>
            </p:extLst>
          </p:nvPr>
        </p:nvGraphicFramePr>
        <p:xfrm>
          <a:off x="1574628" y="4496138"/>
          <a:ext cx="93044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487"/>
                <a:gridCol w="3101487"/>
                <a:gridCol w="3101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 – 192.168.0.14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192.168.0.17 – 192.168.0.30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192.168.0.32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192.168.0.33 – 192.168.0.46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192.168.0.47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192.168.0.49 – 192.168.0.62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192.168.0.63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192.168.0.64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400420" y="2378702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/28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11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Subnetting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2511552"/>
            <a:ext cx="9896651" cy="372380"/>
            <a:chOff x="1371600" y="2511552"/>
            <a:chExt cx="9896651" cy="372380"/>
          </a:xfrm>
        </p:grpSpPr>
        <p:sp>
          <p:nvSpPr>
            <p:cNvPr id="6" name="TextBox 5"/>
            <p:cNvSpPr txBox="1"/>
            <p:nvPr/>
          </p:nvSpPr>
          <p:spPr>
            <a:xfrm>
              <a:off x="1371600" y="251460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 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5720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9464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66632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595" y="2714506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768891" y="2693170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45147" y="2702314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77696" y="3459480"/>
            <a:ext cx="9896651" cy="372380"/>
            <a:chOff x="1377696" y="3532632"/>
            <a:chExt cx="9896651" cy="372380"/>
          </a:xfrm>
        </p:grpSpPr>
        <p:sp>
          <p:nvSpPr>
            <p:cNvPr id="14" name="TextBox 13"/>
            <p:cNvSpPr txBox="1"/>
            <p:nvPr/>
          </p:nvSpPr>
          <p:spPr>
            <a:xfrm>
              <a:off x="1377696" y="353568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1816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5560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2728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39691" y="373558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774987" y="371425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251243" y="3723394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344" y="25377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903" y="3317932"/>
            <a:ext cx="84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</a:t>
            </a:r>
          </a:p>
          <a:p>
            <a:r>
              <a:rPr lang="en-US" dirty="0" smtClean="0"/>
              <a:t>Mask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07633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79018" y="2077713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86436" y="2073390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893854" y="208845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7696" y="236524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1    1    0   0   0   0   0   0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30595" y="327176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9703" y="234162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1    0    1   0   1   0   0   0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97864" y="237384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859360" y="236310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57447" y="29253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94220" y="28838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168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25201" y="2874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06892" y="2853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47" y="39090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94220" y="39090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58469" y="39778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0621" y="39511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248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05581" y="3287976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9325" y="327176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12259" y="3287976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1   1   1   1   1   0   0   0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92920"/>
              </p:ext>
            </p:extLst>
          </p:nvPr>
        </p:nvGraphicFramePr>
        <p:xfrm>
          <a:off x="1574628" y="4496138"/>
          <a:ext cx="93044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487"/>
                <a:gridCol w="3101487"/>
                <a:gridCol w="3101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 – 192.168.0.6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192.168.0.9 – 192.168.0.14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192.168.0.17 –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192.168.0.22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192.168.0.253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192.168.0.30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192.168.0.32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400420" y="2378702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/29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277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Subnetting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71600" y="2511552"/>
            <a:ext cx="9896651" cy="372380"/>
            <a:chOff x="1371600" y="2511552"/>
            <a:chExt cx="9896651" cy="372380"/>
          </a:xfrm>
        </p:grpSpPr>
        <p:sp>
          <p:nvSpPr>
            <p:cNvPr id="6" name="TextBox 5"/>
            <p:cNvSpPr txBox="1"/>
            <p:nvPr/>
          </p:nvSpPr>
          <p:spPr>
            <a:xfrm>
              <a:off x="1371600" y="251460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 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5720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9464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66632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733595" y="2714506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768891" y="2693170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245147" y="2702314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377696" y="3459480"/>
            <a:ext cx="9896651" cy="372380"/>
            <a:chOff x="1377696" y="3532632"/>
            <a:chExt cx="9896651" cy="372380"/>
          </a:xfrm>
        </p:grpSpPr>
        <p:sp>
          <p:nvSpPr>
            <p:cNvPr id="14" name="TextBox 13"/>
            <p:cNvSpPr txBox="1"/>
            <p:nvPr/>
          </p:nvSpPr>
          <p:spPr>
            <a:xfrm>
              <a:off x="1377696" y="353568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1816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5560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2728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39691" y="373558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774987" y="371425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251243" y="3723394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344" y="25377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903" y="3317932"/>
            <a:ext cx="84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</a:t>
            </a:r>
          </a:p>
          <a:p>
            <a:r>
              <a:rPr lang="en-US" dirty="0" smtClean="0"/>
              <a:t>Mask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07633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79018" y="2077713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86436" y="2073390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893854" y="208845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377696" y="236524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1    1    0   0   0   0   0   0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30595" y="327176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09703" y="234162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1    0    1   0   1   0   0   0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397864" y="237384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859360" y="236310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</a:t>
            </a:r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57447" y="29253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794220" y="28838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168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325201" y="2874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806892" y="2853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57447" y="39090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94220" y="390900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58469" y="39778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680621" y="395115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252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05581" y="3287976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429325" y="327176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12259" y="3287976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1   1   1   1   1   1  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   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366266"/>
              </p:ext>
            </p:extLst>
          </p:nvPr>
        </p:nvGraphicFramePr>
        <p:xfrm>
          <a:off x="1574628" y="4496138"/>
          <a:ext cx="93044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487"/>
                <a:gridCol w="3101487"/>
                <a:gridCol w="31014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Broadcast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 – 192.168.0.2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192.168.0.5 – 192.168.0.6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192.168.0.9 – 192.168.0.10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192.168.0.13 – 192.168.0.14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11400420" y="2378702"/>
            <a:ext cx="689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/30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092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1505</Words>
  <Application>Microsoft Office PowerPoint</Application>
  <PresentationFormat>Widescreen</PresentationFormat>
  <Paragraphs>407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Class C Classful Addressing</vt:lpstr>
      <vt:lpstr>Network Separation</vt:lpstr>
      <vt:lpstr>Calculating Subnets and Hosts</vt:lpstr>
      <vt:lpstr>Subnetting</vt:lpstr>
      <vt:lpstr>Subnetting</vt:lpstr>
      <vt:lpstr>Subnetting</vt:lpstr>
      <vt:lpstr>Subnetting</vt:lpstr>
      <vt:lpstr>Subnetting</vt:lpstr>
      <vt:lpstr>Subnetting</vt:lpstr>
      <vt:lpstr>Subnetting Cheat Sheet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Subnetting</dc:title>
  <dc:creator>Hunnicutt CTR Ken</dc:creator>
  <cp:lastModifiedBy>Hunnicutt CTR Ken</cp:lastModifiedBy>
  <cp:revision>17</cp:revision>
  <dcterms:created xsi:type="dcterms:W3CDTF">2020-05-11T20:07:46Z</dcterms:created>
  <dcterms:modified xsi:type="dcterms:W3CDTF">2020-10-29T16:42:45Z</dcterms:modified>
</cp:coreProperties>
</file>