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810" r:id="rId5"/>
  </p:sldMasterIdLst>
  <p:notesMasterIdLst>
    <p:notesMasterId r:id="rId44"/>
  </p:notesMasterIdLst>
  <p:sldIdLst>
    <p:sldId id="307" r:id="rId6"/>
    <p:sldId id="256" r:id="rId7"/>
    <p:sldId id="308"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A6C93-DAF7-4A0A-B847-4F9F7D289E97}" v="4" dt="2021-06-23T23:46:38.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53"/>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ie Gouldman" userId="S::robbie.gouldman@tc2.us::180bf25a-990e-443a-9dc1-cdbf1d163d18" providerId="AD" clId="Web-{E09A6C93-DAF7-4A0A-B847-4F9F7D289E97}"/>
    <pc:docChg chg="modSld">
      <pc:chgData name="Robbie Gouldman" userId="S::robbie.gouldman@tc2.us::180bf25a-990e-443a-9dc1-cdbf1d163d18" providerId="AD" clId="Web-{E09A6C93-DAF7-4A0A-B847-4F9F7D289E97}" dt="2021-06-23T23:46:37.828" v="0" actId="20577"/>
      <pc:docMkLst>
        <pc:docMk/>
      </pc:docMkLst>
      <pc:sldChg chg="modSp">
        <pc:chgData name="Robbie Gouldman" userId="S::robbie.gouldman@tc2.us::180bf25a-990e-443a-9dc1-cdbf1d163d18" providerId="AD" clId="Web-{E09A6C93-DAF7-4A0A-B847-4F9F7D289E97}" dt="2021-06-23T23:46:37.828" v="0" actId="20577"/>
        <pc:sldMkLst>
          <pc:docMk/>
          <pc:sldMk cId="1917665229" sldId="313"/>
        </pc:sldMkLst>
        <pc:spChg chg="mod">
          <ac:chgData name="Robbie Gouldman" userId="S::robbie.gouldman@tc2.us::180bf25a-990e-443a-9dc1-cdbf1d163d18" providerId="AD" clId="Web-{E09A6C93-DAF7-4A0A-B847-4F9F7D289E97}" dt="2021-06-23T23:46:37.828" v="0" actId="20577"/>
          <ac:spMkLst>
            <pc:docMk/>
            <pc:sldMk cId="1917665229" sldId="313"/>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55081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91EBD5-A87E-4693-A196-409EED94F4B6}" type="slidenum">
              <a:rPr lang="en-US" smtClean="0"/>
              <a:pPr>
                <a:defRPr/>
              </a:pPr>
              <a:t>3</a:t>
            </a:fld>
            <a:endParaRPr lang="en-US" dirty="0"/>
          </a:p>
        </p:txBody>
      </p:sp>
    </p:spTree>
    <p:extLst>
      <p:ext uri="{BB962C8B-B14F-4D97-AF65-F5344CB8AC3E}">
        <p14:creationId xmlns:p14="http://schemas.microsoft.com/office/powerpoint/2010/main" val="4287502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235716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180602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334445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3916266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4142867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2130925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2822694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21140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47005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406031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EC2B3-936A-407D-8CC1-3AB57814CEAA}"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92D30D-6EB6-4885-9614-BE86E64B8BB3}" type="slidenum">
              <a:rPr lang="en-US" smtClean="0"/>
              <a:t>‹#›</a:t>
            </a:fld>
            <a:endParaRPr lang="en-US" dirty="0"/>
          </a:p>
        </p:txBody>
      </p:sp>
    </p:spTree>
    <p:extLst>
      <p:ext uri="{BB962C8B-B14F-4D97-AF65-F5344CB8AC3E}">
        <p14:creationId xmlns:p14="http://schemas.microsoft.com/office/powerpoint/2010/main" val="270165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CEC2B3-936A-407D-8CC1-3AB57814CEAA}" type="datetimeFigureOut">
              <a:rPr lang="en-US" smtClean="0"/>
              <a:t>9/15/2022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92D30D-6EB6-4885-9614-BE86E64B8BB3}" type="slidenum">
              <a:rPr lang="en-US" smtClean="0"/>
              <a:t>‹#›</a:t>
            </a:fld>
            <a:endParaRPr lang="en-US" dirty="0"/>
          </a:p>
        </p:txBody>
      </p:sp>
    </p:spTree>
    <p:extLst>
      <p:ext uri="{BB962C8B-B14F-4D97-AF65-F5344CB8AC3E}">
        <p14:creationId xmlns:p14="http://schemas.microsoft.com/office/powerpoint/2010/main" val="218482561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914400" y="5805488"/>
            <a:ext cx="7315200" cy="476250"/>
          </a:xfrm>
          <a:prstGeom prst="rect">
            <a:avLst/>
          </a:prstGeom>
          <a:noFill/>
          <a:ln w="9525">
            <a:noFill/>
            <a:miter lim="800000"/>
            <a:headEnd/>
            <a:tailEnd/>
          </a:ln>
        </p:spPr>
        <p:txBody>
          <a:bodyPr/>
          <a:lstStyle/>
          <a:p>
            <a:pPr algn="ctr"/>
            <a:r>
              <a:rPr lang="en-US" sz="2800" dirty="0">
                <a:latin typeface="Arial" charset="0"/>
                <a:cs typeface="Arial" charset="0"/>
              </a:rPr>
              <a:t>Chapter 1 </a:t>
            </a:r>
          </a:p>
          <a:p>
            <a:pPr algn="ctr"/>
            <a:r>
              <a:rPr lang="en-US" sz="2800" dirty="0">
                <a:latin typeface="Arial" charset="0"/>
                <a:cs typeface="Arial" charset="0"/>
              </a:rPr>
              <a:t>Social Engineering Techniques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sz="3300" b="1" u="sng" dirty="0"/>
              <a:t>SPAM OVER INSTANT MESSAGING (SPIM)</a:t>
            </a:r>
            <a:endParaRPr lang="en-US" sz="3300" dirty="0"/>
          </a:p>
          <a:p>
            <a:pPr lvl="1"/>
            <a:r>
              <a:rPr lang="en-US" dirty="0"/>
              <a:t>Not as well known</a:t>
            </a:r>
          </a:p>
          <a:p>
            <a:pPr lvl="1"/>
            <a:endParaRPr lang="en-US" dirty="0"/>
          </a:p>
          <a:p>
            <a:pPr lvl="1"/>
            <a:r>
              <a:rPr lang="en-US" dirty="0"/>
              <a:t>A variation on spam</a:t>
            </a:r>
          </a:p>
          <a:p>
            <a:pPr lvl="1"/>
            <a:endParaRPr lang="en-US" dirty="0"/>
          </a:p>
          <a:p>
            <a:pPr lvl="1"/>
            <a:r>
              <a:rPr lang="en-US" dirty="0"/>
              <a:t>Spam delivered via instant messaging application.</a:t>
            </a:r>
          </a:p>
          <a:p>
            <a:pPr lvl="1"/>
            <a:endParaRPr lang="en-US" dirty="0"/>
          </a:p>
          <a:p>
            <a:pPr lvl="1"/>
            <a:r>
              <a:rPr lang="en-US" dirty="0"/>
              <a:t>The purpose of hostile SPIM is the same a spam</a:t>
            </a:r>
          </a:p>
          <a:p>
            <a:pPr lvl="2"/>
            <a:r>
              <a:rPr lang="en-US" dirty="0"/>
              <a:t>Getting an unsuspecting user to click malicious content or links, thus initiating the attack.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179943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sz="3300" b="1" u="sng" dirty="0"/>
              <a:t>SPAM OVER INTERNET TELEPHONY (SPIT)</a:t>
            </a:r>
          </a:p>
          <a:p>
            <a:pPr lvl="1"/>
            <a:r>
              <a:rPr lang="en-US" dirty="0"/>
              <a:t>Unsolicited, automatically dialed telephone call, aka robocalls.</a:t>
            </a:r>
          </a:p>
          <a:p>
            <a:pPr lvl="1"/>
            <a:endParaRPr lang="en-US" dirty="0"/>
          </a:p>
          <a:p>
            <a:pPr lvl="1"/>
            <a:r>
              <a:rPr lang="en-US" dirty="0"/>
              <a:t>Typically uses VOIP technology</a:t>
            </a:r>
          </a:p>
          <a:p>
            <a:pPr lvl="1"/>
            <a:endParaRPr lang="en-US" dirty="0"/>
          </a:p>
          <a:p>
            <a:pPr lvl="1"/>
            <a:r>
              <a:rPr lang="en-US" dirty="0"/>
              <a:t>The primary mechanisms for the attack is Session Initiation Protocol (SIP) which is used to establish VOIP calls.</a:t>
            </a:r>
          </a:p>
          <a:p>
            <a:pPr lvl="1"/>
            <a:endParaRPr lang="en-US" dirty="0"/>
          </a:p>
          <a:p>
            <a:pPr lvl="1"/>
            <a:r>
              <a:rPr lang="en-US" dirty="0"/>
              <a:t>Commonly used by telemarketers and prank callers.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
        <p:nvSpPr>
          <p:cNvPr id="6" name="TextBox 5">
            <a:extLst>
              <a:ext uri="{FF2B5EF4-FFF2-40B4-BE49-F238E27FC236}">
                <a16:creationId xmlns:a16="http://schemas.microsoft.com/office/drawing/2014/main" id="{0ADA34E6-0BFF-4C4D-8418-0CCC7FD84B6E}"/>
              </a:ext>
            </a:extLst>
          </p:cNvPr>
          <p:cNvSpPr txBox="1"/>
          <p:nvPr/>
        </p:nvSpPr>
        <p:spPr>
          <a:xfrm>
            <a:off x="1981200" y="6443246"/>
            <a:ext cx="5639685" cy="338554"/>
          </a:xfrm>
          <a:prstGeom prst="rect">
            <a:avLst/>
          </a:prstGeom>
          <a:noFill/>
        </p:spPr>
        <p:txBody>
          <a:bodyPr wrap="none" rtlCol="0">
            <a:spAutoFit/>
          </a:bodyPr>
          <a:lstStyle/>
          <a:p>
            <a:r>
              <a:rPr lang="en-US" sz="1600" dirty="0"/>
              <a:t>* - Not in the book; additional material for the exam</a:t>
            </a:r>
          </a:p>
        </p:txBody>
      </p:sp>
    </p:spTree>
    <p:extLst>
      <p:ext uri="{BB962C8B-B14F-4D97-AF65-F5344CB8AC3E}">
        <p14:creationId xmlns:p14="http://schemas.microsoft.com/office/powerpoint/2010/main" val="238993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sz="4500" b="1" u="sng" dirty="0"/>
              <a:t>SPEAR PHISHING</a:t>
            </a:r>
          </a:p>
          <a:p>
            <a:pPr lvl="1"/>
            <a:r>
              <a:rPr lang="en-US" dirty="0"/>
              <a:t>Refers to a phishing attack that target a specific person or group of people with something in common</a:t>
            </a:r>
          </a:p>
          <a:p>
            <a:pPr lvl="1"/>
            <a:endParaRPr lang="en-US" dirty="0"/>
          </a:p>
          <a:p>
            <a:pPr lvl="1"/>
            <a:r>
              <a:rPr lang="en-US" dirty="0"/>
              <a:t>Because the attack targets a specific group, the ratio of successful attacks to the total number of e-mails or messages sent usually increases because a targeted attack will seem more plausible than a message sent to users randomly.</a:t>
            </a:r>
          </a:p>
          <a:p>
            <a:pPr lvl="1"/>
            <a:endParaRPr lang="en-US" dirty="0"/>
          </a:p>
          <a:p>
            <a:pPr lvl="1"/>
            <a:r>
              <a:rPr lang="en-US" dirty="0"/>
              <a:t>Example targets:</a:t>
            </a:r>
          </a:p>
          <a:p>
            <a:pPr lvl="2"/>
            <a:r>
              <a:rPr lang="en-US" dirty="0"/>
              <a:t>Human Resource department to gain PII</a:t>
            </a:r>
          </a:p>
          <a:p>
            <a:pPr lvl="2"/>
            <a:r>
              <a:rPr lang="en-US" dirty="0"/>
              <a:t>Hospital staff to steal PHI</a:t>
            </a:r>
          </a:p>
          <a:p>
            <a:pPr lvl="2"/>
            <a:r>
              <a:rPr lang="en-US" dirty="0"/>
              <a:t>Research and Development department to steal proprietary business data</a:t>
            </a:r>
          </a:p>
          <a:p>
            <a:pPr lvl="2"/>
            <a:r>
              <a:rPr lang="en-US" dirty="0"/>
              <a:t>Federal/government employees to compromise sensitive information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93930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sz="5100" b="1" u="sng" dirty="0"/>
              <a:t>DUMPSTER DIVING</a:t>
            </a:r>
          </a:p>
          <a:p>
            <a:pPr lvl="1"/>
            <a:r>
              <a:rPr lang="en-US" dirty="0"/>
              <a:t>The process of going through a target’s trash in hopes of finding valuable information that might be used in a penetration attempt.</a:t>
            </a:r>
          </a:p>
          <a:p>
            <a:pPr lvl="1"/>
            <a:endParaRPr lang="en-US" dirty="0"/>
          </a:p>
          <a:p>
            <a:pPr lvl="1"/>
            <a:r>
              <a:rPr lang="en-US" dirty="0"/>
              <a:t>Attacker might find little bits of information that could be useful for an attack</a:t>
            </a:r>
          </a:p>
          <a:p>
            <a:pPr lvl="1"/>
            <a:endParaRPr lang="en-US" dirty="0"/>
          </a:p>
          <a:p>
            <a:pPr lvl="1"/>
            <a:r>
              <a:rPr lang="en-US" dirty="0"/>
              <a:t>May be able to find user IDs and passwords</a:t>
            </a:r>
          </a:p>
          <a:p>
            <a:pPr lvl="1"/>
            <a:endParaRPr lang="en-US" dirty="0"/>
          </a:p>
          <a:p>
            <a:pPr lvl="1"/>
            <a:r>
              <a:rPr lang="en-US" dirty="0"/>
              <a:t>An attacker may gather a variety of information that can be useful</a:t>
            </a:r>
          </a:p>
          <a:p>
            <a:pPr lvl="1"/>
            <a:endParaRPr lang="en-US" dirty="0"/>
          </a:p>
          <a:p>
            <a:pPr lvl="1"/>
            <a:r>
              <a:rPr lang="en-US" dirty="0"/>
              <a:t>Sensitive information should be shredded, and the organization should consider securing the trash receptacle so that individuals can’t forage through it.</a:t>
            </a:r>
          </a:p>
          <a:p>
            <a:pPr lvl="1"/>
            <a:endParaRPr lang="en-US" dirty="0"/>
          </a:p>
          <a:p>
            <a:pPr lvl="1"/>
            <a:r>
              <a:rPr lang="en-US" dirty="0"/>
              <a:t>Shredding personal or sensitive information that is no longer needed is also recommended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295142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sz="4000" b="1" u="sng" dirty="0"/>
              <a:t>SHOULDER SURFING</a:t>
            </a:r>
          </a:p>
          <a:p>
            <a:pPr lvl="1"/>
            <a:r>
              <a:rPr lang="en-US" dirty="0"/>
              <a:t>Does not necessarily involve direct contact with the target</a:t>
            </a:r>
          </a:p>
          <a:p>
            <a:pPr lvl="1"/>
            <a:endParaRPr lang="en-US" dirty="0"/>
          </a:p>
          <a:p>
            <a:pPr lvl="1"/>
            <a:r>
              <a:rPr lang="en-US" dirty="0"/>
              <a:t>Attacker observes the individual entering sensitive information on a form, keypad, or keyboard.</a:t>
            </a:r>
          </a:p>
          <a:p>
            <a:pPr lvl="1"/>
            <a:endParaRPr lang="en-US" dirty="0"/>
          </a:p>
          <a:p>
            <a:pPr lvl="1"/>
            <a:r>
              <a:rPr lang="en-US" dirty="0"/>
              <a:t>May look over the shoulder, setup a camera, or use binoculars to view the user entering sensitive data.</a:t>
            </a:r>
          </a:p>
          <a:p>
            <a:pPr lvl="1"/>
            <a:endParaRPr lang="en-US" dirty="0"/>
          </a:p>
          <a:p>
            <a:pPr lvl="1"/>
            <a:r>
              <a:rPr lang="en-US" dirty="0"/>
              <a:t>Privacy screens make it difficult to observe entering information</a:t>
            </a:r>
          </a:p>
          <a:p>
            <a:pPr lvl="1"/>
            <a:endParaRPr lang="en-US" dirty="0"/>
          </a:p>
          <a:p>
            <a:pPr lvl="1"/>
            <a:r>
              <a:rPr lang="en-US" dirty="0"/>
              <a:t>More sophisticated systems scramble the locations of the numbers.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65153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92500" lnSpcReduction="20000"/>
          </a:bodyPr>
          <a:lstStyle/>
          <a:p>
            <a:r>
              <a:rPr lang="en-US" sz="3000" b="1" u="sng" dirty="0"/>
              <a:t>PHARMING</a:t>
            </a:r>
          </a:p>
          <a:p>
            <a:pPr lvl="1"/>
            <a:r>
              <a:rPr lang="en-US" dirty="0"/>
              <a:t>Misdirecting user to fake website made to look official.</a:t>
            </a:r>
          </a:p>
          <a:p>
            <a:pPr lvl="1"/>
            <a:endParaRPr lang="en-US" dirty="0"/>
          </a:p>
          <a:p>
            <a:pPr lvl="1"/>
            <a:r>
              <a:rPr lang="en-US" dirty="0"/>
              <a:t>Users will be directed to the fake website as a result of DNS poisoning or modification of local host files.</a:t>
            </a:r>
          </a:p>
          <a:p>
            <a:pPr lvl="1"/>
            <a:endParaRPr lang="en-US" dirty="0"/>
          </a:p>
          <a:p>
            <a:pPr lvl="1"/>
            <a:r>
              <a:rPr lang="en-US" dirty="0"/>
              <a:t>Once at the fake site, the user might supply personal information, believing that they are connected to the legitimate site.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417641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sz="5100" b="1" u="sng" dirty="0"/>
              <a:t>TAILGATING (PIGGYBACKING)</a:t>
            </a:r>
          </a:p>
          <a:p>
            <a:pPr lvl="1"/>
            <a:r>
              <a:rPr lang="en-US" dirty="0"/>
              <a:t>The simple tactic of following closely behind a person who has just used their own access card or PIN to gain physical access to a room or building.</a:t>
            </a:r>
          </a:p>
          <a:p>
            <a:pPr lvl="1"/>
            <a:endParaRPr lang="en-US" dirty="0"/>
          </a:p>
          <a:p>
            <a:pPr lvl="1"/>
            <a:r>
              <a:rPr lang="en-US" dirty="0"/>
              <a:t>Similar to shoulder surfing in that it relies on the attacker taking advantage of an authorized user who is not following security procedures.</a:t>
            </a:r>
          </a:p>
          <a:p>
            <a:pPr lvl="1"/>
            <a:endParaRPr lang="en-US" dirty="0"/>
          </a:p>
          <a:p>
            <a:pPr lvl="1"/>
            <a:r>
              <a:rPr lang="en-US" dirty="0"/>
              <a:t>Both piggybacking and shoulder surfing rely on poor security practices of an authorized user.</a:t>
            </a:r>
          </a:p>
          <a:p>
            <a:pPr lvl="1"/>
            <a:endParaRPr lang="en-US" dirty="0"/>
          </a:p>
          <a:p>
            <a:pPr lvl="1"/>
            <a:r>
              <a:rPr lang="en-US" dirty="0"/>
              <a:t>Can be easily countered by training employees to use simple procedures to ensure nobody follows the too closely or in position to observer their actions.</a:t>
            </a:r>
          </a:p>
          <a:p>
            <a:pPr lvl="1"/>
            <a:endParaRPr lang="en-US" dirty="0"/>
          </a:p>
          <a:p>
            <a:pPr lvl="1"/>
            <a:r>
              <a:rPr lang="en-US" dirty="0"/>
              <a:t>A more sophisticated countermeasure involves the use of a </a:t>
            </a:r>
            <a:r>
              <a:rPr lang="en-US" i="1" dirty="0"/>
              <a:t>mantrap</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3455032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sz="4000" b="1" u="sng" dirty="0"/>
              <a:t>ELICITING INFORMATION</a:t>
            </a:r>
          </a:p>
          <a:p>
            <a:pPr lvl="1"/>
            <a:r>
              <a:rPr lang="en-US" dirty="0"/>
              <a:t>Calls to or from help desk and tech support units can be used to elicit information.</a:t>
            </a:r>
          </a:p>
          <a:p>
            <a:pPr lvl="1"/>
            <a:endParaRPr lang="en-US" dirty="0"/>
          </a:p>
          <a:p>
            <a:pPr lvl="1"/>
            <a:r>
              <a:rPr lang="en-US" dirty="0"/>
              <a:t>A skilled social engineer can use a wide range of psychological techniques to convince people whose main job is to help others, to perform tasks resulting in security compromises.</a:t>
            </a:r>
          </a:p>
          <a:p>
            <a:pPr lvl="1"/>
            <a:endParaRPr lang="en-US" dirty="0"/>
          </a:p>
          <a:p>
            <a:pPr lvl="1"/>
            <a:r>
              <a:rPr lang="en-US" dirty="0"/>
              <a:t>An attacker may pose as an employee to get a password reset, information about some system, or other useful information.</a:t>
            </a:r>
          </a:p>
          <a:p>
            <a:pPr lvl="1"/>
            <a:endParaRPr lang="en-US" dirty="0"/>
          </a:p>
          <a:p>
            <a:pPr lvl="1"/>
            <a:r>
              <a:rPr lang="en-US" dirty="0"/>
              <a:t>The call can go the other direction as well, where the social engineer is posing as the help desk or tech support person.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34970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sz="4500" b="1" u="sng" dirty="0"/>
              <a:t>WHALING</a:t>
            </a:r>
          </a:p>
          <a:p>
            <a:pPr lvl="1"/>
            <a:r>
              <a:rPr lang="en-US" dirty="0"/>
              <a:t>An attack that targets high-value person, such as CEO or CFO.</a:t>
            </a:r>
          </a:p>
          <a:p>
            <a:pPr lvl="1"/>
            <a:endParaRPr lang="en-US" dirty="0"/>
          </a:p>
          <a:p>
            <a:pPr lvl="1"/>
            <a:r>
              <a:rPr lang="en-US" dirty="0"/>
              <a:t>Whaling attacks are not performed by attacking multiple targets and hoping for a reply.</a:t>
            </a:r>
          </a:p>
          <a:p>
            <a:pPr lvl="1"/>
            <a:endParaRPr lang="en-US" dirty="0"/>
          </a:p>
          <a:p>
            <a:pPr lvl="1"/>
            <a:r>
              <a:rPr lang="en-US" dirty="0"/>
              <a:t>Attacks are custom built to increase the odds of success.</a:t>
            </a:r>
          </a:p>
          <a:p>
            <a:pPr lvl="1"/>
            <a:endParaRPr lang="en-US" dirty="0"/>
          </a:p>
          <a:p>
            <a:pPr lvl="1"/>
            <a:r>
              <a:rPr lang="en-US" dirty="0"/>
              <a:t>Spear phishing is a common method used against whales</a:t>
            </a:r>
          </a:p>
          <a:p>
            <a:pPr lvl="1"/>
            <a:endParaRPr lang="en-US" dirty="0"/>
          </a:p>
          <a:p>
            <a:pPr lvl="1"/>
            <a:r>
              <a:rPr lang="en-US" dirty="0"/>
              <a:t>Whales can be deceived in the same manner as any other person,</a:t>
            </a:r>
          </a:p>
          <a:p>
            <a:pPr lvl="1"/>
            <a:endParaRPr lang="en-US" dirty="0"/>
          </a:p>
          <a:p>
            <a:pPr lvl="1"/>
            <a:r>
              <a:rPr lang="en-US" dirty="0"/>
              <a:t>The difference is that the target group is limited, so an attacker cannot rely on random returns from a wide population of targets.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428815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sz="3300" b="1" u="sng" dirty="0"/>
              <a:t>PREPENDING</a:t>
            </a:r>
          </a:p>
          <a:p>
            <a:pPr lvl="1"/>
            <a:r>
              <a:rPr lang="en-US" dirty="0"/>
              <a:t>Defined as the act of adding something else to the beginning of an item.</a:t>
            </a:r>
          </a:p>
          <a:p>
            <a:pPr lvl="1"/>
            <a:endParaRPr lang="en-US" dirty="0"/>
          </a:p>
          <a:p>
            <a:pPr lvl="1"/>
            <a:r>
              <a:rPr lang="en-US" dirty="0"/>
              <a:t>In social engineering, the act of supplying information that another will act upon, frequently before they ask for it.</a:t>
            </a:r>
          </a:p>
          <a:p>
            <a:pPr lvl="1"/>
            <a:endParaRPr lang="en-US" dirty="0"/>
          </a:p>
          <a:p>
            <a:pPr lvl="1"/>
            <a:r>
              <a:rPr lang="en-US" dirty="0"/>
              <a:t>Using psychological constructs of authority, an attacker can use prepending by stating that they were sent by the target’s boss or another authority figure to justify why the target should perform a specific action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43027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a:ln>
            <a:solidFill>
              <a:schemeClr val="tx1"/>
            </a:solidFill>
          </a:ln>
        </p:spPr>
        <p:txBody>
          <a:bodyPr anchor="t">
            <a:normAutofit/>
          </a:bodyPr>
          <a:lstStyle/>
          <a:p>
            <a:r>
              <a:rPr lang="en-US" sz="3975" dirty="0">
                <a:solidFill>
                  <a:schemeClr val="bg1"/>
                </a:solidFill>
                <a:latin typeface="Times New Roman" panose="02020603050405020304" pitchFamily="18" charset="0"/>
                <a:cs typeface="Times New Roman" panose="02020603050405020304" pitchFamily="18" charset="0"/>
              </a:rPr>
              <a:t>CompTIA</a:t>
            </a:r>
            <a:br>
              <a:rPr lang="en-US" dirty="0">
                <a:solidFill>
                  <a:schemeClr val="bg1"/>
                </a:solidFill>
              </a:rPr>
            </a:br>
            <a:r>
              <a:rPr lang="en-US" sz="7200" dirty="0">
                <a:solidFill>
                  <a:schemeClr val="bg1"/>
                </a:solidFill>
                <a:latin typeface="Times New Roman" panose="02020603050405020304" pitchFamily="18" charset="0"/>
                <a:cs typeface="Times New Roman" panose="02020603050405020304" pitchFamily="18" charset="0"/>
              </a:rPr>
              <a:t>Security+</a:t>
            </a:r>
            <a:br>
              <a:rPr lang="en-US" dirty="0">
                <a:solidFill>
                  <a:schemeClr val="bg1"/>
                </a:solidFill>
              </a:rPr>
            </a:br>
            <a:r>
              <a:rPr lang="en-US" sz="2700" dirty="0">
                <a:solidFill>
                  <a:schemeClr val="bg1"/>
                </a:solidFill>
                <a:latin typeface="Times New Roman" panose="02020603050405020304" pitchFamily="18" charset="0"/>
                <a:cs typeface="Times New Roman" panose="02020603050405020304" pitchFamily="18" charset="0"/>
              </a:rPr>
              <a:t>Exam SY0-601</a:t>
            </a:r>
          </a:p>
        </p:txBody>
      </p:sp>
      <p:sp>
        <p:nvSpPr>
          <p:cNvPr id="3" name="Subtitle 2"/>
          <p:cNvSpPr>
            <a:spLocks noGrp="1"/>
          </p:cNvSpPr>
          <p:nvPr>
            <p:ph type="subTitle" idx="1"/>
          </p:nvPr>
        </p:nvSpPr>
        <p:spPr>
          <a:xfrm>
            <a:off x="1143000" y="3489722"/>
            <a:ext cx="6858000" cy="1579044"/>
          </a:xfrm>
          <a:solidFill>
            <a:schemeClr val="bg1"/>
          </a:solidFill>
          <a:ln>
            <a:solidFill>
              <a:schemeClr val="tx1"/>
            </a:solidFill>
          </a:ln>
        </p:spPr>
        <p:txBody>
          <a:bodyPr/>
          <a:lstStyle/>
          <a:p>
            <a:r>
              <a:rPr lang="en-US" dirty="0">
                <a:latin typeface="Times New Roman" panose="02020603050405020304" pitchFamily="18" charset="0"/>
                <a:cs typeface="Times New Roman" panose="02020603050405020304" pitchFamily="18" charset="0"/>
              </a:rPr>
              <a:t>EXAM GUIDE</a:t>
            </a:r>
          </a:p>
          <a:p>
            <a:r>
              <a:rPr lang="en-US" dirty="0">
                <a:latin typeface="Times New Roman" panose="02020603050405020304" pitchFamily="18" charset="0"/>
                <a:cs typeface="Times New Roman" panose="02020603050405020304" pitchFamily="18" charset="0"/>
              </a:rPr>
              <a:t>SIXTH EDITION</a:t>
            </a:r>
          </a:p>
        </p:txBody>
      </p:sp>
      <p:sp>
        <p:nvSpPr>
          <p:cNvPr id="4" name="Rectangle 3"/>
          <p:cNvSpPr/>
          <p:nvPr/>
        </p:nvSpPr>
        <p:spPr>
          <a:xfrm>
            <a:off x="3021330" y="1200151"/>
            <a:ext cx="3101340" cy="4988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r>
              <a:rPr lang="en-US" sz="3600" dirty="0">
                <a:solidFill>
                  <a:prstClr val="white"/>
                </a:solidFill>
                <a:latin typeface="Times New Roman" panose="02020603050405020304" pitchFamily="18" charset="0"/>
                <a:cs typeface="Times New Roman" panose="02020603050405020304" pitchFamily="18" charset="0"/>
              </a:rPr>
              <a:t>ALL-IN-ONE</a:t>
            </a:r>
          </a:p>
        </p:txBody>
      </p:sp>
      <p:sp>
        <p:nvSpPr>
          <p:cNvPr id="5" name="TextBox 4"/>
          <p:cNvSpPr txBox="1"/>
          <p:nvPr/>
        </p:nvSpPr>
        <p:spPr>
          <a:xfrm>
            <a:off x="1143000" y="5057225"/>
            <a:ext cx="6858000" cy="507831"/>
          </a:xfrm>
          <a:prstGeom prst="rect">
            <a:avLst/>
          </a:prstGeom>
          <a:solidFill>
            <a:srgbClr val="C00000"/>
          </a:solidFill>
        </p:spPr>
        <p:txBody>
          <a:bodyPr wrap="square" rtlCol="0" anchor="ctr">
            <a:spAutoFit/>
          </a:bodyPr>
          <a:lstStyle/>
          <a:p>
            <a:pPr defTabSz="685800" eaLnBrk="1" fontAlgn="auto" hangingPunct="1">
              <a:spcBef>
                <a:spcPts val="0"/>
              </a:spcBef>
              <a:spcAft>
                <a:spcPts val="0"/>
              </a:spcAft>
            </a:pPr>
            <a:r>
              <a:rPr lang="en-US" sz="1350" dirty="0">
                <a:solidFill>
                  <a:prstClr val="white"/>
                </a:solidFill>
                <a:latin typeface="Times New Roman" panose="02020603050405020304" pitchFamily="18" charset="0"/>
                <a:cs typeface="Times New Roman" panose="02020603050405020304" pitchFamily="18" charset="0"/>
              </a:rPr>
              <a:t>W.M. ARTHUR CONKLIN, PhD				GREGORY WHITE, PhD</a:t>
            </a:r>
          </a:p>
          <a:p>
            <a:pPr defTabSz="685800" eaLnBrk="1" fontAlgn="auto" hangingPunct="1">
              <a:spcBef>
                <a:spcPts val="0"/>
              </a:spcBef>
              <a:spcAft>
                <a:spcPts val="0"/>
              </a:spcAft>
            </a:pPr>
            <a:r>
              <a:rPr lang="en-US" sz="1350" dirty="0">
                <a:solidFill>
                  <a:prstClr val="white"/>
                </a:solidFill>
                <a:latin typeface="Times New Roman" panose="02020603050405020304" pitchFamily="18" charset="0"/>
                <a:cs typeface="Times New Roman" panose="02020603050405020304" pitchFamily="18" charset="0"/>
              </a:rPr>
              <a:t>   CompTIA Security+, CISSP</a:t>
            </a:r>
          </a:p>
        </p:txBody>
      </p:sp>
    </p:spTree>
    <p:extLst>
      <p:ext uri="{BB962C8B-B14F-4D97-AF65-F5344CB8AC3E}">
        <p14:creationId xmlns:p14="http://schemas.microsoft.com/office/powerpoint/2010/main" val="2619188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sz="3600" b="1" u="sng" dirty="0"/>
              <a:t>IDENTITY FRAUD</a:t>
            </a:r>
            <a:endParaRPr lang="en-US" sz="3600" dirty="0"/>
          </a:p>
          <a:p>
            <a:pPr lvl="1"/>
            <a:r>
              <a:rPr lang="en-US" dirty="0"/>
              <a:t>The use of fake credentials to achieve an end.</a:t>
            </a:r>
          </a:p>
          <a:p>
            <a:pPr lvl="1"/>
            <a:endParaRPr lang="en-US" dirty="0"/>
          </a:p>
          <a:p>
            <a:pPr lvl="1"/>
            <a:r>
              <a:rPr lang="en-US" dirty="0"/>
              <a:t>Works best when the victim is expecting the person.</a:t>
            </a:r>
          </a:p>
          <a:p>
            <a:pPr lvl="1"/>
            <a:endParaRPr lang="en-US" dirty="0"/>
          </a:p>
          <a:p>
            <a:pPr lvl="1"/>
            <a:r>
              <a:rPr lang="en-US" dirty="0"/>
              <a:t>Can be performed online as well, using known information about the person you are impersonating.</a:t>
            </a:r>
          </a:p>
          <a:p>
            <a:pPr lvl="1"/>
            <a:endParaRPr lang="en-US" dirty="0"/>
          </a:p>
          <a:p>
            <a:pPr lvl="1"/>
            <a:r>
              <a:rPr lang="en-US" dirty="0"/>
              <a:t>Defense against identity fraud is the same as most other social engineering attacks: use strong policies and procedures without exceptions.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357811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sz="3600" b="1" u="sng" dirty="0"/>
              <a:t>INVOICE SCAMS</a:t>
            </a:r>
            <a:endParaRPr lang="en-US" sz="3600" dirty="0"/>
          </a:p>
          <a:p>
            <a:pPr lvl="1"/>
            <a:r>
              <a:rPr lang="en-US" i="1" dirty="0"/>
              <a:t>Invoice scams </a:t>
            </a:r>
            <a:r>
              <a:rPr lang="en-US" dirty="0"/>
              <a:t>us a fake invoice in an attempt to get a company to pay for things it has not ordered.</a:t>
            </a:r>
          </a:p>
          <a:p>
            <a:pPr lvl="1"/>
            <a:endParaRPr lang="en-US" dirty="0"/>
          </a:p>
          <a:p>
            <a:pPr lvl="1"/>
            <a:r>
              <a:rPr lang="en-US" dirty="0"/>
              <a:t>Premise is simple: send a fake invoice and get paid.</a:t>
            </a:r>
          </a:p>
          <a:p>
            <a:pPr lvl="1"/>
            <a:endParaRPr lang="en-US" dirty="0"/>
          </a:p>
          <a:p>
            <a:pPr lvl="1"/>
            <a:r>
              <a:rPr lang="en-US" dirty="0"/>
              <a:t>Common items used in the scams are office products such as toner and typical office  supplies, cleaning products, organizational memberships, and a wide range of corporate services.</a:t>
            </a:r>
          </a:p>
          <a:p>
            <a:pPr lvl="1"/>
            <a:endParaRPr lang="en-US" dirty="0"/>
          </a:p>
          <a:p>
            <a:pPr lvl="1"/>
            <a:r>
              <a:rPr lang="en-US" dirty="0"/>
              <a:t>Including Final Notice adds a sense of urgency making a person hesitate before throwing the bill away.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1606586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47500" lnSpcReduction="20000"/>
          </a:bodyPr>
          <a:lstStyle/>
          <a:p>
            <a:r>
              <a:rPr lang="en-US" sz="5900" b="1" u="sng" dirty="0"/>
              <a:t>CREDENTIAL HARVESTING</a:t>
            </a:r>
            <a:endParaRPr lang="en-US" sz="5900" dirty="0"/>
          </a:p>
          <a:p>
            <a:pPr lvl="1"/>
            <a:r>
              <a:rPr lang="en-US" dirty="0"/>
              <a:t>Involves the </a:t>
            </a:r>
            <a:r>
              <a:rPr lang="en-US" b="1" u="sng" dirty="0"/>
              <a:t>collection</a:t>
            </a:r>
            <a:r>
              <a:rPr lang="en-US" dirty="0"/>
              <a:t> of credential information, such as user IDs, passwords, and so on</a:t>
            </a:r>
          </a:p>
          <a:p>
            <a:pPr lvl="1"/>
            <a:endParaRPr lang="en-US" dirty="0"/>
          </a:p>
          <a:p>
            <a:pPr lvl="1"/>
            <a:r>
              <a:rPr lang="en-US" dirty="0"/>
              <a:t>Enables an attacker a series of access passes to the system</a:t>
            </a:r>
          </a:p>
          <a:p>
            <a:pPr lvl="1"/>
            <a:endParaRPr lang="en-US" dirty="0"/>
          </a:p>
          <a:p>
            <a:pPr lvl="1"/>
            <a:r>
              <a:rPr lang="en-US" dirty="0"/>
              <a:t>A common form starts with phishing e-mail that convinces a user to click a link and brings up a replica of their bank’s web page.</a:t>
            </a:r>
          </a:p>
          <a:p>
            <a:pPr lvl="1"/>
            <a:endParaRPr lang="en-US" dirty="0"/>
          </a:p>
          <a:p>
            <a:pPr lvl="1"/>
            <a:r>
              <a:rPr lang="en-US" dirty="0"/>
              <a:t>Users typically do not check the security settings of their browser connection</a:t>
            </a:r>
          </a:p>
          <a:p>
            <a:pPr lvl="1"/>
            <a:endParaRPr lang="en-US" dirty="0"/>
          </a:p>
          <a:p>
            <a:pPr lvl="1"/>
            <a:r>
              <a:rPr lang="en-US" dirty="0"/>
              <a:t>Once the criminal has tricked you into providing your credentials, they will either redirect you to the correct website or provide an error and a new connection to the correct website for you to try again.</a:t>
            </a:r>
          </a:p>
          <a:p>
            <a:pPr lvl="1"/>
            <a:endParaRPr lang="en-US" dirty="0"/>
          </a:p>
          <a:p>
            <a:pPr lvl="1"/>
            <a:r>
              <a:rPr lang="en-US" dirty="0"/>
              <a:t>They want to mask the fact they stole your credentials.</a:t>
            </a:r>
          </a:p>
          <a:p>
            <a:pPr lvl="1"/>
            <a:endParaRPr lang="en-US" dirty="0"/>
          </a:p>
          <a:p>
            <a:pPr lvl="1"/>
            <a:r>
              <a:rPr lang="en-US" dirty="0"/>
              <a:t>Financial firms follow a normal user ID and password with a second-factor, out-of-band inquiry to prevent subsequent use of harvested credentials.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124208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sz="5100" b="1" u="sng" dirty="0"/>
              <a:t>RECONNAISSANCE</a:t>
            </a:r>
            <a:endParaRPr lang="en-US" sz="5100" dirty="0"/>
          </a:p>
          <a:p>
            <a:pPr lvl="1"/>
            <a:r>
              <a:rPr lang="en-US" i="1" dirty="0"/>
              <a:t>Reconnaissance</a:t>
            </a:r>
            <a:r>
              <a:rPr lang="en-US" dirty="0"/>
              <a:t> is a military term used to describe the actions of surveying a battlefield to gain information prior to hostilities.</a:t>
            </a:r>
          </a:p>
          <a:p>
            <a:pPr lvl="1"/>
            <a:endParaRPr lang="en-US" dirty="0"/>
          </a:p>
          <a:p>
            <a:pPr lvl="1"/>
            <a:r>
              <a:rPr lang="en-US" dirty="0"/>
              <a:t>In cybersecurity, the adversary will examine the systems they intend to attack, using a wide range of methods.</a:t>
            </a:r>
          </a:p>
          <a:p>
            <a:pPr lvl="1"/>
            <a:endParaRPr lang="en-US" dirty="0"/>
          </a:p>
          <a:p>
            <a:pPr lvl="1"/>
            <a:r>
              <a:rPr lang="en-US" dirty="0"/>
              <a:t>Directly manipulating people, surveying a company’s organization charts, calling and asking for contact information and building a personnel directory, asking questions about hardware and software via surveys, and reading press releases.</a:t>
            </a:r>
          </a:p>
          <a:p>
            <a:pPr lvl="1"/>
            <a:endParaRPr lang="en-US" dirty="0"/>
          </a:p>
          <a:p>
            <a:pPr lvl="1"/>
            <a:r>
              <a:rPr lang="en-US" dirty="0"/>
              <a:t>Known weaknesses against specific products can be employed and are easier to find if the attacker knows what products the company is using.</a:t>
            </a:r>
          </a:p>
          <a:p>
            <a:pPr lvl="1"/>
            <a:endParaRPr lang="en-US" dirty="0"/>
          </a:p>
          <a:p>
            <a:pPr lvl="1"/>
            <a:r>
              <a:rPr lang="en-US" dirty="0"/>
              <a:t>Performing solid reconnaissance before attacking provides the attacker with key information elements later.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1672766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sz="4500" b="1" u="sng" dirty="0"/>
              <a:t>HOAX</a:t>
            </a:r>
            <a:endParaRPr lang="en-US" sz="4500" dirty="0"/>
          </a:p>
          <a:p>
            <a:pPr lvl="1"/>
            <a:r>
              <a:rPr lang="en-US" dirty="0"/>
              <a:t>Hoaxes can be very damaging if it causes users to take some sort of action that weakens security.</a:t>
            </a:r>
          </a:p>
          <a:p>
            <a:pPr lvl="1"/>
            <a:endParaRPr lang="en-US" dirty="0"/>
          </a:p>
          <a:p>
            <a:pPr lvl="1"/>
            <a:r>
              <a:rPr lang="en-US" dirty="0"/>
              <a:t>Example: One real hoax described a new, highly destructive piece of malicious software.  It instructed users to check for a certain file and delete it if found.  In reality the file was important to the operating system and caused problem the next time the system was booted.</a:t>
            </a:r>
          </a:p>
          <a:p>
            <a:pPr lvl="1"/>
            <a:endParaRPr lang="en-US" dirty="0"/>
          </a:p>
          <a:p>
            <a:pPr lvl="1"/>
            <a:r>
              <a:rPr lang="en-US" dirty="0"/>
              <a:t>Training and awareness are the best and first lines of defense for both users and administrators.</a:t>
            </a:r>
          </a:p>
          <a:p>
            <a:pPr lvl="1"/>
            <a:endParaRPr lang="en-US" dirty="0"/>
          </a:p>
          <a:p>
            <a:pPr lvl="1"/>
            <a:r>
              <a:rPr lang="en-US" dirty="0"/>
              <a:t>A hoax often advises the user to send it to their friends so that they know about the issue as well.</a:t>
            </a:r>
          </a:p>
          <a:p>
            <a:pPr lvl="1"/>
            <a:endParaRPr lang="en-US" dirty="0"/>
          </a:p>
          <a:p>
            <a:pPr lvl="1"/>
            <a:r>
              <a:rPr lang="en-US" dirty="0"/>
              <a:t>Be suspicious about “spreading the word.”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4073437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sz="5100" b="1" u="sng" dirty="0"/>
              <a:t>IMPERSONATION</a:t>
            </a:r>
            <a:endParaRPr lang="en-US" sz="5100" dirty="0"/>
          </a:p>
          <a:p>
            <a:pPr lvl="1"/>
            <a:r>
              <a:rPr lang="en-US" dirty="0"/>
              <a:t>A common social engineering technique</a:t>
            </a:r>
          </a:p>
          <a:p>
            <a:pPr lvl="1"/>
            <a:endParaRPr lang="en-US" dirty="0"/>
          </a:p>
          <a:p>
            <a:pPr lvl="1"/>
            <a:r>
              <a:rPr lang="en-US" dirty="0"/>
              <a:t>Can be employed many ways:</a:t>
            </a:r>
          </a:p>
          <a:p>
            <a:pPr lvl="2"/>
            <a:r>
              <a:rPr lang="en-US" dirty="0"/>
              <a:t>In person </a:t>
            </a:r>
          </a:p>
          <a:p>
            <a:pPr lvl="2"/>
            <a:r>
              <a:rPr lang="en-US" dirty="0"/>
              <a:t>Over a phone</a:t>
            </a:r>
          </a:p>
          <a:p>
            <a:pPr lvl="2"/>
            <a:r>
              <a:rPr lang="en-US" dirty="0"/>
              <a:t>Online</a:t>
            </a:r>
          </a:p>
          <a:p>
            <a:pPr lvl="2"/>
            <a:r>
              <a:rPr lang="en-US" dirty="0"/>
              <a:t>Third parties</a:t>
            </a:r>
          </a:p>
          <a:p>
            <a:pPr lvl="2"/>
            <a:r>
              <a:rPr lang="en-US" dirty="0"/>
              <a:t>Help desk operators</a:t>
            </a:r>
          </a:p>
          <a:p>
            <a:pPr lvl="2"/>
            <a:r>
              <a:rPr lang="en-US" dirty="0"/>
              <a:t>Venders</a:t>
            </a:r>
          </a:p>
          <a:p>
            <a:pPr lvl="1"/>
            <a:endParaRPr lang="en-US" dirty="0"/>
          </a:p>
          <a:p>
            <a:pPr lvl="1"/>
            <a:r>
              <a:rPr lang="en-US" dirty="0"/>
              <a:t>The attacker assumes a role that is recognized by the person being attacked and uses the potential victim’s biases against their better judgment to follow procedures.</a:t>
            </a:r>
          </a:p>
          <a:p>
            <a:pPr lvl="1"/>
            <a:endParaRPr lang="en-US" dirty="0"/>
          </a:p>
          <a:p>
            <a:pPr lvl="1"/>
            <a:r>
              <a:rPr lang="en-US" dirty="0"/>
              <a:t>The best defense is validating a person’s ID before engaging with them.</a:t>
            </a:r>
          </a:p>
          <a:p>
            <a:pPr lvl="1"/>
            <a:endParaRPr lang="en-US" dirty="0"/>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3737388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sz="3600" b="1" u="sng" dirty="0"/>
              <a:t>WATERING HOLE ATTACK</a:t>
            </a:r>
            <a:endParaRPr lang="en-US" sz="3600" dirty="0"/>
          </a:p>
          <a:p>
            <a:pPr lvl="1"/>
            <a:r>
              <a:rPr lang="en-US" dirty="0"/>
              <a:t>A </a:t>
            </a:r>
            <a:r>
              <a:rPr lang="en-US" i="1" dirty="0"/>
              <a:t>watering hole attack </a:t>
            </a:r>
            <a:r>
              <a:rPr lang="en-US" dirty="0"/>
              <a:t>involves infecting of a target website with malware.</a:t>
            </a:r>
          </a:p>
          <a:p>
            <a:pPr lvl="1"/>
            <a:endParaRPr lang="en-US" dirty="0"/>
          </a:p>
          <a:p>
            <a:pPr lvl="1"/>
            <a:r>
              <a:rPr lang="en-US" dirty="0"/>
              <a:t>These attacks are not simple attacks yet can be very effective at delivering malware to specific groups of end users.</a:t>
            </a:r>
          </a:p>
          <a:p>
            <a:pPr lvl="1"/>
            <a:endParaRPr lang="en-US" dirty="0"/>
          </a:p>
          <a:p>
            <a:pPr lvl="1"/>
            <a:r>
              <a:rPr lang="en-US" dirty="0"/>
              <a:t>They are complex to achieve and appear to be backed by nation-states and other high-resource attackers.</a:t>
            </a:r>
          </a:p>
          <a:p>
            <a:pPr lvl="1"/>
            <a:endParaRPr lang="en-US" dirty="0"/>
          </a:p>
          <a:p>
            <a:pPr lvl="1"/>
            <a:r>
              <a:rPr lang="en-US" dirty="0"/>
              <a:t>The typical attack vector will be a zero-day attack to further avoid detection.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1593615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sz="3600" b="1" u="sng" dirty="0"/>
              <a:t>TYPOSQUATTING</a:t>
            </a:r>
            <a:endParaRPr lang="en-US" sz="3600" dirty="0"/>
          </a:p>
          <a:p>
            <a:pPr lvl="1"/>
            <a:r>
              <a:rPr lang="en-US" dirty="0"/>
              <a:t>An attack that involves capitalizing on common typographical errors.</a:t>
            </a:r>
          </a:p>
          <a:p>
            <a:pPr lvl="1"/>
            <a:endParaRPr lang="en-US" dirty="0"/>
          </a:p>
          <a:p>
            <a:pPr lvl="1"/>
            <a:r>
              <a:rPr lang="en-US" dirty="0"/>
              <a:t>If a user mistypes a URL, then the result should be a 404 error.</a:t>
            </a:r>
          </a:p>
          <a:p>
            <a:pPr lvl="1"/>
            <a:endParaRPr lang="en-US" dirty="0"/>
          </a:p>
          <a:p>
            <a:pPr lvl="1"/>
            <a:r>
              <a:rPr lang="en-US" dirty="0"/>
              <a:t>But if an attacker registered the mistyped URL, then the user would land on the attacker’s page.</a:t>
            </a:r>
          </a:p>
          <a:p>
            <a:pPr lvl="1"/>
            <a:endParaRPr lang="en-US" dirty="0"/>
          </a:p>
          <a:p>
            <a:pPr lvl="1"/>
            <a:r>
              <a:rPr lang="en-US" dirty="0"/>
              <a:t>Often referred to as </a:t>
            </a:r>
            <a:r>
              <a:rPr lang="en-US" i="1" dirty="0"/>
              <a:t>URL hijacking</a:t>
            </a:r>
            <a:r>
              <a:rPr lang="en-US" dirty="0"/>
              <a:t>, </a:t>
            </a:r>
            <a:r>
              <a:rPr lang="en-US" i="1" dirty="0"/>
              <a:t>fake URL</a:t>
            </a:r>
            <a:r>
              <a:rPr lang="en-US" dirty="0"/>
              <a:t>, or </a:t>
            </a:r>
            <a:r>
              <a:rPr lang="en-US" i="1" dirty="0"/>
              <a:t>brandjacking</a:t>
            </a:r>
            <a:r>
              <a:rPr lang="en-US" dirty="0"/>
              <a:t> if the objective is </a:t>
            </a:r>
            <a:r>
              <a:rPr lang="en-US" u="sng" dirty="0"/>
              <a:t>deceive</a:t>
            </a:r>
            <a:r>
              <a:rPr lang="en-US" dirty="0"/>
              <a:t> based branding.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1662948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sz="4000" b="1" u="sng" dirty="0"/>
              <a:t>PRETEXTING</a:t>
            </a:r>
            <a:endParaRPr lang="en-US" sz="4000" dirty="0"/>
          </a:p>
          <a:p>
            <a:pPr lvl="1"/>
            <a:r>
              <a:rPr lang="en-US" dirty="0"/>
              <a:t>A form of social engineering in which the attacker uses a narrative (the pretext) to influence the victim into giving up some item of information.</a:t>
            </a:r>
          </a:p>
          <a:p>
            <a:pPr lvl="1"/>
            <a:endParaRPr lang="en-US" dirty="0"/>
          </a:p>
          <a:p>
            <a:pPr lvl="1"/>
            <a:r>
              <a:rPr lang="en-US" dirty="0"/>
              <a:t>The pretext does not have to be true; only believable and relevant in convincing the victim to help.</a:t>
            </a:r>
          </a:p>
          <a:p>
            <a:pPr lvl="1"/>
            <a:endParaRPr lang="en-US" dirty="0"/>
          </a:p>
          <a:p>
            <a:pPr lvl="1"/>
            <a:r>
              <a:rPr lang="en-US" dirty="0"/>
              <a:t>Pretexting uses deception and false motives to manipulate the victim.</a:t>
            </a:r>
          </a:p>
          <a:p>
            <a:pPr lvl="1"/>
            <a:endParaRPr lang="en-US" dirty="0"/>
          </a:p>
          <a:p>
            <a:pPr lvl="1"/>
            <a:r>
              <a:rPr lang="en-US" dirty="0"/>
              <a:t>The main goal is to gain the target’s trust and exploit it.</a:t>
            </a:r>
          </a:p>
          <a:p>
            <a:pPr lvl="1"/>
            <a:endParaRPr lang="en-US" dirty="0"/>
          </a:p>
          <a:p>
            <a:pPr lvl="1"/>
            <a:r>
              <a:rPr lang="en-US" dirty="0"/>
              <a:t>Can occur in person, by e-mail, over the phone, or any other form of communication.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208132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55000" lnSpcReduction="20000"/>
          </a:bodyPr>
          <a:lstStyle/>
          <a:p>
            <a:r>
              <a:rPr lang="en-US" sz="5100" b="1" u="sng" dirty="0"/>
              <a:t>INFLUENCE CAMPAIGNS</a:t>
            </a:r>
            <a:endParaRPr lang="en-US" sz="5100" dirty="0"/>
          </a:p>
          <a:p>
            <a:pPr lvl="1"/>
            <a:r>
              <a:rPr lang="en-US" dirty="0"/>
              <a:t>Involves the use of collected information and selective publication of material to key individuals in an attempt to alter perceptions and change people’s minds on a topic.</a:t>
            </a:r>
          </a:p>
          <a:p>
            <a:pPr lvl="1"/>
            <a:endParaRPr lang="en-US" dirty="0"/>
          </a:p>
          <a:p>
            <a:pPr lvl="1"/>
            <a:r>
              <a:rPr lang="en-US" dirty="0"/>
              <a:t>Influence campaigns are more powerful when used in conjunction with social media to spread influence through influencer propagation.</a:t>
            </a:r>
          </a:p>
          <a:p>
            <a:pPr lvl="1"/>
            <a:endParaRPr lang="en-US" dirty="0"/>
          </a:p>
          <a:p>
            <a:pPr lvl="1"/>
            <a:r>
              <a:rPr lang="en-US" dirty="0"/>
              <a:t>Influencers are people who have large followings of people who read what they post and act in agreement.</a:t>
            </a:r>
          </a:p>
          <a:p>
            <a:pPr lvl="1"/>
            <a:endParaRPr lang="en-US" dirty="0"/>
          </a:p>
          <a:p>
            <a:pPr lvl="1"/>
            <a:r>
              <a:rPr lang="en-US" dirty="0"/>
              <a:t>The result is an amplifying mechanism that can spread disinformation rapidly and build a following across the Internet.</a:t>
            </a:r>
          </a:p>
          <a:p>
            <a:pPr lvl="1"/>
            <a:endParaRPr lang="en-US" dirty="0"/>
          </a:p>
          <a:p>
            <a:pPr lvl="1"/>
            <a:r>
              <a:rPr lang="en-US" dirty="0"/>
              <a:t>Nation-states used these techniques as a form of conflict, termed </a:t>
            </a:r>
            <a:r>
              <a:rPr lang="en-US" i="1" dirty="0"/>
              <a:t>hybrid</a:t>
            </a:r>
            <a:r>
              <a:rPr lang="en-US" dirty="0"/>
              <a:t> </a:t>
            </a:r>
            <a:r>
              <a:rPr lang="en-US" i="1" dirty="0"/>
              <a:t>warfare.</a:t>
            </a:r>
            <a:endParaRPr lang="en-US" dirty="0"/>
          </a:p>
          <a:p>
            <a:pPr lvl="1"/>
            <a:endParaRPr lang="en-US" dirty="0"/>
          </a:p>
          <a:p>
            <a:pPr lvl="1"/>
            <a:r>
              <a:rPr lang="en-US" dirty="0"/>
              <a:t>In previous wars, this was called </a:t>
            </a:r>
            <a:r>
              <a:rPr lang="en-US" i="1" dirty="0"/>
              <a:t>propaganda</a:t>
            </a:r>
            <a:r>
              <a:rPr lang="en-US" dirty="0"/>
              <a: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177111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457200" y="274638"/>
            <a:ext cx="8229600" cy="1143000"/>
          </a:xfrm>
          <a:noFill/>
        </p:spPr>
        <p:txBody>
          <a:bodyPr>
            <a:normAutofit fontScale="90000"/>
          </a:bodyPr>
          <a:lstStyle/>
          <a:p>
            <a:pPr eaLnBrk="1" hangingPunct="1"/>
            <a:r>
              <a:rPr lang="en-US" b="1" dirty="0"/>
              <a:t>Chapter 1 (Domain 1.1)</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76400"/>
            <a:ext cx="8229600" cy="838200"/>
          </a:xfrm>
        </p:spPr>
        <p:txBody>
          <a:bodyPr/>
          <a:lstStyle/>
          <a:p>
            <a:r>
              <a:rPr lang="en-US" sz="2400" dirty="0"/>
              <a:t>Compare and contrast the different social engineering techniques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
        <p:nvSpPr>
          <p:cNvPr id="2" name="Content Placeholder 5">
            <a:extLst>
              <a:ext uri="{FF2B5EF4-FFF2-40B4-BE49-F238E27FC236}">
                <a16:creationId xmlns:a16="http://schemas.microsoft.com/office/drawing/2014/main" id="{2CC53511-6E3E-228F-4900-594F60CDE0B2}"/>
              </a:ext>
            </a:extLst>
          </p:cNvPr>
          <p:cNvSpPr txBox="1">
            <a:spLocks/>
          </p:cNvSpPr>
          <p:nvPr/>
        </p:nvSpPr>
        <p:spPr bwMode="auto">
          <a:xfrm>
            <a:off x="838200" y="2667000"/>
            <a:ext cx="34290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Phishing</a:t>
            </a:r>
          </a:p>
          <a:p>
            <a:r>
              <a:rPr lang="en-US" b="1" dirty="0"/>
              <a:t>Smishing</a:t>
            </a:r>
          </a:p>
          <a:p>
            <a:r>
              <a:rPr lang="en-US" b="1" dirty="0"/>
              <a:t>Vishing</a:t>
            </a:r>
          </a:p>
          <a:p>
            <a:r>
              <a:rPr lang="en-US" b="1" dirty="0"/>
              <a:t>Spam</a:t>
            </a:r>
          </a:p>
          <a:p>
            <a:r>
              <a:rPr lang="en-US" b="1" dirty="0"/>
              <a:t>Spam over instant messaging (SPIM)</a:t>
            </a:r>
          </a:p>
          <a:p>
            <a:r>
              <a:rPr lang="en-US" b="1" dirty="0"/>
              <a:t>Spear phishing</a:t>
            </a:r>
          </a:p>
          <a:p>
            <a:r>
              <a:rPr lang="en-US" b="1" dirty="0"/>
              <a:t>Dumpster Diving</a:t>
            </a:r>
          </a:p>
          <a:p>
            <a:r>
              <a:rPr lang="en-US" b="1" dirty="0"/>
              <a:t>Shoulder surfing</a:t>
            </a:r>
          </a:p>
          <a:p>
            <a:r>
              <a:rPr lang="en-US" b="1" dirty="0"/>
              <a:t>Pharming</a:t>
            </a:r>
          </a:p>
          <a:p>
            <a:r>
              <a:rPr lang="en-US" b="1" dirty="0"/>
              <a:t>Tailgating</a:t>
            </a:r>
          </a:p>
          <a:p>
            <a:r>
              <a:rPr lang="en-US" b="1" dirty="0"/>
              <a:t>Eliciting information</a:t>
            </a:r>
          </a:p>
          <a:p>
            <a:r>
              <a:rPr lang="en-US" b="1" dirty="0"/>
              <a:t>Whaling</a:t>
            </a:r>
          </a:p>
          <a:p>
            <a:r>
              <a:rPr lang="en-US" b="1" dirty="0"/>
              <a:t>Prepending</a:t>
            </a:r>
          </a:p>
          <a:p>
            <a:r>
              <a:rPr lang="en-US" b="1" dirty="0"/>
              <a:t>Identity fraud</a:t>
            </a:r>
          </a:p>
          <a:p>
            <a:r>
              <a:rPr lang="en-US" b="1" dirty="0"/>
              <a:t>Invoice scams</a:t>
            </a:r>
          </a:p>
          <a:p>
            <a:r>
              <a:rPr lang="en-US" b="1" dirty="0"/>
              <a:t>Credential harvesting</a:t>
            </a:r>
          </a:p>
          <a:p>
            <a:pPr marL="0" indent="0">
              <a:buNone/>
            </a:pPr>
            <a:endParaRPr lang="en-US" dirty="0"/>
          </a:p>
        </p:txBody>
      </p:sp>
      <p:sp>
        <p:nvSpPr>
          <p:cNvPr id="3" name="Content Placeholder 6">
            <a:extLst>
              <a:ext uri="{FF2B5EF4-FFF2-40B4-BE49-F238E27FC236}">
                <a16:creationId xmlns:a16="http://schemas.microsoft.com/office/drawing/2014/main" id="{1D9C3493-E226-B2A5-DB41-C7873AFFF4A6}"/>
              </a:ext>
            </a:extLst>
          </p:cNvPr>
          <p:cNvSpPr txBox="1">
            <a:spLocks/>
          </p:cNvSpPr>
          <p:nvPr/>
        </p:nvSpPr>
        <p:spPr>
          <a:xfrm>
            <a:off x="4876800" y="2514600"/>
            <a:ext cx="3429000" cy="4343400"/>
          </a:xfrm>
          <a:prstGeom prst="rect">
            <a:avLst/>
          </a:prstGeom>
        </p:spPr>
        <p:txBody>
          <a:bodyPr>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Reconnaissance</a:t>
            </a:r>
          </a:p>
          <a:p>
            <a:r>
              <a:rPr lang="en-US" b="1" dirty="0"/>
              <a:t>Hoax</a:t>
            </a:r>
          </a:p>
          <a:p>
            <a:r>
              <a:rPr lang="en-US" b="1" dirty="0"/>
              <a:t>Impersonation</a:t>
            </a:r>
          </a:p>
          <a:p>
            <a:r>
              <a:rPr lang="en-US" b="1" dirty="0"/>
              <a:t>Watering hole attack</a:t>
            </a:r>
          </a:p>
          <a:p>
            <a:r>
              <a:rPr lang="en-US" b="1" dirty="0"/>
              <a:t>Typosquatting</a:t>
            </a:r>
          </a:p>
          <a:p>
            <a:r>
              <a:rPr lang="en-US" b="1" dirty="0"/>
              <a:t>Pretexting</a:t>
            </a:r>
          </a:p>
          <a:p>
            <a:r>
              <a:rPr lang="en-US" b="1" dirty="0"/>
              <a:t>Influence campaigns</a:t>
            </a:r>
          </a:p>
          <a:p>
            <a:pPr lvl="1"/>
            <a:r>
              <a:rPr lang="en-US" dirty="0"/>
              <a:t>Hybrid warfare</a:t>
            </a:r>
          </a:p>
          <a:p>
            <a:r>
              <a:rPr lang="en-US" b="1" dirty="0"/>
              <a:t>Principles (reasons for effectiveness)</a:t>
            </a:r>
          </a:p>
          <a:p>
            <a:pPr lvl="1"/>
            <a:r>
              <a:rPr lang="en-US" dirty="0"/>
              <a:t>Authority</a:t>
            </a:r>
          </a:p>
          <a:p>
            <a:pPr lvl="1"/>
            <a:r>
              <a:rPr lang="en-US" dirty="0"/>
              <a:t>Intimidation</a:t>
            </a:r>
          </a:p>
          <a:p>
            <a:pPr lvl="1"/>
            <a:r>
              <a:rPr lang="en-US" dirty="0"/>
              <a:t>Consensus</a:t>
            </a:r>
          </a:p>
          <a:p>
            <a:pPr lvl="1"/>
            <a:r>
              <a:rPr lang="en-US" dirty="0"/>
              <a:t>Scarcity</a:t>
            </a:r>
          </a:p>
          <a:p>
            <a:pPr lvl="1"/>
            <a:r>
              <a:rPr lang="en-US" dirty="0"/>
              <a:t>Familiarity</a:t>
            </a:r>
          </a:p>
          <a:p>
            <a:pPr lvl="1"/>
            <a:r>
              <a:rPr lang="en-US" dirty="0"/>
              <a:t>Trust</a:t>
            </a:r>
          </a:p>
          <a:p>
            <a:pPr lvl="1"/>
            <a:r>
              <a:rPr lang="en-US" dirty="0"/>
              <a:t>Urgency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sz="3300" b="1" u="sng" dirty="0"/>
              <a:t>PRINICIPLES (REASONS FOR EFFECTIVENESS)</a:t>
            </a:r>
            <a:endParaRPr lang="en-US" sz="3300" dirty="0"/>
          </a:p>
          <a:p>
            <a:pPr lvl="1"/>
            <a:r>
              <a:rPr lang="en-US" dirty="0"/>
              <a:t>Social engineering is very successful for two general reasons:</a:t>
            </a:r>
          </a:p>
          <a:p>
            <a:pPr lvl="1"/>
            <a:endParaRPr lang="en-US" dirty="0"/>
          </a:p>
          <a:p>
            <a:pPr lvl="1"/>
            <a:r>
              <a:rPr lang="en-US" dirty="0"/>
              <a:t>The basic desire to be helpful</a:t>
            </a:r>
          </a:p>
          <a:p>
            <a:pPr lvl="1"/>
            <a:endParaRPr lang="en-US" dirty="0"/>
          </a:p>
          <a:p>
            <a:pPr lvl="1"/>
            <a:r>
              <a:rPr lang="en-US" dirty="0"/>
              <a:t>Individuals normally seek to avoid confrontation and trouble</a:t>
            </a:r>
          </a:p>
          <a:p>
            <a:pPr lvl="1"/>
            <a:endParaRPr lang="en-US" dirty="0"/>
          </a:p>
          <a:p>
            <a:pPr lvl="1"/>
            <a:r>
              <a:rPr lang="en-US" dirty="0"/>
              <a:t>The following sections will look at the concepts of authority, intimidation, consensus, scarcity, familiarity, trust, and urgency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1770137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b="1" u="sng" dirty="0"/>
              <a:t>Authority</a:t>
            </a:r>
          </a:p>
          <a:p>
            <a:pPr lvl="1"/>
            <a:r>
              <a:rPr lang="en-US" sz="2600" dirty="0"/>
              <a:t>Where one party feels at risk in challenging another over an issue.</a:t>
            </a:r>
          </a:p>
          <a:p>
            <a:pPr lvl="1"/>
            <a:endParaRPr lang="en-US" sz="2600" dirty="0"/>
          </a:p>
          <a:p>
            <a:pPr lvl="1"/>
            <a:r>
              <a:rPr lang="en-US" sz="2600" dirty="0"/>
              <a:t>If an attacker can convince a target, they have authority in a particular situation, they can entice the target to act in a particular manner or face adverse consequences.</a:t>
            </a:r>
          </a:p>
          <a:p>
            <a:pPr lvl="1"/>
            <a:endParaRPr lang="en-US" sz="2600" dirty="0"/>
          </a:p>
          <a:p>
            <a:pPr lvl="1"/>
            <a:r>
              <a:rPr lang="en-US" sz="2600" dirty="0"/>
              <a:t>The best defense against this is a strong set of policies that has no exceptions.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3579059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b="1" u="sng" dirty="0"/>
              <a:t>Intimidation</a:t>
            </a:r>
          </a:p>
          <a:p>
            <a:pPr lvl="1"/>
            <a:r>
              <a:rPr lang="en-US" sz="2400" dirty="0"/>
              <a:t>Can be subtle, through perceived power</a:t>
            </a:r>
          </a:p>
          <a:p>
            <a:pPr lvl="1"/>
            <a:endParaRPr lang="en-US" sz="2400" dirty="0"/>
          </a:p>
          <a:p>
            <a:pPr lvl="1"/>
            <a:r>
              <a:rPr lang="en-US" sz="2400" dirty="0"/>
              <a:t>Or more direct through the use of communications that build an expectation of superiority.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534566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b="1" u="sng" dirty="0"/>
              <a:t>Consensus</a:t>
            </a:r>
          </a:p>
          <a:p>
            <a:pPr lvl="1"/>
            <a:r>
              <a:rPr lang="en-US" sz="2600" dirty="0"/>
              <a:t>A group-wide decision.</a:t>
            </a:r>
          </a:p>
          <a:p>
            <a:pPr lvl="1"/>
            <a:endParaRPr lang="en-US" sz="2600" dirty="0"/>
          </a:p>
          <a:p>
            <a:pPr lvl="1"/>
            <a:r>
              <a:rPr lang="en-US" sz="2600" dirty="0"/>
              <a:t>Comes from rounds of negotiation</a:t>
            </a:r>
          </a:p>
          <a:p>
            <a:pPr lvl="1"/>
            <a:endParaRPr lang="en-US" sz="2600" dirty="0"/>
          </a:p>
          <a:p>
            <a:pPr lvl="1"/>
            <a:r>
              <a:rPr lang="en-US" sz="2600" dirty="0"/>
              <a:t>Can be manipulated to achieve a desired outcome</a:t>
            </a:r>
          </a:p>
          <a:p>
            <a:pPr lvl="1"/>
            <a:endParaRPr lang="en-US" sz="2600" dirty="0"/>
          </a:p>
          <a:p>
            <a:pPr lvl="1"/>
            <a:r>
              <a:rPr lang="en-US" sz="2600" dirty="0"/>
              <a:t>A social engineer simply motivates others to achieve their desired outcome.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3847669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sz="3300" b="1" u="sng" dirty="0"/>
              <a:t>Scarcity</a:t>
            </a:r>
          </a:p>
          <a:p>
            <a:pPr lvl="1"/>
            <a:r>
              <a:rPr lang="en-US" dirty="0"/>
              <a:t>If something is in short supply and valued, then arriving with what is needed can bring rewards and acceptance.</a:t>
            </a:r>
          </a:p>
          <a:p>
            <a:pPr lvl="1"/>
            <a:endParaRPr lang="en-US" dirty="0"/>
          </a:p>
          <a:p>
            <a:pPr lvl="1"/>
            <a:r>
              <a:rPr lang="en-US" dirty="0"/>
              <a:t>Implied scarcity or implied future change in availability, can create a perception of scarcity.</a:t>
            </a:r>
          </a:p>
          <a:p>
            <a:pPr lvl="1"/>
            <a:endParaRPr lang="en-US" dirty="0"/>
          </a:p>
          <a:p>
            <a:pPr lvl="1"/>
            <a:r>
              <a:rPr lang="en-US" dirty="0"/>
              <a:t>By giving the impression of scarcity of a desirable product, an attacker can motivate a target to make a decision quickly without deliberation.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3885110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sz="3300" b="1" u="sng" dirty="0"/>
              <a:t>Familiarity</a:t>
            </a:r>
          </a:p>
          <a:p>
            <a:pPr lvl="1"/>
            <a:r>
              <a:rPr lang="en-US" dirty="0"/>
              <a:t>Building a sense of </a:t>
            </a:r>
            <a:r>
              <a:rPr lang="en-US" i="1" dirty="0"/>
              <a:t>familiarity</a:t>
            </a:r>
            <a:r>
              <a:rPr lang="en-US" dirty="0"/>
              <a:t> and appeal can lead to misplace trust.</a:t>
            </a:r>
          </a:p>
          <a:p>
            <a:pPr lvl="1"/>
            <a:endParaRPr lang="en-US" dirty="0"/>
          </a:p>
          <a:p>
            <a:pPr lvl="1"/>
            <a:r>
              <a:rPr lang="en-US" dirty="0"/>
              <a:t>The social engineer can focus the conversation on familiar items, not the differences.</a:t>
            </a:r>
          </a:p>
          <a:p>
            <a:pPr lvl="1"/>
            <a:endParaRPr lang="en-US" dirty="0"/>
          </a:p>
          <a:p>
            <a:pPr lvl="1"/>
            <a:r>
              <a:rPr lang="en-US" dirty="0"/>
              <a:t>Leading with persuasion that one has been there before and done something even if they haven’t, will lead to the desired “familiar” feeling in the target.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1850000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sz="3300" b="1" u="sng" dirty="0"/>
              <a:t>Trust</a:t>
            </a:r>
          </a:p>
          <a:p>
            <a:pPr lvl="1"/>
            <a:r>
              <a:rPr lang="en-US" dirty="0"/>
              <a:t>Defined as having an understanding of how something will act under specific conditions.</a:t>
            </a:r>
          </a:p>
          <a:p>
            <a:pPr lvl="1"/>
            <a:endParaRPr lang="en-US" dirty="0"/>
          </a:p>
          <a:p>
            <a:pPr lvl="1"/>
            <a:r>
              <a:rPr lang="en-US" dirty="0"/>
              <a:t>Social engineers can shape the perceptions of a target to where they will apply judgments to the trust equation and come to false conclusions.</a:t>
            </a:r>
          </a:p>
          <a:p>
            <a:pPr lvl="1"/>
            <a:endParaRPr lang="en-US" dirty="0"/>
          </a:p>
          <a:p>
            <a:pPr lvl="1"/>
            <a:r>
              <a:rPr lang="en-US" dirty="0"/>
              <a:t>The objective is giving people a pathway that leads them to feel they are doing the correct thing in the moment.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329757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sz="4000" b="1" u="sng" dirty="0"/>
              <a:t>Urgency</a:t>
            </a:r>
          </a:p>
          <a:p>
            <a:pPr lvl="1"/>
            <a:r>
              <a:rPr lang="en-US" sz="3400" dirty="0"/>
              <a:t>Time can be manipulated to drive a sense of </a:t>
            </a:r>
            <a:r>
              <a:rPr lang="en-US" sz="3400" i="1" dirty="0"/>
              <a:t>urgency</a:t>
            </a:r>
            <a:r>
              <a:rPr lang="en-US" sz="3400" dirty="0"/>
              <a:t> and prompts shortcuts that can lead to opportunities for interjection into processes.</a:t>
            </a:r>
          </a:p>
          <a:p>
            <a:pPr lvl="1"/>
            <a:endParaRPr lang="en-US" sz="3400" dirty="0"/>
          </a:p>
          <a:p>
            <a:pPr lvl="1"/>
            <a:r>
              <a:rPr lang="en-US" sz="3400" dirty="0"/>
              <a:t>Limited-time offers should always be viewed as suspect.</a:t>
            </a:r>
          </a:p>
          <a:p>
            <a:pPr lvl="1"/>
            <a:endParaRPr lang="en-US" sz="3400" dirty="0"/>
          </a:p>
          <a:p>
            <a:pPr lvl="1"/>
            <a:r>
              <a:rPr lang="en-US" sz="3400" dirty="0"/>
              <a:t>Perception is the key,</a:t>
            </a:r>
          </a:p>
          <a:p>
            <a:pPr lvl="1"/>
            <a:endParaRPr lang="en-US" sz="3400" dirty="0"/>
          </a:p>
          <a:p>
            <a:pPr lvl="1"/>
            <a:r>
              <a:rPr lang="en-US" sz="3400" dirty="0"/>
              <a:t>Giving the target a reason to believe that they can take advantage of timely situation, whether real or not, achieves the outcome of them acting in a desired manner.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3412808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sz="4000" b="1" u="sng" dirty="0"/>
              <a:t>DEFENSES</a:t>
            </a:r>
          </a:p>
          <a:p>
            <a:pPr lvl="1"/>
            <a:r>
              <a:rPr lang="en-US" dirty="0"/>
              <a:t>Whether it is a direct scam or the first stages of a much larger attack, the elements presented in the chapter are used all the time by hackers and criminals.</a:t>
            </a:r>
          </a:p>
          <a:p>
            <a:pPr lvl="1"/>
            <a:endParaRPr lang="en-US" dirty="0"/>
          </a:p>
          <a:p>
            <a:pPr lvl="1"/>
            <a:r>
              <a:rPr lang="en-US" dirty="0"/>
              <a:t>Stopping social engineering begins with policies and procedures that eliminate the pathways used by the attacks.</a:t>
            </a:r>
          </a:p>
          <a:p>
            <a:pPr lvl="1"/>
            <a:endParaRPr lang="en-US" dirty="0"/>
          </a:p>
          <a:p>
            <a:pPr lvl="1"/>
            <a:r>
              <a:rPr lang="en-US" dirty="0"/>
              <a:t>The next critical element is employee training.</a:t>
            </a:r>
          </a:p>
          <a:p>
            <a:pPr lvl="1"/>
            <a:endParaRPr lang="en-US" dirty="0"/>
          </a:p>
          <a:p>
            <a:pPr lvl="1"/>
            <a:r>
              <a:rPr lang="en-US" dirty="0"/>
              <a:t>Maintain vigilance, frequent reminders, retraining, and notification of violations go a long way toward achieving the desired defense.</a:t>
            </a:r>
          </a:p>
          <a:p>
            <a:pPr lvl="1"/>
            <a:endParaRPr lang="en-US" dirty="0"/>
          </a:p>
          <a:p>
            <a:pPr lvl="1"/>
            <a:r>
              <a:rPr lang="en-US" dirty="0"/>
              <a:t>Have multiple layers of defense.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416356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Methods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373563"/>
          </a:xfrm>
        </p:spPr>
        <p:txBody>
          <a:bodyPr>
            <a:normAutofit fontScale="70000" lnSpcReduction="20000"/>
          </a:bodyPr>
          <a:lstStyle/>
          <a:p>
            <a:r>
              <a:rPr lang="en-US" b="1" dirty="0"/>
              <a:t>Social engineering </a:t>
            </a:r>
            <a:r>
              <a:rPr lang="en-US" dirty="0"/>
              <a:t>is an attack against a user, and typically involves some form a social interaction.</a:t>
            </a:r>
          </a:p>
          <a:p>
            <a:endParaRPr lang="en-US" dirty="0"/>
          </a:p>
          <a:p>
            <a:pPr lvl="1"/>
            <a:r>
              <a:rPr lang="en-US" dirty="0"/>
              <a:t>Involves manipulating the very social nature of interpersonal relationships.</a:t>
            </a:r>
          </a:p>
          <a:p>
            <a:endParaRPr lang="en-US" dirty="0"/>
          </a:p>
          <a:p>
            <a:r>
              <a:rPr lang="en-US" dirty="0"/>
              <a:t>Preys on several characteristics we tend to desire, e.g., willingness to help.</a:t>
            </a:r>
          </a:p>
          <a:p>
            <a:endParaRPr lang="en-US" dirty="0"/>
          </a:p>
          <a:p>
            <a:r>
              <a:rPr lang="en-US" dirty="0"/>
              <a:t>Can be accomplished though a series of ruses.</a:t>
            </a:r>
          </a:p>
          <a:p>
            <a:pPr lvl="1"/>
            <a:r>
              <a:rPr lang="en-US" b="1" dirty="0"/>
              <a:t>Familiarity;</a:t>
            </a:r>
            <a:r>
              <a:rPr lang="en-US" dirty="0"/>
              <a:t> through conversation, tailgating</a:t>
            </a:r>
          </a:p>
          <a:p>
            <a:pPr lvl="1"/>
            <a:r>
              <a:rPr lang="en-US" b="1" dirty="0"/>
              <a:t>Hostility;</a:t>
            </a:r>
            <a:r>
              <a:rPr lang="en-US" dirty="0"/>
              <a:t> most people try to avoid</a:t>
            </a:r>
          </a:p>
          <a:p>
            <a:pPr lvl="1"/>
            <a:r>
              <a:rPr lang="en-US" b="1" dirty="0"/>
              <a:t>Body language; </a:t>
            </a:r>
            <a:r>
              <a:rPr lang="en-US" dirty="0"/>
              <a:t>smile, mirroring movements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53322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Methods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373563"/>
          </a:xfrm>
        </p:spPr>
        <p:txBody>
          <a:bodyPr>
            <a:normAutofit fontScale="85000" lnSpcReduction="20000"/>
          </a:bodyPr>
          <a:lstStyle/>
          <a:p>
            <a:r>
              <a:rPr lang="en-US" dirty="0"/>
              <a:t>The best defense against social engineering attacks is a comprehensive training and awareness program that includes social engineering.</a:t>
            </a:r>
          </a:p>
          <a:p>
            <a:endParaRPr lang="en-US" dirty="0"/>
          </a:p>
          <a:p>
            <a:r>
              <a:rPr lang="en-US" dirty="0"/>
              <a:t>Training should emphasize the value of being helpful and working as a team but doing so in an environment where trust is verified and is a ritual without stigma.</a:t>
            </a:r>
          </a:p>
          <a:p>
            <a:endParaRPr lang="en-US" dirty="0"/>
          </a:p>
          <a:p>
            <a:r>
              <a:rPr lang="en-US" dirty="0"/>
              <a:t>The tools in a social engineer’s toolbox are based on a knowledge of psychology and don’t necessarily requires a sophisticated knowledge of software or hardware.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371296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373563"/>
          </a:xfrm>
        </p:spPr>
        <p:txBody>
          <a:bodyPr>
            <a:normAutofit fontScale="55000" lnSpcReduction="20000"/>
          </a:bodyPr>
          <a:lstStyle/>
          <a:p>
            <a:r>
              <a:rPr lang="en-US" sz="5100" b="1" u="sng" dirty="0"/>
              <a:t>PHISHING</a:t>
            </a:r>
          </a:p>
          <a:p>
            <a:pPr lvl="1"/>
            <a:r>
              <a:rPr lang="en-US" dirty="0"/>
              <a:t>Attempts to obtain sensitive information from users by masquerading as a trusted entity in an e-mail or instant message sent to a large group of often random users.</a:t>
            </a:r>
          </a:p>
          <a:p>
            <a:pPr lvl="1"/>
            <a:endParaRPr lang="en-US" dirty="0"/>
          </a:p>
          <a:p>
            <a:pPr lvl="1"/>
            <a:r>
              <a:rPr lang="en-US" dirty="0"/>
              <a:t>Attempts to obtain usernames, passwords, credit card numbers, and details about the users’ bank accounts.</a:t>
            </a:r>
          </a:p>
          <a:p>
            <a:pPr lvl="1"/>
            <a:endParaRPr lang="en-US" dirty="0"/>
          </a:p>
          <a:p>
            <a:pPr lvl="1"/>
            <a:r>
              <a:rPr lang="en-US" dirty="0"/>
              <a:t>Encourages the user to go to a website not owned by a reputable company.</a:t>
            </a:r>
          </a:p>
          <a:p>
            <a:pPr lvl="1"/>
            <a:endParaRPr lang="en-US" dirty="0"/>
          </a:p>
          <a:p>
            <a:pPr lvl="1"/>
            <a:r>
              <a:rPr lang="en-US" dirty="0"/>
              <a:t>May send bulk e-mail telling the recipients that a security breach occurred and instructs them to click a link to verify their account has not been tampered with.</a:t>
            </a:r>
          </a:p>
          <a:p>
            <a:pPr lvl="1"/>
            <a:endParaRPr lang="en-US" dirty="0"/>
          </a:p>
          <a:p>
            <a:pPr lvl="1"/>
            <a:r>
              <a:rPr lang="en-US" dirty="0"/>
              <a:t>Now the most common form of social engineering attack related to computer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3047839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373563"/>
          </a:xfrm>
        </p:spPr>
        <p:txBody>
          <a:bodyPr>
            <a:normAutofit fontScale="85000" lnSpcReduction="20000"/>
          </a:bodyPr>
          <a:lstStyle/>
          <a:p>
            <a:r>
              <a:rPr lang="en-US" sz="3300" b="1" u="sng" dirty="0"/>
              <a:t>SMISHING</a:t>
            </a:r>
          </a:p>
          <a:p>
            <a:pPr lvl="1"/>
            <a:r>
              <a:rPr lang="en-US" dirty="0"/>
              <a:t>An attack using Short Message Service (SMS) on victim’s cell phones</a:t>
            </a:r>
          </a:p>
          <a:p>
            <a:pPr lvl="1"/>
            <a:endParaRPr lang="en-US" dirty="0"/>
          </a:p>
          <a:p>
            <a:pPr lvl="1"/>
            <a:r>
              <a:rPr lang="en-US" dirty="0">
                <a:latin typeface="Arial"/>
                <a:cs typeface="Arial"/>
              </a:rPr>
              <a:t>A version of phishing via SMS</a:t>
            </a:r>
          </a:p>
          <a:p>
            <a:pPr lvl="1"/>
            <a:endParaRPr lang="en-US" dirty="0"/>
          </a:p>
          <a:p>
            <a:pPr lvl="1"/>
            <a:r>
              <a:rPr lang="en-US" dirty="0"/>
              <a:t>Directs a user to a URL they can serve up a variety of attack vectors, including forms of malware.</a:t>
            </a:r>
          </a:p>
          <a:p>
            <a:pPr lvl="1"/>
            <a:endParaRPr lang="en-US" dirty="0"/>
          </a:p>
          <a:p>
            <a:pPr lvl="1"/>
            <a:r>
              <a:rPr lang="en-US" dirty="0"/>
              <a:t>Works primarily due to the use of urgency and intimidation in the message.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91766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sz="4000" b="1" u="sng" dirty="0"/>
              <a:t>VISHING</a:t>
            </a:r>
          </a:p>
          <a:p>
            <a:pPr lvl="1"/>
            <a:r>
              <a:rPr lang="en-US" dirty="0"/>
              <a:t>A variation of phishing that uses voice communication technology to obtain information</a:t>
            </a:r>
          </a:p>
          <a:p>
            <a:pPr lvl="1"/>
            <a:endParaRPr lang="en-US" dirty="0"/>
          </a:p>
          <a:p>
            <a:pPr lvl="1"/>
            <a:r>
              <a:rPr lang="en-US" dirty="0"/>
              <a:t>Takes advantage of the trust that some people place in the telephone network.</a:t>
            </a:r>
          </a:p>
          <a:p>
            <a:pPr lvl="1"/>
            <a:endParaRPr lang="en-US" dirty="0"/>
          </a:p>
          <a:p>
            <a:pPr lvl="1"/>
            <a:r>
              <a:rPr lang="en-US" dirty="0"/>
              <a:t>Users are unaware that attackers can spoof calls from legitimate entities using VOIP technology.</a:t>
            </a:r>
          </a:p>
          <a:p>
            <a:pPr lvl="1"/>
            <a:endParaRPr lang="en-US" dirty="0"/>
          </a:p>
          <a:p>
            <a:pPr lvl="1"/>
            <a:r>
              <a:rPr lang="en-US" dirty="0"/>
              <a:t>Voice messaging can also be compromised.</a:t>
            </a:r>
          </a:p>
          <a:p>
            <a:pPr lvl="1"/>
            <a:endParaRPr lang="en-US" dirty="0"/>
          </a:p>
          <a:p>
            <a:pPr lvl="1"/>
            <a:r>
              <a:rPr lang="en-US" dirty="0"/>
              <a:t>The attacker attempts to obtain credit card numbers or other information that can be used in identity theft.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62475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447800" y="274638"/>
            <a:ext cx="7467600" cy="1143000"/>
          </a:xfrm>
          <a:noFill/>
        </p:spPr>
        <p:txBody>
          <a:bodyPr>
            <a:normAutofit/>
          </a:bodyPr>
          <a:lstStyle/>
          <a:p>
            <a:pPr eaLnBrk="1" hangingPunct="1"/>
            <a:r>
              <a:rPr lang="en-US" sz="4000" b="1" dirty="0"/>
              <a:t>Social Engineering Tools</a:t>
            </a:r>
            <a:endParaRPr lang="en-US" sz="4000"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sz="4500" b="1" u="sng" dirty="0"/>
              <a:t>SPAM</a:t>
            </a:r>
            <a:endParaRPr lang="en-US" sz="4500" dirty="0"/>
          </a:p>
          <a:p>
            <a:pPr lvl="1"/>
            <a:r>
              <a:rPr lang="en-US" dirty="0"/>
              <a:t>Spam is bulk unsolicited e-mail.</a:t>
            </a:r>
          </a:p>
          <a:p>
            <a:pPr lvl="1"/>
            <a:endParaRPr lang="en-US" dirty="0"/>
          </a:p>
          <a:p>
            <a:pPr lvl="1"/>
            <a:r>
              <a:rPr lang="en-US" dirty="0"/>
              <a:t>Though not generally considered a social engineering issue or a security issue, spam can still be a security concern.</a:t>
            </a:r>
          </a:p>
          <a:p>
            <a:pPr lvl="1"/>
            <a:endParaRPr lang="en-US" dirty="0"/>
          </a:p>
          <a:p>
            <a:pPr lvl="1"/>
            <a:r>
              <a:rPr lang="en-US" dirty="0"/>
              <a:t>Can be legitimate by a company advertising a product or service</a:t>
            </a:r>
          </a:p>
          <a:p>
            <a:pPr lvl="1"/>
            <a:endParaRPr lang="en-US" dirty="0"/>
          </a:p>
          <a:p>
            <a:pPr lvl="1"/>
            <a:r>
              <a:rPr lang="en-US" dirty="0"/>
              <a:t>Can also be malicious and could include an attachment that contains malicious software designed to harm your system or a link to a malicious website.</a:t>
            </a:r>
          </a:p>
          <a:p>
            <a:pPr lvl="1"/>
            <a:endParaRPr lang="en-US" dirty="0"/>
          </a:p>
          <a:p>
            <a:pPr lvl="1"/>
            <a:r>
              <a:rPr lang="en-US" dirty="0"/>
              <a:t>Spam is usually unsolicited.</a:t>
            </a:r>
          </a:p>
          <a:p>
            <a:pPr lvl="1"/>
            <a:endParaRPr lang="en-US" dirty="0"/>
          </a:p>
          <a:p>
            <a:pPr lvl="1"/>
            <a:r>
              <a:rPr lang="en-US" dirty="0"/>
              <a:t>Always consider the source before clicking any links or responding.</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44341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6F45A6-D4FB-4805-93BB-942F20B55B8D}"/>
</file>

<file path=customXml/itemProps2.xml><?xml version="1.0" encoding="utf-8"?>
<ds:datastoreItem xmlns:ds="http://schemas.openxmlformats.org/officeDocument/2006/customXml" ds:itemID="{1C0B0726-258C-4E57-8068-9599F33DF1FB}">
  <ds:schemaRefs>
    <ds:schemaRef ds:uri="6aa0805a-2da3-44c1-bf31-ae54d57bcb9d"/>
    <ds:schemaRef ds:uri="http://schemas.openxmlformats.org/package/2006/metadata/core-properties"/>
    <ds:schemaRef ds:uri="http://purl.org/dc/terms/"/>
    <ds:schemaRef ds:uri="http://schemas.microsoft.com/office/2006/documentManagement/types"/>
    <ds:schemaRef ds:uri="http://purl.org/dc/elements/1.1/"/>
    <ds:schemaRef ds:uri="3a9a39b8-e83f-4f24-bd02-d0ecf56368c2"/>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7775</TotalTime>
  <Words>2936</Words>
  <Application>Microsoft Office PowerPoint</Application>
  <PresentationFormat>On-screen Show (4:3)</PresentationFormat>
  <Paragraphs>430</Paragraphs>
  <Slides>38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Calibri Light</vt:lpstr>
      <vt:lpstr>Tahoma</vt:lpstr>
      <vt:lpstr>Times New Roman</vt:lpstr>
      <vt:lpstr>Verdana</vt:lpstr>
      <vt:lpstr>Office Theme</vt:lpstr>
      <vt:lpstr>1_Office Theme</vt:lpstr>
      <vt:lpstr>PowerPoint Presentation</vt:lpstr>
      <vt:lpstr>CompTIA Security+ Exam SY0-601</vt:lpstr>
      <vt:lpstr>Chapter 1 (Domain 1.1) Learning Objectives</vt:lpstr>
      <vt:lpstr>Social Engineering Methods</vt:lpstr>
      <vt:lpstr>Social Engineering Methods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lpstr>Social Engineering Tools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208</cp:revision>
  <dcterms:created xsi:type="dcterms:W3CDTF">2007-03-12T15:36:22Z</dcterms:created>
  <dcterms:modified xsi:type="dcterms:W3CDTF">2022-09-15T14:10:57Z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