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4"/>
  </p:sldMasterIdLst>
  <p:notesMasterIdLst>
    <p:notesMasterId r:id="rId33"/>
  </p:notesMasterIdLst>
  <p:sldIdLst>
    <p:sldId id="307" r:id="rId5"/>
    <p:sldId id="308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26" r:id="rId23"/>
    <p:sldId id="327" r:id="rId24"/>
    <p:sldId id="328" r:id="rId25"/>
    <p:sldId id="329" r:id="rId26"/>
    <p:sldId id="330" r:id="rId27"/>
    <p:sldId id="331" r:id="rId28"/>
    <p:sldId id="332" r:id="rId29"/>
    <p:sldId id="333" r:id="rId30"/>
    <p:sldId id="334" r:id="rId31"/>
    <p:sldId id="335" r:id="rId3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06" autoAdjust="0"/>
    <p:restoredTop sz="88095" autoAdjust="0"/>
  </p:normalViewPr>
  <p:slideViewPr>
    <p:cSldViewPr>
      <p:cViewPr varScale="1">
        <p:scale>
          <a:sx n="75" d="100"/>
          <a:sy n="75" d="100"/>
        </p:scale>
        <p:origin x="1546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31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6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fld id="{A191EBD5-A87E-4693-A196-409EED94F4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9447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Gain Attention </a:t>
            </a:r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2DD515-EEAC-4D7D-B2DA-C9CC3E8B6A6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424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91EBD5-A87E-4693-A196-409EED94F4B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452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tc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676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 userDrawn="1"/>
        </p:nvCxnSpPr>
        <p:spPr>
          <a:xfrm>
            <a:off x="152400" y="1600200"/>
            <a:ext cx="8763000" cy="158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2133600" y="274638"/>
            <a:ext cx="6553200" cy="11430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>
            <a:normAutofit/>
          </a:bodyPr>
          <a:lstStyle>
            <a:lvl1pPr>
              <a:defRPr sz="3200">
                <a:latin typeface="Arial" pitchFamily="34" charset="0"/>
                <a:cs typeface="Arial" pitchFamily="34" charset="0"/>
              </a:defRPr>
            </a:lvl1pPr>
            <a:lvl2pPr>
              <a:defRPr sz="3200">
                <a:latin typeface="Arial" pitchFamily="34" charset="0"/>
                <a:cs typeface="Arial" pitchFamily="34" charset="0"/>
              </a:defRPr>
            </a:lvl2pPr>
            <a:lvl3pPr>
              <a:defRPr sz="3200">
                <a:latin typeface="Arial" pitchFamily="34" charset="0"/>
                <a:cs typeface="Arial" pitchFamily="34" charset="0"/>
              </a:defRPr>
            </a:lvl3pPr>
            <a:lvl4pPr>
              <a:defRPr sz="3200">
                <a:latin typeface="Arial" pitchFamily="34" charset="0"/>
                <a:cs typeface="Arial" pitchFamily="34" charset="0"/>
              </a:defRPr>
            </a:lvl4pPr>
            <a:lvl5pPr>
              <a:defRPr sz="32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E43AAA-F4EE-49AF-BC77-A6BA378C5A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5C6C6E-2880-4BA3-AF29-749510A563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F9EE67-1043-47CF-9584-C84B92A35C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48C441-459F-4A1E-B644-1C4D10F6515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D4B01B-EED3-4920-A7FE-05387222685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10295-BCF8-44AC-8C04-3DFCD757D00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B59A12-B371-4802-AA7D-EE527FDAB2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9C2303-3F66-41DB-8D74-59034D071A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D9AED9-641D-4297-A129-8B25FA00AC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86BECD-F158-4BBA-BF06-39B10C3B50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981FD4-A8B1-4830-9F87-0B6C67156C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133600" y="274638"/>
            <a:ext cx="6553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30A1774-3F8E-4E63-855F-9BCC8ABFC22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7" descr="spacebal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90750" y="1843088"/>
            <a:ext cx="4762500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2" descr="ctc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62200" y="1752600"/>
            <a:ext cx="4343400" cy="394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685800" y="22860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 dirty="0">
                <a:latin typeface="Arial" charset="0"/>
                <a:cs typeface="Arial" charset="0"/>
              </a:rPr>
              <a:t>Security+</a:t>
            </a:r>
          </a:p>
          <a:p>
            <a:pPr algn="ctr"/>
            <a:r>
              <a:rPr lang="en-US" sz="4400" dirty="0">
                <a:latin typeface="Arial" charset="0"/>
                <a:cs typeface="Arial" charset="0"/>
              </a:rPr>
              <a:t>Exam SY0-601</a:t>
            </a:r>
          </a:p>
        </p:txBody>
      </p:sp>
      <p:sp>
        <p:nvSpPr>
          <p:cNvPr id="3077" name="Rectangle 3"/>
          <p:cNvSpPr>
            <a:spLocks noChangeArrowheads="1"/>
          </p:cNvSpPr>
          <p:nvPr/>
        </p:nvSpPr>
        <p:spPr bwMode="auto">
          <a:xfrm>
            <a:off x="685800" y="5845176"/>
            <a:ext cx="7772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800" dirty="0">
                <a:latin typeface="Arial" charset="0"/>
                <a:cs typeface="Arial" charset="0"/>
              </a:rPr>
              <a:t>Chapter 12 </a:t>
            </a:r>
          </a:p>
          <a:p>
            <a:pPr algn="ctr"/>
            <a:r>
              <a:rPr lang="en-US" sz="2800" dirty="0">
                <a:latin typeface="Arial" charset="0"/>
                <a:cs typeface="Arial" charset="0"/>
              </a:rPr>
              <a:t>Authentication and Authorization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48C441-459F-4A1E-B644-1C4D10F65152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5"/>
          <p:cNvSpPr>
            <a:spLocks noGrp="1" noChangeArrowheads="1"/>
          </p:cNvSpPr>
          <p:nvPr>
            <p:ph type="title"/>
          </p:nvPr>
        </p:nvSpPr>
        <p:spPr>
          <a:xfrm>
            <a:off x="1676400" y="274638"/>
            <a:ext cx="7239000" cy="11430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600" b="1" dirty="0"/>
              <a:t>Biometrics</a:t>
            </a:r>
            <a:endParaRPr lang="en-US" sz="3600" dirty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752600"/>
            <a:ext cx="8763000" cy="51054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Biometric factors are measurements of certain biological factors to identify one specific person from others. </a:t>
            </a:r>
          </a:p>
          <a:p>
            <a:endParaRPr lang="en-US" dirty="0"/>
          </a:p>
          <a:p>
            <a:r>
              <a:rPr lang="en-US" dirty="0"/>
              <a:t>These factors are based on parts of the human body that are unique.</a:t>
            </a:r>
          </a:p>
          <a:p>
            <a:pPr lvl="1"/>
            <a:r>
              <a:rPr lang="en-US" dirty="0"/>
              <a:t>Fingerprint</a:t>
            </a:r>
          </a:p>
          <a:p>
            <a:pPr lvl="1"/>
            <a:r>
              <a:rPr lang="en-US" dirty="0"/>
              <a:t>Retina</a:t>
            </a:r>
          </a:p>
          <a:p>
            <a:pPr lvl="1"/>
            <a:r>
              <a:rPr lang="en-US" dirty="0"/>
              <a:t>Iris</a:t>
            </a:r>
          </a:p>
          <a:p>
            <a:pPr lvl="1"/>
            <a:r>
              <a:rPr lang="en-US" dirty="0"/>
              <a:t>Facial</a:t>
            </a:r>
          </a:p>
          <a:p>
            <a:pPr lvl="1"/>
            <a:r>
              <a:rPr lang="en-US" dirty="0"/>
              <a:t>Voice recognition </a:t>
            </a:r>
          </a:p>
          <a:p>
            <a:pPr lvl="2"/>
            <a:r>
              <a:rPr lang="en-US" dirty="0"/>
              <a:t>(not speech recognition)</a:t>
            </a:r>
          </a:p>
          <a:p>
            <a:pPr lvl="1"/>
            <a:r>
              <a:rPr lang="en-US" dirty="0"/>
              <a:t>Vein (Palm scan)</a:t>
            </a:r>
          </a:p>
          <a:p>
            <a:pPr lvl="1"/>
            <a:r>
              <a:rPr lang="en-US" dirty="0"/>
              <a:t>Gait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E43AAA-F4EE-49AF-BC77-A6BA378C5A5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55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5"/>
          <p:cNvSpPr>
            <a:spLocks noGrp="1" noChangeArrowheads="1"/>
          </p:cNvSpPr>
          <p:nvPr>
            <p:ph type="title"/>
          </p:nvPr>
        </p:nvSpPr>
        <p:spPr>
          <a:xfrm>
            <a:off x="1676400" y="274638"/>
            <a:ext cx="7239000" cy="11430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600" b="1" dirty="0"/>
              <a:t>Biometrics</a:t>
            </a:r>
            <a:endParaRPr lang="en-US" sz="3600" dirty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752600"/>
            <a:ext cx="8763000" cy="483076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Biometric measurements have a level of uncertainty, and thus the efficacy of biometric solutions has been an issue since they were first developed.</a:t>
            </a:r>
          </a:p>
          <a:p>
            <a:endParaRPr lang="en-US" dirty="0"/>
          </a:p>
          <a:p>
            <a:r>
              <a:rPr lang="en-US" dirty="0"/>
              <a:t>For biometrics to be effective, they must have both low false positive rates and low false negative rates. </a:t>
            </a:r>
          </a:p>
          <a:p>
            <a:endParaRPr lang="en-US" dirty="0"/>
          </a:p>
          <a:p>
            <a:r>
              <a:rPr lang="en-US" dirty="0"/>
              <a:t>The terms false acceptance rate (FAR) and false rejection rate (FRR) describe the chance that an incorrect user will be falsely accepted, or a correct user will be falsely rejected.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E43AAA-F4EE-49AF-BC77-A6BA378C5A5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772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5"/>
          <p:cNvSpPr>
            <a:spLocks noGrp="1" noChangeArrowheads="1"/>
          </p:cNvSpPr>
          <p:nvPr>
            <p:ph type="title"/>
          </p:nvPr>
        </p:nvSpPr>
        <p:spPr>
          <a:xfrm>
            <a:off x="1676400" y="274638"/>
            <a:ext cx="7239000" cy="11430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600" b="1" dirty="0"/>
              <a:t>False Acceptance</a:t>
            </a:r>
            <a:endParaRPr lang="en-US" sz="3600" dirty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752600"/>
            <a:ext cx="8763000" cy="51054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 false acceptance rate (FAR) determines what level of false positives is allowed in the system. </a:t>
            </a:r>
          </a:p>
          <a:p>
            <a:endParaRPr lang="en-US" dirty="0"/>
          </a:p>
          <a:p>
            <a:r>
              <a:rPr lang="en-US" dirty="0"/>
              <a:t>A false acceptance (or false positive) is demonstrated by the grayed-out area in Figure 12-3. In this area, the two curves overlap, and the decision has been made that at this threshold (or better) an accept signal will be given. </a:t>
            </a:r>
          </a:p>
          <a:p>
            <a:endParaRPr lang="en-US" dirty="0"/>
          </a:p>
          <a:p>
            <a:r>
              <a:rPr lang="en-US" dirty="0"/>
              <a:t>Thus, if you are not a match, but your measured value falls on the upper end of the nonmatch curve (in the gray area), you will be considered a match, and hence become a false positive. </a:t>
            </a:r>
          </a:p>
          <a:p>
            <a:endParaRPr lang="en-US" dirty="0"/>
          </a:p>
          <a:p>
            <a:r>
              <a:rPr lang="en-US" dirty="0"/>
              <a:t>The false acceptance rate is expressed as the probability that the system incorrectly identified a match between the biometric input and the stored template value.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E43AAA-F4EE-49AF-BC77-A6BA378C5A5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353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5"/>
          <p:cNvSpPr>
            <a:spLocks noGrp="1" noChangeArrowheads="1"/>
          </p:cNvSpPr>
          <p:nvPr>
            <p:ph type="title"/>
          </p:nvPr>
        </p:nvSpPr>
        <p:spPr>
          <a:xfrm>
            <a:off x="1676400" y="274638"/>
            <a:ext cx="7239000" cy="11430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600" b="1" dirty="0"/>
              <a:t>False Acceptance</a:t>
            </a:r>
            <a:endParaRPr lang="en-US" sz="3600" dirty="0">
              <a:latin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E43AAA-F4EE-49AF-BC77-A6BA378C5A5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7" name="Content Placeholder 2">
            <a:extLst>
              <a:ext uri="{FF2B5EF4-FFF2-40B4-BE49-F238E27FC236}">
                <a16:creationId xmlns:a16="http://schemas.microsoft.com/office/drawing/2014/main" id="{562E163C-B0F7-4BB3-B01B-CFFC177407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050" y="2438400"/>
            <a:ext cx="7345900" cy="367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922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5"/>
          <p:cNvSpPr>
            <a:spLocks noGrp="1" noChangeArrowheads="1"/>
          </p:cNvSpPr>
          <p:nvPr>
            <p:ph type="title"/>
          </p:nvPr>
        </p:nvSpPr>
        <p:spPr>
          <a:xfrm>
            <a:off x="1676400" y="274638"/>
            <a:ext cx="7239000" cy="11430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600" b="1" dirty="0"/>
              <a:t>False Rejection</a:t>
            </a:r>
            <a:endParaRPr lang="en-US" sz="3600" dirty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752600"/>
            <a:ext cx="8763000" cy="483076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 false rejection rate (FRR) determines what level of false negatives, or rejections, are going to be allowed in the system. </a:t>
            </a:r>
          </a:p>
          <a:p>
            <a:endParaRPr lang="en-US" dirty="0"/>
          </a:p>
          <a:p>
            <a:r>
              <a:rPr lang="en-US" dirty="0"/>
              <a:t>A false rejection is demonstrated by the grayed-out area in Figure 12-4. </a:t>
            </a:r>
          </a:p>
          <a:p>
            <a:endParaRPr lang="en-US" dirty="0"/>
          </a:p>
          <a:p>
            <a:r>
              <a:rPr lang="en-US" dirty="0"/>
              <a:t>In this section, the curves overlap, and the decision has been made that at this threshold (or lower), a reject signal will be given. </a:t>
            </a:r>
          </a:p>
          <a:p>
            <a:endParaRPr lang="en-US" dirty="0"/>
          </a:p>
          <a:p>
            <a:r>
              <a:rPr lang="en-US" dirty="0"/>
              <a:t>Thus, if you are on the lower end of the match curve (in the gray area), you will be rejected, even if you should be a match. </a:t>
            </a:r>
          </a:p>
          <a:p>
            <a:endParaRPr lang="en-US" dirty="0"/>
          </a:p>
          <a:p>
            <a:r>
              <a:rPr lang="en-US" dirty="0"/>
              <a:t>The false rejection rate is expressed as the probability that the system incorrectly rejected a legitimate match between the biometric input and the stored template value.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E43AAA-F4EE-49AF-BC77-A6BA378C5A5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649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5"/>
          <p:cNvSpPr>
            <a:spLocks noGrp="1" noChangeArrowheads="1"/>
          </p:cNvSpPr>
          <p:nvPr>
            <p:ph type="title"/>
          </p:nvPr>
        </p:nvSpPr>
        <p:spPr>
          <a:xfrm>
            <a:off x="1676400" y="274638"/>
            <a:ext cx="7239000" cy="11430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600" b="1" dirty="0"/>
              <a:t>False Rejection</a:t>
            </a:r>
            <a:endParaRPr lang="en-US" sz="3600" dirty="0">
              <a:latin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E43AAA-F4EE-49AF-BC77-A6BA378C5A5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457E7D1F-3F6B-4041-81BB-2BACA5D99B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272" y="2438400"/>
            <a:ext cx="7163455" cy="353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031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5"/>
          <p:cNvSpPr>
            <a:spLocks noGrp="1" noChangeArrowheads="1"/>
          </p:cNvSpPr>
          <p:nvPr>
            <p:ph type="title"/>
          </p:nvPr>
        </p:nvSpPr>
        <p:spPr>
          <a:xfrm>
            <a:off x="1676400" y="274638"/>
            <a:ext cx="7239000" cy="11430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600" b="1" dirty="0"/>
              <a:t>Crossover Error Rate</a:t>
            </a:r>
            <a:endParaRPr lang="en-US" sz="3600" dirty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752600"/>
            <a:ext cx="8763000" cy="483076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crossover error rate (CER) is where both accept and reject error rates are equal. </a:t>
            </a:r>
          </a:p>
          <a:p>
            <a:endParaRPr lang="en-US" dirty="0"/>
          </a:p>
          <a:p>
            <a:r>
              <a:rPr lang="en-US" dirty="0"/>
              <a:t>This is the desired state for the most efficient operation, and it can be managed by manipulating the threshold value used for matching. </a:t>
            </a:r>
          </a:p>
          <a:p>
            <a:endParaRPr lang="en-US" dirty="0"/>
          </a:p>
          <a:p>
            <a:r>
              <a:rPr lang="en-US" dirty="0"/>
              <a:t>In practice, the values may not be exactly the same, but they will typically be close to each other. </a:t>
            </a:r>
          </a:p>
          <a:p>
            <a:endParaRPr lang="en-US" dirty="0"/>
          </a:p>
          <a:p>
            <a:r>
              <a:rPr lang="en-US" dirty="0"/>
              <a:t>Figure 12-5 demonstrates the relationship between the FAR, FRR, and CER.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E43AAA-F4EE-49AF-BC77-A6BA378C5A5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036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5"/>
          <p:cNvSpPr>
            <a:spLocks noGrp="1" noChangeArrowheads="1"/>
          </p:cNvSpPr>
          <p:nvPr>
            <p:ph type="title"/>
          </p:nvPr>
        </p:nvSpPr>
        <p:spPr>
          <a:xfrm>
            <a:off x="1674274" y="274638"/>
            <a:ext cx="7241126" cy="11430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600" b="1" dirty="0"/>
              <a:t>Crossover Error Rate</a:t>
            </a:r>
            <a:endParaRPr lang="en-US" sz="3600" dirty="0">
              <a:latin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E43AAA-F4EE-49AF-BC77-A6BA378C5A5B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7" name="Content Placeholder 2">
            <a:extLst>
              <a:ext uri="{FF2B5EF4-FFF2-40B4-BE49-F238E27FC236}">
                <a16:creationId xmlns:a16="http://schemas.microsoft.com/office/drawing/2014/main" id="{7DAD0AB3-3563-4E25-8895-F25EB73443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4274" y="2133600"/>
            <a:ext cx="5719252" cy="412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058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5"/>
          <p:cNvSpPr>
            <a:spLocks noGrp="1" noChangeArrowheads="1"/>
          </p:cNvSpPr>
          <p:nvPr>
            <p:ph type="title"/>
          </p:nvPr>
        </p:nvSpPr>
        <p:spPr>
          <a:xfrm>
            <a:off x="1676400" y="274638"/>
            <a:ext cx="7239000" cy="11430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b="1" dirty="0"/>
              <a:t>Multifactor Authentication (MFA) </a:t>
            </a:r>
            <a:br>
              <a:rPr lang="en-US" sz="4000" b="1" dirty="0"/>
            </a:br>
            <a:r>
              <a:rPr lang="en-US" sz="4000" b="1" dirty="0"/>
              <a:t>Factors and Attributes</a:t>
            </a:r>
            <a:endParaRPr lang="en-US" sz="4000" dirty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752600"/>
            <a:ext cx="8763000" cy="51054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Multifactor authentication (or multiple-factor authentication) is simply the combination of two or more types of authentication.</a:t>
            </a:r>
          </a:p>
          <a:p>
            <a:pPr lvl="1"/>
            <a:r>
              <a:rPr lang="en-US" dirty="0"/>
              <a:t>What You Know </a:t>
            </a:r>
            <a:r>
              <a:rPr lang="en-US" b="1" dirty="0"/>
              <a:t>(Type 1)</a:t>
            </a:r>
          </a:p>
          <a:p>
            <a:pPr lvl="1"/>
            <a:r>
              <a:rPr lang="en-US" dirty="0"/>
              <a:t>What You Have </a:t>
            </a:r>
            <a:r>
              <a:rPr lang="en-US" b="1" dirty="0"/>
              <a:t>(Type 2)</a:t>
            </a:r>
          </a:p>
          <a:p>
            <a:pPr lvl="1"/>
            <a:r>
              <a:rPr lang="en-US" dirty="0"/>
              <a:t>What You Are </a:t>
            </a:r>
            <a:r>
              <a:rPr lang="en-US" b="1" dirty="0"/>
              <a:t>(Type 3)</a:t>
            </a:r>
          </a:p>
          <a:p>
            <a:pPr lvl="1"/>
            <a:r>
              <a:rPr lang="en-US" dirty="0"/>
              <a:t>Something You Do</a:t>
            </a:r>
          </a:p>
          <a:p>
            <a:pPr lvl="1"/>
            <a:r>
              <a:rPr lang="en-US" dirty="0"/>
              <a:t>Somewhere You Are</a:t>
            </a:r>
          </a:p>
          <a:p>
            <a:endParaRPr lang="en-US" dirty="0"/>
          </a:p>
          <a:p>
            <a:r>
              <a:rPr lang="en-US" i="1" dirty="0"/>
              <a:t>Two-factor authentication (TFA) </a:t>
            </a:r>
            <a:r>
              <a:rPr lang="en-US" dirty="0"/>
              <a:t>combines any two of these before granting access.</a:t>
            </a:r>
          </a:p>
          <a:p>
            <a:endParaRPr lang="en-US" dirty="0"/>
          </a:p>
          <a:p>
            <a:r>
              <a:rPr lang="en-US" i="1" dirty="0"/>
              <a:t>Multifactor authentication (MFA) </a:t>
            </a:r>
            <a:r>
              <a:rPr lang="en-US" dirty="0"/>
              <a:t>methods greatly enhance security by making it very difficult for an attacker to obtain all the correct materials for authentication.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E43AAA-F4EE-49AF-BC77-A6BA378C5A5B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579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5"/>
          <p:cNvSpPr>
            <a:spLocks noGrp="1" noChangeArrowheads="1"/>
          </p:cNvSpPr>
          <p:nvPr>
            <p:ph type="title"/>
          </p:nvPr>
        </p:nvSpPr>
        <p:spPr>
          <a:xfrm>
            <a:off x="1676400" y="274638"/>
            <a:ext cx="7239000" cy="11430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600" b="1" dirty="0"/>
              <a:t>Something You Know</a:t>
            </a:r>
            <a:endParaRPr lang="en-US" sz="3600" dirty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752600"/>
            <a:ext cx="8763000" cy="4830762"/>
          </a:xfrm>
        </p:spPr>
        <p:txBody>
          <a:bodyPr>
            <a:normAutofit/>
          </a:bodyPr>
          <a:lstStyle/>
          <a:p>
            <a:r>
              <a:rPr lang="en-US" sz="2800" dirty="0"/>
              <a:t>Username</a:t>
            </a:r>
          </a:p>
          <a:p>
            <a:r>
              <a:rPr lang="en-US" sz="2800" dirty="0"/>
              <a:t>Email address</a:t>
            </a:r>
          </a:p>
          <a:p>
            <a:r>
              <a:rPr lang="en-US" sz="2800" dirty="0"/>
              <a:t>Passwords</a:t>
            </a:r>
          </a:p>
          <a:p>
            <a:r>
              <a:rPr lang="en-US" sz="2800" dirty="0"/>
              <a:t>PINs</a:t>
            </a:r>
          </a:p>
          <a:p>
            <a:r>
              <a:rPr lang="en-US" sz="2800" dirty="0"/>
              <a:t>Codes</a:t>
            </a:r>
          </a:p>
          <a:p>
            <a:r>
              <a:rPr lang="en-US" sz="2800" dirty="0"/>
              <a:t>Security Questions</a:t>
            </a:r>
          </a:p>
          <a:p>
            <a:r>
              <a:rPr lang="en-US" sz="2800" dirty="0"/>
              <a:t>Physical address</a:t>
            </a:r>
          </a:p>
          <a:p>
            <a:r>
              <a:rPr lang="en-US" sz="2800" dirty="0"/>
              <a:t>Phone number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E43AAA-F4EE-49AF-BC77-A6BA378C5A5B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548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5"/>
          <p:cNvSpPr>
            <a:spLocks noGrp="1" noChangeArrowheads="1"/>
          </p:cNvSpPr>
          <p:nvPr>
            <p:ph type="title"/>
          </p:nvPr>
        </p:nvSpPr>
        <p:spPr>
          <a:xfrm>
            <a:off x="1524000" y="274638"/>
            <a:ext cx="7162800" cy="11430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/>
              <a:t>Chapter 12 (Domain 2.4)</a:t>
            </a:r>
            <a:br>
              <a:rPr lang="en-US" b="1" dirty="0"/>
            </a:br>
            <a:r>
              <a:rPr lang="en-US" b="1" dirty="0"/>
              <a:t>Learning Objectives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600201"/>
            <a:ext cx="8686800" cy="914400"/>
          </a:xfrm>
        </p:spPr>
        <p:txBody>
          <a:bodyPr>
            <a:normAutofit/>
          </a:bodyPr>
          <a:lstStyle/>
          <a:p>
            <a:r>
              <a:rPr lang="en-US" sz="2400" dirty="0"/>
              <a:t>Summarize authentication and authorization design concepts.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E43AAA-F4EE-49AF-BC77-A6BA378C5A5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40992CC-3D2F-82DE-0486-F07C4BC239DD}"/>
              </a:ext>
            </a:extLst>
          </p:cNvPr>
          <p:cNvSpPr txBox="1">
            <a:spLocks/>
          </p:cNvSpPr>
          <p:nvPr/>
        </p:nvSpPr>
        <p:spPr bwMode="auto">
          <a:xfrm>
            <a:off x="566928" y="2332037"/>
            <a:ext cx="4038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Authentication methods</a:t>
            </a:r>
          </a:p>
          <a:p>
            <a:pPr lvl="1"/>
            <a:r>
              <a:rPr lang="en-US" sz="1600" dirty="0"/>
              <a:t>Directory services</a:t>
            </a:r>
          </a:p>
          <a:p>
            <a:pPr lvl="1"/>
            <a:r>
              <a:rPr lang="en-US" sz="1600" dirty="0"/>
              <a:t>Federation </a:t>
            </a:r>
          </a:p>
          <a:p>
            <a:pPr lvl="1"/>
            <a:r>
              <a:rPr lang="en-US" sz="1600" dirty="0"/>
              <a:t>Attestation</a:t>
            </a:r>
          </a:p>
          <a:p>
            <a:pPr lvl="1"/>
            <a:r>
              <a:rPr lang="en-US" sz="1600" dirty="0"/>
              <a:t>Technologies</a:t>
            </a:r>
          </a:p>
          <a:p>
            <a:pPr lvl="1"/>
            <a:r>
              <a:rPr lang="en-US" sz="1600" dirty="0"/>
              <a:t>Time-based on-password (TOTP)</a:t>
            </a:r>
          </a:p>
          <a:p>
            <a:pPr lvl="1"/>
            <a:r>
              <a:rPr lang="en-US" sz="1600" dirty="0"/>
              <a:t>HMAC-based one-time password (HOTP)</a:t>
            </a:r>
          </a:p>
          <a:p>
            <a:pPr lvl="1"/>
            <a:r>
              <a:rPr lang="en-US" sz="1600" dirty="0"/>
              <a:t>Short message service (SMS)</a:t>
            </a:r>
          </a:p>
          <a:p>
            <a:pPr lvl="1"/>
            <a:r>
              <a:rPr lang="en-US" sz="1600" dirty="0"/>
              <a:t>Token key</a:t>
            </a:r>
          </a:p>
          <a:p>
            <a:pPr lvl="1"/>
            <a:r>
              <a:rPr lang="en-US" sz="1600" dirty="0"/>
              <a:t>Statice codes</a:t>
            </a:r>
          </a:p>
          <a:p>
            <a:pPr lvl="1"/>
            <a:r>
              <a:rPr lang="en-US" sz="1600" dirty="0"/>
              <a:t>Authentication applications</a:t>
            </a:r>
          </a:p>
          <a:p>
            <a:pPr lvl="1"/>
            <a:r>
              <a:rPr lang="en-US" sz="1600" dirty="0"/>
              <a:t>Push notifications</a:t>
            </a:r>
          </a:p>
          <a:p>
            <a:pPr lvl="1"/>
            <a:r>
              <a:rPr lang="en-US" sz="1600" dirty="0"/>
              <a:t>Phone call</a:t>
            </a:r>
          </a:p>
          <a:p>
            <a:r>
              <a:rPr lang="en-US" sz="1600" b="1" dirty="0"/>
              <a:t>Smart card authentication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7096489A-5CF9-D1A1-2B12-AC7B9208921D}"/>
              </a:ext>
            </a:extLst>
          </p:cNvPr>
          <p:cNvSpPr txBox="1">
            <a:spLocks/>
          </p:cNvSpPr>
          <p:nvPr/>
        </p:nvSpPr>
        <p:spPr>
          <a:xfrm>
            <a:off x="4703064" y="2332037"/>
            <a:ext cx="4038600" cy="4525963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b="1" dirty="0"/>
              <a:t>Biometrics</a:t>
            </a:r>
          </a:p>
          <a:p>
            <a:pPr lvl="1"/>
            <a:r>
              <a:rPr lang="en-US" sz="2500" dirty="0"/>
              <a:t>Fingerprint</a:t>
            </a:r>
          </a:p>
          <a:p>
            <a:pPr lvl="1"/>
            <a:r>
              <a:rPr lang="en-US" sz="2500" dirty="0"/>
              <a:t>Retina</a:t>
            </a:r>
          </a:p>
          <a:p>
            <a:pPr lvl="1"/>
            <a:r>
              <a:rPr lang="en-US" sz="2500" dirty="0"/>
              <a:t>Iris</a:t>
            </a:r>
          </a:p>
          <a:p>
            <a:pPr lvl="1"/>
            <a:r>
              <a:rPr lang="en-US" sz="2500" dirty="0"/>
              <a:t>Facial</a:t>
            </a:r>
          </a:p>
          <a:p>
            <a:pPr lvl="1"/>
            <a:r>
              <a:rPr lang="en-US" sz="2500" dirty="0"/>
              <a:t>Voice</a:t>
            </a:r>
          </a:p>
          <a:p>
            <a:pPr lvl="1"/>
            <a:r>
              <a:rPr lang="en-US" sz="2500" dirty="0"/>
              <a:t>Vein</a:t>
            </a:r>
          </a:p>
          <a:p>
            <a:pPr lvl="1"/>
            <a:r>
              <a:rPr lang="en-US" sz="2500" dirty="0"/>
              <a:t>Gait analysis</a:t>
            </a:r>
          </a:p>
          <a:p>
            <a:pPr lvl="1"/>
            <a:r>
              <a:rPr lang="en-US" sz="2500" dirty="0"/>
              <a:t>Efficacy rates</a:t>
            </a:r>
          </a:p>
          <a:p>
            <a:pPr lvl="1"/>
            <a:r>
              <a:rPr lang="en-US" sz="2500" dirty="0"/>
              <a:t>False acceptance</a:t>
            </a:r>
          </a:p>
          <a:p>
            <a:pPr lvl="1"/>
            <a:r>
              <a:rPr lang="en-US" sz="2500" dirty="0"/>
              <a:t>False rejection</a:t>
            </a:r>
          </a:p>
          <a:p>
            <a:pPr lvl="1"/>
            <a:r>
              <a:rPr lang="en-US" sz="2500" dirty="0"/>
              <a:t>Crossover error rate</a:t>
            </a:r>
          </a:p>
          <a:p>
            <a:r>
              <a:rPr lang="en-US" sz="2500" b="1" dirty="0"/>
              <a:t>Multifactor authentication (MFA) attributes</a:t>
            </a:r>
          </a:p>
          <a:p>
            <a:pPr lvl="1"/>
            <a:r>
              <a:rPr lang="en-US" sz="2500" dirty="0"/>
              <a:t>Factors</a:t>
            </a:r>
          </a:p>
          <a:p>
            <a:pPr lvl="2"/>
            <a:r>
              <a:rPr lang="en-US" sz="2500" dirty="0"/>
              <a:t>Something you know</a:t>
            </a:r>
          </a:p>
          <a:p>
            <a:pPr lvl="2"/>
            <a:r>
              <a:rPr lang="en-US" sz="2500" dirty="0"/>
              <a:t>Something you have</a:t>
            </a:r>
          </a:p>
          <a:p>
            <a:pPr lvl="2"/>
            <a:r>
              <a:rPr lang="en-US" sz="2500" dirty="0"/>
              <a:t>Something you are</a:t>
            </a:r>
          </a:p>
          <a:p>
            <a:pPr lvl="1"/>
            <a:r>
              <a:rPr lang="en-US" sz="2500" dirty="0"/>
              <a:t>Attributes</a:t>
            </a:r>
          </a:p>
          <a:p>
            <a:pPr lvl="2"/>
            <a:r>
              <a:rPr lang="en-US" sz="2500" dirty="0"/>
              <a:t>Somewhere you are</a:t>
            </a:r>
          </a:p>
          <a:p>
            <a:pPr lvl="2"/>
            <a:r>
              <a:rPr lang="en-US" sz="2500" dirty="0"/>
              <a:t>Something you can doo</a:t>
            </a:r>
          </a:p>
          <a:p>
            <a:pPr lvl="2"/>
            <a:r>
              <a:rPr lang="en-US" sz="2500" dirty="0"/>
              <a:t>Something you exhibit</a:t>
            </a:r>
          </a:p>
          <a:p>
            <a:pPr lvl="2"/>
            <a:r>
              <a:rPr lang="en-US" sz="2500" dirty="0"/>
              <a:t>Someone you know</a:t>
            </a:r>
          </a:p>
          <a:p>
            <a:r>
              <a:rPr lang="en-US" sz="2500" b="1" dirty="0"/>
              <a:t>Authentication, authorization, and accounting (AAA)</a:t>
            </a:r>
          </a:p>
          <a:p>
            <a:r>
              <a:rPr lang="en-US" sz="2500" b="1" dirty="0"/>
              <a:t>Cloud vs on-premises requirements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5"/>
          <p:cNvSpPr>
            <a:spLocks noGrp="1" noChangeArrowheads="1"/>
          </p:cNvSpPr>
          <p:nvPr>
            <p:ph type="title"/>
          </p:nvPr>
        </p:nvSpPr>
        <p:spPr>
          <a:xfrm>
            <a:off x="1676400" y="274638"/>
            <a:ext cx="7239000" cy="11430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600" b="1" dirty="0"/>
              <a:t>Something You Have</a:t>
            </a:r>
            <a:endParaRPr lang="en-US" sz="3600" dirty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752600"/>
            <a:ext cx="8763000" cy="4830762"/>
          </a:xfrm>
        </p:spPr>
        <p:txBody>
          <a:bodyPr>
            <a:normAutofit/>
          </a:bodyPr>
          <a:lstStyle/>
          <a:p>
            <a:r>
              <a:rPr lang="en-US" sz="2800" dirty="0"/>
              <a:t>Smart cards/PIV cards</a:t>
            </a:r>
          </a:p>
          <a:p>
            <a:r>
              <a:rPr lang="en-US" sz="2800" dirty="0"/>
              <a:t>Security tokens</a:t>
            </a:r>
          </a:p>
          <a:p>
            <a:r>
              <a:rPr lang="en-US" sz="2800" dirty="0"/>
              <a:t>Badges</a:t>
            </a:r>
          </a:p>
          <a:p>
            <a:r>
              <a:rPr lang="en-US" sz="2800" dirty="0"/>
              <a:t>Smartphones</a:t>
            </a:r>
          </a:p>
          <a:p>
            <a:r>
              <a:rPr lang="en-US" sz="2800" dirty="0"/>
              <a:t>OTP generators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E43AAA-F4EE-49AF-BC77-A6BA378C5A5B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7930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5"/>
          <p:cNvSpPr>
            <a:spLocks noGrp="1" noChangeArrowheads="1"/>
          </p:cNvSpPr>
          <p:nvPr>
            <p:ph type="title"/>
          </p:nvPr>
        </p:nvSpPr>
        <p:spPr>
          <a:xfrm>
            <a:off x="1676400" y="274638"/>
            <a:ext cx="7239000" cy="11430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600" b="1" dirty="0"/>
              <a:t>Something You Are</a:t>
            </a:r>
            <a:endParaRPr lang="en-US" sz="3600" dirty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752600"/>
            <a:ext cx="4419600" cy="483076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Fingerprints </a:t>
            </a:r>
          </a:p>
          <a:p>
            <a:pPr lvl="1"/>
            <a:r>
              <a:rPr lang="en-US" dirty="0"/>
              <a:t>loops, arches, and whorls</a:t>
            </a:r>
          </a:p>
          <a:p>
            <a:r>
              <a:rPr lang="en-US" dirty="0"/>
              <a:t>Palm scans</a:t>
            </a:r>
          </a:p>
          <a:p>
            <a:pPr lvl="1"/>
            <a:r>
              <a:rPr lang="en-US" dirty="0"/>
              <a:t>Palm geometry</a:t>
            </a:r>
          </a:p>
          <a:p>
            <a:pPr lvl="1"/>
            <a:r>
              <a:rPr lang="en-US" dirty="0"/>
              <a:t>Veins</a:t>
            </a:r>
          </a:p>
          <a:p>
            <a:r>
              <a:rPr lang="en-US" dirty="0"/>
              <a:t>Facial recognition</a:t>
            </a:r>
          </a:p>
          <a:p>
            <a:r>
              <a:rPr lang="en-US" dirty="0"/>
              <a:t>Retina scan</a:t>
            </a:r>
          </a:p>
          <a:p>
            <a:pPr lvl="1"/>
            <a:r>
              <a:rPr lang="en-US" dirty="0"/>
              <a:t>Infrared light</a:t>
            </a:r>
          </a:p>
          <a:p>
            <a:r>
              <a:rPr lang="en-US" dirty="0"/>
              <a:t>Iris scan</a:t>
            </a:r>
          </a:p>
          <a:p>
            <a:pPr lvl="1"/>
            <a:r>
              <a:rPr lang="en-US" dirty="0"/>
              <a:t>Ultraviolet light</a:t>
            </a:r>
          </a:p>
          <a:p>
            <a:r>
              <a:rPr lang="en-US" dirty="0"/>
              <a:t>Gait biometrics</a:t>
            </a:r>
          </a:p>
          <a:p>
            <a:pPr lvl="1"/>
            <a:r>
              <a:rPr lang="en-US" dirty="0"/>
              <a:t>Walking</a:t>
            </a:r>
          </a:p>
          <a:p>
            <a:r>
              <a:rPr lang="en-US" dirty="0"/>
              <a:t>Heartbeat biometrics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E43AAA-F4EE-49AF-BC77-A6BA378C5A5B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5B9E4C0-9F04-4E44-BFB0-654B81F5691D}"/>
              </a:ext>
            </a:extLst>
          </p:cNvPr>
          <p:cNvGrpSpPr/>
          <p:nvPr/>
        </p:nvGrpSpPr>
        <p:grpSpPr>
          <a:xfrm>
            <a:off x="4191000" y="2071774"/>
            <a:ext cx="4495800" cy="4024226"/>
            <a:chOff x="5958776" y="1825625"/>
            <a:chExt cx="5395024" cy="4497213"/>
          </a:xfrm>
        </p:grpSpPr>
        <p:pic>
          <p:nvPicPr>
            <p:cNvPr id="6" name="Content Placeholder 6">
              <a:extLst>
                <a:ext uri="{FF2B5EF4-FFF2-40B4-BE49-F238E27FC236}">
                  <a16:creationId xmlns:a16="http://schemas.microsoft.com/office/drawing/2014/main" id="{27BFBE34-F068-44B7-9515-44A185619E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2327" b="12552"/>
            <a:stretch/>
          </p:blipFill>
          <p:spPr>
            <a:xfrm>
              <a:off x="6019800" y="1825625"/>
              <a:ext cx="2549904" cy="145708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E83B82B-41F7-4C82-90A9-73D6BE4F05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79829" y="1914923"/>
              <a:ext cx="2173971" cy="136779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6094346-0406-4BBC-BE85-852D29505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58776" y="3536905"/>
              <a:ext cx="2671953" cy="147800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B2831CC-F5C3-44B5-A5EC-3E88747A3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19800" y="5128930"/>
              <a:ext cx="4021584" cy="1193908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4527D1C-7DE2-4EBA-8532-FCF030507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469204" y="3440322"/>
              <a:ext cx="1671172" cy="16711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890026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5"/>
          <p:cNvSpPr>
            <a:spLocks noGrp="1" noChangeArrowheads="1"/>
          </p:cNvSpPr>
          <p:nvPr>
            <p:ph type="title"/>
          </p:nvPr>
        </p:nvSpPr>
        <p:spPr>
          <a:xfrm>
            <a:off x="1676400" y="274638"/>
            <a:ext cx="7239000" cy="11430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600" b="1" dirty="0"/>
              <a:t>Attributes</a:t>
            </a:r>
            <a:endParaRPr lang="en-US" sz="3600" dirty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752600"/>
            <a:ext cx="87630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Attributes are collections of artifacts, like the factors previously presented, but rather than focus on the authentication item, they focus on elements associated with the user. </a:t>
            </a:r>
          </a:p>
          <a:p>
            <a:endParaRPr lang="en-US" dirty="0"/>
          </a:p>
          <a:p>
            <a:r>
              <a:rPr lang="en-US" dirty="0"/>
              <a:t>Common attributes include the user’s location, their ability to perform a task, or something about the user themselves. </a:t>
            </a:r>
          </a:p>
          <a:p>
            <a:endParaRPr lang="en-US" dirty="0"/>
          </a:p>
          <a:p>
            <a:r>
              <a:rPr lang="en-US" dirty="0"/>
              <a:t>These attributes are discussed in the following sections.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E43AAA-F4EE-49AF-BC77-A6BA378C5A5B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0151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5"/>
          <p:cNvSpPr>
            <a:spLocks noGrp="1" noChangeArrowheads="1"/>
          </p:cNvSpPr>
          <p:nvPr>
            <p:ph type="title"/>
          </p:nvPr>
        </p:nvSpPr>
        <p:spPr>
          <a:xfrm>
            <a:off x="1676400" y="274638"/>
            <a:ext cx="7239000" cy="11430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600" b="1" dirty="0"/>
              <a:t>Somewhere You Are</a:t>
            </a:r>
            <a:endParaRPr lang="en-US" sz="3600" dirty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752600"/>
            <a:ext cx="8763000" cy="483076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One of the more discriminant authentication factors is your location, or somewhere you are. </a:t>
            </a:r>
          </a:p>
          <a:p>
            <a:endParaRPr lang="en-US" dirty="0"/>
          </a:p>
          <a:p>
            <a:r>
              <a:rPr lang="en-US" dirty="0"/>
              <a:t>When a mobile device is used, GPS can identify where the device is currently located. </a:t>
            </a:r>
          </a:p>
          <a:p>
            <a:endParaRPr lang="en-US" dirty="0"/>
          </a:p>
          <a:p>
            <a:r>
              <a:rPr lang="en-US" dirty="0"/>
              <a:t>When you are logged on to a local, wired desktop connection, it shows you are in the building. </a:t>
            </a:r>
          </a:p>
          <a:p>
            <a:endParaRPr lang="en-US" dirty="0"/>
          </a:p>
          <a:p>
            <a:r>
              <a:rPr lang="en-US" dirty="0"/>
              <a:t>Both of these can be compared to records to see if you are really there or should be there. </a:t>
            </a:r>
          </a:p>
          <a:p>
            <a:pPr lvl="1"/>
            <a:r>
              <a:rPr lang="en-US" dirty="0"/>
              <a:t>If you are badged into your building, and at your desk on a wired PC, then a second connection with a different location would be suspect, as you can only be in one place at a time.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E43AAA-F4EE-49AF-BC77-A6BA378C5A5B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0701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5"/>
          <p:cNvSpPr>
            <a:spLocks noGrp="1" noChangeArrowheads="1"/>
          </p:cNvSpPr>
          <p:nvPr>
            <p:ph type="title"/>
          </p:nvPr>
        </p:nvSpPr>
        <p:spPr>
          <a:xfrm>
            <a:off x="1676400" y="274638"/>
            <a:ext cx="7239000" cy="11430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600" b="1" dirty="0"/>
              <a:t>Something You Can Do</a:t>
            </a:r>
            <a:endParaRPr lang="en-US" sz="3600" dirty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752600"/>
            <a:ext cx="8763000" cy="51054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Something you can do specifically refers to a physical action that you perform uniquely. </a:t>
            </a:r>
          </a:p>
          <a:p>
            <a:endParaRPr lang="en-US" dirty="0"/>
          </a:p>
          <a:p>
            <a:r>
              <a:rPr lang="en-US" dirty="0"/>
              <a:t>An example of this is a signature; the movement of the pen and the two-dimensional output are difficult for others to reproduce. </a:t>
            </a:r>
          </a:p>
          <a:p>
            <a:endParaRPr lang="en-US" dirty="0"/>
          </a:p>
          <a:p>
            <a:r>
              <a:rPr lang="en-US" dirty="0"/>
              <a:t>This makes it useful for authentication, but challenges exist in capturing the data, as signature pads are not common peripherals on machines. </a:t>
            </a:r>
          </a:p>
          <a:p>
            <a:endParaRPr lang="en-US" dirty="0"/>
          </a:p>
          <a:p>
            <a:r>
              <a:rPr lang="en-US" dirty="0"/>
              <a:t>Gait analysis, presented earlier, is another example of this attribute. </a:t>
            </a:r>
          </a:p>
          <a:p>
            <a:endParaRPr lang="en-US" dirty="0"/>
          </a:p>
          <a:p>
            <a:r>
              <a:rPr lang="en-US" dirty="0"/>
              <a:t>Something you can do is one of the harder artifacts to capture without specialized hardware, making it less ubiquitous as a method of authentication.</a:t>
            </a:r>
          </a:p>
          <a:p>
            <a:endParaRPr lang="en-US" dirty="0"/>
          </a:p>
          <a:p>
            <a:r>
              <a:rPr lang="en-US" dirty="0"/>
              <a:t>Keystroke dynamics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E43AAA-F4EE-49AF-BC77-A6BA378C5A5B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15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5"/>
          <p:cNvSpPr>
            <a:spLocks noGrp="1" noChangeArrowheads="1"/>
          </p:cNvSpPr>
          <p:nvPr>
            <p:ph type="title"/>
          </p:nvPr>
        </p:nvSpPr>
        <p:spPr>
          <a:xfrm>
            <a:off x="1676400" y="274638"/>
            <a:ext cx="7239000" cy="11430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600" b="1" dirty="0"/>
              <a:t>Something You Exhibit</a:t>
            </a:r>
            <a:endParaRPr lang="en-US" sz="3600" dirty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752600"/>
            <a:ext cx="8763000" cy="483076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Something you exhibit is a special case of a biometric. </a:t>
            </a:r>
          </a:p>
          <a:p>
            <a:endParaRPr lang="en-US" dirty="0"/>
          </a:p>
          <a:p>
            <a:r>
              <a:rPr lang="en-US" dirty="0"/>
              <a:t>An example would be a brainwave response to seeing a picture. </a:t>
            </a:r>
          </a:p>
          <a:p>
            <a:endParaRPr lang="en-US" dirty="0"/>
          </a:p>
          <a:p>
            <a:r>
              <a:rPr lang="en-US" dirty="0"/>
              <a:t>Another example would be the results of a lie detector test. </a:t>
            </a:r>
          </a:p>
          <a:p>
            <a:endParaRPr lang="en-US" dirty="0"/>
          </a:p>
          <a:p>
            <a:r>
              <a:rPr lang="en-US" dirty="0"/>
              <a:t>The concept is to present a trigger and measure a response that cannot be faked. </a:t>
            </a:r>
          </a:p>
          <a:p>
            <a:endParaRPr lang="en-US" dirty="0"/>
          </a:p>
          <a:p>
            <a:r>
              <a:rPr lang="en-US" dirty="0"/>
              <a:t>As sensors improve, tracking eye movement and sensing other aspects of responses will become forms that can be used to assist in authentication.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E43AAA-F4EE-49AF-BC77-A6BA378C5A5B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4971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5"/>
          <p:cNvSpPr>
            <a:spLocks noGrp="1" noChangeArrowheads="1"/>
          </p:cNvSpPr>
          <p:nvPr>
            <p:ph type="title"/>
          </p:nvPr>
        </p:nvSpPr>
        <p:spPr>
          <a:xfrm>
            <a:off x="1676400" y="274638"/>
            <a:ext cx="7239000" cy="11430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600" b="1" dirty="0"/>
              <a:t>Someone You Know</a:t>
            </a:r>
            <a:endParaRPr lang="en-US" sz="3600" dirty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752600"/>
            <a:ext cx="8763000" cy="4830762"/>
          </a:xfrm>
        </p:spPr>
        <p:txBody>
          <a:bodyPr>
            <a:normAutofit/>
          </a:bodyPr>
          <a:lstStyle/>
          <a:p>
            <a:r>
              <a:rPr lang="en-US" sz="2800" dirty="0"/>
              <a:t>Someone you know relates to a specific memory, but in this case an individual. </a:t>
            </a:r>
          </a:p>
          <a:p>
            <a:endParaRPr lang="en-US" sz="2800" dirty="0"/>
          </a:p>
          <a:p>
            <a:r>
              <a:rPr lang="en-US" sz="2800" dirty="0"/>
              <a:t>This is the classic “having someone vouch for you” attribute. </a:t>
            </a:r>
          </a:p>
          <a:p>
            <a:endParaRPr lang="en-US" sz="2800" dirty="0"/>
          </a:p>
          <a:p>
            <a:r>
              <a:rPr lang="en-US" sz="2800" dirty="0"/>
              <a:t>Electronically, this can be done via a chain of trust model, and it was commonly used in the past as a result of people signing each other’s keys, indicating trust.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E43AAA-F4EE-49AF-BC77-A6BA378C5A5B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6502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5"/>
          <p:cNvSpPr>
            <a:spLocks noGrp="1" noChangeArrowheads="1"/>
          </p:cNvSpPr>
          <p:nvPr>
            <p:ph type="title"/>
          </p:nvPr>
        </p:nvSpPr>
        <p:spPr>
          <a:xfrm>
            <a:off x="1676400" y="274638"/>
            <a:ext cx="7239000" cy="11430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b="1" dirty="0"/>
              <a:t>Authentication, Authorization, and Accounting (AAA)</a:t>
            </a:r>
            <a:endParaRPr lang="en-US" sz="4000" dirty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752600"/>
            <a:ext cx="8763000" cy="4830762"/>
          </a:xfrm>
        </p:spPr>
        <p:txBody>
          <a:bodyPr>
            <a:normAutofit fontScale="85000" lnSpcReduction="20000"/>
          </a:bodyPr>
          <a:lstStyle/>
          <a:p>
            <a:r>
              <a:rPr lang="en-US" i="1" dirty="0"/>
              <a:t>Authentication</a:t>
            </a:r>
            <a:r>
              <a:rPr lang="en-US" dirty="0"/>
              <a:t> is the process of verifying an identity previously established in a computer system.</a:t>
            </a:r>
          </a:p>
          <a:p>
            <a:endParaRPr lang="en-US" i="1" dirty="0"/>
          </a:p>
          <a:p>
            <a:r>
              <a:rPr lang="en-US" i="1" dirty="0"/>
              <a:t>Authorization</a:t>
            </a:r>
            <a:r>
              <a:rPr lang="en-US" dirty="0"/>
              <a:t> is the process of permitting or denying access to a specific resource. </a:t>
            </a:r>
          </a:p>
          <a:p>
            <a:endParaRPr lang="en-US" i="1" dirty="0"/>
          </a:p>
          <a:p>
            <a:r>
              <a:rPr lang="en-US" i="1" dirty="0"/>
              <a:t>Accounting</a:t>
            </a:r>
            <a:r>
              <a:rPr lang="en-US" dirty="0"/>
              <a:t> is the process of ascribing resource usage by account for the purpose of tracking resource utilization.</a:t>
            </a:r>
          </a:p>
          <a:p>
            <a:endParaRPr lang="en-US" dirty="0"/>
          </a:p>
          <a:p>
            <a:r>
              <a:rPr lang="en-US" dirty="0"/>
              <a:t>Together, they make up the AAA framework for identity access security.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E43AAA-F4EE-49AF-BC77-A6BA378C5A5B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9100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5"/>
          <p:cNvSpPr>
            <a:spLocks noGrp="1" noChangeArrowheads="1"/>
          </p:cNvSpPr>
          <p:nvPr>
            <p:ph type="title"/>
          </p:nvPr>
        </p:nvSpPr>
        <p:spPr>
          <a:xfrm>
            <a:off x="1676400" y="274638"/>
            <a:ext cx="7239000" cy="11430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b="1" dirty="0"/>
              <a:t>Cloud vs. On-premises Requirements</a:t>
            </a:r>
            <a:endParaRPr lang="en-US" sz="4000" dirty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752600"/>
            <a:ext cx="8763000" cy="483076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Authentication to cloud versus on-premises requirements is basically a revisiting of the identity and authentication problem all over again. </a:t>
            </a:r>
          </a:p>
          <a:p>
            <a:endParaRPr lang="en-US" dirty="0"/>
          </a:p>
          <a:p>
            <a:r>
              <a:rPr lang="en-US" dirty="0"/>
              <a:t>When establishing either a cloud or on-premises system, you use identity and authentication as the foundation of your security effort.</a:t>
            </a:r>
          </a:p>
          <a:p>
            <a:pPr lvl="1"/>
            <a:r>
              <a:rPr lang="en-US" dirty="0"/>
              <a:t>Active Directory</a:t>
            </a:r>
          </a:p>
          <a:p>
            <a:pPr lvl="1"/>
            <a:r>
              <a:rPr lang="en-US" dirty="0"/>
              <a:t>Federated Identity Management (FIM)</a:t>
            </a:r>
          </a:p>
          <a:p>
            <a:pPr lvl="2"/>
            <a:r>
              <a:rPr lang="en-US" dirty="0"/>
              <a:t>SAML</a:t>
            </a:r>
          </a:p>
          <a:p>
            <a:pPr lvl="2"/>
            <a:r>
              <a:rPr lang="en-US" dirty="0"/>
              <a:t>OpenID</a:t>
            </a:r>
          </a:p>
          <a:p>
            <a:pPr lvl="2"/>
            <a:r>
              <a:rPr lang="en-US" dirty="0"/>
              <a:t>OAuth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E43AAA-F4EE-49AF-BC77-A6BA378C5A5B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541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5"/>
          <p:cNvSpPr>
            <a:spLocks noGrp="1" noChangeArrowheads="1"/>
          </p:cNvSpPr>
          <p:nvPr>
            <p:ph type="title"/>
          </p:nvPr>
        </p:nvSpPr>
        <p:spPr>
          <a:xfrm>
            <a:off x="1676400" y="274638"/>
            <a:ext cx="7239000" cy="11430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600" b="1" dirty="0"/>
              <a:t>Authentication Methods</a:t>
            </a:r>
            <a:endParaRPr lang="en-US" sz="3600" dirty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752600"/>
            <a:ext cx="8763000" cy="4830762"/>
          </a:xfrm>
        </p:spPr>
        <p:txBody>
          <a:bodyPr>
            <a:normAutofit/>
          </a:bodyPr>
          <a:lstStyle/>
          <a:p>
            <a:r>
              <a:rPr lang="en-US" dirty="0"/>
              <a:t>Authentication is the process of verifying an identity previously established in a computer system. </a:t>
            </a:r>
          </a:p>
          <a:p>
            <a:endParaRPr lang="en-US" dirty="0"/>
          </a:p>
          <a:p>
            <a:r>
              <a:rPr lang="en-US" dirty="0"/>
              <a:t>There are a variety of methods of performing this function, each with its advantages and disadvantages, as detailed in the following sections.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E43AAA-F4EE-49AF-BC77-A6BA378C5A5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229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5"/>
          <p:cNvSpPr>
            <a:spLocks noGrp="1" noChangeArrowheads="1"/>
          </p:cNvSpPr>
          <p:nvPr>
            <p:ph type="title"/>
          </p:nvPr>
        </p:nvSpPr>
        <p:spPr>
          <a:xfrm>
            <a:off x="1676400" y="274638"/>
            <a:ext cx="7239000" cy="11430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600" b="1" dirty="0"/>
              <a:t>Directory Services</a:t>
            </a:r>
            <a:endParaRPr lang="en-US" sz="3600" dirty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752600"/>
            <a:ext cx="8763000" cy="510540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A directory is a data storage mechanism similar to a database, but it has several distinct differences designed to provide efficient data-retrieval services compared to standard database mechanisms. </a:t>
            </a:r>
          </a:p>
          <a:p>
            <a:endParaRPr lang="en-US" dirty="0"/>
          </a:p>
          <a:p>
            <a:r>
              <a:rPr lang="en-US" dirty="0"/>
              <a:t>A directory is designed and optimized for reading data, offering very fast search and retrieval operations. </a:t>
            </a:r>
          </a:p>
          <a:p>
            <a:endParaRPr lang="en-US" dirty="0"/>
          </a:p>
          <a:p>
            <a:r>
              <a:rPr lang="en-US" dirty="0"/>
              <a:t>The types of information stored in a directory tend to be descriptive attribute data.</a:t>
            </a:r>
          </a:p>
          <a:p>
            <a:endParaRPr lang="en-US" dirty="0"/>
          </a:p>
          <a:p>
            <a:r>
              <a:rPr lang="en-US" dirty="0"/>
              <a:t>The data is hierarchically described in a treelike structure, and a network interface for reading is typical. </a:t>
            </a:r>
          </a:p>
          <a:p>
            <a:endParaRPr lang="en-US" dirty="0"/>
          </a:p>
          <a:p>
            <a:r>
              <a:rPr lang="en-US" dirty="0"/>
              <a:t>Common uses of directories include e-mail address lists, domain server data, and resource maps of network resources.</a:t>
            </a:r>
          </a:p>
          <a:p>
            <a:endParaRPr lang="en-US" i="1" dirty="0"/>
          </a:p>
          <a:p>
            <a:r>
              <a:rPr lang="en-US" b="1" i="1" dirty="0"/>
              <a:t>Lightweight Directory Access Protocol (LDAP) </a:t>
            </a:r>
            <a:r>
              <a:rPr lang="en-US" dirty="0"/>
              <a:t>is commonly used to handle user authentication and authorization and to control access to Active Directory (AD) objects.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E43AAA-F4EE-49AF-BC77-A6BA378C5A5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994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5"/>
          <p:cNvSpPr>
            <a:spLocks noGrp="1" noChangeArrowheads="1"/>
          </p:cNvSpPr>
          <p:nvPr>
            <p:ph type="title"/>
          </p:nvPr>
        </p:nvSpPr>
        <p:spPr>
          <a:xfrm>
            <a:off x="1676400" y="274638"/>
            <a:ext cx="7239000" cy="11430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600" b="1" dirty="0"/>
              <a:t>Directory Services</a:t>
            </a:r>
            <a:endParaRPr lang="en-US" sz="3600" dirty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752600"/>
            <a:ext cx="8763000" cy="51054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X.500 was created as a standard for directory services. </a:t>
            </a:r>
          </a:p>
          <a:p>
            <a:endParaRPr lang="en-US" dirty="0"/>
          </a:p>
          <a:p>
            <a:r>
              <a:rPr lang="en-US" dirty="0"/>
              <a:t>LDAP can interface with X.500 services and, most importantly, can be used over TCP with significantly fewer computing resources than a full X.500 implementation. </a:t>
            </a:r>
          </a:p>
          <a:p>
            <a:endParaRPr lang="en-US" dirty="0"/>
          </a:p>
          <a:p>
            <a:r>
              <a:rPr lang="en-US" dirty="0"/>
              <a:t>LDAP offers all of the functionality most directories need and is easier and more economical to implement; hence, LDAP has become the Internet standard for directory services. </a:t>
            </a:r>
          </a:p>
          <a:p>
            <a:endParaRPr lang="en-US" dirty="0"/>
          </a:p>
          <a:p>
            <a:r>
              <a:rPr lang="en-US" dirty="0"/>
              <a:t>A client starts an LDAP session by connecting to an LDAP server, called a Directory System Agent (DSA), which is by default on TCP and UDP port 389 or on port 636 for LDAPS (LDAP over SSL).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E43AAA-F4EE-49AF-BC77-A6BA378C5A5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662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5"/>
          <p:cNvSpPr>
            <a:spLocks noGrp="1" noChangeArrowheads="1"/>
          </p:cNvSpPr>
          <p:nvPr>
            <p:ph type="title"/>
          </p:nvPr>
        </p:nvSpPr>
        <p:spPr>
          <a:xfrm>
            <a:off x="1676400" y="274638"/>
            <a:ext cx="7239000" cy="11430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600" b="1" dirty="0"/>
              <a:t>Federation</a:t>
            </a:r>
            <a:endParaRPr lang="en-US" sz="3600" dirty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752600"/>
            <a:ext cx="8763000" cy="51054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Federation, or identity federation, defines policies, protocols, and practices to manage identities across systems and organizations. </a:t>
            </a:r>
          </a:p>
          <a:p>
            <a:endParaRPr lang="en-US" dirty="0"/>
          </a:p>
          <a:p>
            <a:r>
              <a:rPr lang="en-US" dirty="0"/>
              <a:t>Federation’s ultimate goal is to allow users to seamlessly access data or systems across domains. </a:t>
            </a:r>
          </a:p>
          <a:p>
            <a:endParaRPr lang="en-US" dirty="0"/>
          </a:p>
          <a:p>
            <a:r>
              <a:rPr lang="en-US" dirty="0"/>
              <a:t>Federation is enabled through the use of industry standards such as Security Assertion Markup Language (SAML), discussed in Chapter 24, “Implement Authentication and Authorization.”</a:t>
            </a:r>
          </a:p>
          <a:p>
            <a:endParaRPr lang="en-US" dirty="0"/>
          </a:p>
          <a:p>
            <a:r>
              <a:rPr lang="en-US" dirty="0"/>
              <a:t>Federated identity access management systems allow users to authenticate and access resources across multiple enterprises using a single credential.</a:t>
            </a:r>
          </a:p>
          <a:p>
            <a:endParaRPr lang="en-US" dirty="0"/>
          </a:p>
          <a:p>
            <a:r>
              <a:rPr lang="en-US" dirty="0"/>
              <a:t>Don’t confuse this with single sign-on (SSO), which allows users access to multiple resources within a single organization or enterprise.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E43AAA-F4EE-49AF-BC77-A6BA378C5A5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892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5"/>
          <p:cNvSpPr>
            <a:spLocks noGrp="1" noChangeArrowheads="1"/>
          </p:cNvSpPr>
          <p:nvPr>
            <p:ph type="title"/>
          </p:nvPr>
        </p:nvSpPr>
        <p:spPr>
          <a:xfrm>
            <a:off x="1676400" y="274638"/>
            <a:ext cx="7239000" cy="11430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600" b="1" dirty="0"/>
              <a:t>Attestation</a:t>
            </a:r>
            <a:endParaRPr lang="en-US" sz="3600" dirty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752600"/>
            <a:ext cx="8763000" cy="483076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Attestation is the supplying of proof or evidence of some fact. </a:t>
            </a:r>
          </a:p>
          <a:p>
            <a:endParaRPr lang="en-US" dirty="0"/>
          </a:p>
          <a:p>
            <a:r>
              <a:rPr lang="en-US" dirty="0"/>
              <a:t>In the case of authentication, attestation can be done by a service that checks the credentials supplied, and if they are correct and match the required values, the service can attest that the entry is valid or correct. </a:t>
            </a:r>
          </a:p>
          <a:p>
            <a:endParaRPr lang="en-US" dirty="0"/>
          </a:p>
          <a:p>
            <a:r>
              <a:rPr lang="en-US" dirty="0"/>
              <a:t>Attestation is used throughout cybersecurity whenever a third party or entity verifies an object as valid, or an item as correct in value.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E43AAA-F4EE-49AF-BC77-A6BA378C5A5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29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5"/>
          <p:cNvSpPr>
            <a:spLocks noGrp="1" noChangeArrowheads="1"/>
          </p:cNvSpPr>
          <p:nvPr>
            <p:ph type="title"/>
          </p:nvPr>
        </p:nvSpPr>
        <p:spPr>
          <a:xfrm>
            <a:off x="1676400" y="274638"/>
            <a:ext cx="7239000" cy="11430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600" b="1" dirty="0"/>
              <a:t>Technologies</a:t>
            </a:r>
            <a:endParaRPr lang="en-US" sz="3600" dirty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752600"/>
            <a:ext cx="4419600" cy="483076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There are multiple ways to perform authentication, and multiple technologies can be employed to assist in the effort.</a:t>
            </a:r>
          </a:p>
          <a:p>
            <a:pPr lvl="1"/>
            <a:r>
              <a:rPr lang="en-US" dirty="0"/>
              <a:t>Time-based One-Time Password (TOTP)</a:t>
            </a:r>
          </a:p>
          <a:p>
            <a:pPr lvl="1"/>
            <a:r>
              <a:rPr lang="en-US" dirty="0"/>
              <a:t>HMAC-based One-Time Password (HOTP)</a:t>
            </a:r>
          </a:p>
          <a:p>
            <a:pPr lvl="1"/>
            <a:r>
              <a:rPr lang="en-US" dirty="0"/>
              <a:t>Short Message Service (SMS)</a:t>
            </a:r>
          </a:p>
          <a:p>
            <a:pPr lvl="1"/>
            <a:r>
              <a:rPr lang="en-US" dirty="0"/>
              <a:t>Token Key</a:t>
            </a:r>
          </a:p>
          <a:p>
            <a:pPr lvl="1"/>
            <a:r>
              <a:rPr lang="en-US" dirty="0"/>
              <a:t>Static Codes</a:t>
            </a:r>
          </a:p>
          <a:p>
            <a:pPr lvl="1"/>
            <a:r>
              <a:rPr lang="en-US" dirty="0"/>
              <a:t>Authentication Applications</a:t>
            </a:r>
          </a:p>
          <a:p>
            <a:pPr lvl="1"/>
            <a:r>
              <a:rPr lang="en-US" dirty="0"/>
              <a:t>Push Notifications</a:t>
            </a:r>
          </a:p>
          <a:p>
            <a:pPr lvl="1"/>
            <a:r>
              <a:rPr lang="en-US" dirty="0"/>
              <a:t>Phone Call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E43AAA-F4EE-49AF-BC77-A6BA378C5A5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845A45CF-BFA2-4E3E-87B4-9DAB5EDAEC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904" y="2399150"/>
            <a:ext cx="4373012" cy="346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074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5"/>
          <p:cNvSpPr>
            <a:spLocks noGrp="1" noChangeArrowheads="1"/>
          </p:cNvSpPr>
          <p:nvPr>
            <p:ph type="title"/>
          </p:nvPr>
        </p:nvSpPr>
        <p:spPr>
          <a:xfrm>
            <a:off x="1676400" y="274638"/>
            <a:ext cx="7239000" cy="11430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600" b="1" dirty="0"/>
              <a:t>Smart Card Authentication</a:t>
            </a:r>
            <a:endParaRPr lang="en-US" sz="3600" dirty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752600"/>
            <a:ext cx="8763000" cy="51054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 smart card (also known as an integrated circuit card [ICC] or chip card) is a credit card–sized card with embedded integrated circuits that is used to provide identification security authentication. </a:t>
            </a:r>
          </a:p>
          <a:p>
            <a:endParaRPr lang="en-US" dirty="0"/>
          </a:p>
          <a:p>
            <a:r>
              <a:rPr lang="en-US" dirty="0"/>
              <a:t>Smart cards can increase physical security because they can carry long cryptographic tokens that are too long to remember and too large a space to guess.</a:t>
            </a:r>
          </a:p>
          <a:p>
            <a:endParaRPr lang="en-US" dirty="0"/>
          </a:p>
          <a:p>
            <a:r>
              <a:rPr lang="en-US" dirty="0"/>
              <a:t>Smart cards can be used in a variety of situations where you want to combine something you know (a PIN or password) with something you have (and can’t be duplicated, such as a smart card).</a:t>
            </a:r>
          </a:p>
          <a:p>
            <a:endParaRPr lang="en-US" dirty="0"/>
          </a:p>
          <a:p>
            <a:r>
              <a:rPr lang="en-US" dirty="0"/>
              <a:t>Aka </a:t>
            </a:r>
            <a:r>
              <a:rPr lang="en-US" i="1" dirty="0"/>
              <a:t>Personal Identification Verification (PIV) </a:t>
            </a:r>
            <a:r>
              <a:rPr lang="en-US" dirty="0"/>
              <a:t>card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E43AAA-F4EE-49AF-BC77-A6BA378C5A5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077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289C11AA0AB44595EC353BBA768739" ma:contentTypeVersion="10" ma:contentTypeDescription="Create a new document." ma:contentTypeScope="" ma:versionID="d1c99731b95cc0e617e3398324fc2854">
  <xsd:schema xmlns:xsd="http://www.w3.org/2001/XMLSchema" xmlns:xs="http://www.w3.org/2001/XMLSchema" xmlns:p="http://schemas.microsoft.com/office/2006/metadata/properties" xmlns:ns2="c50467e4-2c06-4b72-b13b-ffd5a4dda326" xmlns:ns3="db2f98d1-a375-4e57-90a4-bf5b96f64ed3" targetNamespace="http://schemas.microsoft.com/office/2006/metadata/properties" ma:root="true" ma:fieldsID="8c1d73bc21da2064f814ae3196394a63" ns2:_="" ns3:_="">
    <xsd:import namespace="c50467e4-2c06-4b72-b13b-ffd5a4dda326"/>
    <xsd:import namespace="db2f98d1-a375-4e57-90a4-bf5b96f64ed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0467e4-2c06-4b72-b13b-ffd5a4dda32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7cd0e2c5-efa8-4cfa-a88b-8e69209b900c}" ma:internalName="TaxCatchAll" ma:showField="CatchAllData" ma:web="c50467e4-2c06-4b72-b13b-ffd5a4dda32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2f98d1-a375-4e57-90a4-bf5b96f64e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d45d3ac6-1551-48e8-8fc6-d83c23d0a2e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b2f98d1-a375-4e57-90a4-bf5b96f64ed3">
      <Terms xmlns="http://schemas.microsoft.com/office/infopath/2007/PartnerControls"/>
    </lcf76f155ced4ddcb4097134ff3c332f>
    <TaxCatchAll xmlns="c50467e4-2c06-4b72-b13b-ffd5a4dda326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41838A0-E23E-42F7-BECB-4464EE857119}"/>
</file>

<file path=customXml/itemProps2.xml><?xml version="1.0" encoding="utf-8"?>
<ds:datastoreItem xmlns:ds="http://schemas.openxmlformats.org/officeDocument/2006/customXml" ds:itemID="{1C0B0726-258C-4E57-8068-9599F33DF1F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DD1A344-B63D-4AE8-BA55-A1B9A7C5717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8185</TotalTime>
  <Words>2000</Words>
  <Application>Microsoft Office PowerPoint</Application>
  <PresentationFormat>On-screen Show (4:3)</PresentationFormat>
  <Paragraphs>280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Tahoma</vt:lpstr>
      <vt:lpstr>Verdana</vt:lpstr>
      <vt:lpstr>Office Theme</vt:lpstr>
      <vt:lpstr>PowerPoint Presentation</vt:lpstr>
      <vt:lpstr>Chapter 12 (Domain 2.4) Learning Objectives</vt:lpstr>
      <vt:lpstr>Authentication Methods</vt:lpstr>
      <vt:lpstr>Directory Services</vt:lpstr>
      <vt:lpstr>Directory Services</vt:lpstr>
      <vt:lpstr>Federation</vt:lpstr>
      <vt:lpstr>Attestation</vt:lpstr>
      <vt:lpstr>Technologies</vt:lpstr>
      <vt:lpstr>Smart Card Authentication</vt:lpstr>
      <vt:lpstr>Biometrics</vt:lpstr>
      <vt:lpstr>Biometrics</vt:lpstr>
      <vt:lpstr>False Acceptance</vt:lpstr>
      <vt:lpstr>False Acceptance</vt:lpstr>
      <vt:lpstr>False Rejection</vt:lpstr>
      <vt:lpstr>False Rejection</vt:lpstr>
      <vt:lpstr>Crossover Error Rate</vt:lpstr>
      <vt:lpstr>Crossover Error Rate</vt:lpstr>
      <vt:lpstr>Multifactor Authentication (MFA)  Factors and Attributes</vt:lpstr>
      <vt:lpstr>Something You Know</vt:lpstr>
      <vt:lpstr>Something You Have</vt:lpstr>
      <vt:lpstr>Something You Are</vt:lpstr>
      <vt:lpstr>Attributes</vt:lpstr>
      <vt:lpstr>Somewhere You Are</vt:lpstr>
      <vt:lpstr>Something You Can Do</vt:lpstr>
      <vt:lpstr>Something You Exhibit</vt:lpstr>
      <vt:lpstr>Someone You Know</vt:lpstr>
      <vt:lpstr>Authentication, Authorization, and Accounting (AAA)</vt:lpstr>
      <vt:lpstr>Cloud vs. On-premises Requirements</vt:lpstr>
    </vt:vector>
  </TitlesOfParts>
  <Company>MCCES BN Bravo Co DTS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Equipment Setup and Description</dc:title>
  <dc:subject>GBS(TGRS)</dc:subject>
  <dc:creator>Jimmie.Binford</dc:creator>
  <cp:keywords>GBS, RBM, Satellite</cp:keywords>
  <dc:description>This is a working presentation that can be updated readily to keep in tune with updates done to the Lesson Plan for GB.01.01 GBS Equipment Description and Setup.</dc:description>
  <cp:lastModifiedBy>Ken Hunnicutt</cp:lastModifiedBy>
  <cp:revision>237</cp:revision>
  <dcterms:created xsi:type="dcterms:W3CDTF">2007-03-12T15:36:22Z</dcterms:created>
  <dcterms:modified xsi:type="dcterms:W3CDTF">2022-09-16T14:18:50Z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TC100690451033</vt:lpwstr>
  </property>
  <property fmtid="{D5CDD505-2E9C-101B-9397-08002B2CF9AE}" pid="3" name="ContentTypeId">
    <vt:lpwstr>0x0101006D289C11AA0AB44595EC353BBA768739</vt:lpwstr>
  </property>
</Properties>
</file>