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1"/>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92706" autoAdjust="0"/>
  </p:normalViewPr>
  <p:slideViewPr>
    <p:cSldViewPr>
      <p:cViewPr varScale="1">
        <p:scale>
          <a:sx n="79" d="100"/>
          <a:sy n="79" d="100"/>
        </p:scale>
        <p:origin x="1450" y="8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12841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NVME M.2</a:t>
            </a:r>
          </a:p>
        </p:txBody>
      </p:sp>
      <p:sp>
        <p:nvSpPr>
          <p:cNvPr id="4" name="Slide Number Placeholder 3"/>
          <p:cNvSpPr>
            <a:spLocks noGrp="1"/>
          </p:cNvSpPr>
          <p:nvPr>
            <p:ph type="sldNum" sz="quarter" idx="5"/>
          </p:nvPr>
        </p:nvSpPr>
        <p:spPr/>
        <p:txBody>
          <a:bodyPr/>
          <a:lstStyle/>
          <a:p>
            <a:pPr>
              <a:defRPr/>
            </a:pPr>
            <a:fld id="{A191EBD5-A87E-4693-A196-409EED94F4B6}" type="slidenum">
              <a:rPr lang="en-US" smtClean="0"/>
              <a:pPr>
                <a:defRPr/>
              </a:pPr>
              <a:t>5</a:t>
            </a:fld>
            <a:endParaRPr lang="en-US" dirty="0"/>
          </a:p>
        </p:txBody>
      </p:sp>
    </p:spTree>
    <p:extLst>
      <p:ext uri="{BB962C8B-B14F-4D97-AF65-F5344CB8AC3E}">
        <p14:creationId xmlns:p14="http://schemas.microsoft.com/office/powerpoint/2010/main" val="266425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191EBD5-A87E-4693-A196-409EED94F4B6}" type="slidenum">
              <a:rPr lang="en-US" smtClean="0"/>
              <a:pPr>
                <a:defRPr/>
              </a:pPr>
              <a:t>6</a:t>
            </a:fld>
            <a:endParaRPr lang="en-US" dirty="0"/>
          </a:p>
        </p:txBody>
      </p:sp>
    </p:spTree>
    <p:extLst>
      <p:ext uri="{BB962C8B-B14F-4D97-AF65-F5344CB8AC3E}">
        <p14:creationId xmlns:p14="http://schemas.microsoft.com/office/powerpoint/2010/main" val="794601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packet.com/blog/advantages-disadvantages-various-raid-leve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9040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13 </a:t>
            </a:r>
          </a:p>
          <a:p>
            <a:pPr algn="ctr"/>
            <a:r>
              <a:rPr lang="en-US" sz="2800" dirty="0">
                <a:latin typeface="Arial" charset="0"/>
                <a:cs typeface="Arial" charset="0"/>
              </a:rPr>
              <a:t>Cybersecurity Resilience</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Load Balancers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common technique used in fault tolerance is load balancing through the use of a load balancer, which moves loads across a set of resources in an effort not to overload individual servers. </a:t>
            </a:r>
          </a:p>
          <a:p>
            <a:endParaRPr lang="en-US" dirty="0"/>
          </a:p>
          <a:p>
            <a:r>
              <a:rPr lang="en-US" dirty="0"/>
              <a:t>This technique is designed to distribute the processing load over two or more systems. </a:t>
            </a:r>
          </a:p>
          <a:p>
            <a:endParaRPr lang="en-US" dirty="0"/>
          </a:p>
          <a:p>
            <a:r>
              <a:rPr lang="en-US" dirty="0"/>
              <a:t>It is used to help improve resource utilization and throughput but also has the added advantage of increasing the fault tolerance of the overall system since a critical process may be split across several systems.</a:t>
            </a:r>
          </a:p>
          <a:p>
            <a:endParaRPr lang="en-US" dirty="0"/>
          </a:p>
          <a:p>
            <a:r>
              <a:rPr lang="en-US" dirty="0"/>
              <a:t>Load balancing is often utilized for systems handling websites, high-bandwidth file transfers, and large Internet Relay Chat (IRC)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84672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Load Balancers</a:t>
            </a:r>
            <a:endParaRPr lang="en-US" sz="36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pic>
        <p:nvPicPr>
          <p:cNvPr id="9" name="Content Placeholder 2">
            <a:extLst>
              <a:ext uri="{FF2B5EF4-FFF2-40B4-BE49-F238E27FC236}">
                <a16:creationId xmlns:a16="http://schemas.microsoft.com/office/drawing/2014/main" id="{DF0F31DC-12A6-4BF4-BCC1-1091BB1689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6379" y="2283362"/>
            <a:ext cx="674048" cy="1042042"/>
          </a:xfrm>
        </p:spPr>
      </p:pic>
      <p:pic>
        <p:nvPicPr>
          <p:cNvPr id="10" name="Content Placeholder 2">
            <a:extLst>
              <a:ext uri="{FF2B5EF4-FFF2-40B4-BE49-F238E27FC236}">
                <a16:creationId xmlns:a16="http://schemas.microsoft.com/office/drawing/2014/main" id="{2D2B5602-4A69-4A02-AAFF-75C6F45AD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6379" y="3487322"/>
            <a:ext cx="674048" cy="1042042"/>
          </a:xfrm>
          <a:prstGeom prst="rect">
            <a:avLst/>
          </a:prstGeom>
        </p:spPr>
      </p:pic>
      <p:pic>
        <p:nvPicPr>
          <p:cNvPr id="11" name="Content Placeholder 2">
            <a:extLst>
              <a:ext uri="{FF2B5EF4-FFF2-40B4-BE49-F238E27FC236}">
                <a16:creationId xmlns:a16="http://schemas.microsoft.com/office/drawing/2014/main" id="{D8CA0E7D-F9A6-4A86-B608-835B5AC6C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6379" y="4621178"/>
            <a:ext cx="674048" cy="1042042"/>
          </a:xfrm>
          <a:prstGeom prst="rect">
            <a:avLst/>
          </a:prstGeom>
        </p:spPr>
      </p:pic>
      <p:pic>
        <p:nvPicPr>
          <p:cNvPr id="12" name="Picture 11">
            <a:extLst>
              <a:ext uri="{FF2B5EF4-FFF2-40B4-BE49-F238E27FC236}">
                <a16:creationId xmlns:a16="http://schemas.microsoft.com/office/drawing/2014/main" id="{0674A2E8-BFE4-4BF8-AC0E-B061C54217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948" y="2650843"/>
            <a:ext cx="809473" cy="674561"/>
          </a:xfrm>
          <a:prstGeom prst="rect">
            <a:avLst/>
          </a:prstGeom>
        </p:spPr>
      </p:pic>
      <p:pic>
        <p:nvPicPr>
          <p:cNvPr id="13" name="Picture 12">
            <a:extLst>
              <a:ext uri="{FF2B5EF4-FFF2-40B4-BE49-F238E27FC236}">
                <a16:creationId xmlns:a16="http://schemas.microsoft.com/office/drawing/2014/main" id="{EA8E7C1E-984D-48F6-B063-51A292062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947" y="3671062"/>
            <a:ext cx="809473" cy="674561"/>
          </a:xfrm>
          <a:prstGeom prst="rect">
            <a:avLst/>
          </a:prstGeom>
        </p:spPr>
      </p:pic>
      <p:pic>
        <p:nvPicPr>
          <p:cNvPr id="14" name="Picture 13">
            <a:extLst>
              <a:ext uri="{FF2B5EF4-FFF2-40B4-BE49-F238E27FC236}">
                <a16:creationId xmlns:a16="http://schemas.microsoft.com/office/drawing/2014/main" id="{ABFCAD84-2504-4289-B850-68B6168075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946" y="4804918"/>
            <a:ext cx="809473" cy="674561"/>
          </a:xfrm>
          <a:prstGeom prst="rect">
            <a:avLst/>
          </a:prstGeom>
        </p:spPr>
      </p:pic>
      <p:sp>
        <p:nvSpPr>
          <p:cNvPr id="15" name="Rounded Rectangle 9">
            <a:extLst>
              <a:ext uri="{FF2B5EF4-FFF2-40B4-BE49-F238E27FC236}">
                <a16:creationId xmlns:a16="http://schemas.microsoft.com/office/drawing/2014/main" id="{6D1A30F1-5AAF-4FE6-ADEA-A6156F8C4996}"/>
              </a:ext>
            </a:extLst>
          </p:cNvPr>
          <p:cNvSpPr/>
          <p:nvPr/>
        </p:nvSpPr>
        <p:spPr>
          <a:xfrm>
            <a:off x="4060219" y="3486321"/>
            <a:ext cx="1389888" cy="85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9C83B95-D453-4CC5-B8D6-4E9655582D69}"/>
              </a:ext>
            </a:extLst>
          </p:cNvPr>
          <p:cNvSpPr/>
          <p:nvPr/>
        </p:nvSpPr>
        <p:spPr>
          <a:xfrm>
            <a:off x="4572000" y="3733800"/>
            <a:ext cx="374904" cy="35661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DD1A44EA-D388-4ABC-8BA3-AF0641E9FE7A}"/>
              </a:ext>
            </a:extLst>
          </p:cNvPr>
          <p:cNvCxnSpPr>
            <a:endCxn id="16" idx="2"/>
          </p:cNvCxnSpPr>
          <p:nvPr/>
        </p:nvCxnSpPr>
        <p:spPr>
          <a:xfrm>
            <a:off x="4270248" y="3912108"/>
            <a:ext cx="301752"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F4DD02-89F3-4F93-91CA-DF391ECF2268}"/>
              </a:ext>
            </a:extLst>
          </p:cNvPr>
          <p:cNvCxnSpPr/>
          <p:nvPr/>
        </p:nvCxnSpPr>
        <p:spPr>
          <a:xfrm>
            <a:off x="4946904" y="3912108"/>
            <a:ext cx="301752"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8C3437-CEF0-4E9F-8181-C9A09D7812C4}"/>
              </a:ext>
            </a:extLst>
          </p:cNvPr>
          <p:cNvCxnSpPr/>
          <p:nvPr/>
        </p:nvCxnSpPr>
        <p:spPr>
          <a:xfrm flipV="1">
            <a:off x="4946904" y="3733800"/>
            <a:ext cx="301752" cy="17830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FA0832-8EFB-42FE-AAED-7FF3BB4CDCC2}"/>
              </a:ext>
            </a:extLst>
          </p:cNvPr>
          <p:cNvCxnSpPr/>
          <p:nvPr/>
        </p:nvCxnSpPr>
        <p:spPr>
          <a:xfrm>
            <a:off x="4946904" y="3912108"/>
            <a:ext cx="301752" cy="15852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759B55-D08F-4774-BCE4-43EB9FC4DD7F}"/>
              </a:ext>
            </a:extLst>
          </p:cNvPr>
          <p:cNvCxnSpPr>
            <a:stCxn id="12" idx="3"/>
            <a:endCxn id="15" idx="1"/>
          </p:cNvCxnSpPr>
          <p:nvPr/>
        </p:nvCxnSpPr>
        <p:spPr>
          <a:xfrm>
            <a:off x="1939421" y="2988124"/>
            <a:ext cx="2120798" cy="92784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AE2FD5-FCE3-46A7-904A-28747102212D}"/>
              </a:ext>
            </a:extLst>
          </p:cNvPr>
          <p:cNvCxnSpPr>
            <a:stCxn id="13" idx="3"/>
            <a:endCxn id="15" idx="1"/>
          </p:cNvCxnSpPr>
          <p:nvPr/>
        </p:nvCxnSpPr>
        <p:spPr>
          <a:xfrm flipV="1">
            <a:off x="1939420" y="3915972"/>
            <a:ext cx="2120799" cy="923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C40F14A-05AC-4B3E-BEE4-8E9D98BF1AC9}"/>
              </a:ext>
            </a:extLst>
          </p:cNvPr>
          <p:cNvCxnSpPr>
            <a:stCxn id="14" idx="3"/>
            <a:endCxn id="15" idx="1"/>
          </p:cNvCxnSpPr>
          <p:nvPr/>
        </p:nvCxnSpPr>
        <p:spPr>
          <a:xfrm flipV="1">
            <a:off x="1939419" y="3915972"/>
            <a:ext cx="2120800" cy="122622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E8930D4-3904-414E-818C-22FCC9BD8E54}"/>
              </a:ext>
            </a:extLst>
          </p:cNvPr>
          <p:cNvCxnSpPr>
            <a:stCxn id="15" idx="3"/>
            <a:endCxn id="11" idx="1"/>
          </p:cNvCxnSpPr>
          <p:nvPr/>
        </p:nvCxnSpPr>
        <p:spPr>
          <a:xfrm>
            <a:off x="5450107" y="3915972"/>
            <a:ext cx="2176272" cy="122622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2164D8-5D03-4784-A58A-2E038B8D1D0D}"/>
              </a:ext>
            </a:extLst>
          </p:cNvPr>
          <p:cNvCxnSpPr>
            <a:stCxn id="15" idx="3"/>
            <a:endCxn id="10" idx="1"/>
          </p:cNvCxnSpPr>
          <p:nvPr/>
        </p:nvCxnSpPr>
        <p:spPr>
          <a:xfrm>
            <a:off x="5450107" y="3915972"/>
            <a:ext cx="2176272" cy="923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7D54B77-B484-4AE7-A633-0E3E61C4397F}"/>
              </a:ext>
            </a:extLst>
          </p:cNvPr>
          <p:cNvCxnSpPr>
            <a:stCxn id="15" idx="3"/>
            <a:endCxn id="9" idx="1"/>
          </p:cNvCxnSpPr>
          <p:nvPr/>
        </p:nvCxnSpPr>
        <p:spPr>
          <a:xfrm flipV="1">
            <a:off x="5450107" y="2804383"/>
            <a:ext cx="2176272" cy="111158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57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Network Interface Card (NIC) Teaming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If a server has multiple network interface cards (NICs) connecting it to a switch or router, it will have multiple addresses, one for each NIC. </a:t>
            </a:r>
          </a:p>
          <a:p>
            <a:endParaRPr lang="en-US" dirty="0"/>
          </a:p>
          <a:p>
            <a:r>
              <a:rPr lang="en-US" i="1" dirty="0"/>
              <a:t>NIC teaming </a:t>
            </a:r>
            <a:r>
              <a:rPr lang="en-US" dirty="0"/>
              <a:t>is an alternative means of connecting used by servers that have multiple network interface cards and wish to enjoy the benefits of load balancing, fault tolerance, and failover without requiring added infrastructure to do it. </a:t>
            </a:r>
          </a:p>
          <a:p>
            <a:endParaRPr lang="en-US" dirty="0"/>
          </a:p>
          <a:p>
            <a:r>
              <a:rPr lang="en-US" dirty="0"/>
              <a:t>NIC teaming groups multiple NICs together to form a logical network device called a bond. This provides for load balancing and fault tolerance.</a:t>
            </a:r>
          </a:p>
          <a:p>
            <a:endParaRPr lang="en-US" dirty="0"/>
          </a:p>
          <a:p>
            <a:r>
              <a:rPr lang="en-US" dirty="0"/>
              <a:t>If one or more of the connections have traffic issues or connectivity issues, the other NICs can carry the load. </a:t>
            </a:r>
          </a:p>
          <a:p>
            <a:endParaRPr lang="en-US" dirty="0"/>
          </a:p>
          <a:p>
            <a:r>
              <a:rPr lang="en-US" dirty="0"/>
              <a:t>Using NIC teaming allows your server to have redundancy and increased bandwidth, even in the event any of your physical adapters or cabling fails.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411366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Network Interface Card (NIC) Teaming</a:t>
            </a:r>
            <a:endParaRPr lang="en-US" sz="40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pic>
        <p:nvPicPr>
          <p:cNvPr id="7" name="Content Placeholder 2">
            <a:extLst>
              <a:ext uri="{FF2B5EF4-FFF2-40B4-BE49-F238E27FC236}">
                <a16:creationId xmlns:a16="http://schemas.microsoft.com/office/drawing/2014/main" id="{4A245172-4EB8-433D-BBC3-BF13880084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6015" y="2946506"/>
            <a:ext cx="1140901" cy="1763771"/>
          </a:xfrm>
        </p:spPr>
      </p:pic>
      <p:pic>
        <p:nvPicPr>
          <p:cNvPr id="8" name="Picture 7">
            <a:extLst>
              <a:ext uri="{FF2B5EF4-FFF2-40B4-BE49-F238E27FC236}">
                <a16:creationId xmlns:a16="http://schemas.microsoft.com/office/drawing/2014/main" id="{CAF0847B-1BFA-4CE1-A646-C7EA2484E8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7720" y="2717907"/>
            <a:ext cx="2157984" cy="2157984"/>
          </a:xfrm>
          <a:prstGeom prst="rect">
            <a:avLst/>
          </a:prstGeom>
        </p:spPr>
      </p:pic>
      <p:cxnSp>
        <p:nvCxnSpPr>
          <p:cNvPr id="9" name="Straight Connector 8">
            <a:extLst>
              <a:ext uri="{FF2B5EF4-FFF2-40B4-BE49-F238E27FC236}">
                <a16:creationId xmlns:a16="http://schemas.microsoft.com/office/drawing/2014/main" id="{313195C5-9C6A-4A49-90C0-5229608311E7}"/>
              </a:ext>
            </a:extLst>
          </p:cNvPr>
          <p:cNvCxnSpPr/>
          <p:nvPr/>
        </p:nvCxnSpPr>
        <p:spPr>
          <a:xfrm>
            <a:off x="1916916" y="3531723"/>
            <a:ext cx="5071364" cy="2103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E8C28C-E742-4DB8-8C0B-4087855B6A69}"/>
              </a:ext>
            </a:extLst>
          </p:cNvPr>
          <p:cNvCxnSpPr/>
          <p:nvPr/>
        </p:nvCxnSpPr>
        <p:spPr>
          <a:xfrm>
            <a:off x="1899630" y="3627561"/>
            <a:ext cx="5071364" cy="2103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EE790E6-7704-4853-AD7D-311215A21D92}"/>
              </a:ext>
            </a:extLst>
          </p:cNvPr>
          <p:cNvSpPr/>
          <p:nvPr/>
        </p:nvSpPr>
        <p:spPr>
          <a:xfrm>
            <a:off x="4298623" y="3429000"/>
            <a:ext cx="273377" cy="494309"/>
          </a:xfrm>
          <a:prstGeom prst="ellipse">
            <a:avLst/>
          </a:prstGeom>
          <a:noFill/>
          <a:ln w="19050">
            <a:solidFill>
              <a:schemeClr val="accent1">
                <a:shade val="50000"/>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180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Power</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Uninterruptible Power Supply (UPS)</a:t>
            </a:r>
          </a:p>
          <a:p>
            <a:pPr lvl="1"/>
            <a:r>
              <a:rPr lang="en-US" dirty="0"/>
              <a:t>Uninterruptible power supplies (UPSs) are power supply systems that can function using a temporary battery backup in the event of a power failure. </a:t>
            </a:r>
          </a:p>
          <a:p>
            <a:pPr lvl="1"/>
            <a:r>
              <a:rPr lang="en-US" dirty="0"/>
              <a:t>UPSs typically do not have sufficient battery backup capability to last for long</a:t>
            </a:r>
          </a:p>
          <a:p>
            <a:pPr lvl="1"/>
            <a:r>
              <a:rPr lang="en-US" dirty="0"/>
              <a:t>Most UPSs are designed and rated for typically 20 minutes of runtime. </a:t>
            </a:r>
          </a:p>
          <a:p>
            <a:endParaRPr lang="en-US" dirty="0"/>
          </a:p>
          <a:p>
            <a:r>
              <a:rPr lang="en-US" b="1" dirty="0"/>
              <a:t>Generator</a:t>
            </a:r>
          </a:p>
          <a:p>
            <a:pPr lvl="1"/>
            <a:r>
              <a:rPr lang="en-US" dirty="0"/>
              <a:t>Backup generators are used to provide power when normal sources of electricity are lost. </a:t>
            </a:r>
          </a:p>
          <a:p>
            <a:pPr lvl="1"/>
            <a:r>
              <a:rPr lang="en-US" dirty="0"/>
              <a:t>The power for these devices is either natural gas or diesel, and they produce sufficient electrical power to cover the desired services during a power outage.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42591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Power</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b="1" dirty="0"/>
              <a:t>Dual Supply</a:t>
            </a:r>
          </a:p>
          <a:p>
            <a:pPr lvl="1"/>
            <a:r>
              <a:rPr lang="en-US" dirty="0"/>
              <a:t>A dual supply is a system where two independent power supply units, either are capable of handling the load, are used.	</a:t>
            </a:r>
          </a:p>
          <a:p>
            <a:pPr lvl="1"/>
            <a:r>
              <a:rPr lang="en-US" dirty="0"/>
              <a:t>In the event that either supply is lost, the other continues to carry the load. </a:t>
            </a:r>
          </a:p>
          <a:p>
            <a:pPr lvl="1"/>
            <a:r>
              <a:rPr lang="en-US" dirty="0"/>
              <a:t>Typically, these devices are also made to be hot swappable, so in the event of a failure, the bad supply can be replaced without powering down the unit.</a:t>
            </a:r>
          </a:p>
          <a:p>
            <a:endParaRPr lang="en-US" dirty="0"/>
          </a:p>
          <a:p>
            <a:r>
              <a:rPr lang="en-US" b="1" dirty="0"/>
              <a:t>Managed Power Distribution Units (PDUs)</a:t>
            </a:r>
          </a:p>
          <a:p>
            <a:pPr lvl="1"/>
            <a:r>
              <a:rPr lang="en-US" dirty="0"/>
              <a:t>A managed power distribution unit (PDU) is a device designed to handle the electrical power for server racks. </a:t>
            </a:r>
          </a:p>
          <a:p>
            <a:pPr lvl="1"/>
            <a:r>
              <a:rPr lang="en-US" dirty="0"/>
              <a:t>A fully populated server rack can use as much as 30kVA, or 10 times the amount of electricity for a typical home.</a:t>
            </a:r>
          </a:p>
          <a:p>
            <a:pPr lvl="1"/>
            <a:r>
              <a:rPr lang="en-US" dirty="0"/>
              <a:t>The objective of a PDU is to efficiently convert the power, and manage the heat from the conversion, while producing a power flow that is conditioned from spikes and over/under voltage conditions.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9221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Replication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Replication is a simple form of redundancy—that is, having another copy of something should something happen to the original. </a:t>
            </a:r>
          </a:p>
          <a:p>
            <a:endParaRPr lang="en-US" dirty="0"/>
          </a:p>
          <a:p>
            <a:r>
              <a:rPr lang="en-US" dirty="0"/>
              <a:t>Dual power supplies replicate the power. </a:t>
            </a:r>
          </a:p>
          <a:p>
            <a:endParaRPr lang="en-US" dirty="0"/>
          </a:p>
          <a:p>
            <a:r>
              <a:rPr lang="en-US" dirty="0"/>
              <a:t>Having a redundant array of disks to store data is another form of replication, as are backups and having offsite alternate operations for business continuity purposes.</a:t>
            </a:r>
          </a:p>
          <a:p>
            <a:endParaRPr lang="en-US" dirty="0"/>
          </a:p>
          <a:p>
            <a:r>
              <a:rPr lang="en-US" dirty="0"/>
              <a:t>In situations where having something specific is essential, hearing someone say “two is one, and one is none” is a commonplace. </a:t>
            </a:r>
          </a:p>
          <a:p>
            <a:endParaRPr lang="en-US" dirty="0"/>
          </a:p>
          <a:p>
            <a:r>
              <a:rPr lang="en-US" dirty="0"/>
              <a:t>Common ways of seeing replication in everyday enterprise operations include the use of storage area networks and virtual machine technologies.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07410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Storage Area Network (SAN)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 storage area network (SAN) is a dedicated network that connects compute elements to storage elements. </a:t>
            </a:r>
          </a:p>
          <a:p>
            <a:endParaRPr lang="en-US" dirty="0"/>
          </a:p>
          <a:p>
            <a:r>
              <a:rPr lang="en-US" dirty="0"/>
              <a:t>This network can be optimized for the types of data storage needed, in terms of size and data rates, in terms of format, and in terms of access criteria. </a:t>
            </a:r>
          </a:p>
          <a:p>
            <a:endParaRPr lang="en-US" dirty="0"/>
          </a:p>
          <a:p>
            <a:r>
              <a:rPr lang="en-US" dirty="0"/>
              <a:t>Having the old-school model of the data stored on disks attached directly to a machine represents a failure mode when the machine fails. </a:t>
            </a:r>
          </a:p>
          <a:p>
            <a:endParaRPr lang="en-US" dirty="0"/>
          </a:p>
          <a:p>
            <a:r>
              <a:rPr lang="en-US" dirty="0"/>
              <a:t>It also has issues when scaling to large quantities such as enterprise databases with multiple users. </a:t>
            </a:r>
          </a:p>
          <a:p>
            <a:endParaRPr lang="en-US" dirty="0"/>
          </a:p>
          <a:p>
            <a:r>
              <a:rPr lang="en-US" dirty="0"/>
              <a:t>The SAN resolves this point of failure by making the data storage independent of any individual computer and can even interface to multiple redundant storage systems to allow redundancy on the side of data storage as well.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02845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VM</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i="1" dirty="0"/>
              <a:t>Virtual machine (VM) </a:t>
            </a:r>
            <a:r>
              <a:rPr lang="en-US" dirty="0"/>
              <a:t>technologies can enable replication of processing units that can be manipulated between different computers. </a:t>
            </a:r>
          </a:p>
          <a:p>
            <a:endParaRPr lang="en-US" dirty="0"/>
          </a:p>
          <a:p>
            <a:r>
              <a:rPr lang="en-US" dirty="0"/>
              <a:t>VM technology allows multiple copies of a specific instance to be used on different hardware and with centralized monitoring and management.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988592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On-premises vs. Cloud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When you’re examining redundancy, one factor to consider is location. Is the work going to happen on the premises or is it being done in the cloud? </a:t>
            </a:r>
          </a:p>
          <a:p>
            <a:endParaRPr lang="en-US" dirty="0"/>
          </a:p>
          <a:p>
            <a:r>
              <a:rPr lang="en-US" dirty="0"/>
              <a:t>By itself, this does not provide redundancy, but once the determination of location is made, then factors can be employed to ensure appropriate levels of redundancy based on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64719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rmAutofit fontScale="90000"/>
          </a:bodyPr>
          <a:lstStyle/>
          <a:p>
            <a:pPr eaLnBrk="1" hangingPunct="1"/>
            <a:r>
              <a:rPr lang="en-US" b="1" dirty="0"/>
              <a:t>Chapter 13 (Domain 2.5)</a:t>
            </a:r>
            <a:br>
              <a:rPr lang="en-US" b="1" dirty="0"/>
            </a:br>
            <a:r>
              <a:rPr lang="en-US" sz="4000" b="1" dirty="0"/>
              <a:t>Learning</a:t>
            </a:r>
            <a:r>
              <a:rPr lang="en-US" b="1" dirty="0"/>
              <a:t> Objectives</a:t>
            </a:r>
            <a:endParaRPr lang="en-US" dirty="0">
              <a:latin typeface="Arial" charset="0"/>
              <a:cs typeface="Arial" charset="0"/>
            </a:endParaRPr>
          </a:p>
        </p:txBody>
      </p:sp>
      <p:sp>
        <p:nvSpPr>
          <p:cNvPr id="4" name="Rectangle 3"/>
          <p:cNvSpPr>
            <a:spLocks noGrp="1" noChangeArrowheads="1"/>
          </p:cNvSpPr>
          <p:nvPr>
            <p:ph idx="1"/>
          </p:nvPr>
        </p:nvSpPr>
        <p:spPr>
          <a:xfrm>
            <a:off x="466344" y="1676401"/>
            <a:ext cx="8229600" cy="533400"/>
          </a:xfrm>
        </p:spPr>
        <p:txBody>
          <a:bodyPr>
            <a:normAutofit/>
          </a:bodyPr>
          <a:lstStyle/>
          <a:p>
            <a:r>
              <a:rPr lang="en-US" sz="2400" dirty="0"/>
              <a:t>Implement cybersecurity resilience.</a:t>
            </a:r>
          </a:p>
          <a:p>
            <a:pPr marL="0" indent="0">
              <a:buNone/>
            </a:pPr>
            <a:endParaRPr lang="en-US" sz="2400"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46D4ABED-F99B-0ECA-1F1A-3E4136BC244F}"/>
              </a:ext>
            </a:extLst>
          </p:cNvPr>
          <p:cNvSpPr txBox="1">
            <a:spLocks/>
          </p:cNvSpPr>
          <p:nvPr/>
        </p:nvSpPr>
        <p:spPr bwMode="auto">
          <a:xfrm>
            <a:off x="762000" y="2309339"/>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a:t>Redundancy</a:t>
            </a:r>
          </a:p>
          <a:p>
            <a:pPr lvl="1"/>
            <a:r>
              <a:rPr lang="en-US" sz="1400" dirty="0"/>
              <a:t>Geographic dispersal</a:t>
            </a:r>
          </a:p>
          <a:p>
            <a:pPr lvl="1"/>
            <a:r>
              <a:rPr lang="en-US" sz="1400" dirty="0"/>
              <a:t>Disk</a:t>
            </a:r>
          </a:p>
          <a:p>
            <a:pPr lvl="2"/>
            <a:r>
              <a:rPr lang="en-US" sz="1400" dirty="0"/>
              <a:t>Redundant array of inexpensive disks (RAID) levels</a:t>
            </a:r>
          </a:p>
          <a:p>
            <a:pPr lvl="2"/>
            <a:r>
              <a:rPr lang="en-US" sz="1400" dirty="0"/>
              <a:t>Multipath</a:t>
            </a:r>
          </a:p>
          <a:p>
            <a:pPr lvl="1"/>
            <a:r>
              <a:rPr lang="en-US" sz="1400" dirty="0"/>
              <a:t>Network</a:t>
            </a:r>
          </a:p>
          <a:p>
            <a:pPr lvl="2"/>
            <a:r>
              <a:rPr lang="en-US" sz="1000" dirty="0"/>
              <a:t>Load balancers</a:t>
            </a:r>
          </a:p>
          <a:p>
            <a:pPr lvl="2"/>
            <a:r>
              <a:rPr lang="en-US" sz="1000" dirty="0"/>
              <a:t>Network interface card (NIC) teaming</a:t>
            </a:r>
          </a:p>
          <a:p>
            <a:pPr lvl="1"/>
            <a:r>
              <a:rPr lang="en-US" sz="1400" dirty="0"/>
              <a:t>Power </a:t>
            </a:r>
          </a:p>
          <a:p>
            <a:pPr lvl="2"/>
            <a:r>
              <a:rPr lang="en-US" sz="1000" dirty="0"/>
              <a:t>Uninterruptible power supply (UPS)</a:t>
            </a:r>
          </a:p>
          <a:p>
            <a:pPr lvl="2"/>
            <a:r>
              <a:rPr lang="en-US" sz="1000" dirty="0"/>
              <a:t>Generator</a:t>
            </a:r>
          </a:p>
          <a:p>
            <a:pPr lvl="2"/>
            <a:r>
              <a:rPr lang="en-US" sz="1000" dirty="0"/>
              <a:t>Dual supply</a:t>
            </a:r>
          </a:p>
          <a:p>
            <a:pPr lvl="2"/>
            <a:r>
              <a:rPr lang="en-US" sz="1000" dirty="0"/>
              <a:t>Managed power distribution units (PDUs)</a:t>
            </a:r>
            <a:endParaRPr lang="en-US" sz="1400" b="1" dirty="0"/>
          </a:p>
          <a:p>
            <a:r>
              <a:rPr lang="en-US" sz="1400" b="1" dirty="0"/>
              <a:t>Replication</a:t>
            </a:r>
          </a:p>
          <a:p>
            <a:pPr lvl="1"/>
            <a:r>
              <a:rPr lang="en-US" sz="1000" dirty="0"/>
              <a:t>Storage area network</a:t>
            </a:r>
          </a:p>
          <a:p>
            <a:pPr lvl="1"/>
            <a:r>
              <a:rPr lang="en-US" sz="1000" dirty="0"/>
              <a:t>VM</a:t>
            </a:r>
          </a:p>
          <a:p>
            <a:r>
              <a:rPr lang="en-US" sz="1400" b="1" dirty="0"/>
              <a:t>On-premises vs cloud</a:t>
            </a:r>
          </a:p>
          <a:p>
            <a:endParaRPr lang="en-US" sz="1000" dirty="0"/>
          </a:p>
        </p:txBody>
      </p:sp>
      <p:sp>
        <p:nvSpPr>
          <p:cNvPr id="3" name="Content Placeholder 6">
            <a:extLst>
              <a:ext uri="{FF2B5EF4-FFF2-40B4-BE49-F238E27FC236}">
                <a16:creationId xmlns:a16="http://schemas.microsoft.com/office/drawing/2014/main" id="{17D0EE57-D679-C54D-A439-BAA48033FB52}"/>
              </a:ext>
            </a:extLst>
          </p:cNvPr>
          <p:cNvSpPr txBox="1">
            <a:spLocks/>
          </p:cNvSpPr>
          <p:nvPr/>
        </p:nvSpPr>
        <p:spPr>
          <a:xfrm>
            <a:off x="4680042" y="2234120"/>
            <a:ext cx="4038600" cy="4525963"/>
          </a:xfrm>
          <a:prstGeom prst="rect">
            <a:avLst/>
          </a:prstGeom>
        </p:spPr>
        <p:txBody>
          <a:bodyPr>
            <a:normAutofit fontScale="32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Backup types</a:t>
            </a:r>
          </a:p>
          <a:p>
            <a:pPr lvl="1"/>
            <a:r>
              <a:rPr lang="en-US" dirty="0">
                <a:latin typeface="Arial" panose="020B0604020202020204" pitchFamily="34" charset="0"/>
                <a:cs typeface="Arial" panose="020B0604020202020204" pitchFamily="34" charset="0"/>
              </a:rPr>
              <a:t>Full</a:t>
            </a:r>
          </a:p>
          <a:p>
            <a:pPr lvl="1"/>
            <a:r>
              <a:rPr lang="en-US" dirty="0">
                <a:latin typeface="Arial" panose="020B0604020202020204" pitchFamily="34" charset="0"/>
                <a:cs typeface="Arial" panose="020B0604020202020204" pitchFamily="34" charset="0"/>
              </a:rPr>
              <a:t>Incremental</a:t>
            </a:r>
          </a:p>
          <a:p>
            <a:pPr lvl="1"/>
            <a:r>
              <a:rPr lang="en-US" dirty="0">
                <a:latin typeface="Arial" panose="020B0604020202020204" pitchFamily="34" charset="0"/>
                <a:cs typeface="Arial" panose="020B0604020202020204" pitchFamily="34" charset="0"/>
              </a:rPr>
              <a:t>Snapshot</a:t>
            </a:r>
          </a:p>
          <a:p>
            <a:pPr lvl="1"/>
            <a:r>
              <a:rPr lang="en-US" dirty="0">
                <a:latin typeface="Arial" panose="020B0604020202020204" pitchFamily="34" charset="0"/>
                <a:cs typeface="Arial" panose="020B0604020202020204" pitchFamily="34" charset="0"/>
              </a:rPr>
              <a:t>Differential</a:t>
            </a:r>
          </a:p>
          <a:p>
            <a:pPr lvl="1"/>
            <a:r>
              <a:rPr lang="en-US" dirty="0">
                <a:latin typeface="Arial" panose="020B0604020202020204" pitchFamily="34" charset="0"/>
                <a:cs typeface="Arial" panose="020B0604020202020204" pitchFamily="34" charset="0"/>
              </a:rPr>
              <a:t>Tape</a:t>
            </a:r>
          </a:p>
          <a:p>
            <a:pPr lvl="1"/>
            <a:r>
              <a:rPr lang="en-US" dirty="0">
                <a:latin typeface="Arial" panose="020B0604020202020204" pitchFamily="34" charset="0"/>
                <a:cs typeface="Arial" panose="020B0604020202020204" pitchFamily="34" charset="0"/>
              </a:rPr>
              <a:t>Disk</a:t>
            </a:r>
          </a:p>
          <a:p>
            <a:pPr lvl="1"/>
            <a:r>
              <a:rPr lang="en-US" dirty="0">
                <a:latin typeface="Arial" panose="020B0604020202020204" pitchFamily="34" charset="0"/>
                <a:cs typeface="Arial" panose="020B0604020202020204" pitchFamily="34" charset="0"/>
              </a:rPr>
              <a:t>Copy</a:t>
            </a:r>
          </a:p>
          <a:p>
            <a:pPr lvl="1"/>
            <a:r>
              <a:rPr lang="en-US" dirty="0">
                <a:latin typeface="Arial" panose="020B0604020202020204" pitchFamily="34" charset="0"/>
                <a:cs typeface="Arial" panose="020B0604020202020204" pitchFamily="34" charset="0"/>
              </a:rPr>
              <a:t>Network-attached storage (NAS)</a:t>
            </a:r>
          </a:p>
          <a:p>
            <a:pPr lvl="1"/>
            <a:r>
              <a:rPr lang="en-US" dirty="0">
                <a:latin typeface="Arial" panose="020B0604020202020204" pitchFamily="34" charset="0"/>
                <a:cs typeface="Arial" panose="020B0604020202020204" pitchFamily="34" charset="0"/>
              </a:rPr>
              <a:t>Storage area network</a:t>
            </a:r>
          </a:p>
          <a:p>
            <a:pPr lvl="1"/>
            <a:r>
              <a:rPr lang="en-US" dirty="0">
                <a:latin typeface="Arial" panose="020B0604020202020204" pitchFamily="34" charset="0"/>
                <a:cs typeface="Arial" panose="020B0604020202020204" pitchFamily="34" charset="0"/>
              </a:rPr>
              <a:t>Cloud</a:t>
            </a:r>
          </a:p>
          <a:p>
            <a:pPr lvl="1"/>
            <a:r>
              <a:rPr lang="en-US" dirty="0">
                <a:latin typeface="Arial" panose="020B0604020202020204" pitchFamily="34" charset="0"/>
                <a:cs typeface="Arial" panose="020B0604020202020204" pitchFamily="34" charset="0"/>
              </a:rPr>
              <a:t>Image </a:t>
            </a:r>
          </a:p>
          <a:p>
            <a:pPr lvl="1"/>
            <a:r>
              <a:rPr lang="en-US" dirty="0">
                <a:latin typeface="Arial" panose="020B0604020202020204" pitchFamily="34" charset="0"/>
                <a:cs typeface="Arial" panose="020B0604020202020204" pitchFamily="34" charset="0"/>
              </a:rPr>
              <a:t>Online vs offline</a:t>
            </a:r>
          </a:p>
          <a:p>
            <a:pPr lvl="1"/>
            <a:r>
              <a:rPr lang="en-US" dirty="0">
                <a:latin typeface="Arial" panose="020B0604020202020204" pitchFamily="34" charset="0"/>
                <a:cs typeface="Arial" panose="020B0604020202020204" pitchFamily="34" charset="0"/>
              </a:rPr>
              <a:t>Offsite storage</a:t>
            </a:r>
          </a:p>
          <a:p>
            <a:pPr lvl="1"/>
            <a:r>
              <a:rPr lang="en-US" dirty="0">
                <a:latin typeface="Arial" panose="020B0604020202020204" pitchFamily="34" charset="0"/>
                <a:cs typeface="Arial" panose="020B0604020202020204" pitchFamily="34" charset="0"/>
              </a:rPr>
              <a:t>Distance considerations</a:t>
            </a:r>
          </a:p>
          <a:p>
            <a:r>
              <a:rPr lang="en-US" b="1" dirty="0">
                <a:latin typeface="Arial" panose="020B0604020202020204" pitchFamily="34" charset="0"/>
                <a:cs typeface="Arial" panose="020B0604020202020204" pitchFamily="34" charset="0"/>
              </a:rPr>
              <a:t>Non-persistence</a:t>
            </a:r>
          </a:p>
          <a:p>
            <a:pPr lvl="1"/>
            <a:r>
              <a:rPr lang="en-US" dirty="0">
                <a:latin typeface="Arial" panose="020B0604020202020204" pitchFamily="34" charset="0"/>
                <a:cs typeface="Arial" panose="020B0604020202020204" pitchFamily="34" charset="0"/>
              </a:rPr>
              <a:t>Revert to known state</a:t>
            </a:r>
          </a:p>
          <a:p>
            <a:pPr lvl="1"/>
            <a:r>
              <a:rPr lang="en-US" dirty="0">
                <a:latin typeface="Arial" panose="020B0604020202020204" pitchFamily="34" charset="0"/>
                <a:cs typeface="Arial" panose="020B0604020202020204" pitchFamily="34" charset="0"/>
              </a:rPr>
              <a:t>Last know-good configuration</a:t>
            </a:r>
          </a:p>
          <a:p>
            <a:pPr lvl="1"/>
            <a:r>
              <a:rPr lang="en-US" dirty="0">
                <a:latin typeface="Arial" panose="020B0604020202020204" pitchFamily="34" charset="0"/>
                <a:cs typeface="Arial" panose="020B0604020202020204" pitchFamily="34" charset="0"/>
              </a:rPr>
              <a:t>Live boot media</a:t>
            </a:r>
          </a:p>
          <a:p>
            <a:r>
              <a:rPr lang="en-US" b="1" dirty="0">
                <a:latin typeface="Arial" panose="020B0604020202020204" pitchFamily="34" charset="0"/>
                <a:cs typeface="Arial" panose="020B0604020202020204" pitchFamily="34" charset="0"/>
              </a:rPr>
              <a:t>High availability</a:t>
            </a:r>
          </a:p>
          <a:p>
            <a:pPr lvl="1"/>
            <a:r>
              <a:rPr lang="en-US" dirty="0">
                <a:latin typeface="Arial" panose="020B0604020202020204" pitchFamily="34" charset="0"/>
                <a:cs typeface="Arial" panose="020B0604020202020204" pitchFamily="34" charset="0"/>
              </a:rPr>
              <a:t>Scalability</a:t>
            </a:r>
          </a:p>
          <a:p>
            <a:r>
              <a:rPr lang="en-US" b="1" dirty="0">
                <a:latin typeface="Arial" panose="020B0604020202020204" pitchFamily="34" charset="0"/>
                <a:cs typeface="Arial" panose="020B0604020202020204" pitchFamily="34" charset="0"/>
              </a:rPr>
              <a:t>Restoration order</a:t>
            </a:r>
          </a:p>
          <a:p>
            <a:r>
              <a:rPr lang="en-US" b="1" dirty="0">
                <a:latin typeface="Arial" panose="020B0604020202020204" pitchFamily="34" charset="0"/>
                <a:cs typeface="Arial" panose="020B0604020202020204" pitchFamily="34" charset="0"/>
              </a:rPr>
              <a:t>Diversity</a:t>
            </a:r>
          </a:p>
          <a:p>
            <a:pPr lvl="1"/>
            <a:r>
              <a:rPr lang="en-US" dirty="0">
                <a:latin typeface="Arial" panose="020B0604020202020204" pitchFamily="34" charset="0"/>
                <a:cs typeface="Arial" panose="020B0604020202020204" pitchFamily="34" charset="0"/>
              </a:rPr>
              <a:t>Technologies</a:t>
            </a:r>
          </a:p>
          <a:p>
            <a:pPr lvl="1"/>
            <a:r>
              <a:rPr lang="en-US" dirty="0">
                <a:latin typeface="Arial" panose="020B0604020202020204" pitchFamily="34" charset="0"/>
                <a:cs typeface="Arial" panose="020B0604020202020204" pitchFamily="34" charset="0"/>
              </a:rPr>
              <a:t>Vendors</a:t>
            </a:r>
          </a:p>
          <a:p>
            <a:pPr lvl="1"/>
            <a:r>
              <a:rPr lang="en-US" dirty="0">
                <a:latin typeface="Arial" panose="020B0604020202020204" pitchFamily="34" charset="0"/>
                <a:cs typeface="Arial" panose="020B0604020202020204" pitchFamily="34" charset="0"/>
              </a:rPr>
              <a:t>Crypto</a:t>
            </a:r>
          </a:p>
          <a:p>
            <a:pPr lvl="1"/>
            <a:r>
              <a:rPr lang="en-US" dirty="0">
                <a:latin typeface="Arial" panose="020B0604020202020204" pitchFamily="34" charset="0"/>
                <a:cs typeface="Arial" panose="020B0604020202020204" pitchFamily="34" charset="0"/>
              </a:rPr>
              <a:t>controls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Backup Types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029200"/>
          </a:xfrm>
        </p:spPr>
        <p:txBody>
          <a:bodyPr>
            <a:normAutofit fontScale="77500" lnSpcReduction="20000"/>
          </a:bodyPr>
          <a:lstStyle/>
          <a:p>
            <a:r>
              <a:rPr lang="en-US" dirty="0"/>
              <a:t>A key element in business continuity/disaster recovery (BC/DR) plans is the availability of backups.</a:t>
            </a:r>
          </a:p>
          <a:p>
            <a:endParaRPr lang="en-US" dirty="0"/>
          </a:p>
          <a:p>
            <a:r>
              <a:rPr lang="en-US" dirty="0"/>
              <a:t>An organization might also find backups critical when security measures have failed, and an individual has gained access to important information that may have become corrupted or at the very least can’t be trusted.</a:t>
            </a:r>
          </a:p>
          <a:p>
            <a:endParaRPr lang="en-US" dirty="0"/>
          </a:p>
          <a:p>
            <a:r>
              <a:rPr lang="en-US" dirty="0"/>
              <a:t>The purpose of a backup is to provide valid, uncorrupted data in the event of corruption or loss of the original file or the media where the data was stored.</a:t>
            </a:r>
          </a:p>
          <a:p>
            <a:endParaRPr lang="en-US" dirty="0"/>
          </a:p>
          <a:p>
            <a:r>
              <a:rPr lang="en-US" dirty="0"/>
              <a:t>Four main forms of backups: </a:t>
            </a:r>
            <a:r>
              <a:rPr lang="en-US" i="1" dirty="0"/>
              <a:t>full, incremental, differential, and snapshot.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80711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Full Backup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easiest type of backup to understand is the full backup. </a:t>
            </a:r>
          </a:p>
          <a:p>
            <a:endParaRPr lang="en-US" dirty="0"/>
          </a:p>
          <a:p>
            <a:r>
              <a:rPr lang="en-US" dirty="0"/>
              <a:t>In a full backup, all files and software are copied onto the storage media. </a:t>
            </a:r>
          </a:p>
          <a:p>
            <a:endParaRPr lang="en-US" dirty="0"/>
          </a:p>
          <a:p>
            <a:r>
              <a:rPr lang="en-US" dirty="0"/>
              <a:t>Restoration from a full backup is similarly straightforward—you must copy all the files back onto the system. </a:t>
            </a:r>
          </a:p>
          <a:p>
            <a:endParaRPr lang="en-US" dirty="0"/>
          </a:p>
          <a:p>
            <a:r>
              <a:rPr lang="en-US" dirty="0"/>
              <a:t>This process can take a considerable amount of time. </a:t>
            </a:r>
          </a:p>
          <a:p>
            <a:endParaRPr lang="en-US" dirty="0"/>
          </a:p>
          <a:p>
            <a:r>
              <a:rPr lang="en-US" dirty="0"/>
              <a:t>Consider the size of even the average home PC today, for which storage is measured in tens and hundreds of gigabytes. </a:t>
            </a:r>
          </a:p>
          <a:p>
            <a:endParaRPr lang="en-US" dirty="0"/>
          </a:p>
          <a:p>
            <a:r>
              <a:rPr lang="en-US" dirty="0"/>
              <a:t>Copying this amount of data takes time. In a full backup, the archive bit is cleared.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91549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Incremental Backup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incremental backup is a variation on a differential backup, with the difference being that instead of copying all files that have changed since the last full backup, the incremental backup backs up only files that have changed since the last full or incremental backup occurred, thus requiring fewer files to be backed up. </a:t>
            </a:r>
          </a:p>
          <a:p>
            <a:endParaRPr lang="en-US" dirty="0"/>
          </a:p>
          <a:p>
            <a:r>
              <a:rPr lang="en-US" dirty="0"/>
              <a:t>You first need the last full backup and reload the system with this data. </a:t>
            </a:r>
          </a:p>
          <a:p>
            <a:endParaRPr lang="en-US" dirty="0"/>
          </a:p>
          <a:p>
            <a:r>
              <a:rPr lang="en-US" dirty="0"/>
              <a:t>Then update the system with every incremental backup that has occurred since the full backup. </a:t>
            </a:r>
          </a:p>
          <a:p>
            <a:endParaRPr lang="en-US" dirty="0"/>
          </a:p>
          <a:p>
            <a:r>
              <a:rPr lang="en-US" dirty="0"/>
              <a:t>The advantage of this type of backup is that it requires less storage and time to accomplish.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63927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Snapshot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A snapshot is a copy of a virtual machine at a specific point in time. </a:t>
            </a:r>
          </a:p>
          <a:p>
            <a:endParaRPr lang="en-US" dirty="0"/>
          </a:p>
          <a:p>
            <a:r>
              <a:rPr lang="en-US" dirty="0"/>
              <a:t>A snapshot is created by copying the files that store the virtual machine. </a:t>
            </a:r>
          </a:p>
          <a:p>
            <a:endParaRPr lang="en-US" dirty="0"/>
          </a:p>
          <a:p>
            <a:r>
              <a:rPr lang="en-US" dirty="0"/>
              <a:t>One of the advantages of a virtual machine over a physical machine is the ease with which the virtual machine can be backed up and restored—the ability to revert to an earlier snapshot is as easy as clicking a button and waiting for the machine to be restored via a change of the files.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411025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Differential Backup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In a differential backup, only the files that have changed since the last full backup was completed are backed up. </a:t>
            </a:r>
          </a:p>
          <a:p>
            <a:endParaRPr lang="en-US" dirty="0"/>
          </a:p>
          <a:p>
            <a:r>
              <a:rPr lang="en-US" dirty="0"/>
              <a:t>This also implies that periodically a full backup needs to be accomplished.</a:t>
            </a:r>
          </a:p>
          <a:p>
            <a:endParaRPr lang="en-US" dirty="0"/>
          </a:p>
          <a:p>
            <a:r>
              <a:rPr lang="en-US" dirty="0"/>
              <a:t>Restoration from a differential backup requires two steps: the last full backup first needs to be loaded and then the last differential backup performed can be applied to update the files that have been changed since the full backup was conducted. </a:t>
            </a:r>
          </a:p>
          <a:p>
            <a:endParaRPr lang="en-US" dirty="0"/>
          </a:p>
          <a:p>
            <a:r>
              <a:rPr lang="en-US" dirty="0"/>
              <a:t>To perform a restore from differential backup, you need the last full backup and the most recent differential backup tape.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521349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Tape Backup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Tape drives are an older form of data storage mechanism, and they are characterized by their sequential read/write access.</a:t>
            </a:r>
          </a:p>
          <a:p>
            <a:endParaRPr lang="en-US" dirty="0"/>
          </a:p>
          <a:p>
            <a:r>
              <a:rPr lang="en-US" dirty="0"/>
              <a:t>For general-purpose storage, this sequential access mechanism tends to create significant performance issues. </a:t>
            </a:r>
          </a:p>
          <a:p>
            <a:endParaRPr lang="en-US" dirty="0"/>
          </a:p>
          <a:p>
            <a:r>
              <a:rPr lang="en-US" dirty="0"/>
              <a:t>But for backups and restores, these operations are sequential in nature, and thus tape is still well suited for this type of operation. </a:t>
            </a:r>
          </a:p>
          <a:p>
            <a:endParaRPr lang="en-US" dirty="0"/>
          </a:p>
          <a:p>
            <a:r>
              <a:rPr lang="en-US" dirty="0"/>
              <a:t>For bulk storage of backups, tape is still a viable alternative in terms of cost and performance.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2594106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Disk Backup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term disk refers to either a physical hard drive with spinning platters or a solid-state memory device. </a:t>
            </a:r>
          </a:p>
          <a:p>
            <a:endParaRPr lang="en-US" dirty="0"/>
          </a:p>
          <a:p>
            <a:r>
              <a:rPr lang="en-US" dirty="0"/>
              <a:t>Backing up a disk is a common operation for a single computer because most computers have very few disks, and this is a logical structure to maintain and restore. </a:t>
            </a:r>
          </a:p>
          <a:p>
            <a:endParaRPr lang="en-US" dirty="0"/>
          </a:p>
          <a:p>
            <a:r>
              <a:rPr lang="en-US" dirty="0"/>
              <a:t>For client-based PCs, a disk backup can make sense, and many systems can perform a full, incremental, snapshot, or differential backup of a disk.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4046219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Copy</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Copying is the simplest form of backup for a file or set of files. </a:t>
            </a:r>
          </a:p>
          <a:p>
            <a:endParaRPr lang="en-US" dirty="0"/>
          </a:p>
          <a:p>
            <a:r>
              <a:rPr lang="en-US" dirty="0"/>
              <a:t>Users can use this option with ease, as the scope of their data backup requirement is typically small (for example, saving a copy of a critical document or an important picture). </a:t>
            </a:r>
          </a:p>
          <a:p>
            <a:endParaRPr lang="en-US" dirty="0"/>
          </a:p>
          <a:p>
            <a:r>
              <a:rPr lang="en-US" dirty="0"/>
              <a:t>However, this method breaks down when the scope expands to larger and larger sets of data, and for large-scale backups, one of the previous methods is more efficient both for backing up and restoring. </a:t>
            </a:r>
          </a:p>
          <a:p>
            <a:endParaRPr lang="en-US" dirty="0"/>
          </a:p>
          <a:p>
            <a:r>
              <a:rPr lang="en-US" dirty="0"/>
              <a:t>One of the advantages of having users make copies of critical documents is the ability to do a quick restore in the event of an overwrite error.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656461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Network Attached Storage (NAS)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Network attached storage (NAS) is the use of a network connection to attach external storage to a machine. </a:t>
            </a:r>
          </a:p>
          <a:p>
            <a:endParaRPr lang="en-US" dirty="0"/>
          </a:p>
          <a:p>
            <a:r>
              <a:rPr lang="en-US" dirty="0"/>
              <a:t>This is a simple method of extending storage, and the connection can be managed over either a USB connection or the Ethernet network connection. </a:t>
            </a:r>
          </a:p>
          <a:p>
            <a:endParaRPr lang="en-US" dirty="0"/>
          </a:p>
          <a:p>
            <a:r>
              <a:rPr lang="en-US" dirty="0"/>
              <a:t>In either case, NAS is a simple extension of data storage to an external system, and typically these devices do not transfer data fast enough for regular operations. </a:t>
            </a:r>
          </a:p>
          <a:p>
            <a:endParaRPr lang="en-US" dirty="0"/>
          </a:p>
          <a:p>
            <a:r>
              <a:rPr lang="en-US" dirty="0"/>
              <a:t>However, they do work well as an external site for data-backup-and-recover solutions on a smaller, single-machine scale.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979029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Storage Area Network </a:t>
            </a:r>
            <a:br>
              <a:rPr lang="en-US" sz="4000" b="1" dirty="0"/>
            </a:br>
            <a:r>
              <a:rPr lang="en-US" sz="4000" b="1" dirty="0"/>
              <a:t>(SAN)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storage area network (SAN) is a dedicated network that connects compute elements to storage elements. </a:t>
            </a:r>
          </a:p>
          <a:p>
            <a:endParaRPr lang="en-US" dirty="0"/>
          </a:p>
          <a:p>
            <a:r>
              <a:rPr lang="en-US" dirty="0"/>
              <a:t>This network can be optimized for the types of data storage needed, in terms of size and data rates, in terms of format, and in terms of access criteria. </a:t>
            </a:r>
          </a:p>
          <a:p>
            <a:endParaRPr lang="en-US" dirty="0"/>
          </a:p>
          <a:p>
            <a:r>
              <a:rPr lang="en-US" dirty="0"/>
              <a:t>Using a SAN as part of a backup solution is a good example of using technology to solve complex problems. </a:t>
            </a:r>
          </a:p>
          <a:p>
            <a:endParaRPr lang="en-US" dirty="0"/>
          </a:p>
          <a:p>
            <a:r>
              <a:rPr lang="en-US" dirty="0"/>
              <a:t>Multiple different servers across the enterprise can connect via a SAN to a backup array, enabling efficient and effective backups in a manageable and flexible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10409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Redundancy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Redundancy is the use of multiple, independent elements to perform a critical function, so that if one element fails, there is another that can take over the work. </a:t>
            </a:r>
          </a:p>
          <a:p>
            <a:endParaRPr lang="en-US" dirty="0"/>
          </a:p>
          <a:p>
            <a:r>
              <a:rPr lang="en-US" dirty="0"/>
              <a:t>When developing a resiliency strategy for ensuring that an organization has what it needs to keep operating, even if hardware or software fails or if security is breached, you should consider other measures involving redundancy and spare parts. </a:t>
            </a:r>
          </a:p>
          <a:p>
            <a:endParaRPr lang="en-US" dirty="0"/>
          </a:p>
          <a:p>
            <a:r>
              <a:rPr lang="en-US" dirty="0"/>
              <a:t>Some common applications of redundancy include the use of redundant servers, redundant connections, and redundant ISPs.</a:t>
            </a:r>
          </a:p>
          <a:p>
            <a:endParaRPr lang="en-US" dirty="0"/>
          </a:p>
          <a:p>
            <a:r>
              <a:rPr lang="en-US" dirty="0"/>
              <a:t>Redundancy is an important factor in both security and reliability.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Cloud</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Numerous cloud-based backup security vendors and products place the data storage of a backup in the cloud. </a:t>
            </a:r>
          </a:p>
          <a:p>
            <a:endParaRPr lang="en-US" dirty="0"/>
          </a:p>
          <a:p>
            <a:r>
              <a:rPr lang="en-US" dirty="0"/>
              <a:t>The advantages are all of the cloud advantages: offsite, can have multiple redundant copies, and available via the Web for recovery. </a:t>
            </a:r>
          </a:p>
          <a:p>
            <a:endParaRPr lang="en-US" dirty="0"/>
          </a:p>
          <a:p>
            <a:r>
              <a:rPr lang="en-US" dirty="0"/>
              <a:t>The disadvantages are the same: the backup is on another box, and it is protected only by the legal agreement between the user and the backup vendor.</a:t>
            </a:r>
          </a:p>
          <a:p>
            <a:endParaRPr lang="en-US" dirty="0"/>
          </a:p>
          <a:p>
            <a:r>
              <a:rPr lang="en-US" dirty="0"/>
              <a:t>Contracts tend to favor the backup vendor, not the client.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110884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Image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An image-based backup is a specific structure of the backup file to match that of the system being backed up. </a:t>
            </a:r>
          </a:p>
          <a:p>
            <a:endParaRPr lang="en-US" dirty="0"/>
          </a:p>
          <a:p>
            <a:r>
              <a:rPr lang="en-US" dirty="0"/>
              <a:t>This may take more time and space, but it is also guaranteed not to miss anything because it backs up everything, including the deleted data and free space. </a:t>
            </a:r>
          </a:p>
          <a:p>
            <a:endParaRPr lang="en-US" dirty="0"/>
          </a:p>
          <a:p>
            <a:r>
              <a:rPr lang="en-US" dirty="0"/>
              <a:t>For critical systems, this provides a complete capture of the system as it was at the time of backup, including all nonpersistent data associated with the OS. </a:t>
            </a:r>
          </a:p>
          <a:p>
            <a:endParaRPr lang="en-US" dirty="0"/>
          </a:p>
          <a:p>
            <a:r>
              <a:rPr lang="en-US" dirty="0"/>
              <a:t>Image backups can provide extra levels of assurance when certain types of failures (due to a malware attack, for example) leave a system unusable.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2758344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Online vs. Offline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Online backups are those that are stored in a location that is accessible via the Internet. </a:t>
            </a:r>
          </a:p>
          <a:p>
            <a:endParaRPr lang="en-US" dirty="0"/>
          </a:p>
          <a:p>
            <a:r>
              <a:rPr lang="en-US" dirty="0"/>
              <a:t>This provides flexibility in recovery by making the backup data available anywhere there is a network connection. </a:t>
            </a:r>
          </a:p>
          <a:p>
            <a:endParaRPr lang="en-US" dirty="0"/>
          </a:p>
          <a:p>
            <a:r>
              <a:rPr lang="en-US" dirty="0"/>
              <a:t>Offline backups are those stored on an offline system that is not accessible via the Internet. </a:t>
            </a:r>
          </a:p>
          <a:p>
            <a:endParaRPr lang="en-US" dirty="0"/>
          </a:p>
          <a:p>
            <a:r>
              <a:rPr lang="en-US" dirty="0"/>
              <a:t>Online backups have the advantage of providing geographic separation of the backups from the original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45602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Offsite Storage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Offsite backups are ones stored in a location separate from the system being backed up. </a:t>
            </a:r>
          </a:p>
          <a:p>
            <a:endParaRPr lang="en-US" dirty="0"/>
          </a:p>
          <a:p>
            <a:r>
              <a:rPr lang="en-US" dirty="0"/>
              <a:t>A building fire, a hurricane, a tornado—these are all disasters that occur frequently and typically affect more than just a single room or building. </a:t>
            </a:r>
          </a:p>
          <a:p>
            <a:endParaRPr lang="en-US" dirty="0"/>
          </a:p>
          <a:p>
            <a:r>
              <a:rPr lang="en-US" dirty="0"/>
              <a:t>Having backups offsite alleviates the risk of losing the backups to the same problem. </a:t>
            </a:r>
          </a:p>
          <a:p>
            <a:endParaRPr lang="en-US" dirty="0"/>
          </a:p>
          <a:p>
            <a:r>
              <a:rPr lang="en-US" dirty="0"/>
              <a:t>In today’s high-speed network world with cloud services, storing backups in the cloud is an option that can resolve many of the risks and issues associated with backup availability.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87367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Distance Considerations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029200"/>
          </a:xfrm>
        </p:spPr>
        <p:txBody>
          <a:bodyPr>
            <a:normAutofit fontScale="77500" lnSpcReduction="20000"/>
          </a:bodyPr>
          <a:lstStyle/>
          <a:p>
            <a:r>
              <a:rPr lang="en-US" dirty="0"/>
              <a:t>The distance associated with an offsite backup is a logistics problem.</a:t>
            </a:r>
          </a:p>
          <a:p>
            <a:endParaRPr lang="en-US" dirty="0"/>
          </a:p>
          <a:p>
            <a:r>
              <a:rPr lang="en-US" dirty="0"/>
              <a:t>The delay resulting from physical movement of backup tapes has been alleviated in many systems through networks that move the data at the speed of the network. </a:t>
            </a:r>
          </a:p>
          <a:p>
            <a:endParaRPr lang="en-US" dirty="0"/>
          </a:p>
          <a:p>
            <a:r>
              <a:rPr lang="en-US" dirty="0"/>
              <a:t>Distance is also critical when examining the reach of a disaster. It is important that the offsite location is far enough away that it is not affected by the same incident.</a:t>
            </a:r>
          </a:p>
          <a:p>
            <a:endParaRPr lang="en-US" dirty="0"/>
          </a:p>
          <a:p>
            <a:r>
              <a:rPr lang="en-US" dirty="0"/>
              <a:t>This includes the physical location of a cloud storage provider’s servers.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222247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Nonpersistence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Nonpersistence refers to system items that are not permanent and can change. </a:t>
            </a:r>
          </a:p>
          <a:p>
            <a:endParaRPr lang="en-US" dirty="0"/>
          </a:p>
          <a:p>
            <a:r>
              <a:rPr lang="en-US" dirty="0"/>
              <a:t>An example of something that is nonpersistent is the registry in Microsoft Windows, which is a dynamic list of configuration criteria. </a:t>
            </a:r>
          </a:p>
          <a:p>
            <a:endParaRPr lang="en-US" dirty="0"/>
          </a:p>
          <a:p>
            <a:r>
              <a:rPr lang="en-US" dirty="0"/>
              <a:t>Nonpersistence needs to be appropriately managed, and systems that have this characteristic typically have mechanisms built in to manage this diversity. </a:t>
            </a:r>
          </a:p>
          <a:p>
            <a:endParaRPr lang="en-US" dirty="0"/>
          </a:p>
          <a:p>
            <a:r>
              <a:rPr lang="en-US" dirty="0"/>
              <a:t>For VMs, where the current state of the system is continually changing, and thus the image is changing, we have snapshots. </a:t>
            </a:r>
          </a:p>
          <a:p>
            <a:endParaRPr lang="en-US" dirty="0"/>
          </a:p>
          <a:p>
            <a:r>
              <a:rPr lang="en-US" dirty="0"/>
              <a:t>Snapshots provide a copy of the system at a point in time that you can then persist to use as a recovery point or backup.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2624294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Revert to Known State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Having the ability to recover to a known state is referred to as reverting to a known state. </a:t>
            </a:r>
          </a:p>
          <a:p>
            <a:endParaRPr lang="en-US" dirty="0"/>
          </a:p>
          <a:p>
            <a:r>
              <a:rPr lang="en-US" dirty="0"/>
              <a:t>Modern OSs are a prime example of non-persistence; they are regularly changing with new data, new software, new configurations, new drivers, and so on.</a:t>
            </a:r>
          </a:p>
          <a:p>
            <a:endParaRPr lang="en-US" dirty="0"/>
          </a:p>
          <a:p>
            <a:r>
              <a:rPr lang="en-US" dirty="0"/>
              <a:t>Many OSs have the ability to roll back to a previous known configuration: both servers and desktops can be rolled back, restoring the system to a previous point in time while leaving the files intact—back to a condition where the OS previously worked properly.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1753698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Last Known-Good Configuration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Microsoft Windows can give you an option to revert to the last known-good configuration, which is a means of reverting to a known state.</a:t>
            </a:r>
          </a:p>
          <a:p>
            <a:endParaRPr lang="en-US" dirty="0"/>
          </a:p>
          <a:p>
            <a:r>
              <a:rPr lang="en-US" dirty="0"/>
              <a:t>In Windows 7, this was a direct menu option. </a:t>
            </a:r>
          </a:p>
          <a:p>
            <a:endParaRPr lang="en-US" dirty="0"/>
          </a:p>
          <a:p>
            <a:r>
              <a:rPr lang="en-US" dirty="0"/>
              <a:t>In Windows 10, this option is buried under the Windows Recovery system. The methods of accessing it vary based on the type of issue, and whether or not you can get into Windows itself. </a:t>
            </a:r>
          </a:p>
          <a:p>
            <a:endParaRPr lang="en-US" dirty="0"/>
          </a:p>
          <a:p>
            <a:r>
              <a:rPr lang="en-US" dirty="0"/>
              <a:t>If Windows fails on three subsequent boots in sequence, it will present you with recovery options rather than trying to boot again.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713838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Live Boot Media</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One means of beginning with a known configuration and a known state is to boot to live boot media, which is a bootable flash drive or DVD source that contains a complete bootable image of the OS. </a:t>
            </a:r>
          </a:p>
          <a:p>
            <a:endParaRPr lang="en-US" dirty="0"/>
          </a:p>
          <a:p>
            <a:r>
              <a:rPr lang="en-US" dirty="0"/>
              <a:t>Using this as a means of starting in a known state is common in digital forensics investigations.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917937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High Availability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High availability refers to the ability to maintain the availability of data and operational processing (services) despite a disrupting event. </a:t>
            </a:r>
          </a:p>
          <a:p>
            <a:endParaRPr lang="en-US" dirty="0"/>
          </a:p>
          <a:p>
            <a:r>
              <a:rPr lang="en-US" dirty="0"/>
              <a:t>Generally, this requires redundant systems, both in terms of power and processing, so that should one system fail, the other can take over operations without any break in service.</a:t>
            </a:r>
          </a:p>
          <a:p>
            <a:endParaRPr lang="en-US" dirty="0"/>
          </a:p>
          <a:p>
            <a:r>
              <a:rPr lang="en-US" dirty="0"/>
              <a:t>High availability is more than data redundancy; it requires that both data and services be available.</a:t>
            </a:r>
          </a:p>
          <a:p>
            <a:pPr lvl="1"/>
            <a:r>
              <a:rPr lang="en-US" dirty="0"/>
              <a:t>High availability refers to maintaining both data and services in an operational state, even when a disrupting event occurs. </a:t>
            </a:r>
          </a:p>
          <a:p>
            <a:pPr lvl="1"/>
            <a:r>
              <a:rPr lang="en-US" dirty="0"/>
              <a:t>Fault tolerance is a design objective to achieve high availability should a fault occur.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11473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Geographic Dispersal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An important element to factor into the cost of the backup strategy is the expense of storing the backups.</a:t>
            </a:r>
          </a:p>
          <a:p>
            <a:endParaRPr lang="en-US" dirty="0"/>
          </a:p>
          <a:p>
            <a:r>
              <a:rPr lang="en-US" dirty="0"/>
              <a:t>Keep copies of backups in separate locations. </a:t>
            </a:r>
          </a:p>
          <a:p>
            <a:endParaRPr lang="en-US" dirty="0"/>
          </a:p>
          <a:p>
            <a:r>
              <a:rPr lang="en-US" dirty="0"/>
              <a:t>The most recent copy can be stored locally, as it is the most likely to be needed, while other copies can be kept at other locations.</a:t>
            </a:r>
          </a:p>
          <a:p>
            <a:endParaRPr lang="en-US" dirty="0"/>
          </a:p>
          <a:p>
            <a:r>
              <a:rPr lang="en-US" dirty="0"/>
              <a:t>A more recent advance is online backup services.</a:t>
            </a:r>
          </a:p>
          <a:p>
            <a:endParaRPr lang="en-US" dirty="0"/>
          </a:p>
          <a:p>
            <a:r>
              <a:rPr lang="en-US" b="1" dirty="0"/>
              <a:t>3-2-1 backup plan</a:t>
            </a:r>
          </a:p>
          <a:p>
            <a:pPr lvl="1"/>
            <a:r>
              <a:rPr lang="en-US" dirty="0"/>
              <a:t>3 copies on 2 different media with 1 saved offsite.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228512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Scalability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Scalability is a design element that enables a system to accommodate larger workloads by adding resources either making hardware stronger (scaling up) or adding additional nodes (scaling out). </a:t>
            </a:r>
          </a:p>
          <a:p>
            <a:endParaRPr lang="en-US" dirty="0"/>
          </a:p>
          <a:p>
            <a:r>
              <a:rPr lang="en-US" dirty="0"/>
              <a:t>This term is commonly used in server farms and database clusters, as these both can have scale issues with respect to workload. </a:t>
            </a:r>
          </a:p>
          <a:p>
            <a:endParaRPr lang="en-US" dirty="0"/>
          </a:p>
          <a:p>
            <a:r>
              <a:rPr lang="en-US" dirty="0"/>
              <a:t>Both elasticity and scalability have an effect on system availability and throughput, which can be significant security- and risk-related issues.</a:t>
            </a:r>
          </a:p>
          <a:p>
            <a:pPr lvl="1"/>
            <a:r>
              <a:rPr lang="en-US" dirty="0"/>
              <a:t>Elasticity is related to dynamically scaling a system with workload (scaling out)</a:t>
            </a:r>
          </a:p>
          <a:p>
            <a:pPr lvl="1"/>
            <a:r>
              <a:rPr lang="en-US" dirty="0"/>
              <a:t>Scalability is a design element that enables a system both to scale up to more capable hardware and to scale out to more instances.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4115986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Restoration Order</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Data restoration operations are designed to take an alternative copy of the data and put it back into a working system. </a:t>
            </a:r>
          </a:p>
          <a:p>
            <a:endParaRPr lang="en-US" dirty="0"/>
          </a:p>
          <a:p>
            <a:r>
              <a:rPr lang="en-US" dirty="0"/>
              <a:t>If you back up a database and then later need to use the backup to restore the database, this is data restoration. </a:t>
            </a:r>
          </a:p>
          <a:p>
            <a:endParaRPr lang="en-US" dirty="0"/>
          </a:p>
          <a:p>
            <a:r>
              <a:rPr lang="en-US" dirty="0"/>
              <a:t>But the order of restoration can make a difference. </a:t>
            </a:r>
          </a:p>
          <a:p>
            <a:endParaRPr lang="en-US" dirty="0"/>
          </a:p>
          <a:p>
            <a:r>
              <a:rPr lang="en-US" dirty="0"/>
              <a:t>It requires planning and coordination because the most important data needs to be identified and then backed up in a manner that facilitates its quick restore. </a:t>
            </a:r>
          </a:p>
          <a:p>
            <a:endParaRPr lang="en-US" dirty="0"/>
          </a:p>
          <a:p>
            <a:r>
              <a:rPr lang="en-US" dirty="0"/>
              <a:t>Developing a restoration plan, along with an order of what needs to be restored first, second, and so on, is important because this will drive certain operations when backing up the data in the first place.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184025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Diversity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Having diversity in technologies, vendors, processes, and controls can assist in resiliency through differences in failure modes.</a:t>
            </a:r>
          </a:p>
          <a:p>
            <a:endParaRPr lang="en-US" sz="2800" dirty="0"/>
          </a:p>
          <a:p>
            <a:r>
              <a:rPr lang="en-US" sz="2800" dirty="0"/>
              <a:t>Building diversity into systems to allow parallel operations using different technologies, vendors, processes, and controls can provide a means to continue operation even during times of systems failures.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777393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Technologies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800" dirty="0"/>
              <a:t>The security industry has multiple technologies that can be employed across the enterprise in an effort to mitigate security risk. </a:t>
            </a:r>
          </a:p>
          <a:p>
            <a:endParaRPr lang="en-US" sz="2800" dirty="0"/>
          </a:p>
          <a:p>
            <a:r>
              <a:rPr lang="en-US" sz="2800" dirty="0"/>
              <a:t>Having firewalls, ACLs, bastion hosts in a screened subnet (DMZ), and network monitoring is an example of multiple technologies designed to detect unauthorized network activity. </a:t>
            </a:r>
          </a:p>
          <a:p>
            <a:endParaRPr lang="en-US" sz="2800" dirty="0"/>
          </a:p>
          <a:p>
            <a:r>
              <a:rPr lang="en-US" sz="2800" dirty="0"/>
              <a:t>Having a diverse set of these elements improves the chances of catching an attacker, even when they can beat one or two control elements.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4194969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Vendors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800" dirty="0"/>
              <a:t>Different vendors approach security problems with different methodologies, different toolsets, different policies and procedures, and different technologies. </a:t>
            </a:r>
          </a:p>
          <a:p>
            <a:endParaRPr lang="en-US" sz="2800" dirty="0"/>
          </a:p>
          <a:p>
            <a:r>
              <a:rPr lang="en-US" sz="2800" dirty="0"/>
              <a:t>Adversaries have developed methods of beating different vendors, but if multiple vendors are brought into play, this makes it all that much more difficult for an adversary to bypass all of the employed options. </a:t>
            </a:r>
          </a:p>
          <a:p>
            <a:endParaRPr lang="en-US" sz="2800" dirty="0"/>
          </a:p>
          <a:p>
            <a:r>
              <a:rPr lang="en-US" sz="2800" dirty="0"/>
              <a:t>Having diversity in the vendors used for security prevents vendor-specific forms of single points of failure and creates a more robust set of defensive capabilities.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1270786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Autofit/>
          </a:bodyPr>
          <a:lstStyle/>
          <a:p>
            <a:r>
              <a:rPr lang="en-US" sz="2400" dirty="0"/>
              <a:t>For cryptographic solutions to work, both sides must agree on algorithms, keys, and other parameters, but diversity can still exist in this environment. </a:t>
            </a:r>
          </a:p>
          <a:p>
            <a:endParaRPr lang="en-US" sz="2400" dirty="0"/>
          </a:p>
          <a:p>
            <a:r>
              <a:rPr lang="en-US" sz="2400" dirty="0"/>
              <a:t>A prime example is in the TLS cipher suite, a set of different crypto protocols, preassigned to facilitate flexibility in establishing a connection. </a:t>
            </a:r>
          </a:p>
          <a:p>
            <a:endParaRPr lang="en-US" sz="2400" dirty="0"/>
          </a:p>
          <a:p>
            <a:r>
              <a:rPr lang="en-US" sz="2400" dirty="0"/>
              <a:t>When you establish a TLS-enabled connection, the server and client both negotiate a selection of protocol parameters from the preassigned list, enabling a secure connection to be established.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2690553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Defense in depth is a security principle where multiple layers of different security mechanisms are used to ensure catching a risk. </a:t>
            </a:r>
          </a:p>
          <a:p>
            <a:endParaRPr lang="en-US" sz="2800" dirty="0"/>
          </a:p>
          <a:p>
            <a:r>
              <a:rPr lang="en-US" sz="2800" dirty="0"/>
              <a:t>This is the use of diversity in controls. Modern networks employ not just a firewall but also a screened subnet (DMZ), bastion hosts, and ACLs, all working together in a coordinated fashion to make bypassing the entire suite of controls nearly impossible.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92574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89D513-453C-4A00-86AA-1B785A257741}"/>
              </a:ext>
            </a:extLst>
          </p:cNvPr>
          <p:cNvPicPr>
            <a:picLocks noChangeAspect="1"/>
          </p:cNvPicPr>
          <p:nvPr/>
        </p:nvPicPr>
        <p:blipFill>
          <a:blip r:embed="rId3"/>
          <a:stretch>
            <a:fillRect/>
          </a:stretch>
        </p:blipFill>
        <p:spPr>
          <a:xfrm>
            <a:off x="2004822" y="3801569"/>
            <a:ext cx="5134356" cy="2904031"/>
          </a:xfrm>
          <a:prstGeom prst="rect">
            <a:avLst/>
          </a:prstGeom>
        </p:spPr>
      </p:pic>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Disk</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2133600"/>
          </a:xfrm>
        </p:spPr>
        <p:txBody>
          <a:bodyPr>
            <a:normAutofit/>
          </a:bodyPr>
          <a:lstStyle/>
          <a:p>
            <a:r>
              <a:rPr lang="en-US" sz="2800" dirty="0"/>
              <a:t>Disks are the primary storage mechanism in a system, whether composed of physical hard drives with spinning platters (HDD) or solid-state memory devices (SSD).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21008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Redundant Array of Inexpensive Disks (RAID) Levels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fontScale="70000" lnSpcReduction="20000"/>
          </a:bodyPr>
          <a:lstStyle/>
          <a:p>
            <a:r>
              <a:rPr lang="en-US" dirty="0"/>
              <a:t>A common approach to increasing reliability in disk storage is employing a redundant array of inexpensive disks (RAID). </a:t>
            </a:r>
          </a:p>
          <a:p>
            <a:r>
              <a:rPr lang="en-US" dirty="0"/>
              <a:t>RAID takes data that is normally stored on a single disk and spreads it out among several others. </a:t>
            </a:r>
          </a:p>
          <a:p>
            <a:r>
              <a:rPr lang="en-US" dirty="0"/>
              <a:t>If any single disk is lost, the data can be recovered from the other disks where the data also resides.</a:t>
            </a:r>
          </a:p>
          <a:p>
            <a:r>
              <a:rPr lang="en-US" dirty="0">
                <a:hlinkClick r:id="rId3"/>
              </a:rPr>
              <a:t>https://www.datapacket.com/blog/advantages-disadvantages-various-raid-levels</a:t>
            </a:r>
            <a:endParaRPr lang="en-US" dirty="0"/>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
        <p:nvSpPr>
          <p:cNvPr id="6" name="Rectangle 3">
            <a:extLst>
              <a:ext uri="{FF2B5EF4-FFF2-40B4-BE49-F238E27FC236}">
                <a16:creationId xmlns:a16="http://schemas.microsoft.com/office/drawing/2014/main" id="{C2972902-C22D-4342-A160-87EA634D36DC}"/>
              </a:ext>
            </a:extLst>
          </p:cNvPr>
          <p:cNvSpPr txBox="1">
            <a:spLocks noChangeArrowheads="1"/>
          </p:cNvSpPr>
          <p:nvPr/>
        </p:nvSpPr>
        <p:spPr bwMode="auto">
          <a:xfrm>
            <a:off x="4572000" y="1752600"/>
            <a:ext cx="44196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RAID 0 – Striping</a:t>
            </a:r>
          </a:p>
          <a:p>
            <a:r>
              <a:rPr lang="en-US" sz="2200" dirty="0"/>
              <a:t>RAID 1 – Mirroring</a:t>
            </a:r>
          </a:p>
          <a:p>
            <a:r>
              <a:rPr lang="en-US" sz="2200" dirty="0"/>
              <a:t>RAID 5 – Block-striped with parity bit</a:t>
            </a:r>
          </a:p>
          <a:p>
            <a:r>
              <a:rPr lang="en-US" sz="2200" dirty="0"/>
              <a:t>RAID 6 – Block striped with dual parity bits</a:t>
            </a:r>
          </a:p>
          <a:p>
            <a:r>
              <a:rPr lang="en-US" sz="2200" dirty="0"/>
              <a:t>Nested RAID levels:</a:t>
            </a:r>
          </a:p>
          <a:p>
            <a:pPr lvl="1"/>
            <a:r>
              <a:rPr lang="en-US" sz="2200" dirty="0"/>
              <a:t>RAID 0+1</a:t>
            </a:r>
          </a:p>
          <a:p>
            <a:pPr lvl="1"/>
            <a:r>
              <a:rPr lang="en-US" sz="2200" dirty="0"/>
              <a:t>RAID 1+0</a:t>
            </a:r>
          </a:p>
        </p:txBody>
      </p:sp>
    </p:spTree>
    <p:extLst>
      <p:ext uri="{BB962C8B-B14F-4D97-AF65-F5344CB8AC3E}">
        <p14:creationId xmlns:p14="http://schemas.microsoft.com/office/powerpoint/2010/main" val="212951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Multipath</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Autofit/>
          </a:bodyPr>
          <a:lstStyle/>
          <a:p>
            <a:r>
              <a:rPr lang="en-US" sz="1600" dirty="0"/>
              <a:t>Between the storage systems and the server/computer is an I/O interface. </a:t>
            </a:r>
          </a:p>
          <a:p>
            <a:endParaRPr lang="en-US" sz="1600" dirty="0"/>
          </a:p>
          <a:p>
            <a:r>
              <a:rPr lang="en-US" sz="1600" dirty="0"/>
              <a:t>This I/O interface converts the information from the computer to a form that works for the specific storage system. </a:t>
            </a:r>
          </a:p>
          <a:p>
            <a:endParaRPr lang="en-US" sz="1600" dirty="0"/>
          </a:p>
          <a:p>
            <a:r>
              <a:rPr lang="en-US" sz="1600" dirty="0"/>
              <a:t>There are different interfaces for different types of storage systems (for example, RAID, SCSI, Fiber Channel, and SATA), each designed to deal with the necessary data transfers. </a:t>
            </a:r>
          </a:p>
          <a:p>
            <a:endParaRPr lang="en-US" sz="1600" dirty="0"/>
          </a:p>
          <a:p>
            <a:r>
              <a:rPr lang="en-US" sz="1600" dirty="0"/>
              <a:t>When a storage element is connected by multiple adapters, this provides redundancy in the event of a problem with one of the adapters. </a:t>
            </a:r>
          </a:p>
          <a:p>
            <a:endParaRPr lang="en-US" sz="1600" dirty="0"/>
          </a:p>
          <a:p>
            <a:r>
              <a:rPr lang="en-US" sz="1600" dirty="0"/>
              <a:t>This is referred to as a multipath connection and is commonly employed in high-reliability servers and critical systems. </a:t>
            </a:r>
          </a:p>
          <a:p>
            <a:endParaRPr lang="en-US" sz="1600" dirty="0"/>
          </a:p>
          <a:p>
            <a:r>
              <a:rPr lang="en-US" sz="1600" dirty="0"/>
              <a:t>Figure 13-1 shows a server with two host bus adapters (HBAs), along with two storage area network (SAN) switches and two RAID controllers. </a:t>
            </a:r>
          </a:p>
          <a:p>
            <a:endParaRPr lang="en-US" sz="1600" dirty="0"/>
          </a:p>
          <a:p>
            <a:r>
              <a:rPr lang="en-US" sz="1600" dirty="0"/>
              <a:t>This provides two independent paths from server to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209680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2">
            <a:extLst>
              <a:ext uri="{FF2B5EF4-FFF2-40B4-BE49-F238E27FC236}">
                <a16:creationId xmlns:a16="http://schemas.microsoft.com/office/drawing/2014/main" id="{2ADFF616-8DB8-40FC-8406-4CA18D0E97EA}"/>
              </a:ext>
            </a:extLst>
          </p:cNvPr>
          <p:cNvPicPr>
            <a:picLocks noGrp="1" noChangeAspect="1"/>
          </p:cNvPicPr>
          <p:nvPr>
            <p:ph idx="1"/>
          </p:nvPr>
        </p:nvPicPr>
        <p:blipFill>
          <a:blip r:embed="rId2"/>
          <a:stretch>
            <a:fillRect/>
          </a:stretch>
        </p:blipFill>
        <p:spPr>
          <a:xfrm>
            <a:off x="2343150" y="2294559"/>
            <a:ext cx="4457700" cy="4038600"/>
          </a:xfrm>
          <a:prstGeom prst="rect">
            <a:avLst/>
          </a:prstGeom>
        </p:spPr>
      </p:pic>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Multipath</a:t>
            </a:r>
            <a:endParaRPr lang="en-US" sz="40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326248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network is the infrastructure element that connects all the IT components in the enterprise. </a:t>
            </a:r>
          </a:p>
          <a:p>
            <a:endParaRPr lang="en-US" dirty="0"/>
          </a:p>
          <a:p>
            <a:r>
              <a:rPr lang="en-US" dirty="0"/>
              <a:t>A network can serve as a point of failure, or it can be a system of redundant connections that can be resilient under various traffic loads and connectivity conditions. </a:t>
            </a:r>
          </a:p>
          <a:p>
            <a:endParaRPr lang="en-US" dirty="0"/>
          </a:p>
          <a:p>
            <a:r>
              <a:rPr lang="en-US" dirty="0"/>
              <a:t>Having a properly architected network that has multiple independent pathways and infrastructure elements designed to increase redundancy is important. </a:t>
            </a:r>
          </a:p>
          <a:p>
            <a:endParaRPr lang="en-US" dirty="0"/>
          </a:p>
          <a:p>
            <a:r>
              <a:rPr lang="en-US" dirty="0"/>
              <a:t>Two major elements to consider are load balancers and network interface card (NIC) teaming to remove some of the common modes of network-related traffic failures.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57281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0BBFD4-ACD9-4065-9226-EB04F07AC030}"/>
</file>

<file path=customXml/itemProps2.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8250</TotalTime>
  <Words>4207</Words>
  <Application>Microsoft Office PowerPoint</Application>
  <PresentationFormat>On-screen Show (4:3)</PresentationFormat>
  <Paragraphs>424</Paragraphs>
  <Slides>46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Tahoma</vt:lpstr>
      <vt:lpstr>Verdana</vt:lpstr>
      <vt:lpstr>Office Theme</vt:lpstr>
      <vt:lpstr>PowerPoint Presentation</vt:lpstr>
      <vt:lpstr>Chapter 13 (Domain 2.5) Learning Objectives</vt:lpstr>
      <vt:lpstr>Redundancy</vt:lpstr>
      <vt:lpstr>Geographic Dispersal</vt:lpstr>
      <vt:lpstr>Disk</vt:lpstr>
      <vt:lpstr>Redundant Array of Inexpensive Disks (RAID) Levels</vt:lpstr>
      <vt:lpstr>Multipath</vt:lpstr>
      <vt:lpstr>Multipath</vt:lpstr>
      <vt:lpstr>Network</vt:lpstr>
      <vt:lpstr>Load Balancers</vt:lpstr>
      <vt:lpstr>Load Balancers</vt:lpstr>
      <vt:lpstr>Network Interface Card (NIC) Teaming</vt:lpstr>
      <vt:lpstr>Network Interface Card (NIC) Teaming</vt:lpstr>
      <vt:lpstr>Power</vt:lpstr>
      <vt:lpstr>Power</vt:lpstr>
      <vt:lpstr>Replication</vt:lpstr>
      <vt:lpstr>Storage Area Network (SAN)</vt:lpstr>
      <vt:lpstr>VM</vt:lpstr>
      <vt:lpstr>On-premises vs. Cloud</vt:lpstr>
      <vt:lpstr>Backup Types</vt:lpstr>
      <vt:lpstr>Full Backup</vt:lpstr>
      <vt:lpstr>Incremental Backup</vt:lpstr>
      <vt:lpstr>Snapshot</vt:lpstr>
      <vt:lpstr>Differential Backup</vt:lpstr>
      <vt:lpstr>Tape Backup</vt:lpstr>
      <vt:lpstr>Disk Backup</vt:lpstr>
      <vt:lpstr>Copy</vt:lpstr>
      <vt:lpstr>Network Attached Storage (NAS)</vt:lpstr>
      <vt:lpstr>Storage Area Network  (SAN)</vt:lpstr>
      <vt:lpstr>Cloud</vt:lpstr>
      <vt:lpstr>Image</vt:lpstr>
      <vt:lpstr>Online vs. Offline</vt:lpstr>
      <vt:lpstr>Offsite Storage</vt:lpstr>
      <vt:lpstr>Distance Considerations</vt:lpstr>
      <vt:lpstr>Nonpersistence</vt:lpstr>
      <vt:lpstr>Revert to Known State</vt:lpstr>
      <vt:lpstr>Last Known-Good Configuration</vt:lpstr>
      <vt:lpstr>Live Boot Media</vt:lpstr>
      <vt:lpstr>High Availability</vt:lpstr>
      <vt:lpstr>Scalability</vt:lpstr>
      <vt:lpstr>Restoration Order</vt:lpstr>
      <vt:lpstr>Diversity</vt:lpstr>
      <vt:lpstr>Technologies</vt:lpstr>
      <vt:lpstr>Vendors</vt:lpstr>
      <vt:lpstr>Crypto</vt:lpstr>
      <vt:lpstr>Controls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238</cp:revision>
  <dcterms:created xsi:type="dcterms:W3CDTF">2007-03-12T15:36:22Z</dcterms:created>
  <dcterms:modified xsi:type="dcterms:W3CDTF">2022-09-16T14:46:22Z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