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45"/>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48"/>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1246601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10726"/>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16 </a:t>
            </a:r>
          </a:p>
          <a:p>
            <a:pPr algn="ctr"/>
            <a:r>
              <a:rPr lang="en-US" sz="2800" dirty="0">
                <a:latin typeface="Arial" charset="0"/>
                <a:cs typeface="Arial" charset="0"/>
              </a:rPr>
              <a:t>Cryptographic Concepts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Key Length</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dirty="0"/>
              <a:t>The strength of a cryptographic function typically depends upon the strength of a key, where a larger key has more entropy and adds more strength to the encryption.</a:t>
            </a:r>
          </a:p>
          <a:p>
            <a:endParaRPr lang="en-US" sz="2800" dirty="0"/>
          </a:p>
          <a:p>
            <a:r>
              <a:rPr lang="en-US" sz="2800" dirty="0"/>
              <a:t>Some algorithms have fixed key length; others are variable key lengths.</a:t>
            </a:r>
          </a:p>
          <a:p>
            <a:endParaRPr lang="en-US" sz="2800" dirty="0"/>
          </a:p>
          <a:p>
            <a:r>
              <a:rPr lang="en-US" sz="2800" dirty="0"/>
              <a:t>Some algorithms offer choices in key lengths: as a general rule, a longer key length is more secure, but also will take longer to compute.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327277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Key Stretching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Key stretching is a mechanism that takes what would be weak keys and “stretches” them to make the system more secure against brute-force attacks.</a:t>
            </a:r>
          </a:p>
          <a:p>
            <a:endParaRPr lang="en-US" dirty="0"/>
          </a:p>
          <a:p>
            <a:r>
              <a:rPr lang="en-US" dirty="0"/>
              <a:t>Key stretching involves increasing the computational complexity by adding iterative rounds of computations—rounds that cannot be done in parallel. </a:t>
            </a:r>
          </a:p>
          <a:p>
            <a:endParaRPr lang="en-US" dirty="0"/>
          </a:p>
          <a:p>
            <a:r>
              <a:rPr lang="en-US" dirty="0"/>
              <a:t>When one wants to use a brute-force attack, the increase in computational workload becomes significant when done billions of times, making this form of attack much more expensive.</a:t>
            </a:r>
          </a:p>
          <a:p>
            <a:endParaRPr lang="en-US" dirty="0"/>
          </a:p>
          <a:p>
            <a:r>
              <a:rPr lang="en-US" dirty="0"/>
              <a:t>Two common key stretching algorithms:</a:t>
            </a:r>
          </a:p>
          <a:p>
            <a:pPr lvl="1"/>
            <a:r>
              <a:rPr lang="en-US" dirty="0"/>
              <a:t>Bcrypt</a:t>
            </a:r>
          </a:p>
          <a:p>
            <a:pPr lvl="1"/>
            <a:r>
              <a:rPr lang="en-US" dirty="0"/>
              <a:t>PBKDF2</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286205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Salting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term </a:t>
            </a:r>
            <a:r>
              <a:rPr lang="en-US" b="1" dirty="0"/>
              <a:t>salt</a:t>
            </a:r>
            <a:r>
              <a:rPr lang="en-US" dirty="0"/>
              <a:t> refers to this initial data piece. Salts are particularly useful when the material being hashed is short, e.g. passwords.</a:t>
            </a:r>
          </a:p>
          <a:p>
            <a:endParaRPr lang="en-US" dirty="0"/>
          </a:p>
          <a:p>
            <a:r>
              <a:rPr lang="en-US" dirty="0"/>
              <a:t>Another term used in this regard is </a:t>
            </a:r>
            <a:r>
              <a:rPr lang="en-US" b="1" i="1" dirty="0"/>
              <a:t>initialization vector</a:t>
            </a:r>
            <a:r>
              <a:rPr lang="en-US" b="1" dirty="0"/>
              <a:t>, or </a:t>
            </a:r>
            <a:r>
              <a:rPr lang="en-US" b="1" i="1" dirty="0"/>
              <a:t>IV</a:t>
            </a:r>
            <a:r>
              <a:rPr lang="en-US" dirty="0"/>
              <a:t>, and this is used in several ciphers, particularly in the wireless space, to achieve randomness, even with normally deterministic inputs. IVs can add randomness and are used in block ciphers to initiate modes of operation.</a:t>
            </a:r>
          </a:p>
          <a:p>
            <a:endParaRPr lang="en-US" dirty="0"/>
          </a:p>
          <a:p>
            <a:r>
              <a:rPr lang="en-US" dirty="0"/>
              <a:t>A </a:t>
            </a:r>
            <a:r>
              <a:rPr lang="en-US" b="1" i="1" dirty="0"/>
              <a:t>nonce</a:t>
            </a:r>
            <a:r>
              <a:rPr lang="en-US" dirty="0"/>
              <a:t> is a number used only once, and is similar to a salt, or an IV.</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416649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Hashing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2971800"/>
          </a:xfrm>
        </p:spPr>
        <p:txBody>
          <a:bodyPr>
            <a:normAutofit fontScale="77500" lnSpcReduction="20000"/>
          </a:bodyPr>
          <a:lstStyle/>
          <a:p>
            <a:r>
              <a:rPr lang="en-US" dirty="0"/>
              <a:t>A hashing function is a special mathematical function that performs </a:t>
            </a:r>
            <a:r>
              <a:rPr lang="en-US" i="1" dirty="0"/>
              <a:t>one-way encryption</a:t>
            </a:r>
            <a:r>
              <a:rPr lang="en-US" dirty="0"/>
              <a:t>, which means that once the algorithm is processed, there is no feasible way to use the ciphertext to retrieve the plaintext that was used to generate it. </a:t>
            </a:r>
          </a:p>
          <a:p>
            <a:endParaRPr lang="en-US" dirty="0"/>
          </a:p>
          <a:p>
            <a:r>
              <a:rPr lang="en-US" dirty="0"/>
              <a:t>Also, ideally, there is no feasible way to generate two different plaintexts that compute to the same hash value.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pic>
        <p:nvPicPr>
          <p:cNvPr id="6" name="Picture 5">
            <a:extLst>
              <a:ext uri="{FF2B5EF4-FFF2-40B4-BE49-F238E27FC236}">
                <a16:creationId xmlns:a16="http://schemas.microsoft.com/office/drawing/2014/main" id="{1FCFF3EA-0EA0-4933-90C1-BFB6B38F03BC}"/>
              </a:ext>
            </a:extLst>
          </p:cNvPr>
          <p:cNvPicPr>
            <a:picLocks noChangeAspect="1"/>
          </p:cNvPicPr>
          <p:nvPr/>
        </p:nvPicPr>
        <p:blipFill>
          <a:blip r:embed="rId2"/>
          <a:stretch>
            <a:fillRect/>
          </a:stretch>
        </p:blipFill>
        <p:spPr>
          <a:xfrm>
            <a:off x="1143000" y="4784388"/>
            <a:ext cx="7366604" cy="1511973"/>
          </a:xfrm>
          <a:prstGeom prst="rect">
            <a:avLst/>
          </a:prstGeom>
        </p:spPr>
      </p:pic>
    </p:spTree>
    <p:extLst>
      <p:ext uri="{BB962C8B-B14F-4D97-AF65-F5344CB8AC3E}">
        <p14:creationId xmlns:p14="http://schemas.microsoft.com/office/powerpoint/2010/main" val="360990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Hashing</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Common uses of hashing algorithms are to store computer passwords and to ensure message integrity.</a:t>
            </a:r>
          </a:p>
          <a:p>
            <a:endParaRPr lang="en-US" dirty="0"/>
          </a:p>
          <a:p>
            <a:r>
              <a:rPr lang="en-US" dirty="0"/>
              <a:t>You could hash a message to get a </a:t>
            </a:r>
            <a:r>
              <a:rPr lang="en-US" i="1" dirty="0"/>
              <a:t>message authentication code (MAC)</a:t>
            </a:r>
            <a:r>
              <a:rPr lang="en-US" dirty="0"/>
              <a:t>, and the computational number of the message would show that no intermediary has modified the message.</a:t>
            </a:r>
          </a:p>
          <a:p>
            <a:endParaRPr lang="en-US" i="1" dirty="0"/>
          </a:p>
          <a:p>
            <a:r>
              <a:rPr lang="en-US" i="1" dirty="0"/>
              <a:t>HMAC</a:t>
            </a:r>
            <a:r>
              <a:rPr lang="en-US" dirty="0"/>
              <a:t>, or </a:t>
            </a:r>
            <a:r>
              <a:rPr lang="en-US" i="1" dirty="0"/>
              <a:t>Hash-based Message Authentication Code</a:t>
            </a:r>
            <a:r>
              <a:rPr lang="en-US" dirty="0"/>
              <a:t>, is a special subset of hashing technology. It is a hash algorithm applied to a message to make a MAC, but it is done with a previously shared secret key. So, the HMAC can provide integrity simultaneously with authentication.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68858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Hashing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hash algorithm can be compromised with what is called a </a:t>
            </a:r>
            <a:r>
              <a:rPr lang="en-US" i="1" dirty="0"/>
              <a:t>collision attack</a:t>
            </a:r>
            <a:r>
              <a:rPr lang="en-US" dirty="0"/>
              <a:t>, in which an attacker finds two different messages that hash to the same value. </a:t>
            </a:r>
          </a:p>
          <a:p>
            <a:endParaRPr lang="en-US" dirty="0"/>
          </a:p>
          <a:p>
            <a:r>
              <a:rPr lang="en-US" dirty="0"/>
              <a:t>This type of attack is very difficult and requires generating a separate algorithm that will attempt to find a text that will hash to the same value of a known hash.</a:t>
            </a:r>
          </a:p>
          <a:p>
            <a:endParaRPr lang="en-US" dirty="0"/>
          </a:p>
          <a:p>
            <a:r>
              <a:rPr lang="en-US" dirty="0"/>
              <a:t>The consequence of a hash function that suffers from collisions is that integrity is lost.</a:t>
            </a:r>
          </a:p>
          <a:p>
            <a:endParaRPr lang="en-US" dirty="0"/>
          </a:p>
          <a:p>
            <a:r>
              <a:rPr lang="en-US" dirty="0"/>
              <a:t>Popular hash algorithms:</a:t>
            </a:r>
          </a:p>
          <a:p>
            <a:pPr lvl="1"/>
            <a:r>
              <a:rPr lang="en-US" dirty="0"/>
              <a:t>SHA series, RIPEMD algorithms, and MD series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197524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Key Exchange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Key exchange is the central foundational element of a secure symmetric encryption system. </a:t>
            </a:r>
          </a:p>
          <a:p>
            <a:endParaRPr lang="en-US" dirty="0"/>
          </a:p>
          <a:p>
            <a:r>
              <a:rPr lang="en-US" dirty="0"/>
              <a:t>Maintaining the secrecy of the symmetric key is the basis of secret communications.</a:t>
            </a:r>
          </a:p>
          <a:p>
            <a:endParaRPr lang="en-US" dirty="0"/>
          </a:p>
          <a:p>
            <a:r>
              <a:rPr lang="en-US" dirty="0"/>
              <a:t>In asymmetric systems, the key exchange problem is one of key publication. Because public keys are designed to be shared, the problem is reversed from one of secrecy to one of publicity.</a:t>
            </a:r>
          </a:p>
          <a:p>
            <a:endParaRPr lang="en-US" dirty="0"/>
          </a:p>
          <a:p>
            <a:r>
              <a:rPr lang="en-US" dirty="0"/>
              <a:t>The Diffie-Hellman key exchange depends on two random numbers, each chosen by one of the parties and kept secret. Diffie-Hellman key exchanges can be performed in-band, and even under external observation, as the secret random numbers are never exposed to outside parties.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67754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Elliptic Curve </a:t>
            </a:r>
            <a:br>
              <a:rPr lang="en-US" sz="4000" b="1" dirty="0"/>
            </a:br>
            <a:r>
              <a:rPr lang="en-US" sz="4000" b="1" dirty="0"/>
              <a:t>Cryptography</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Elliptic curve cryptography (ECC) works on the basis of elliptic curves. An elliptic curve is a simple function that is drawn as a gently looping curve on the X,Y plane.</a:t>
            </a:r>
          </a:p>
          <a:p>
            <a:endParaRPr lang="en-US" dirty="0"/>
          </a:p>
          <a:p>
            <a:r>
              <a:rPr lang="en-US" dirty="0"/>
              <a:t>Equation:  y2 = x3 + ax2 + b</a:t>
            </a:r>
          </a:p>
          <a:p>
            <a:endParaRPr lang="en-US" dirty="0"/>
          </a:p>
          <a:p>
            <a:r>
              <a:rPr lang="en-US" dirty="0"/>
              <a:t>Elliptic curves work because they have a special property—you can add two points on the curve together and get a third point on the curve.</a:t>
            </a:r>
          </a:p>
          <a:p>
            <a:endParaRPr lang="en-US" dirty="0"/>
          </a:p>
          <a:p>
            <a:r>
              <a:rPr lang="en-US" dirty="0"/>
              <a:t>For cryptography, the elliptic curve works as a public key algorithm. </a:t>
            </a:r>
          </a:p>
          <a:p>
            <a:pPr lvl="1"/>
            <a:r>
              <a:rPr lang="en-US" dirty="0"/>
              <a:t>Users agree on an elliptic curve and a fixed curve point. This information is not a shared secret, and these points can be made public without compromising the security of the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64348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295400" y="274638"/>
            <a:ext cx="7620000" cy="1143000"/>
          </a:xfrm>
          <a:noFill/>
        </p:spPr>
        <p:txBody>
          <a:bodyPr>
            <a:normAutofit fontScale="90000"/>
          </a:bodyPr>
          <a:lstStyle/>
          <a:p>
            <a:pPr eaLnBrk="1" hangingPunct="1"/>
            <a:r>
              <a:rPr lang="en-US" sz="4000" b="1" dirty="0"/>
              <a:t>Elliptic Curve </a:t>
            </a:r>
            <a:br>
              <a:rPr lang="en-US" sz="4000" b="1" dirty="0"/>
            </a:br>
            <a:r>
              <a:rPr lang="en-US" sz="4000" b="1" dirty="0"/>
              <a:t>Cryptography</a:t>
            </a:r>
            <a:endParaRPr lang="en-US" sz="40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pic>
        <p:nvPicPr>
          <p:cNvPr id="7" name="Content Placeholder 2">
            <a:extLst>
              <a:ext uri="{FF2B5EF4-FFF2-40B4-BE49-F238E27FC236}">
                <a16:creationId xmlns:a16="http://schemas.microsoft.com/office/drawing/2014/main" id="{32F10451-65BE-4D08-87DD-F6C03E416A66}"/>
              </a:ext>
            </a:extLst>
          </p:cNvPr>
          <p:cNvPicPr>
            <a:picLocks noGrp="1" noChangeAspect="1"/>
          </p:cNvPicPr>
          <p:nvPr>
            <p:ph idx="1"/>
          </p:nvPr>
        </p:nvPicPr>
        <p:blipFill>
          <a:blip r:embed="rId2"/>
          <a:stretch>
            <a:fillRect/>
          </a:stretch>
        </p:blipFill>
        <p:spPr>
          <a:xfrm>
            <a:off x="2057400" y="1921497"/>
            <a:ext cx="5129938" cy="4398410"/>
          </a:xfrm>
          <a:prstGeom prst="rect">
            <a:avLst/>
          </a:prstGeom>
        </p:spPr>
      </p:pic>
    </p:spTree>
    <p:extLst>
      <p:ext uri="{BB962C8B-B14F-4D97-AF65-F5344CB8AC3E}">
        <p14:creationId xmlns:p14="http://schemas.microsoft.com/office/powerpoint/2010/main" val="326990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Perfect Forward Secrecy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a:bodyPr>
          <a:lstStyle/>
          <a:p>
            <a:r>
              <a:rPr lang="en-US" sz="2800" dirty="0"/>
              <a:t>Perfect Forward Secrecy (PFS) is a property of a public key system in which a key derived from another key is not compromised, even if the originating key is compromised in the future. </a:t>
            </a:r>
          </a:p>
          <a:p>
            <a:endParaRPr lang="en-US" sz="2800" dirty="0"/>
          </a:p>
          <a:p>
            <a:r>
              <a:rPr lang="en-US" sz="2800" dirty="0"/>
              <a:t>This is especially important in session key generation, where future communication sessions may become compromised; if perfect forward secrecy were not in place, then past messages that had been recorded could be decrypted.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55478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16 (Domain 2.8)</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676400"/>
            <a:ext cx="8229600" cy="457200"/>
          </a:xfrm>
        </p:spPr>
        <p:txBody>
          <a:bodyPr>
            <a:normAutofit/>
          </a:bodyPr>
          <a:lstStyle/>
          <a:p>
            <a:r>
              <a:rPr lang="en-US" sz="2400" dirty="0"/>
              <a:t>Summarize the basics of cryptographic concepts.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7D7C4DEF-0971-D525-6D8D-C90826DB9AF2}"/>
              </a:ext>
            </a:extLst>
          </p:cNvPr>
          <p:cNvSpPr txBox="1">
            <a:spLocks/>
          </p:cNvSpPr>
          <p:nvPr/>
        </p:nvSpPr>
        <p:spPr bwMode="auto">
          <a:xfrm>
            <a:off x="838200"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1" dirty="0"/>
              <a:t>Digital signatures</a:t>
            </a:r>
          </a:p>
          <a:p>
            <a:r>
              <a:rPr lang="en-US" sz="1050" b="1" dirty="0"/>
              <a:t>Key length</a:t>
            </a:r>
          </a:p>
          <a:p>
            <a:r>
              <a:rPr lang="en-US" sz="1050" b="1" dirty="0"/>
              <a:t>Key stretching</a:t>
            </a:r>
          </a:p>
          <a:p>
            <a:r>
              <a:rPr lang="en-US" sz="1050" b="1" dirty="0"/>
              <a:t>Salting</a:t>
            </a:r>
          </a:p>
          <a:p>
            <a:r>
              <a:rPr lang="en-US" sz="1050" b="1" dirty="0"/>
              <a:t>Hashing</a:t>
            </a:r>
          </a:p>
          <a:p>
            <a:r>
              <a:rPr lang="en-US" sz="1050" b="1" dirty="0"/>
              <a:t>Key exchange</a:t>
            </a:r>
          </a:p>
          <a:p>
            <a:r>
              <a:rPr lang="en-US" sz="1050" b="1" dirty="0"/>
              <a:t>Elliptic-curve cryptography</a:t>
            </a:r>
          </a:p>
          <a:p>
            <a:r>
              <a:rPr lang="en-US" sz="1050" b="1" dirty="0"/>
              <a:t>Perfect forward secrecy</a:t>
            </a:r>
          </a:p>
          <a:p>
            <a:r>
              <a:rPr lang="en-US" sz="1050" b="1" dirty="0"/>
              <a:t>Quantum</a:t>
            </a:r>
          </a:p>
          <a:p>
            <a:pPr lvl="1"/>
            <a:r>
              <a:rPr lang="en-US" sz="1050" dirty="0"/>
              <a:t>Communications</a:t>
            </a:r>
          </a:p>
          <a:p>
            <a:pPr lvl="1"/>
            <a:r>
              <a:rPr lang="en-US" sz="1050" dirty="0"/>
              <a:t>Computing</a:t>
            </a:r>
          </a:p>
          <a:p>
            <a:r>
              <a:rPr lang="en-US" sz="1050" b="1" dirty="0"/>
              <a:t>Post-quantum</a:t>
            </a:r>
          </a:p>
          <a:p>
            <a:r>
              <a:rPr lang="en-US" sz="1050" b="1" dirty="0"/>
              <a:t>Ephemeral</a:t>
            </a:r>
          </a:p>
          <a:p>
            <a:r>
              <a:rPr lang="en-US" sz="1050" b="1" dirty="0"/>
              <a:t>Modes of operation</a:t>
            </a:r>
          </a:p>
          <a:p>
            <a:pPr lvl="1"/>
            <a:r>
              <a:rPr lang="en-US" sz="1050" dirty="0"/>
              <a:t>Authenticated</a:t>
            </a:r>
          </a:p>
          <a:p>
            <a:pPr lvl="1"/>
            <a:r>
              <a:rPr lang="en-US" sz="1050" dirty="0"/>
              <a:t>Unauthenticated</a:t>
            </a:r>
          </a:p>
          <a:p>
            <a:pPr lvl="1"/>
            <a:r>
              <a:rPr lang="en-US" sz="1050" dirty="0"/>
              <a:t>Counter</a:t>
            </a:r>
          </a:p>
          <a:p>
            <a:r>
              <a:rPr lang="en-US" sz="1050" b="1" dirty="0"/>
              <a:t>Blockchain</a:t>
            </a:r>
          </a:p>
          <a:p>
            <a:pPr lvl="1"/>
            <a:r>
              <a:rPr lang="en-US" sz="1050" dirty="0"/>
              <a:t>Public ledgers</a:t>
            </a:r>
          </a:p>
          <a:p>
            <a:r>
              <a:rPr lang="en-US" sz="1050" b="1" dirty="0"/>
              <a:t>Cipher suites</a:t>
            </a:r>
          </a:p>
          <a:p>
            <a:pPr lvl="1"/>
            <a:r>
              <a:rPr lang="en-US" sz="1050" dirty="0"/>
              <a:t>Stream</a:t>
            </a:r>
          </a:p>
          <a:p>
            <a:pPr lvl="1"/>
            <a:r>
              <a:rPr lang="en-US" sz="1050" dirty="0"/>
              <a:t>block</a:t>
            </a:r>
          </a:p>
        </p:txBody>
      </p:sp>
      <p:sp>
        <p:nvSpPr>
          <p:cNvPr id="3" name="Content Placeholder 6">
            <a:extLst>
              <a:ext uri="{FF2B5EF4-FFF2-40B4-BE49-F238E27FC236}">
                <a16:creationId xmlns:a16="http://schemas.microsoft.com/office/drawing/2014/main" id="{DABEED8E-8047-5C80-2059-7139B433F3F0}"/>
              </a:ext>
            </a:extLst>
          </p:cNvPr>
          <p:cNvSpPr txBox="1">
            <a:spLocks/>
          </p:cNvSpPr>
          <p:nvPr/>
        </p:nvSpPr>
        <p:spPr>
          <a:xfrm>
            <a:off x="4648200" y="2195512"/>
            <a:ext cx="4038600" cy="4525963"/>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1" dirty="0"/>
              <a:t>Symmetric vs. asymmetric</a:t>
            </a:r>
          </a:p>
          <a:p>
            <a:r>
              <a:rPr lang="en-US" sz="1050" b="1" dirty="0"/>
              <a:t>Lightweight cryptography</a:t>
            </a:r>
          </a:p>
          <a:p>
            <a:r>
              <a:rPr lang="en-US" sz="1050" b="1" dirty="0"/>
              <a:t>Steganography</a:t>
            </a:r>
          </a:p>
          <a:p>
            <a:pPr lvl="1"/>
            <a:r>
              <a:rPr lang="en-US" sz="1050" dirty="0"/>
              <a:t>Audio</a:t>
            </a:r>
          </a:p>
          <a:p>
            <a:pPr lvl="1"/>
            <a:r>
              <a:rPr lang="en-US" sz="1050" dirty="0"/>
              <a:t>Video</a:t>
            </a:r>
          </a:p>
          <a:p>
            <a:pPr lvl="1"/>
            <a:r>
              <a:rPr lang="en-US" sz="1050" dirty="0"/>
              <a:t>Image</a:t>
            </a:r>
          </a:p>
          <a:p>
            <a:r>
              <a:rPr lang="en-US" sz="1050" b="1" dirty="0"/>
              <a:t>Homomorphic encryption</a:t>
            </a:r>
          </a:p>
          <a:p>
            <a:r>
              <a:rPr lang="en-US" sz="1050" b="1" dirty="0"/>
              <a:t>Common use cases</a:t>
            </a:r>
          </a:p>
          <a:p>
            <a:pPr lvl="1"/>
            <a:r>
              <a:rPr lang="en-US" sz="1050" dirty="0"/>
              <a:t>Low power devices</a:t>
            </a:r>
          </a:p>
          <a:p>
            <a:pPr lvl="1"/>
            <a:r>
              <a:rPr lang="en-US" sz="1050" dirty="0"/>
              <a:t>Low latency</a:t>
            </a:r>
          </a:p>
          <a:p>
            <a:pPr lvl="1"/>
            <a:r>
              <a:rPr lang="en-US" sz="1050" dirty="0"/>
              <a:t>High resiliency</a:t>
            </a:r>
          </a:p>
          <a:p>
            <a:pPr lvl="1"/>
            <a:r>
              <a:rPr lang="en-US" sz="1050" dirty="0"/>
              <a:t>Supporting confidentiality</a:t>
            </a:r>
          </a:p>
          <a:p>
            <a:pPr lvl="1"/>
            <a:r>
              <a:rPr lang="en-US" sz="1050" dirty="0"/>
              <a:t>Supporting integrity</a:t>
            </a:r>
          </a:p>
          <a:p>
            <a:pPr lvl="1"/>
            <a:r>
              <a:rPr lang="en-US" sz="1050" dirty="0"/>
              <a:t>Supporting obfuscation</a:t>
            </a:r>
          </a:p>
          <a:p>
            <a:pPr lvl="1"/>
            <a:r>
              <a:rPr lang="en-US" sz="1050" dirty="0"/>
              <a:t>Supporting authentication</a:t>
            </a:r>
          </a:p>
          <a:p>
            <a:pPr lvl="1"/>
            <a:r>
              <a:rPr lang="en-US" sz="1050" dirty="0"/>
              <a:t>Supporting non-repudiation</a:t>
            </a:r>
          </a:p>
          <a:p>
            <a:r>
              <a:rPr lang="en-US" sz="1050" b="1" dirty="0"/>
              <a:t>Limitations</a:t>
            </a:r>
          </a:p>
          <a:p>
            <a:pPr lvl="1"/>
            <a:r>
              <a:rPr lang="en-US" sz="1050" dirty="0"/>
              <a:t>Speed</a:t>
            </a:r>
          </a:p>
          <a:p>
            <a:pPr lvl="1"/>
            <a:r>
              <a:rPr lang="en-US" sz="1050" dirty="0"/>
              <a:t>Size</a:t>
            </a:r>
          </a:p>
          <a:p>
            <a:pPr lvl="1"/>
            <a:r>
              <a:rPr lang="en-US" sz="1050" dirty="0"/>
              <a:t>Weak keys</a:t>
            </a:r>
          </a:p>
          <a:p>
            <a:pPr lvl="1"/>
            <a:r>
              <a:rPr lang="en-US" sz="1050" dirty="0"/>
              <a:t>Time</a:t>
            </a:r>
          </a:p>
          <a:p>
            <a:pPr lvl="1"/>
            <a:r>
              <a:rPr lang="en-US" sz="1050" dirty="0"/>
              <a:t>Longevity</a:t>
            </a:r>
          </a:p>
          <a:p>
            <a:pPr lvl="1"/>
            <a:r>
              <a:rPr lang="en-US" sz="1050" dirty="0"/>
              <a:t>Predictability</a:t>
            </a:r>
          </a:p>
          <a:p>
            <a:pPr lvl="1"/>
            <a:r>
              <a:rPr lang="en-US" sz="1050" dirty="0"/>
              <a:t>Reuse</a:t>
            </a:r>
          </a:p>
          <a:p>
            <a:pPr lvl="1"/>
            <a:r>
              <a:rPr lang="en-US" sz="1050" dirty="0"/>
              <a:t>Entropy computational overheads</a:t>
            </a:r>
          </a:p>
          <a:p>
            <a:pPr lvl="1"/>
            <a:r>
              <a:rPr lang="en-US" sz="1050" dirty="0"/>
              <a:t>Resource vs security constraints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Quantum Cryptography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Quantum cryptography is the use of quantum computing hardware to perform encryption and decryption processes. </a:t>
            </a:r>
          </a:p>
          <a:p>
            <a:endParaRPr lang="en-US" dirty="0"/>
          </a:p>
          <a:p>
            <a:r>
              <a:rPr lang="en-US" dirty="0"/>
              <a:t>Quantum hardware is still in its early stages of development, and the immense computing power in these platforms will revolutionize cryptography. </a:t>
            </a:r>
          </a:p>
          <a:p>
            <a:endParaRPr lang="en-US" dirty="0"/>
          </a:p>
          <a:p>
            <a:r>
              <a:rPr lang="en-US" dirty="0"/>
              <a:t>Quantum principles have already been deployed into communication-related key exchanges through quantum key distribution (QKD). </a:t>
            </a:r>
          </a:p>
          <a:p>
            <a:endParaRPr lang="en-US" dirty="0"/>
          </a:p>
          <a:p>
            <a:r>
              <a:rPr lang="en-US" dirty="0"/>
              <a:t>QKD does not actually encrypt communication but rather provides a means for users to securely distribute keys that are used for encrypting the communication channel.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39101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Quantum Cryptography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Quantum computers use a new structure called </a:t>
            </a:r>
            <a:r>
              <a:rPr lang="en-US" i="1" dirty="0"/>
              <a:t>qubits</a:t>
            </a:r>
            <a:r>
              <a:rPr lang="en-US" dirty="0"/>
              <a:t>, which allow information to be represented differently than just “on” or “off” as binary bits do.</a:t>
            </a:r>
          </a:p>
          <a:p>
            <a:endParaRPr lang="en-US" dirty="0"/>
          </a:p>
          <a:p>
            <a:r>
              <a:rPr lang="en-US" dirty="0"/>
              <a:t>Qubits enable multiple paths of a problem to be computed simultaneously.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113680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Post-Quantum Era</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As quantum computing presents a challenge for many of today’s cryptographic algorithms, significantly reducing their strength, there is a movement to develop algorithms that are not easily solved via quantum methods. </a:t>
            </a:r>
          </a:p>
          <a:p>
            <a:endParaRPr lang="en-US" dirty="0"/>
          </a:p>
          <a:p>
            <a:r>
              <a:rPr lang="en-US" dirty="0"/>
              <a:t>This is not a theoretical exercise, as government agencies and others have been working on practical solutions to have answers and substitute algorithms should any existing algorithm fail, whether by quantum computing or other problem.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3485302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Ephemeral Key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Ephemeral keys are cryptographic keys that are used only once after generation. </a:t>
            </a:r>
          </a:p>
          <a:p>
            <a:endParaRPr lang="en-US" dirty="0"/>
          </a:p>
          <a:p>
            <a:r>
              <a:rPr lang="en-US" dirty="0"/>
              <a:t>When an ephemeral key is used as part of the Diffie-Hellman scheme, it forms an Ephemeral Diffie-Hellman (EDH) key exchange. </a:t>
            </a:r>
          </a:p>
          <a:p>
            <a:endParaRPr lang="en-US" dirty="0"/>
          </a:p>
          <a:p>
            <a:r>
              <a:rPr lang="en-US" dirty="0"/>
              <a:t>An EDH generates a temporary key for each connection, never using the same key twice. </a:t>
            </a:r>
          </a:p>
          <a:p>
            <a:endParaRPr lang="en-US" dirty="0"/>
          </a:p>
          <a:p>
            <a:r>
              <a:rPr lang="en-US" dirty="0"/>
              <a:t>This provides for perfect forward secrecy. If this is constructed using an elliptic curve algorithm, it would be ECDHE, for Elliptic Curve Diffie-Helman Ephemeral, as mentioned previously.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35903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Modes of Operations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In symmetric or block algorithms, there is a need to deal with multiple blocks of identical data to prevent multiple blocks of ciphertext that would identify the blocks of identical input data. </a:t>
            </a:r>
          </a:p>
          <a:p>
            <a:endParaRPr lang="en-US" dirty="0"/>
          </a:p>
          <a:p>
            <a:r>
              <a:rPr lang="en-US" dirty="0"/>
              <a:t>There are multiple methods of dealing with this, called modes of operation. </a:t>
            </a:r>
          </a:p>
          <a:p>
            <a:endParaRPr lang="en-US" dirty="0"/>
          </a:p>
          <a:p>
            <a:r>
              <a:rPr lang="en-US" dirty="0"/>
              <a:t>The basic premise is to use some source of entropy before encrypting subsequent blocks so that identical blocks of plaintext produce differing blocks of ciphertext. </a:t>
            </a:r>
          </a:p>
          <a:p>
            <a:endParaRPr lang="en-US" dirty="0"/>
          </a:p>
          <a:p>
            <a:r>
              <a:rPr lang="en-US" dirty="0"/>
              <a:t>These modes can be broken into three groups: authenticated, unauthenticated, and counter.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2407634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Authenticated</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Authenticated Encryption with Associated Data (AEAD) is a form of encryption designed to provide both confidentiality and authenticity services. </a:t>
            </a:r>
          </a:p>
          <a:p>
            <a:endParaRPr lang="en-US" dirty="0"/>
          </a:p>
          <a:p>
            <a:r>
              <a:rPr lang="en-US" dirty="0"/>
              <a:t>A wide range of authenticated modes is available for developers, including GCM, OCB, and EAX.</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270854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latin typeface="Arial" charset="0"/>
                <a:cs typeface="Arial" charset="0"/>
              </a:rPr>
              <a:t>Counter</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Counter mode (CTM) uses a “counter” function to generate a nonce that is used for each block encryption. </a:t>
            </a:r>
          </a:p>
          <a:p>
            <a:endParaRPr lang="en-US" dirty="0"/>
          </a:p>
          <a:p>
            <a:r>
              <a:rPr lang="en-US" dirty="0"/>
              <a:t>Different blocks have different nonces, enabling parallelization of processing and substantial speed improvements. </a:t>
            </a:r>
          </a:p>
          <a:p>
            <a:endParaRPr lang="en-US" dirty="0"/>
          </a:p>
          <a:p>
            <a:r>
              <a:rPr lang="en-US" dirty="0"/>
              <a:t>The sequence of operations is to take the counter function value (nonce), encrypt it using the key, then XOR it with plaintext. </a:t>
            </a:r>
          </a:p>
          <a:p>
            <a:endParaRPr lang="en-US" dirty="0"/>
          </a:p>
          <a:p>
            <a:r>
              <a:rPr lang="en-US" dirty="0"/>
              <a:t>Each block can be done independently, resulting in the ability to multithread the processing.</a:t>
            </a:r>
          </a:p>
          <a:p>
            <a:endParaRPr lang="en-US" dirty="0"/>
          </a:p>
          <a:p>
            <a:r>
              <a:rPr lang="en-US" dirty="0"/>
              <a:t>CTM is also abbreviated as CTR.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561454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Counter</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CCM is a mode of operation involving CBC (cipher block chaining, described in the next section) with a MAC, or CBC-MAC. </a:t>
            </a:r>
          </a:p>
          <a:p>
            <a:endParaRPr lang="en-US" dirty="0"/>
          </a:p>
          <a:p>
            <a:r>
              <a:rPr lang="en-US" dirty="0"/>
              <a:t>This method was designed for block ciphers with a length of 128 bits, where the length of the message and any associated data must be known in advance. </a:t>
            </a:r>
          </a:p>
          <a:p>
            <a:endParaRPr lang="en-US" dirty="0"/>
          </a:p>
          <a:p>
            <a:r>
              <a:rPr lang="en-US" dirty="0"/>
              <a:t>This means it is not an “online” form of AEAD, which is characterized as allowing any length of input.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91999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Counter</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Galois Counter Mode (GCM) is an extension of CTM in that there’s an addition of a Galois mode of authentication. </a:t>
            </a:r>
          </a:p>
          <a:p>
            <a:endParaRPr lang="en-US" dirty="0"/>
          </a:p>
          <a:p>
            <a:r>
              <a:rPr lang="en-US" dirty="0"/>
              <a:t>This adds an authentication function to the cipher mode, and the Galois field used in the process can be parallelized, providing efficient operations. </a:t>
            </a:r>
          </a:p>
          <a:p>
            <a:endParaRPr lang="en-US" dirty="0"/>
          </a:p>
          <a:p>
            <a:r>
              <a:rPr lang="en-US" dirty="0"/>
              <a:t>GCM is employed in many international standards, including IEEE 802.1ad and 802.1AE. </a:t>
            </a:r>
          </a:p>
          <a:p>
            <a:endParaRPr lang="en-US" dirty="0"/>
          </a:p>
          <a:p>
            <a:r>
              <a:rPr lang="en-US" dirty="0"/>
              <a:t>NIST has recognized AES-GCM as well as GCM and GMAC. AES GCM cipher suites for TLS are described in IETF RFC 5288.</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1832268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Unauthenticated</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Unauthenticated modes use a non-identity-based source for the entropy element for subsequent blocks. </a:t>
            </a:r>
          </a:p>
          <a:p>
            <a:endParaRPr lang="en-US" dirty="0"/>
          </a:p>
          <a:p>
            <a:r>
              <a:rPr lang="en-US" dirty="0"/>
              <a:t>In cipher block chaining (CBC), each block is XORed with the previous ciphertext block before being encrypted. </a:t>
            </a:r>
          </a:p>
          <a:p>
            <a:endParaRPr lang="en-US" dirty="0"/>
          </a:p>
          <a:p>
            <a:r>
              <a:rPr lang="en-US" dirty="0"/>
              <a:t>To obfuscate the first block, an initialization vector (IV) is XORed with the first block before encryption. </a:t>
            </a:r>
          </a:p>
          <a:p>
            <a:endParaRPr lang="en-US" dirty="0"/>
          </a:p>
          <a:p>
            <a:r>
              <a:rPr lang="en-US" dirty="0"/>
              <a:t>CBC is one of the most common modes used, but it has two major weaknesses.</a:t>
            </a:r>
          </a:p>
          <a:p>
            <a:pPr lvl="1"/>
            <a:r>
              <a:rPr lang="en-US" dirty="0"/>
              <a:t>First, because there is a dependence on previous blocks, the algorithm cannot be parallelized for speed and efficiency. </a:t>
            </a:r>
          </a:p>
          <a:p>
            <a:pPr lvl="1"/>
            <a:r>
              <a:rPr lang="en-US" dirty="0"/>
              <a:t>Second, because of the nature of the chaining, a plaintext block can be recovered from two adjacent blocks of ciphertext.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93928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latin typeface="Arial" charset="0"/>
                <a:cs typeface="Arial" charset="0"/>
              </a:rPr>
              <a:t>General Cryptographic</a:t>
            </a:r>
            <a:br>
              <a:rPr lang="en-US" sz="4000" b="1" dirty="0">
                <a:latin typeface="Arial" charset="0"/>
                <a:cs typeface="Arial" charset="0"/>
              </a:rPr>
            </a:br>
            <a:r>
              <a:rPr lang="en-US" sz="4000" b="1" dirty="0">
                <a:latin typeface="Arial" charset="0"/>
                <a:cs typeface="Arial" charset="0"/>
              </a:rPr>
              <a:t>Concepts</a:t>
            </a: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History:</a:t>
            </a:r>
          </a:p>
          <a:p>
            <a:pPr lvl="1"/>
            <a:r>
              <a:rPr lang="en-US" dirty="0"/>
              <a:t>Early ciphers were simple and easy to break</a:t>
            </a:r>
          </a:p>
          <a:p>
            <a:pPr lvl="1"/>
            <a:r>
              <a:rPr lang="en-US" dirty="0"/>
              <a:t>Caesar cipher (Roman Empire)</a:t>
            </a:r>
          </a:p>
          <a:p>
            <a:pPr lvl="1"/>
            <a:r>
              <a:rPr lang="en-US" dirty="0"/>
              <a:t>Enigma machine (WWII Germany)</a:t>
            </a:r>
          </a:p>
          <a:p>
            <a:pPr lvl="1"/>
            <a:r>
              <a:rPr lang="en-US" dirty="0"/>
              <a:t>Purple machine (WWII Japanese)</a:t>
            </a:r>
          </a:p>
          <a:p>
            <a:endParaRPr lang="en-US" dirty="0"/>
          </a:p>
          <a:p>
            <a:r>
              <a:rPr lang="en-US" dirty="0"/>
              <a:t>Use proven cryptographic libraries and number generators</a:t>
            </a:r>
          </a:p>
          <a:p>
            <a:endParaRPr lang="en-US" dirty="0"/>
          </a:p>
          <a:p>
            <a:r>
              <a:rPr lang="en-US" dirty="0"/>
              <a:t>Cryptographic algorithms should be tested by experts and public review</a:t>
            </a:r>
          </a:p>
          <a:p>
            <a:endParaRPr lang="en-US" dirty="0"/>
          </a:p>
          <a:p>
            <a:r>
              <a:rPr lang="en-US" dirty="0"/>
              <a:t>Plaintext is converted into ciphertext using an algorithm and key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Blockchain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Blockchains are lists of records, where each addition to the list is done by a cryptographic algorithm.</a:t>
            </a:r>
          </a:p>
          <a:p>
            <a:endParaRPr lang="en-US" dirty="0"/>
          </a:p>
          <a:p>
            <a:r>
              <a:rPr lang="en-US" dirty="0"/>
              <a:t>Records in a blockchain are resistant to modification.</a:t>
            </a:r>
          </a:p>
          <a:p>
            <a:endParaRPr lang="en-US" dirty="0"/>
          </a:p>
          <a:p>
            <a:r>
              <a:rPr lang="en-US" dirty="0"/>
              <a:t>This permits a distributed ledger that can record transactions and have both verification of additions and protection with respect to integrity. </a:t>
            </a:r>
          </a:p>
          <a:p>
            <a:endParaRPr lang="en-US" dirty="0"/>
          </a:p>
          <a:p>
            <a:r>
              <a:rPr lang="en-US" dirty="0"/>
              <a:t>The strength of the integrity comes from both the signing of records and the distributed nature of the blockchain.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701878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Blockchain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The concept of blockchains was invented to create the public transaction ledger of cryptocurrencies. </a:t>
            </a:r>
          </a:p>
          <a:p>
            <a:endParaRPr lang="en-US" dirty="0"/>
          </a:p>
          <a:p>
            <a:r>
              <a:rPr lang="en-US" dirty="0"/>
              <a:t>A cryptocurrency is a currency system built on a finite set of “rare” numbers that are mined and then “created.” </a:t>
            </a:r>
          </a:p>
          <a:p>
            <a:endParaRPr lang="en-US" dirty="0"/>
          </a:p>
          <a:p>
            <a:r>
              <a:rPr lang="en-US" dirty="0"/>
              <a:t>As there is no central authority, numbers when mined are entered into the distributed ledger, marking their creation. </a:t>
            </a:r>
          </a:p>
          <a:p>
            <a:endParaRPr lang="en-US" dirty="0"/>
          </a:p>
          <a:p>
            <a:r>
              <a:rPr lang="en-US" dirty="0"/>
              <a:t>All transactions are also entered into the ledger, preventing double-spending of the tokens. </a:t>
            </a:r>
          </a:p>
          <a:p>
            <a:endParaRPr lang="en-US" dirty="0"/>
          </a:p>
          <a:p>
            <a:r>
              <a:rPr lang="en-US" dirty="0"/>
              <a:t>The use of the distributed public ledger provides the protections that physical tokens provide—only one person can control a given currency token at any given time, and all transactions are immutable.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4056297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Blockchain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The term cipher suite refers to a set of algorithms used together in cryptography, with the most famous being the TLS cipher suite.</a:t>
            </a:r>
          </a:p>
          <a:p>
            <a:endParaRPr lang="en-US" dirty="0"/>
          </a:p>
          <a:p>
            <a:r>
              <a:rPr lang="en-US" dirty="0"/>
              <a:t>The cipher suite will list the key exchange mechanism, the authentication protocol, the block/stream cipher, and message authentication.</a:t>
            </a:r>
          </a:p>
          <a:p>
            <a:endParaRPr lang="en-US" dirty="0"/>
          </a:p>
          <a:p>
            <a:r>
              <a:rPr lang="en-US" dirty="0"/>
              <a:t>Block:</a:t>
            </a:r>
          </a:p>
          <a:p>
            <a:pPr lvl="1"/>
            <a:r>
              <a:rPr lang="en-US" dirty="0"/>
              <a:t>Block ciphers operate on input data in a series of blocks.</a:t>
            </a:r>
          </a:p>
          <a:p>
            <a:endParaRPr lang="en-US" dirty="0"/>
          </a:p>
          <a:p>
            <a:r>
              <a:rPr lang="en-US" dirty="0"/>
              <a:t>Stream:</a:t>
            </a:r>
          </a:p>
          <a:p>
            <a:pPr lvl="1"/>
            <a:r>
              <a:rPr lang="en-US" dirty="0"/>
              <a:t>Stream operations typically take place on a single byte at a time, using an XOR function and a pseudorandom key.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1453474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Symmetric vs Asymmetric</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Both symmetric and asymmetric encryption methods have their advantages and disadvantages. </a:t>
            </a:r>
          </a:p>
          <a:p>
            <a:endParaRPr lang="en-US" dirty="0"/>
          </a:p>
          <a:p>
            <a:r>
              <a:rPr lang="en-US" dirty="0"/>
              <a:t>Symmetric encryption tends to be faster, is less computationally involved, and is better for bulk transfers. But it suffers from a key management problem in that keys must be protected from unauthorized parties. </a:t>
            </a:r>
          </a:p>
          <a:p>
            <a:endParaRPr lang="en-US" dirty="0"/>
          </a:p>
          <a:p>
            <a:r>
              <a:rPr lang="en-US" dirty="0"/>
              <a:t>Asymmetric methods resolve the key secrecy issue with public keys, but they add significant computational complexity, which makes them less suited for bulk encryption.</a:t>
            </a:r>
          </a:p>
          <a:p>
            <a:endParaRPr lang="en-US" dirty="0"/>
          </a:p>
          <a:p>
            <a:r>
              <a:rPr lang="en-US" dirty="0"/>
              <a:t>Bulk encryption can be done using the best of both systems, by using asymmetric encryption to pass a symmetric key. By adding in ephemeral key exchange, you can achieve perfect forward secrecy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510834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200" b="1" dirty="0"/>
              <a:t>Symmetric vs Asymmetric</a:t>
            </a:r>
            <a:endParaRPr lang="en-US" sz="3200"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pic>
        <p:nvPicPr>
          <p:cNvPr id="7" name="Content Placeholder 2">
            <a:extLst>
              <a:ext uri="{FF2B5EF4-FFF2-40B4-BE49-F238E27FC236}">
                <a16:creationId xmlns:a16="http://schemas.microsoft.com/office/drawing/2014/main" id="{AFD68727-781B-4AAA-84B4-E2335CEF91C6}"/>
              </a:ext>
            </a:extLst>
          </p:cNvPr>
          <p:cNvPicPr>
            <a:picLocks noGrp="1" noChangeAspect="1"/>
          </p:cNvPicPr>
          <p:nvPr>
            <p:ph idx="1"/>
          </p:nvPr>
        </p:nvPicPr>
        <p:blipFill>
          <a:blip r:embed="rId2"/>
          <a:stretch>
            <a:fillRect/>
          </a:stretch>
        </p:blipFill>
        <p:spPr>
          <a:xfrm>
            <a:off x="238539" y="2438400"/>
            <a:ext cx="8676861" cy="3257628"/>
          </a:xfrm>
          <a:prstGeom prst="rect">
            <a:avLst/>
          </a:prstGeom>
        </p:spPr>
      </p:pic>
    </p:spTree>
    <p:extLst>
      <p:ext uri="{BB962C8B-B14F-4D97-AF65-F5344CB8AC3E}">
        <p14:creationId xmlns:p14="http://schemas.microsoft.com/office/powerpoint/2010/main" val="136571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Lightweight</a:t>
            </a:r>
            <a:br>
              <a:rPr lang="en-US" sz="4000" b="1" dirty="0"/>
            </a:br>
            <a:r>
              <a:rPr lang="en-US" sz="4000" b="1" dirty="0"/>
              <a:t>Cryptography</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In the IOT world, small devices do not have large computing power; compute-resource-constrained devices.</a:t>
            </a:r>
          </a:p>
          <a:p>
            <a:endParaRPr lang="en-US" dirty="0"/>
          </a:p>
          <a:p>
            <a:r>
              <a:rPr lang="en-US" dirty="0"/>
              <a:t>Lightweight cryptography is a specialized suite of cryptographic algorithms designed to operate in this resource-constrained environment.</a:t>
            </a:r>
          </a:p>
          <a:p>
            <a:endParaRPr lang="en-US" dirty="0"/>
          </a:p>
          <a:p>
            <a:r>
              <a:rPr lang="en-US" dirty="0"/>
              <a:t>Entire suites of lightweight algorithms designed for 8-bit processors have been developed, including hash functions, block and stream ciphers, and even asymmetric and signing functions.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3090637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Steganography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Steganography</a:t>
            </a:r>
            <a:r>
              <a:rPr lang="en-US" dirty="0"/>
              <a:t>, an offshoot of cryptography technology, gets its meaning from the Greek word </a:t>
            </a:r>
            <a:r>
              <a:rPr lang="en-US" i="1" dirty="0"/>
              <a:t>steganos</a:t>
            </a:r>
            <a:r>
              <a:rPr lang="en-US" dirty="0"/>
              <a:t>, meaning covered. </a:t>
            </a:r>
          </a:p>
          <a:p>
            <a:endParaRPr lang="en-US" dirty="0"/>
          </a:p>
          <a:p>
            <a:r>
              <a:rPr lang="en-US" dirty="0"/>
              <a:t>Hiding data within data.</a:t>
            </a:r>
          </a:p>
          <a:p>
            <a:endParaRPr lang="en-US" dirty="0"/>
          </a:p>
          <a:p>
            <a:r>
              <a:rPr lang="en-US" dirty="0"/>
              <a:t>The most common application is the concealing of a text message in a picture file.</a:t>
            </a:r>
          </a:p>
          <a:p>
            <a:endParaRPr lang="en-US" dirty="0"/>
          </a:p>
          <a:p>
            <a:r>
              <a:rPr lang="en-US" dirty="0"/>
              <a:t>The advantage to steganography over cryptography is that the messages do not attract attention, and this difficulty in detecting the hidden message provides an additional barrier to analysis.</a:t>
            </a:r>
          </a:p>
          <a:p>
            <a:endParaRPr lang="en-US" dirty="0"/>
          </a:p>
          <a:p>
            <a:r>
              <a:rPr lang="en-US" dirty="0"/>
              <a:t>The most common method is LSB (least significant bit) encoding.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431561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Homomorphic</a:t>
            </a:r>
            <a:br>
              <a:rPr lang="en-US" sz="4000" b="1" dirty="0"/>
            </a:br>
            <a:r>
              <a:rPr lang="en-US" sz="4000" b="1" dirty="0"/>
              <a:t>Encryption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One of the primary purposes of cryptography is to prevent unauthorized access to data. </a:t>
            </a:r>
          </a:p>
          <a:p>
            <a:endParaRPr lang="en-US" dirty="0"/>
          </a:p>
          <a:p>
            <a:r>
              <a:rPr lang="en-US" dirty="0"/>
              <a:t>This is important for data at rest and data in transit, but it can be an issue for data in use.</a:t>
            </a:r>
          </a:p>
          <a:p>
            <a:endParaRPr lang="en-US" dirty="0"/>
          </a:p>
          <a:p>
            <a:r>
              <a:rPr lang="en-US" dirty="0"/>
              <a:t>Homomorphic encryption is a set of algorithms that allows operations to be conducted on encrypted data, without decrypting and re-encrypting. </a:t>
            </a:r>
          </a:p>
          <a:p>
            <a:endParaRPr lang="en-US" dirty="0"/>
          </a:p>
          <a:p>
            <a:r>
              <a:rPr lang="en-US" dirty="0"/>
              <a:t>The concept is simple: create a system that allows operations on ciphertext that, when decrypted, will have the same result as if the operation was performed on plaintext.</a:t>
            </a:r>
          </a:p>
          <a:p>
            <a:endParaRPr lang="en-US" dirty="0"/>
          </a:p>
          <a:p>
            <a:r>
              <a:rPr lang="en-US" dirty="0"/>
              <a:t>Mostly works with numbers/integers involved in addition.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1128017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Common Use Cases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Cryptographic services are being employed in more and more systems, and many common use cases are associated with them. </a:t>
            </a:r>
          </a:p>
          <a:p>
            <a:endParaRPr lang="en-US" sz="2800" dirty="0"/>
          </a:p>
          <a:p>
            <a:r>
              <a:rPr lang="en-US" sz="2800" dirty="0"/>
              <a:t>Examples include implementations to support situations such as low power, low latency, and high resiliency, as well as supporting functions such as confidentiality, integrity, and nonrepudiation.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3806402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Common Use Cases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Low-Power Devices</a:t>
            </a:r>
          </a:p>
          <a:p>
            <a:r>
              <a:rPr lang="en-US" sz="2800" dirty="0"/>
              <a:t>Low-Latency Operations</a:t>
            </a:r>
          </a:p>
          <a:p>
            <a:r>
              <a:rPr lang="en-US" sz="2800" dirty="0"/>
              <a:t>High-Resiliency Systems </a:t>
            </a:r>
          </a:p>
          <a:p>
            <a:r>
              <a:rPr lang="en-US" sz="2800" dirty="0"/>
              <a:t>Support for Confidentiality</a:t>
            </a:r>
          </a:p>
          <a:p>
            <a:r>
              <a:rPr lang="en-US" sz="2800" dirty="0"/>
              <a:t>Support for Integrity</a:t>
            </a:r>
          </a:p>
          <a:p>
            <a:r>
              <a:rPr lang="en-US" sz="2800" dirty="0"/>
              <a:t>Support for Obfuscation</a:t>
            </a:r>
          </a:p>
          <a:p>
            <a:r>
              <a:rPr lang="en-US" sz="2800" dirty="0"/>
              <a:t>Supporting Authentication</a:t>
            </a:r>
          </a:p>
          <a:p>
            <a:r>
              <a:rPr lang="en-US" sz="2800" dirty="0"/>
              <a:t>Support for Nonrepudiation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416307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Fundamental Methods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Modern cryptographic operations are performed using both an algorithm and a key. </a:t>
            </a:r>
          </a:p>
          <a:p>
            <a:endParaRPr lang="en-US" dirty="0"/>
          </a:p>
          <a:p>
            <a:r>
              <a:rPr lang="en-US" dirty="0"/>
              <a:t>The choice of algorithm depends on the type of cryptographic operation that is desired. </a:t>
            </a:r>
          </a:p>
          <a:p>
            <a:endParaRPr lang="en-US" dirty="0"/>
          </a:p>
          <a:p>
            <a:r>
              <a:rPr lang="en-US" dirty="0"/>
              <a:t>The subsequent choice of key is then tied to the specific algorithm. </a:t>
            </a:r>
          </a:p>
          <a:p>
            <a:endParaRPr lang="en-US" dirty="0"/>
          </a:p>
          <a:p>
            <a:r>
              <a:rPr lang="en-US" dirty="0"/>
              <a:t>Cryptographic operations include encryption for the protection of confidentiality, hashing for the protection of integrity, digital signatures to manage nonrepudiation, and a bevy of specialty operations such as key exchanges.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3471347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Limitations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4419600" cy="4830762"/>
          </a:xfrm>
        </p:spPr>
        <p:txBody>
          <a:bodyPr>
            <a:normAutofit/>
          </a:bodyPr>
          <a:lstStyle/>
          <a:p>
            <a:r>
              <a:rPr lang="en-US" dirty="0"/>
              <a:t>Speed</a:t>
            </a:r>
          </a:p>
          <a:p>
            <a:r>
              <a:rPr lang="en-US" dirty="0"/>
              <a:t>Size</a:t>
            </a:r>
          </a:p>
          <a:p>
            <a:r>
              <a:rPr lang="en-US" dirty="0"/>
              <a:t>Weak Keys</a:t>
            </a:r>
          </a:p>
          <a:p>
            <a:r>
              <a:rPr lang="en-US" dirty="0"/>
              <a:t>Time</a:t>
            </a:r>
          </a:p>
          <a:p>
            <a:r>
              <a:rPr lang="en-US" dirty="0"/>
              <a:t>Longevity</a:t>
            </a:r>
          </a:p>
          <a:p>
            <a:r>
              <a:rPr lang="en-US" dirty="0"/>
              <a:t>Predictability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
        <p:nvSpPr>
          <p:cNvPr id="6" name="Rectangle 3">
            <a:extLst>
              <a:ext uri="{FF2B5EF4-FFF2-40B4-BE49-F238E27FC236}">
                <a16:creationId xmlns:a16="http://schemas.microsoft.com/office/drawing/2014/main" id="{7868F693-3FCF-4E63-8744-A005C4345F4B}"/>
              </a:ext>
            </a:extLst>
          </p:cNvPr>
          <p:cNvSpPr txBox="1">
            <a:spLocks noChangeArrowheads="1"/>
          </p:cNvSpPr>
          <p:nvPr/>
        </p:nvSpPr>
        <p:spPr bwMode="auto">
          <a:xfrm>
            <a:off x="4285488" y="1741678"/>
            <a:ext cx="44196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Reuse</a:t>
            </a:r>
          </a:p>
          <a:p>
            <a:r>
              <a:rPr lang="en-US" dirty="0"/>
              <a:t>Entropy</a:t>
            </a:r>
          </a:p>
          <a:p>
            <a:r>
              <a:rPr lang="en-US" dirty="0"/>
              <a:t>Computational Overhead</a:t>
            </a:r>
          </a:p>
          <a:p>
            <a:r>
              <a:rPr lang="en-US" dirty="0"/>
              <a:t>Resource vs. Security Constraints</a:t>
            </a:r>
          </a:p>
          <a:p>
            <a:r>
              <a:rPr lang="en-US" dirty="0"/>
              <a:t>Weak/Deprecated Algorithms</a:t>
            </a:r>
          </a:p>
        </p:txBody>
      </p:sp>
    </p:spTree>
    <p:extLst>
      <p:ext uri="{BB962C8B-B14F-4D97-AF65-F5344CB8AC3E}">
        <p14:creationId xmlns:p14="http://schemas.microsoft.com/office/powerpoint/2010/main" val="205935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Fundamental Methods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Encryption operations are characterized by the quantity and type of data, as well as the level and type of protection sought. </a:t>
            </a:r>
          </a:p>
          <a:p>
            <a:endParaRPr lang="en-US" dirty="0"/>
          </a:p>
          <a:p>
            <a:r>
              <a:rPr lang="en-US" dirty="0"/>
              <a:t>Integrity protection operations are characterized by the level of assurance desired. </a:t>
            </a:r>
          </a:p>
          <a:p>
            <a:endParaRPr lang="en-US" dirty="0"/>
          </a:p>
          <a:p>
            <a:r>
              <a:rPr lang="en-US" dirty="0"/>
              <a:t>Data is characterized by its usage: </a:t>
            </a:r>
          </a:p>
          <a:p>
            <a:pPr lvl="1"/>
            <a:r>
              <a:rPr lang="en-US" b="1" i="1" dirty="0"/>
              <a:t>data in transit</a:t>
            </a:r>
            <a:endParaRPr lang="en-US" b="1" dirty="0"/>
          </a:p>
          <a:p>
            <a:pPr lvl="1"/>
            <a:r>
              <a:rPr lang="en-US" b="1" i="1" dirty="0"/>
              <a:t>data at rest</a:t>
            </a:r>
          </a:p>
          <a:p>
            <a:pPr lvl="1"/>
            <a:r>
              <a:rPr lang="en-US" b="1" i="1" dirty="0"/>
              <a:t>data in use</a:t>
            </a:r>
            <a:r>
              <a:rPr lang="en-US" dirty="0"/>
              <a:t>. </a:t>
            </a:r>
          </a:p>
          <a:p>
            <a:r>
              <a:rPr lang="en-US" dirty="0"/>
              <a:t>It is also characterized in how it can be used, either in block form or stream form, as described next.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15031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Digital Signatures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a:t>
            </a:r>
            <a:r>
              <a:rPr lang="en-US" b="1" i="1" dirty="0"/>
              <a:t>digital signature</a:t>
            </a:r>
            <a:r>
              <a:rPr lang="en-US" b="1" dirty="0"/>
              <a:t> </a:t>
            </a:r>
            <a:r>
              <a:rPr lang="en-US" dirty="0"/>
              <a:t>is a cryptographic implementation designed to demonstrate authenticity and identity associated with a message. </a:t>
            </a:r>
          </a:p>
          <a:p>
            <a:endParaRPr lang="en-US" dirty="0"/>
          </a:p>
          <a:p>
            <a:r>
              <a:rPr lang="en-US" dirty="0"/>
              <a:t>Using public key cryptography, a digital signature allows traceability to the person signing the message through the use of their private key. </a:t>
            </a:r>
          </a:p>
          <a:p>
            <a:endParaRPr lang="en-US" dirty="0"/>
          </a:p>
          <a:p>
            <a:r>
              <a:rPr lang="en-US" dirty="0"/>
              <a:t>The addition of hash codes allows for the assurance of integrity of the message as well. </a:t>
            </a:r>
          </a:p>
          <a:p>
            <a:endParaRPr lang="en-US" dirty="0"/>
          </a:p>
          <a:p>
            <a:r>
              <a:rPr lang="en-US" dirty="0"/>
              <a:t>The operation of a digital signature is a combination of cryptographic elements to achieve a desired outcome.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97481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Digital Signatures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dirty="0"/>
              <a:t>The message to be signed is hashed, and the hash is encrypted using the sender’s private key. Upon receipt, the recipient can decrypt the hash using the sender’s public key. </a:t>
            </a:r>
          </a:p>
          <a:p>
            <a:endParaRPr lang="en-US" sz="2800" dirty="0"/>
          </a:p>
          <a:p>
            <a:r>
              <a:rPr lang="en-US" sz="2800" dirty="0"/>
              <a:t>If a subsequent hashing of the message reveals an identical value, two things are known: </a:t>
            </a:r>
          </a:p>
          <a:p>
            <a:pPr lvl="1"/>
            <a:r>
              <a:rPr lang="en-US" sz="2800" dirty="0"/>
              <a:t>First, the message has not been altered. </a:t>
            </a:r>
          </a:p>
          <a:p>
            <a:pPr lvl="1"/>
            <a:r>
              <a:rPr lang="en-US" sz="2800" dirty="0"/>
              <a:t>Second, the sender possessed the private key of the named sender and is therefore presumably the same person.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00813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Digital Signatures</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pic>
        <p:nvPicPr>
          <p:cNvPr id="7" name="Content Placeholder 2">
            <a:extLst>
              <a:ext uri="{FF2B5EF4-FFF2-40B4-BE49-F238E27FC236}">
                <a16:creationId xmlns:a16="http://schemas.microsoft.com/office/drawing/2014/main" id="{D5CE62D4-2AE6-4C3E-9B10-90B4E2AAF951}"/>
              </a:ext>
            </a:extLst>
          </p:cNvPr>
          <p:cNvPicPr>
            <a:picLocks noGrp="1" noChangeAspect="1"/>
          </p:cNvPicPr>
          <p:nvPr>
            <p:ph idx="1"/>
          </p:nvPr>
        </p:nvPicPr>
        <p:blipFill>
          <a:blip r:embed="rId2"/>
          <a:stretch>
            <a:fillRect/>
          </a:stretch>
        </p:blipFill>
        <p:spPr>
          <a:xfrm>
            <a:off x="2399654" y="1789798"/>
            <a:ext cx="4153546" cy="4940821"/>
          </a:xfrm>
          <a:prstGeom prst="rect">
            <a:avLst/>
          </a:prstGeom>
        </p:spPr>
      </p:pic>
    </p:spTree>
    <p:extLst>
      <p:ext uri="{BB962C8B-B14F-4D97-AF65-F5344CB8AC3E}">
        <p14:creationId xmlns:p14="http://schemas.microsoft.com/office/powerpoint/2010/main" val="178455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Digital Signatures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lnSpcReduction="10000"/>
          </a:bodyPr>
          <a:lstStyle/>
          <a:p>
            <a:r>
              <a:rPr lang="en-US" sz="2800" dirty="0"/>
              <a:t>A digital signature does not by itself protect the contents of the message from interception. </a:t>
            </a:r>
          </a:p>
          <a:p>
            <a:endParaRPr lang="en-US" sz="2800" dirty="0"/>
          </a:p>
          <a:p>
            <a:r>
              <a:rPr lang="en-US" sz="2800" dirty="0"/>
              <a:t>The message is still sent in the clear, so if confidentiality of the message is a requirement, additional steps must be taken to secure the message from eavesdropping. </a:t>
            </a:r>
          </a:p>
          <a:p>
            <a:endParaRPr lang="en-US" sz="2800" dirty="0"/>
          </a:p>
          <a:p>
            <a:r>
              <a:rPr lang="en-US" sz="2800" dirty="0"/>
              <a:t>This can be done by encrypting the message itself, or by encrypting the channel over which it is transmitted.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255783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E363ADC5-E702-47CA-8062-07A19721B835}"/>
</file>

<file path=docProps/app.xml><?xml version="1.0" encoding="utf-8"?>
<Properties xmlns="http://schemas.openxmlformats.org/officeDocument/2006/extended-properties" xmlns:vt="http://schemas.openxmlformats.org/officeDocument/2006/docPropsVTypes">
  <Template/>
  <TotalTime>8282</TotalTime>
  <Words>2976</Words>
  <Application>Microsoft Office PowerPoint</Application>
  <PresentationFormat>On-screen Show (4:3)</PresentationFormat>
  <Paragraphs>368</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Tahoma</vt:lpstr>
      <vt:lpstr>Verdana</vt:lpstr>
      <vt:lpstr>Office Theme</vt:lpstr>
      <vt:lpstr>PowerPoint Presentation</vt:lpstr>
      <vt:lpstr>Chapter 16 (Domain 2.8) Learning Objectives</vt:lpstr>
      <vt:lpstr>General Cryptographic Concepts</vt:lpstr>
      <vt:lpstr>Fundamental Methods</vt:lpstr>
      <vt:lpstr>Fundamental Methods</vt:lpstr>
      <vt:lpstr>Digital Signatures</vt:lpstr>
      <vt:lpstr>Digital Signatures</vt:lpstr>
      <vt:lpstr>Digital Signatures</vt:lpstr>
      <vt:lpstr>Digital Signatures</vt:lpstr>
      <vt:lpstr>Key Length</vt:lpstr>
      <vt:lpstr>Key Stretching</vt:lpstr>
      <vt:lpstr>Salting</vt:lpstr>
      <vt:lpstr>Hashing</vt:lpstr>
      <vt:lpstr>Hashing</vt:lpstr>
      <vt:lpstr>Hashing</vt:lpstr>
      <vt:lpstr>Key Exchange</vt:lpstr>
      <vt:lpstr>Elliptic Curve  Cryptography</vt:lpstr>
      <vt:lpstr>Elliptic Curve  Cryptography</vt:lpstr>
      <vt:lpstr>Perfect Forward Secrecy</vt:lpstr>
      <vt:lpstr>Quantum Cryptography</vt:lpstr>
      <vt:lpstr>Quantum Cryptography</vt:lpstr>
      <vt:lpstr>Post-Quantum Era</vt:lpstr>
      <vt:lpstr>Ephemeral Key</vt:lpstr>
      <vt:lpstr>Modes of Operations</vt:lpstr>
      <vt:lpstr>Authenticated</vt:lpstr>
      <vt:lpstr>Counter</vt:lpstr>
      <vt:lpstr>Counter</vt:lpstr>
      <vt:lpstr>Counter</vt:lpstr>
      <vt:lpstr>Unauthenticated</vt:lpstr>
      <vt:lpstr>Blockchain</vt:lpstr>
      <vt:lpstr>Blockchain</vt:lpstr>
      <vt:lpstr>Blockchain</vt:lpstr>
      <vt:lpstr>Symmetric vs Asymmetric</vt:lpstr>
      <vt:lpstr>Symmetric vs Asymmetric</vt:lpstr>
      <vt:lpstr>Lightweight Cryptography</vt:lpstr>
      <vt:lpstr>Steganography</vt:lpstr>
      <vt:lpstr>Homomorphic Encryption</vt:lpstr>
      <vt:lpstr>Common Use Cases</vt:lpstr>
      <vt:lpstr>Common Use Cases</vt:lpstr>
      <vt:lpstr>Limitations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247</cp:revision>
  <dcterms:created xsi:type="dcterms:W3CDTF">2007-03-12T15:36:22Z</dcterms:created>
  <dcterms:modified xsi:type="dcterms:W3CDTF">2022-09-16T21:40:59Z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