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24"/>
  </p:notesMasterIdLst>
  <p:sldIdLst>
    <p:sldId id="307" r:id="rId5"/>
    <p:sldId id="308" r:id="rId6"/>
    <p:sldId id="311" r:id="rId7"/>
    <p:sldId id="312" r:id="rId8"/>
    <p:sldId id="314" r:id="rId9"/>
    <p:sldId id="328"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4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581716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4517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17 </a:t>
            </a:r>
          </a:p>
          <a:p>
            <a:pPr algn="ctr"/>
            <a:r>
              <a:rPr lang="en-US" sz="2800" dirty="0">
                <a:latin typeface="Arial" charset="0"/>
                <a:cs typeface="Arial" charset="0"/>
              </a:rPr>
              <a:t>Secure Protocols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Lightweight Directory Access Protocol over SSL (LDAPS)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Lightweight Directory Access Protocol (LDAP) is the primary protocol for transmitting directory information. </a:t>
            </a:r>
          </a:p>
          <a:p>
            <a:endParaRPr lang="en-US" dirty="0"/>
          </a:p>
          <a:p>
            <a:r>
              <a:rPr lang="en-US" dirty="0"/>
              <a:t>Directory services may provide any organized set of records, often with a hierarchical structure, and are used in a wide variety of situations, including Active Directory (AD) datasets. </a:t>
            </a:r>
          </a:p>
          <a:p>
            <a:endParaRPr lang="en-US" dirty="0"/>
          </a:p>
          <a:p>
            <a:r>
              <a:rPr lang="en-US" dirty="0"/>
              <a:t>By default, LDAP traffic is transmitted insecurely. You can make LDAP traffic secure by using it with SSL/TLS, known as </a:t>
            </a:r>
            <a:r>
              <a:rPr lang="en-US" i="1" dirty="0"/>
              <a:t>LDAP over SSL (LDAPS)</a:t>
            </a:r>
            <a:r>
              <a:rPr lang="en-US" dirty="0"/>
              <a:t>. </a:t>
            </a:r>
          </a:p>
          <a:p>
            <a:endParaRPr lang="en-US" dirty="0"/>
          </a:p>
          <a:p>
            <a:r>
              <a:rPr lang="en-US" dirty="0"/>
              <a:t>Commonly, LDAP is enabled over SSL/TLS by using a certificate from a trusted certificate authority (CA).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90840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SSH File Transfer Protocol </a:t>
            </a:r>
            <a:br>
              <a:rPr lang="en-US" sz="4000" b="1" dirty="0"/>
            </a:br>
            <a:r>
              <a:rPr lang="en-US" sz="4000" b="1" dirty="0"/>
              <a:t>(SFTP)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i="1" dirty="0"/>
              <a:t>SSH File Transfer Protocol (SFTP)</a:t>
            </a:r>
            <a:r>
              <a:rPr lang="en-US" dirty="0"/>
              <a:t> is the use of FTP over an SSH channel. </a:t>
            </a:r>
          </a:p>
          <a:p>
            <a:endParaRPr lang="en-US" dirty="0"/>
          </a:p>
          <a:p>
            <a:r>
              <a:rPr lang="en-US" dirty="0"/>
              <a:t>This leverages the encryption protections of SSH to secure FTP transfers. </a:t>
            </a:r>
          </a:p>
          <a:p>
            <a:endParaRPr lang="en-US" dirty="0"/>
          </a:p>
          <a:p>
            <a:r>
              <a:rPr lang="en-US" dirty="0"/>
              <a:t>Because of its reliance on SSH, SFTP uses TCP port 22.</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400954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Simple Network Management Protocol, Version 3 (SNMPv3)</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t>
            </a:r>
            <a:r>
              <a:rPr lang="en-US" i="1" dirty="0"/>
              <a:t>Simple Network Management Protocol, version 3 (SNMPv3)</a:t>
            </a:r>
            <a:r>
              <a:rPr lang="en-US" dirty="0"/>
              <a:t> is a standard for managing devices on IP-based networks. </a:t>
            </a:r>
          </a:p>
          <a:p>
            <a:endParaRPr lang="en-US" dirty="0"/>
          </a:p>
          <a:p>
            <a:r>
              <a:rPr lang="en-US" dirty="0"/>
              <a:t>SNMPv3 was developed specifically to address the security concerns and vulnerabilities of SNMPv1 and SNMPv2. </a:t>
            </a:r>
          </a:p>
          <a:p>
            <a:endParaRPr lang="en-US" dirty="0"/>
          </a:p>
          <a:p>
            <a:r>
              <a:rPr lang="en-US" dirty="0"/>
              <a:t>SNMP is an application-layer protocol, part of the IP suite of protocols, and can be used to manage and monitor devices, including network devices, computers, and other devices connected to the IP network. </a:t>
            </a:r>
          </a:p>
          <a:p>
            <a:endParaRPr lang="en-US" dirty="0"/>
          </a:p>
          <a:p>
            <a:r>
              <a:rPr lang="en-US" dirty="0"/>
              <a:t>All versions of SNMP require ports 161 and 162 to be open on a firewall.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17089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Hypertext Transfer Protocol over SSL/TLS (HTTPS)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Hypertext Transfer Protocol Secure (HTTPS)</a:t>
            </a:r>
            <a:r>
              <a:rPr lang="en-US" dirty="0"/>
              <a:t> is the use of SSL or TLS to encrypt a channel over which HTTP traffic is transmitted.</a:t>
            </a:r>
          </a:p>
          <a:p>
            <a:endParaRPr lang="en-US" dirty="0"/>
          </a:p>
          <a:p>
            <a:r>
              <a:rPr lang="en-US" dirty="0"/>
              <a:t>Because of issues with all versions of SSL, only TLS is recommended for use. </a:t>
            </a:r>
          </a:p>
          <a:p>
            <a:endParaRPr lang="en-US" dirty="0"/>
          </a:p>
          <a:p>
            <a:r>
              <a:rPr lang="en-US" dirty="0"/>
              <a:t>HTTPS uses TCP port 443 and is the most widely used method to secure HTTP traffic.</a:t>
            </a:r>
          </a:p>
          <a:p>
            <a:endParaRPr lang="en-US" i="1" dirty="0"/>
          </a:p>
          <a:p>
            <a:r>
              <a:rPr lang="en-US" i="1" dirty="0"/>
              <a:t>Secure Sockets Layer (SSL)</a:t>
            </a:r>
            <a:r>
              <a:rPr lang="en-US" dirty="0"/>
              <a:t> is a deprecated application of encryption technology developed for transport-layer protocols across the Web.</a:t>
            </a:r>
          </a:p>
          <a:p>
            <a:endParaRPr lang="en-US" i="1" dirty="0"/>
          </a:p>
          <a:p>
            <a:r>
              <a:rPr lang="en-US" i="1" dirty="0"/>
              <a:t>Transport Layer Security (TLS)</a:t>
            </a:r>
            <a:r>
              <a:rPr lang="en-US" dirty="0"/>
              <a:t> is an IETF standard for the employment of encryption technology and replaces SSL.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412188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IPSec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 </a:t>
            </a:r>
            <a:r>
              <a:rPr lang="en-US" i="1" dirty="0"/>
              <a:t>IPSec</a:t>
            </a:r>
            <a:r>
              <a:rPr lang="en-US" dirty="0"/>
              <a:t> is a set of protocols developed by the IETF to securely exchange packets at the network layer (layer 3) of the OSI model (RFCs 2401–2412). </a:t>
            </a:r>
          </a:p>
          <a:p>
            <a:endParaRPr lang="en-US" dirty="0"/>
          </a:p>
          <a:p>
            <a:r>
              <a:rPr lang="en-US" dirty="0"/>
              <a:t>Although these protocols work only in conjunction with IP networks, once an IPSec connection is established, it is possible to tunnel across other networks at lower levels of the OSI model.</a:t>
            </a:r>
          </a:p>
          <a:p>
            <a:endParaRPr lang="en-US" dirty="0"/>
          </a:p>
          <a:p>
            <a:r>
              <a:rPr lang="en-US" dirty="0"/>
              <a:t>The IPSec protocol series has a sweeping array of services it is designed to provide, including but not limited to access control, connectionless integrity, traffic-flow confidentiality, rejection of replayed packets, data security (encryption), and data origin authentication.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151556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IPSec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Two modes:</a:t>
            </a:r>
          </a:p>
          <a:p>
            <a:pPr lvl="1"/>
            <a:r>
              <a:rPr lang="en-US" i="1" dirty="0"/>
              <a:t>Transport</a:t>
            </a:r>
            <a:r>
              <a:rPr lang="en-US" dirty="0"/>
              <a:t> – encrypts only the data of a packet</a:t>
            </a:r>
          </a:p>
          <a:p>
            <a:pPr lvl="1"/>
            <a:r>
              <a:rPr lang="en-US" i="1" dirty="0"/>
              <a:t>Tunnel</a:t>
            </a:r>
            <a:r>
              <a:rPr lang="en-US" dirty="0"/>
              <a:t> – encrypts IPs as well as data of a packet</a:t>
            </a:r>
          </a:p>
          <a:p>
            <a:endParaRPr lang="en-US" dirty="0"/>
          </a:p>
          <a:p>
            <a:r>
              <a:rPr lang="en-US" dirty="0"/>
              <a:t>Three methods of connections:</a:t>
            </a:r>
          </a:p>
          <a:p>
            <a:pPr lvl="1"/>
            <a:r>
              <a:rPr lang="en-US" dirty="0"/>
              <a:t>Host-to-server (Client-to-site)</a:t>
            </a:r>
          </a:p>
          <a:p>
            <a:pPr lvl="1"/>
            <a:r>
              <a:rPr lang="en-US" dirty="0"/>
              <a:t>Server-to-server (Site-to-site)</a:t>
            </a:r>
          </a:p>
          <a:p>
            <a:pPr lvl="1"/>
            <a:r>
              <a:rPr lang="en-US" dirty="0"/>
              <a:t>Host-to-host (Client-to-client)</a:t>
            </a:r>
          </a:p>
          <a:p>
            <a:endParaRPr lang="en-US" dirty="0"/>
          </a:p>
          <a:p>
            <a:r>
              <a:rPr lang="en-US" dirty="0"/>
              <a:t>IPSec uses the term </a:t>
            </a:r>
            <a:r>
              <a:rPr lang="en-US" i="1" dirty="0"/>
              <a:t>security association (SA)</a:t>
            </a:r>
            <a:r>
              <a:rPr lang="en-US" dirty="0"/>
              <a:t> to describe a unidirectional combination of specific algorithm and key selection to provide a protected channel. </a:t>
            </a:r>
          </a:p>
          <a:p>
            <a:endParaRPr lang="en-US" dirty="0"/>
          </a:p>
          <a:p>
            <a:r>
              <a:rPr lang="en-US" dirty="0"/>
              <a:t>If the traffic is bidirectional, two SAs are needed and can in fact be different.</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312769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IPSec</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IPSec uses two protocols to provide traffic security:</a:t>
            </a:r>
          </a:p>
          <a:p>
            <a:pPr lvl="1"/>
            <a:r>
              <a:rPr lang="en-US" b="1" dirty="0"/>
              <a:t>Authentication Header (AH)</a:t>
            </a:r>
          </a:p>
          <a:p>
            <a:pPr lvl="1"/>
            <a:r>
              <a:rPr lang="en-US" b="1" dirty="0"/>
              <a:t>Encapsulating Security Payload (ESP)</a:t>
            </a:r>
          </a:p>
          <a:p>
            <a:endParaRPr lang="en-US" dirty="0"/>
          </a:p>
          <a:p>
            <a:r>
              <a:rPr lang="en-US" dirty="0"/>
              <a:t>IPSec is an open framework that allows vendors to implement existing industry-standard algorithms suited for specific tasks.</a:t>
            </a:r>
          </a:p>
          <a:p>
            <a:endParaRPr lang="en-US" dirty="0"/>
          </a:p>
          <a:p>
            <a:r>
              <a:rPr lang="en-US" dirty="0"/>
              <a:t>IPSec allows several security technologies to be combined into a comprehensive solution for network-based confidentiality, integrity, and authentication.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2998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Post Office Protocol (POP) /</a:t>
            </a:r>
            <a:br>
              <a:rPr lang="en-US" sz="4000" b="1" dirty="0"/>
            </a:br>
            <a:r>
              <a:rPr lang="en-US" sz="4000" b="1" dirty="0"/>
              <a:t> Internet Message Access Protocol (IMAP)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POP3/IMAP4 used for receiving/reading email</a:t>
            </a:r>
          </a:p>
          <a:p>
            <a:pPr lvl="1"/>
            <a:r>
              <a:rPr lang="en-US" dirty="0"/>
              <a:t>POP3 (default port 110) uses an email client, e.g. Outlook</a:t>
            </a:r>
          </a:p>
          <a:p>
            <a:pPr lvl="1"/>
            <a:r>
              <a:rPr lang="en-US" dirty="0"/>
              <a:t>IMAP (default port 143) uses a web browser</a:t>
            </a:r>
          </a:p>
          <a:p>
            <a:endParaRPr lang="en-US" dirty="0"/>
          </a:p>
          <a:p>
            <a:r>
              <a:rPr lang="en-US" dirty="0"/>
              <a:t>POPS (port 995) Secure over TLS</a:t>
            </a:r>
          </a:p>
          <a:p>
            <a:endParaRPr lang="en-US" dirty="0"/>
          </a:p>
          <a:p>
            <a:r>
              <a:rPr lang="en-US" dirty="0"/>
              <a:t>IMAPS (port 993)Secure over TLS</a:t>
            </a:r>
          </a:p>
          <a:p>
            <a:endParaRPr lang="en-US" dirty="0"/>
          </a:p>
          <a:p>
            <a:r>
              <a:rPr lang="en-US" dirty="0"/>
              <a:t>If e-mail connections are started in nonsecure mode, the STARTTLS directive tells the clients to change to the secure ports.</a:t>
            </a:r>
          </a:p>
          <a:p>
            <a:endParaRPr lang="en-US" dirty="0"/>
          </a:p>
          <a:p>
            <a:r>
              <a:rPr lang="en-US" dirty="0"/>
              <a:t>SMTP is used to send email to SMTP server and from SMTP server to SMTP server.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29016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Use Cases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Protocols enable parties to have a common understanding of how communications will be handled, and they define the expectations for each party. </a:t>
            </a:r>
          </a:p>
          <a:p>
            <a:endParaRPr lang="en-US" dirty="0"/>
          </a:p>
          <a:p>
            <a:r>
              <a:rPr lang="en-US" dirty="0"/>
              <a:t>Since different use cases have different communication needs, different protocols are used in different use cases. </a:t>
            </a:r>
          </a:p>
          <a:p>
            <a:endParaRPr lang="en-US" dirty="0"/>
          </a:p>
          <a:p>
            <a:r>
              <a:rPr lang="en-US" dirty="0"/>
              <a:t>Various IETF working groups have been working to standardize some general-purpose security protocols, ones that can be reused over and over instead of inventing new ones for each use case.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47428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Use Cases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4419600" cy="4830762"/>
          </a:xfrm>
        </p:spPr>
        <p:txBody>
          <a:bodyPr>
            <a:normAutofit/>
          </a:bodyPr>
          <a:lstStyle/>
          <a:p>
            <a:r>
              <a:rPr lang="en-US" sz="2800" dirty="0"/>
              <a:t>Voice and Video (SRTP)</a:t>
            </a:r>
          </a:p>
          <a:p>
            <a:r>
              <a:rPr lang="en-US" sz="2800" dirty="0"/>
              <a:t>Time Synchronization (NTPSec)</a:t>
            </a:r>
          </a:p>
          <a:p>
            <a:r>
              <a:rPr lang="en-US" sz="2800" dirty="0"/>
              <a:t>E-mail (POPS/IMAPS)</a:t>
            </a:r>
          </a:p>
          <a:p>
            <a:r>
              <a:rPr lang="en-US" sz="2800" dirty="0"/>
              <a:t>Web (HTTPS)</a:t>
            </a:r>
          </a:p>
          <a:p>
            <a:r>
              <a:rPr lang="en-US" sz="2800" dirty="0"/>
              <a:t>File Transfer (SFTP/FTPS)</a:t>
            </a:r>
          </a:p>
          <a:p>
            <a:r>
              <a:rPr lang="en-US" sz="2800" dirty="0"/>
              <a:t>Directory Services (LDAPS)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
        <p:nvSpPr>
          <p:cNvPr id="8" name="Rectangle 3">
            <a:extLst>
              <a:ext uri="{FF2B5EF4-FFF2-40B4-BE49-F238E27FC236}">
                <a16:creationId xmlns:a16="http://schemas.microsoft.com/office/drawing/2014/main" id="{9A3AF7F4-A8E1-48DE-926D-5E5A24B3AD6C}"/>
              </a:ext>
            </a:extLst>
          </p:cNvPr>
          <p:cNvSpPr txBox="1">
            <a:spLocks noChangeArrowheads="1"/>
          </p:cNvSpPr>
          <p:nvPr/>
        </p:nvSpPr>
        <p:spPr bwMode="auto">
          <a:xfrm>
            <a:off x="4508500" y="1740807"/>
            <a:ext cx="44196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Remote Access (SSH, VPN, IPSec)</a:t>
            </a:r>
          </a:p>
          <a:p>
            <a:r>
              <a:rPr lang="en-US" sz="2800" dirty="0"/>
              <a:t>Domain Name Resolution (DNSSEC)</a:t>
            </a:r>
          </a:p>
          <a:p>
            <a:r>
              <a:rPr lang="en-US" sz="2800" dirty="0"/>
              <a:t>Routing and Switching (SNMPv3)</a:t>
            </a:r>
          </a:p>
          <a:p>
            <a:r>
              <a:rPr lang="en-US" sz="2800" dirty="0"/>
              <a:t>Network Address Allocation</a:t>
            </a:r>
          </a:p>
          <a:p>
            <a:r>
              <a:rPr lang="en-US" sz="2800" dirty="0"/>
              <a:t>Subscription Services (LDAPS)</a:t>
            </a:r>
          </a:p>
        </p:txBody>
      </p:sp>
    </p:spTree>
    <p:extLst>
      <p:ext uri="{BB962C8B-B14F-4D97-AF65-F5344CB8AC3E}">
        <p14:creationId xmlns:p14="http://schemas.microsoft.com/office/powerpoint/2010/main" val="24204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17 (Domain 3.1)</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76400"/>
            <a:ext cx="8229600" cy="533400"/>
          </a:xfrm>
        </p:spPr>
        <p:txBody>
          <a:bodyPr>
            <a:normAutofit/>
          </a:bodyPr>
          <a:lstStyle/>
          <a:p>
            <a:r>
              <a:rPr lang="en-US" sz="2400" dirty="0"/>
              <a:t>Implement secure protocols.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20F8DC3E-4B81-C32C-6750-23394F265094}"/>
              </a:ext>
            </a:extLst>
          </p:cNvPr>
          <p:cNvSpPr txBox="1">
            <a:spLocks/>
          </p:cNvSpPr>
          <p:nvPr/>
        </p:nvSpPr>
        <p:spPr bwMode="auto">
          <a:xfrm>
            <a:off x="838200" y="2286000"/>
            <a:ext cx="4038600" cy="384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400" dirty="0">
                <a:latin typeface="Calibri" panose="020F0502020204030204" pitchFamily="34" charset="0"/>
                <a:cs typeface="Calibri" panose="020F0502020204030204" pitchFamily="34" charset="0"/>
              </a:rPr>
              <a:t>Protocols</a:t>
            </a:r>
          </a:p>
          <a:p>
            <a:pPr lvl="1"/>
            <a:r>
              <a:rPr lang="en-US" sz="3400" dirty="0">
                <a:latin typeface="Calibri" panose="020F0502020204030204" pitchFamily="34" charset="0"/>
                <a:cs typeface="Calibri" panose="020F0502020204030204" pitchFamily="34" charset="0"/>
              </a:rPr>
              <a:t>Domain Name System</a:t>
            </a:r>
          </a:p>
          <a:p>
            <a:pPr lvl="1"/>
            <a:r>
              <a:rPr lang="en-US" sz="3400" dirty="0">
                <a:latin typeface="Calibri" panose="020F0502020204030204" pitchFamily="34" charset="0"/>
                <a:cs typeface="Calibri" panose="020F0502020204030204" pitchFamily="34" charset="0"/>
              </a:rPr>
              <a:t>Security extensions (DNSSEC)</a:t>
            </a:r>
          </a:p>
          <a:p>
            <a:pPr lvl="1"/>
            <a:r>
              <a:rPr lang="en-US" sz="3400" dirty="0">
                <a:latin typeface="Calibri" panose="020F0502020204030204" pitchFamily="34" charset="0"/>
                <a:cs typeface="Calibri" panose="020F0502020204030204" pitchFamily="34" charset="0"/>
              </a:rPr>
              <a:t>SSH</a:t>
            </a:r>
          </a:p>
          <a:p>
            <a:pPr lvl="1"/>
            <a:r>
              <a:rPr lang="en-US" sz="3400" dirty="0">
                <a:latin typeface="Calibri" panose="020F0502020204030204" pitchFamily="34" charset="0"/>
                <a:cs typeface="Calibri" panose="020F0502020204030204" pitchFamily="34" charset="0"/>
              </a:rPr>
              <a:t>Secure/Multipurpose Internet Mail Extensions (S/MIME)</a:t>
            </a:r>
          </a:p>
          <a:p>
            <a:pPr lvl="1"/>
            <a:r>
              <a:rPr lang="en-US" sz="3400" dirty="0">
                <a:latin typeface="Calibri" panose="020F0502020204030204" pitchFamily="34" charset="0"/>
                <a:cs typeface="Calibri" panose="020F0502020204030204" pitchFamily="34" charset="0"/>
              </a:rPr>
              <a:t>Secure Real-time Transport Protocol</a:t>
            </a:r>
          </a:p>
          <a:p>
            <a:pPr lvl="1"/>
            <a:r>
              <a:rPr lang="en-US" sz="3400" dirty="0">
                <a:latin typeface="Calibri" panose="020F0502020204030204" pitchFamily="34" charset="0"/>
                <a:cs typeface="Calibri" panose="020F0502020204030204" pitchFamily="34" charset="0"/>
              </a:rPr>
              <a:t>Lightweight Directory Access Protocol over SSL (LDAPS)</a:t>
            </a:r>
          </a:p>
          <a:p>
            <a:pPr lvl="1"/>
            <a:r>
              <a:rPr lang="en-US" sz="3400" dirty="0">
                <a:latin typeface="Calibri" panose="020F0502020204030204" pitchFamily="34" charset="0"/>
                <a:cs typeface="Calibri" panose="020F0502020204030204" pitchFamily="34" charset="0"/>
              </a:rPr>
              <a:t>File Transfer Protocol, Secure (FTPS)</a:t>
            </a:r>
          </a:p>
          <a:p>
            <a:pPr lvl="1"/>
            <a:r>
              <a:rPr lang="en-US" sz="3400" dirty="0">
                <a:latin typeface="Calibri" panose="020F0502020204030204" pitchFamily="34" charset="0"/>
                <a:cs typeface="Calibri" panose="020F0502020204030204" pitchFamily="34" charset="0"/>
              </a:rPr>
              <a:t>SSH File Transfer Protocol (SFTP)</a:t>
            </a:r>
          </a:p>
          <a:p>
            <a:pPr lvl="1"/>
            <a:r>
              <a:rPr lang="en-US" sz="3400" dirty="0">
                <a:latin typeface="Calibri" panose="020F0502020204030204" pitchFamily="34" charset="0"/>
                <a:cs typeface="Calibri" panose="020F0502020204030204" pitchFamily="34" charset="0"/>
              </a:rPr>
              <a:t>Simple Network Management Protocol, version 2 (SNMPv3)</a:t>
            </a:r>
          </a:p>
          <a:p>
            <a:pPr lvl="1"/>
            <a:r>
              <a:rPr lang="en-US" sz="3400" dirty="0">
                <a:latin typeface="Calibri" panose="020F0502020204030204" pitchFamily="34" charset="0"/>
                <a:cs typeface="Calibri" panose="020F0502020204030204" pitchFamily="34" charset="0"/>
              </a:rPr>
              <a:t>Hypertext Transfer Protocol over SSL/TLS (HTTPS)</a:t>
            </a:r>
          </a:p>
          <a:p>
            <a:pPr lvl="1"/>
            <a:endParaRPr lang="en-US" dirty="0"/>
          </a:p>
        </p:txBody>
      </p:sp>
      <p:sp>
        <p:nvSpPr>
          <p:cNvPr id="3" name="Content Placeholder 6">
            <a:extLst>
              <a:ext uri="{FF2B5EF4-FFF2-40B4-BE49-F238E27FC236}">
                <a16:creationId xmlns:a16="http://schemas.microsoft.com/office/drawing/2014/main" id="{0156AC90-7056-94AB-2D20-DFCB8D4FEB40}"/>
              </a:ext>
            </a:extLst>
          </p:cNvPr>
          <p:cNvSpPr txBox="1">
            <a:spLocks/>
          </p:cNvSpPr>
          <p:nvPr/>
        </p:nvSpPr>
        <p:spPr>
          <a:xfrm>
            <a:off x="4800600" y="2012632"/>
            <a:ext cx="4038600" cy="4525963"/>
          </a:xfrm>
          <a:prstGeom prst="rect">
            <a:avLst/>
          </a:prstGeom>
        </p:spPr>
        <p:txBody>
          <a:bodyPr>
            <a:normAutofit fontScale="7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100" dirty="0"/>
              <a:t>IPSec</a:t>
            </a:r>
          </a:p>
          <a:p>
            <a:pPr lvl="2"/>
            <a:r>
              <a:rPr lang="en-US" sz="2100" dirty="0"/>
              <a:t>Authentication header (AH)/Encapsulating Security Payloads (ESP)</a:t>
            </a:r>
          </a:p>
          <a:p>
            <a:pPr lvl="2"/>
            <a:r>
              <a:rPr lang="en-US" sz="2100" dirty="0"/>
              <a:t>Tunnel/Transport</a:t>
            </a:r>
          </a:p>
          <a:p>
            <a:pPr lvl="1"/>
            <a:r>
              <a:rPr lang="en-US" sz="2100" dirty="0"/>
              <a:t>Post Office protocol (POP/Internet Message Access Protocol (IMAP)</a:t>
            </a:r>
          </a:p>
          <a:p>
            <a:r>
              <a:rPr lang="en-US" sz="2100" dirty="0"/>
              <a:t>Use cases</a:t>
            </a:r>
          </a:p>
          <a:p>
            <a:pPr lvl="1"/>
            <a:r>
              <a:rPr lang="en-US" sz="2100" dirty="0"/>
              <a:t>Voice and video</a:t>
            </a:r>
          </a:p>
          <a:p>
            <a:pPr lvl="1"/>
            <a:r>
              <a:rPr lang="en-US" sz="2100" dirty="0"/>
              <a:t>Time synchronization</a:t>
            </a:r>
          </a:p>
          <a:p>
            <a:pPr lvl="1"/>
            <a:r>
              <a:rPr lang="en-US" sz="2100" dirty="0"/>
              <a:t>Email and web</a:t>
            </a:r>
          </a:p>
          <a:p>
            <a:pPr lvl="1"/>
            <a:r>
              <a:rPr lang="en-US" sz="2100" dirty="0"/>
              <a:t>File transfer</a:t>
            </a:r>
          </a:p>
          <a:p>
            <a:pPr lvl="1"/>
            <a:r>
              <a:rPr lang="en-US" sz="2100" dirty="0"/>
              <a:t>Directory services</a:t>
            </a:r>
          </a:p>
          <a:p>
            <a:pPr lvl="1"/>
            <a:r>
              <a:rPr lang="en-US" sz="2100" dirty="0"/>
              <a:t>Remote access</a:t>
            </a:r>
          </a:p>
          <a:p>
            <a:pPr lvl="1"/>
            <a:r>
              <a:rPr lang="en-US" sz="2100" dirty="0"/>
              <a:t>Domain name resolution</a:t>
            </a:r>
          </a:p>
          <a:p>
            <a:pPr lvl="1"/>
            <a:r>
              <a:rPr lang="en-US" sz="2100" dirty="0"/>
              <a:t>Routing and switching</a:t>
            </a:r>
          </a:p>
          <a:p>
            <a:pPr lvl="1"/>
            <a:r>
              <a:rPr lang="en-US" sz="2100" dirty="0"/>
              <a:t>Network address allocation</a:t>
            </a:r>
          </a:p>
          <a:p>
            <a:pPr lvl="1"/>
            <a:r>
              <a:rPr lang="en-US" sz="2100" dirty="0"/>
              <a:t>Subscription services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Protocols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i="1" dirty="0"/>
              <a:t>Protocols</a:t>
            </a:r>
            <a:r>
              <a:rPr lang="en-US" sz="2800" dirty="0"/>
              <a:t> act as a common language, allowing different components to talk using a shared, known set of commands. </a:t>
            </a:r>
          </a:p>
          <a:p>
            <a:endParaRPr lang="en-US" sz="2800" dirty="0"/>
          </a:p>
          <a:p>
            <a:r>
              <a:rPr lang="en-US" sz="2800" dirty="0"/>
              <a:t>Secure protocols are those that have built-in security mechanisms so that, by default, security can be enforced via the protocol. </a:t>
            </a:r>
          </a:p>
          <a:p>
            <a:endParaRPr lang="en-US" sz="2800" dirty="0"/>
          </a:p>
          <a:p>
            <a:r>
              <a:rPr lang="en-US" sz="2800" dirty="0"/>
              <a:t>Many different protocols exist, all of which are used to achieve specific communication goals.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Domain Name System Security Extensions (DNSSEC)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Domain Name System (DNS) is a protocol for the translation of names into IP addresses.</a:t>
            </a:r>
          </a:p>
          <a:p>
            <a:endParaRPr lang="en-US" dirty="0"/>
          </a:p>
          <a:p>
            <a:r>
              <a:rPr lang="en-US" dirty="0"/>
              <a:t>DNS protocol uses UDP over port 53 for standard queries, although TCP can be used for large transfers such as zone transfers. </a:t>
            </a:r>
          </a:p>
          <a:p>
            <a:endParaRPr lang="en-US" dirty="0"/>
          </a:p>
          <a:p>
            <a:r>
              <a:rPr lang="en-US" dirty="0"/>
              <a:t>DNS is a hierarchical system of servers, ranging from local copies of records up through Internet providers to root-level servers. </a:t>
            </a:r>
          </a:p>
          <a:p>
            <a:endParaRPr lang="en-US" dirty="0"/>
          </a:p>
          <a:p>
            <a:r>
              <a:rPr lang="en-US" dirty="0"/>
              <a:t>DNS is one of the primary underlying protocols used on the Internet and is involved in almost all addressing lookups. </a:t>
            </a:r>
          </a:p>
          <a:p>
            <a:endParaRPr lang="en-US" dirty="0"/>
          </a:p>
          <a:p>
            <a:r>
              <a:rPr lang="en-US" dirty="0"/>
              <a:t>The problem with DNS is that requests and replies are sent in plaintext and are subject to spoofing.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77191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Domain Name System Security Extensions (DNSSEC)</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i="1" dirty="0"/>
              <a:t>DNSSEC (Domain Name System Security Extensions)</a:t>
            </a:r>
            <a:r>
              <a:rPr lang="en-US" dirty="0"/>
              <a:t> is a set of extensions to the DNS protocol that, through the use of cryptography, enables origin authentication of DNS data, authenticated denial of existence, and data integrity but does not extend to availability or confidentiality.</a:t>
            </a:r>
          </a:p>
          <a:p>
            <a:endParaRPr lang="en-US" dirty="0"/>
          </a:p>
          <a:p>
            <a:r>
              <a:rPr lang="en-US" dirty="0"/>
              <a:t>DNSSEC records are signed so that all DNSSEC responses are authenticated but not encrypted. </a:t>
            </a:r>
          </a:p>
          <a:p>
            <a:endParaRPr lang="en-US" dirty="0"/>
          </a:p>
          <a:p>
            <a:r>
              <a:rPr lang="en-US" dirty="0"/>
              <a:t>This prevents unauthorized DNS responses from being interpreted as correct. </a:t>
            </a:r>
          </a:p>
          <a:p>
            <a:endParaRPr lang="en-US" dirty="0"/>
          </a:p>
          <a:p>
            <a:r>
              <a:rPr lang="en-US" dirty="0"/>
              <a:t>Authenticated denial of existence also allows a resolver to validate that a certain domain name does not exist.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96207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Domain Name System Security Extensions (DNSSEC)</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500" dirty="0"/>
              <a:t>Data transfers over UDP port 53 are limited to 512 bytes in size, and DNSSEC packets can be larger. </a:t>
            </a:r>
          </a:p>
          <a:p>
            <a:endParaRPr lang="en-US" sz="2500" dirty="0"/>
          </a:p>
          <a:p>
            <a:r>
              <a:rPr lang="en-US" sz="2500" dirty="0"/>
              <a:t>For this reason, DNSSEC typically uses TCP port 53 for its work. </a:t>
            </a:r>
          </a:p>
          <a:p>
            <a:endParaRPr lang="en-US" sz="2500" dirty="0"/>
          </a:p>
          <a:p>
            <a:r>
              <a:rPr lang="en-US" sz="2500" dirty="0"/>
              <a:t>It is possible to extend UDP packet size to 4096 to cope with DNSSEC, and this is covered in RFC 2671.</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36341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SSH</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The </a:t>
            </a:r>
            <a:r>
              <a:rPr lang="en-US" sz="2800" i="1" dirty="0"/>
              <a:t>Secure Shell (SSH)</a:t>
            </a:r>
            <a:r>
              <a:rPr lang="en-US" sz="2800" dirty="0"/>
              <a:t> protocol is an encrypted remote terminal connection program used for remote connections to a server. </a:t>
            </a:r>
          </a:p>
          <a:p>
            <a:endParaRPr lang="en-US" sz="2800" dirty="0"/>
          </a:p>
          <a:p>
            <a:r>
              <a:rPr lang="en-US" sz="2800" dirty="0"/>
              <a:t>SSH uses asymmetric encryption but generally requires an independent source of trust with a server, such as manually receiving a server key, to operate. </a:t>
            </a:r>
          </a:p>
          <a:p>
            <a:endParaRPr lang="en-US" sz="2800" dirty="0"/>
          </a:p>
          <a:p>
            <a:r>
              <a:rPr lang="en-US" sz="2800" dirty="0"/>
              <a:t>SSH uses TCP port 22 as its default port.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10702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Secure/Multipurpose Internet Mail Extensions (S/MIME)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MIME (Multipurpose Internet Mail Extensions) is a standard for transmitting binary data via e-mail. </a:t>
            </a:r>
          </a:p>
          <a:p>
            <a:endParaRPr lang="en-US" dirty="0"/>
          </a:p>
          <a:p>
            <a:r>
              <a:rPr lang="en-US" dirty="0"/>
              <a:t>E-mails are sent as plaintext files, and any attachments need to be encoded so as to fit the plaintext format. </a:t>
            </a:r>
          </a:p>
          <a:p>
            <a:endParaRPr lang="en-US" dirty="0"/>
          </a:p>
          <a:p>
            <a:r>
              <a:rPr lang="en-US" dirty="0"/>
              <a:t>MIME specifies how this is done with Base64 encoding. Because it is plaintext, there is no security associated with the attachments; they can be seen by any machine between sender and receiver. </a:t>
            </a:r>
          </a:p>
          <a:p>
            <a:endParaRPr lang="en-US" i="1" dirty="0"/>
          </a:p>
          <a:p>
            <a:r>
              <a:rPr lang="en-US" i="1" dirty="0"/>
              <a:t>S/MIME (Secure/Multipurpose Internet Mail Extensions)</a:t>
            </a:r>
            <a:r>
              <a:rPr lang="en-US" dirty="0"/>
              <a:t> is a standard for public key encryption and signing of MIME data in e-mails. </a:t>
            </a:r>
          </a:p>
          <a:p>
            <a:endParaRPr lang="en-US" dirty="0"/>
          </a:p>
          <a:p>
            <a:r>
              <a:rPr lang="en-US" dirty="0"/>
              <a:t>S/MIME is designed to provide cryptographic protections to e-mails and is built into the majority of modern e-mail software to facilitate interoperability.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89871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Secure Real-time Transport Protocol (SRTP)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The </a:t>
            </a:r>
            <a:r>
              <a:rPr lang="en-US" sz="2800" i="1" dirty="0"/>
              <a:t>Secure Real-time Transport Protocol (SRTP)</a:t>
            </a:r>
            <a:r>
              <a:rPr lang="en-US" sz="2800" dirty="0"/>
              <a:t> is a network protocol for securely delivering audio and video over IP networks. </a:t>
            </a:r>
          </a:p>
          <a:p>
            <a:endParaRPr lang="en-US" sz="2800" dirty="0"/>
          </a:p>
          <a:p>
            <a:r>
              <a:rPr lang="en-US" sz="2800" dirty="0"/>
              <a:t>SRTP uses cryptography to provide encryption, message authentication and integrity, and replay protection to the Real-time Transport Protocol (RTP)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69120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BF27456-DB47-40CD-A61D-D8F63EF81861}"/>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8352</TotalTime>
  <Words>1632</Words>
  <Application>Microsoft Office PowerPoint</Application>
  <PresentationFormat>On-screen Show (4:3)</PresentationFormat>
  <Paragraphs>192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Tahoma</vt:lpstr>
      <vt:lpstr>Verdana</vt:lpstr>
      <vt:lpstr>Office Theme</vt:lpstr>
      <vt:lpstr>PowerPoint Presentation</vt:lpstr>
      <vt:lpstr>Chapter 17 (Domain 3.1) Learning Objectives</vt:lpstr>
      <vt:lpstr>Protocols</vt:lpstr>
      <vt:lpstr>Domain Name System Security Extensions (DNSSEC)</vt:lpstr>
      <vt:lpstr>Domain Name System Security Extensions (DNSSEC)</vt:lpstr>
      <vt:lpstr>Domain Name System Security Extensions (DNSSEC)</vt:lpstr>
      <vt:lpstr>SSH</vt:lpstr>
      <vt:lpstr>Secure/Multipurpose Internet Mail Extensions (S/MIME)</vt:lpstr>
      <vt:lpstr>Secure Real-time Transport Protocol (SRTP)</vt:lpstr>
      <vt:lpstr>Lightweight Directory Access Protocol over SSL (LDAPS)</vt:lpstr>
      <vt:lpstr>SSH File Transfer Protocol  (SFTP)</vt:lpstr>
      <vt:lpstr>Simple Network Management Protocol, Version 3 (SNMPv3)</vt:lpstr>
      <vt:lpstr>Hypertext Transfer Protocol over SSL/TLS (HTTPS)</vt:lpstr>
      <vt:lpstr>IPSec</vt:lpstr>
      <vt:lpstr>IPSec</vt:lpstr>
      <vt:lpstr>IPSec</vt:lpstr>
      <vt:lpstr>Post Office Protocol (POP) /  Internet Message Access Protocol (IMAP)</vt:lpstr>
      <vt:lpstr>Use Cases</vt:lpstr>
      <vt:lpstr>Use Cases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249</cp:revision>
  <dcterms:created xsi:type="dcterms:W3CDTF">2007-03-12T15:36:22Z</dcterms:created>
  <dcterms:modified xsi:type="dcterms:W3CDTF">2022-09-16T21:56:42Z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