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7"/>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043117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546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18 </a:t>
            </a:r>
          </a:p>
          <a:p>
            <a:pPr algn="ctr"/>
            <a:r>
              <a:rPr lang="en-US" sz="2800" dirty="0">
                <a:latin typeface="Arial" charset="0"/>
                <a:cs typeface="Arial" charset="0"/>
              </a:rPr>
              <a:t>Host and Application Security</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 y="274638"/>
            <a:ext cx="8763000" cy="1143000"/>
          </a:xfrm>
          <a:noFill/>
        </p:spPr>
        <p:txBody>
          <a:bodyPr>
            <a:normAutofit/>
          </a:bodyPr>
          <a:lstStyle/>
          <a:p>
            <a:pPr eaLnBrk="1" hangingPunct="1"/>
            <a:r>
              <a:rPr lang="en-US" sz="3600" b="1" dirty="0"/>
              <a:t>DLP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Data Loss Prevention (DLP) solutions serve to prevent sensitive data from leaving the network without notice. </a:t>
            </a:r>
          </a:p>
          <a:p>
            <a:endParaRPr lang="en-US" dirty="0"/>
          </a:p>
          <a:p>
            <a:r>
              <a:rPr lang="en-US" dirty="0"/>
              <a:t>Applying DLP across endpoints to chase items such as USB downloads of data can be an exercise fraught with heavy maintenance of DLP rulesets, heavyweight clients that affect endpoint performance, and a lack of discrimination that can cause productivity issues.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26430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Next-Generation Firewall </a:t>
            </a:r>
            <a:br>
              <a:rPr lang="en-US" sz="4000" b="1" dirty="0"/>
            </a:br>
            <a:r>
              <a:rPr lang="en-US" sz="4000" b="1" dirty="0"/>
              <a:t>(NGFW)</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Next-Generation Firewalls (NGFWs) act by inspecting the actual traffic crossing the firewall—not just looking at the source and destination addresses and ports, but also at the actual content being sent. </a:t>
            </a:r>
          </a:p>
          <a:p>
            <a:endParaRPr lang="en-US" dirty="0"/>
          </a:p>
          <a:p>
            <a:r>
              <a:rPr lang="en-US" dirty="0"/>
              <a:t>This makes next-generation firewalls a potent player in the hunt for malicious content on the way in and company secrets on the way out. </a:t>
            </a:r>
          </a:p>
          <a:p>
            <a:endParaRPr lang="en-US" dirty="0"/>
          </a:p>
          <a:p>
            <a:r>
              <a:rPr lang="en-US" dirty="0"/>
              <a:t>As with all of these rule-driven platforms, the challenge is in maintaining appropriate rule sets that catch the desired bad traffic.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2748321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Host-based Intrusion Detection System (HIDS)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Host-based Intrusion Detection Systems (HIDSs) act to detect undesired elements in network traffic to and from the host. </a:t>
            </a:r>
          </a:p>
          <a:p>
            <a:endParaRPr lang="en-US" dirty="0"/>
          </a:p>
          <a:p>
            <a:r>
              <a:rPr lang="en-US" dirty="0"/>
              <a:t>Because the intrusion detection system is tied to the host, it can be very specific with respect to threats to the host OS and ignore those that would have no effect. </a:t>
            </a:r>
          </a:p>
          <a:p>
            <a:endParaRPr lang="en-US" dirty="0"/>
          </a:p>
          <a:p>
            <a:r>
              <a:rPr lang="en-US" dirty="0"/>
              <a:t>Being deployed at a specific endpoint, it can be tuned to the specifics of the endpoint and endpoint applications, providing greater levels of specific detection. </a:t>
            </a:r>
          </a:p>
          <a:p>
            <a:endParaRPr lang="en-US" dirty="0"/>
          </a:p>
          <a:p>
            <a:r>
              <a:rPr lang="en-US" dirty="0"/>
              <a:t>The disadvantage of the HIDS is that it only detects the issues; it must rely on another component, typically through some logging or reporting mechanism, to act on the threat.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112885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Host-based Intrusion Prevention System (HIPS)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A Host-Based Intrusion Prevention System (HIPS) is a HIDS with additional components to permit it to respond automatically to a threat condition. </a:t>
            </a:r>
          </a:p>
          <a:p>
            <a:endParaRPr lang="en-US" dirty="0"/>
          </a:p>
          <a:p>
            <a:r>
              <a:rPr lang="en-US" dirty="0"/>
              <a:t>The response can be as simple as dropping a packet, up to killing a connection. </a:t>
            </a:r>
          </a:p>
          <a:p>
            <a:endParaRPr lang="en-US" dirty="0"/>
          </a:p>
          <a:p>
            <a:r>
              <a:rPr lang="en-US" dirty="0"/>
              <a:t>A HIPS has all the characteristics of the underlying HIDS, with the added advantage of being able to perform predefined actions in response to a threat.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397671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Host-based Firewall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dirty="0"/>
              <a:t>Personal firewalls, or host-based firewalls, are host-based protective mechanisms that monitor and control traffic passing in to and out of a single system. </a:t>
            </a:r>
          </a:p>
          <a:p>
            <a:endParaRPr lang="en-US" dirty="0"/>
          </a:p>
          <a:p>
            <a:r>
              <a:rPr lang="en-US" dirty="0"/>
              <a:t>Designed for the end user, software firewalls often have a configurable security policy that allows the user to determine which traffic is “good” and is allowed to pass and which traffic is “bad” and is blocked.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4632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Host-based Firewall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Linux-based OSs have had built-in software-based firewalls for a number of years, including:</a:t>
            </a:r>
          </a:p>
          <a:p>
            <a:pPr lvl="1"/>
            <a:r>
              <a:rPr lang="en-US" b="1" i="1" dirty="0"/>
              <a:t>TCP Wrappers</a:t>
            </a:r>
          </a:p>
          <a:p>
            <a:pPr lvl="2"/>
            <a:r>
              <a:rPr lang="en-US" dirty="0"/>
              <a:t>A simple program that limits inbound network connections based on port number, domain, or IP address and is managed with two text files called hosts.allow and hosts.deny.</a:t>
            </a:r>
          </a:p>
          <a:p>
            <a:pPr lvl="1"/>
            <a:r>
              <a:rPr lang="en-US" b="1" i="1" dirty="0"/>
              <a:t>Ipchains</a:t>
            </a:r>
          </a:p>
          <a:p>
            <a:pPr lvl="2"/>
            <a:r>
              <a:rPr lang="en-US" dirty="0"/>
              <a:t>a more advanced, rule-based software firewall that allows for traffic filtering, Network Address Translation (NAT), and redirection.</a:t>
            </a:r>
          </a:p>
          <a:p>
            <a:pPr lvl="1"/>
            <a:r>
              <a:rPr lang="en-US" b="1" i="1" dirty="0"/>
              <a:t>Iptables</a:t>
            </a:r>
          </a:p>
          <a:p>
            <a:pPr lvl="2"/>
            <a:r>
              <a:rPr lang="en-US" dirty="0"/>
              <a:t>Iptables is the latest evolution of ipchains. Iptables uses the same three chains for policy rules and traffic handling as ipchains, but with iptables each packet is processed only by the appropriate chain.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269954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Boot Integrity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Booting a system is the process of getting a system powered up and the correct software loaded to move the system to a proper operating condition. </a:t>
            </a:r>
          </a:p>
          <a:p>
            <a:endParaRPr lang="en-US" dirty="0"/>
          </a:p>
          <a:p>
            <a:r>
              <a:rPr lang="en-US" dirty="0"/>
              <a:t>Boot integrity is the characteristic of the intended hardware/firmware/software load for the system being in compliance with the expected state. </a:t>
            </a:r>
          </a:p>
          <a:p>
            <a:endParaRPr lang="en-US" dirty="0"/>
          </a:p>
          <a:p>
            <a:r>
              <a:rPr lang="en-US" dirty="0"/>
              <a:t>Having a means to ensure boot integrity is a means of assuring that the hardware, firmware, and initial loading of software are free of any tampering. </a:t>
            </a:r>
          </a:p>
          <a:p>
            <a:endParaRPr lang="en-US" dirty="0"/>
          </a:p>
          <a:p>
            <a:r>
              <a:rPr lang="en-US" dirty="0"/>
              <a:t>The term trusted platform boot includes the hardware and any associated BIOS, firmware, and hypervisor software.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41110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Boot Security/Unified Extensible Firmware Interface (UEFI)</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UEFI offers a solution to the problem of boot integrity, called Secure Boot, which is a mode that, when enabled, only allows signed drivers and OS loaders to be invoked.</a:t>
            </a:r>
          </a:p>
          <a:p>
            <a:endParaRPr lang="en-US" dirty="0"/>
          </a:p>
          <a:p>
            <a:r>
              <a:rPr lang="en-US" dirty="0"/>
              <a:t>Secure Boot enables the attestation that the drivers and OS loaders being used have not changed since they were approved for use.</a:t>
            </a:r>
          </a:p>
          <a:p>
            <a:endParaRPr lang="en-US" dirty="0"/>
          </a:p>
          <a:p>
            <a:r>
              <a:rPr lang="en-US" dirty="0"/>
              <a:t>One of the key characteristics of the UEFI BIOS is that UEFI BIOS is designed to work with the hardware platform to ensure that the flash memory that holds the BIOS cannot be changed without the proper cryptographic credentials. </a:t>
            </a:r>
          </a:p>
          <a:p>
            <a:endParaRPr lang="en-US" dirty="0"/>
          </a:p>
          <a:p>
            <a:r>
              <a:rPr lang="en-US" dirty="0"/>
              <a:t>This forms a Root of Trust in the contents of the flash memory, specifically in the UEFI BIOS.</a:t>
            </a:r>
          </a:p>
          <a:p>
            <a:endParaRPr lang="en-US" dirty="0"/>
          </a:p>
          <a:p>
            <a:r>
              <a:rPr lang="en-US" dirty="0"/>
              <a:t>These steps create the </a:t>
            </a:r>
            <a:r>
              <a:rPr lang="en-US" b="1" dirty="0"/>
              <a:t>Root of Trust</a:t>
            </a:r>
            <a:r>
              <a:rPr lang="en-US" dirty="0"/>
              <a:t> for the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48029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Measured Boot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Measured boot is also a method of depending on the Root of Trust in starting a system, but rather than using signatures to verify subsequent components, a measured boot process hashes the subsequent processes and compares the hash values to known good values. </a:t>
            </a:r>
          </a:p>
          <a:p>
            <a:endParaRPr lang="en-US" dirty="0"/>
          </a:p>
          <a:p>
            <a:r>
              <a:rPr lang="en-US" dirty="0"/>
              <a:t>This has the advantage that it can be extended beyond items covered by the manufacturer, as the signatures come from the manufacturer and thus are limited to only specific items. </a:t>
            </a:r>
          </a:p>
          <a:p>
            <a:endParaRPr lang="en-US" dirty="0"/>
          </a:p>
          <a:p>
            <a:r>
              <a:rPr lang="en-US" dirty="0"/>
              <a:t>The known-good hash values must be stored in a secure location and the Trusted Platform Module (TPM) Platform Configuration Registers (PCRs) comprise the secure location that is used.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37960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Boot Attestation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One of the challenges in securing an OS is the myriad of drivers and other add-ons that hook into the OS and provide specific added functionality. </a:t>
            </a:r>
          </a:p>
          <a:p>
            <a:endParaRPr lang="en-US" dirty="0"/>
          </a:p>
          <a:p>
            <a:r>
              <a:rPr lang="en-US" dirty="0"/>
              <a:t>If these additional programs are not properly vetted before installation, this pathway can provide a means by which malicious software can attack a machine.</a:t>
            </a:r>
          </a:p>
          <a:p>
            <a:endParaRPr lang="en-US" dirty="0"/>
          </a:p>
          <a:p>
            <a:r>
              <a:rPr lang="en-US" dirty="0"/>
              <a:t>Boot attestation is the reporting of the state of a system with respect to components and their relationship to the Root of Trust. </a:t>
            </a:r>
          </a:p>
          <a:p>
            <a:endParaRPr lang="en-US" dirty="0"/>
          </a:p>
          <a:p>
            <a:r>
              <a:rPr lang="en-US" dirty="0"/>
              <a:t>Part of the UEFI/Root of Trust specification is the means of reporting via digital signatures of the verified integrity of the system components.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63756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18 (Domain 3.2)</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76400"/>
            <a:ext cx="8229600" cy="457200"/>
          </a:xfrm>
        </p:spPr>
        <p:txBody>
          <a:bodyPr>
            <a:normAutofit/>
          </a:bodyPr>
          <a:lstStyle/>
          <a:p>
            <a:r>
              <a:rPr lang="en-US" sz="2400" dirty="0"/>
              <a:t>Implement host or application security solutions.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25A89D8E-6A8B-8112-3F3F-DEC9011950B2}"/>
              </a:ext>
            </a:extLst>
          </p:cNvPr>
          <p:cNvSpPr txBox="1">
            <a:spLocks/>
          </p:cNvSpPr>
          <p:nvPr/>
        </p:nvSpPr>
        <p:spPr bwMode="auto">
          <a:xfrm>
            <a:off x="838200" y="2214243"/>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00" b="1" dirty="0"/>
              <a:t>Endpoint protection</a:t>
            </a:r>
          </a:p>
          <a:p>
            <a:pPr lvl="1"/>
            <a:r>
              <a:rPr lang="en-US" sz="3500" dirty="0"/>
              <a:t>Antivirus</a:t>
            </a:r>
          </a:p>
          <a:p>
            <a:pPr lvl="1"/>
            <a:r>
              <a:rPr lang="en-US" sz="3500" dirty="0"/>
              <a:t>Anti-malware</a:t>
            </a:r>
          </a:p>
          <a:p>
            <a:pPr lvl="1"/>
            <a:r>
              <a:rPr lang="en-US" sz="3500" dirty="0"/>
              <a:t>Endpoint detection and response (EDR)</a:t>
            </a:r>
          </a:p>
          <a:p>
            <a:pPr lvl="1"/>
            <a:r>
              <a:rPr lang="en-US" sz="3500" dirty="0"/>
              <a:t>DLP</a:t>
            </a:r>
          </a:p>
          <a:p>
            <a:pPr lvl="1"/>
            <a:r>
              <a:rPr lang="en-US" sz="3500" dirty="0"/>
              <a:t>Next-generation firewall (NGFW)</a:t>
            </a:r>
          </a:p>
          <a:p>
            <a:pPr lvl="1"/>
            <a:r>
              <a:rPr lang="en-US" sz="3500" dirty="0"/>
              <a:t>Host-based intrusion detection system (HIDS)</a:t>
            </a:r>
          </a:p>
          <a:p>
            <a:pPr lvl="1"/>
            <a:r>
              <a:rPr lang="en-US" sz="3500" dirty="0"/>
              <a:t>Host-based firewall</a:t>
            </a:r>
          </a:p>
          <a:p>
            <a:r>
              <a:rPr lang="en-US" sz="3500" b="1" dirty="0"/>
              <a:t>Boot integrity</a:t>
            </a:r>
          </a:p>
          <a:p>
            <a:pPr lvl="1"/>
            <a:r>
              <a:rPr lang="en-US" sz="3500" dirty="0"/>
              <a:t>Boot security/Unified Extensible Firmware Interface (UEFI)</a:t>
            </a:r>
          </a:p>
          <a:p>
            <a:pPr lvl="1"/>
            <a:r>
              <a:rPr lang="en-US" sz="3500" dirty="0"/>
              <a:t>Measured boot</a:t>
            </a:r>
          </a:p>
          <a:p>
            <a:pPr lvl="1"/>
            <a:r>
              <a:rPr lang="en-US" sz="3500" dirty="0"/>
              <a:t>Boot attestation</a:t>
            </a:r>
          </a:p>
          <a:p>
            <a:r>
              <a:rPr lang="en-US" sz="3500" b="1" dirty="0"/>
              <a:t>Database</a:t>
            </a:r>
            <a:endParaRPr lang="en-US" sz="3500" dirty="0"/>
          </a:p>
          <a:p>
            <a:pPr lvl="1"/>
            <a:r>
              <a:rPr lang="en-US" sz="3500" dirty="0"/>
              <a:t>Tokenization</a:t>
            </a:r>
          </a:p>
          <a:p>
            <a:pPr lvl="1"/>
            <a:r>
              <a:rPr lang="en-US" sz="3500" dirty="0"/>
              <a:t>Salting</a:t>
            </a:r>
          </a:p>
          <a:p>
            <a:pPr lvl="1"/>
            <a:r>
              <a:rPr lang="en-US" sz="3500" dirty="0"/>
              <a:t>Hashing</a:t>
            </a:r>
          </a:p>
          <a:p>
            <a:endParaRPr lang="en-US" dirty="0"/>
          </a:p>
        </p:txBody>
      </p:sp>
      <p:sp>
        <p:nvSpPr>
          <p:cNvPr id="3" name="Content Placeholder 6">
            <a:extLst>
              <a:ext uri="{FF2B5EF4-FFF2-40B4-BE49-F238E27FC236}">
                <a16:creationId xmlns:a16="http://schemas.microsoft.com/office/drawing/2014/main" id="{7C320B0F-8BE1-A463-60F4-08C681EB1DC2}"/>
              </a:ext>
            </a:extLst>
          </p:cNvPr>
          <p:cNvSpPr txBox="1">
            <a:spLocks/>
          </p:cNvSpPr>
          <p:nvPr/>
        </p:nvSpPr>
        <p:spPr>
          <a:xfrm>
            <a:off x="4762500" y="2007869"/>
            <a:ext cx="4038600" cy="4938712"/>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b="1" dirty="0"/>
              <a:t>Application security</a:t>
            </a:r>
          </a:p>
          <a:p>
            <a:pPr lvl="1"/>
            <a:r>
              <a:rPr lang="en-US" sz="1050" dirty="0"/>
              <a:t>Input validations</a:t>
            </a:r>
          </a:p>
          <a:p>
            <a:pPr lvl="1"/>
            <a:r>
              <a:rPr lang="en-US" sz="1050" dirty="0"/>
              <a:t>Secure cookies</a:t>
            </a:r>
          </a:p>
          <a:p>
            <a:pPr lvl="1"/>
            <a:r>
              <a:rPr lang="en-US" sz="1050" dirty="0"/>
              <a:t>Hypertext Transfer Protocol (HTTP) headers</a:t>
            </a:r>
          </a:p>
          <a:p>
            <a:pPr lvl="1"/>
            <a:r>
              <a:rPr lang="en-US" sz="1050" dirty="0"/>
              <a:t>Code signing</a:t>
            </a:r>
          </a:p>
          <a:p>
            <a:pPr lvl="1"/>
            <a:r>
              <a:rPr lang="en-US" sz="1050" dirty="0"/>
              <a:t>Allow list</a:t>
            </a:r>
          </a:p>
          <a:p>
            <a:pPr lvl="1"/>
            <a:r>
              <a:rPr lang="en-US" sz="1050" dirty="0"/>
              <a:t>Block list/deny list</a:t>
            </a:r>
          </a:p>
          <a:p>
            <a:pPr lvl="1"/>
            <a:r>
              <a:rPr lang="en-US" sz="1050" dirty="0"/>
              <a:t>Secure coding practices</a:t>
            </a:r>
          </a:p>
          <a:p>
            <a:pPr lvl="1"/>
            <a:r>
              <a:rPr lang="en-US" sz="1050" dirty="0"/>
              <a:t>Static code analysis</a:t>
            </a:r>
          </a:p>
          <a:p>
            <a:pPr lvl="2"/>
            <a:r>
              <a:rPr lang="en-US" sz="1050" dirty="0"/>
              <a:t>Manual code review</a:t>
            </a:r>
          </a:p>
          <a:p>
            <a:pPr lvl="1"/>
            <a:r>
              <a:rPr lang="en-US" sz="1050" dirty="0"/>
              <a:t>Dynamic code analysis</a:t>
            </a:r>
          </a:p>
          <a:p>
            <a:pPr lvl="1"/>
            <a:r>
              <a:rPr lang="en-US" sz="1050" dirty="0"/>
              <a:t>Fuzzing</a:t>
            </a:r>
          </a:p>
          <a:p>
            <a:r>
              <a:rPr lang="en-US" sz="1050" b="1" dirty="0"/>
              <a:t>Hardening</a:t>
            </a:r>
          </a:p>
          <a:p>
            <a:pPr lvl="1"/>
            <a:r>
              <a:rPr lang="en-US" sz="1050" dirty="0"/>
              <a:t>Open ports and services</a:t>
            </a:r>
          </a:p>
          <a:p>
            <a:pPr lvl="1"/>
            <a:r>
              <a:rPr lang="en-US" sz="1050" dirty="0"/>
              <a:t>Registry</a:t>
            </a:r>
          </a:p>
          <a:p>
            <a:pPr lvl="1"/>
            <a:r>
              <a:rPr lang="en-US" sz="1050" dirty="0"/>
              <a:t>Disk encryption</a:t>
            </a:r>
          </a:p>
          <a:p>
            <a:pPr lvl="1"/>
            <a:r>
              <a:rPr lang="en-US" sz="1050" dirty="0"/>
              <a:t> OS</a:t>
            </a:r>
          </a:p>
          <a:p>
            <a:pPr lvl="1"/>
            <a:r>
              <a:rPr lang="en-US" sz="1050" dirty="0"/>
              <a:t>Patch management</a:t>
            </a:r>
          </a:p>
          <a:p>
            <a:pPr lvl="2"/>
            <a:r>
              <a:rPr lang="en-US" sz="1050" dirty="0"/>
              <a:t>Third-party updates</a:t>
            </a:r>
          </a:p>
          <a:p>
            <a:pPr lvl="2"/>
            <a:r>
              <a:rPr lang="en-US" sz="1050" dirty="0"/>
              <a:t>Auto-update</a:t>
            </a:r>
          </a:p>
          <a:p>
            <a:r>
              <a:rPr lang="en-US" sz="1050" b="1" dirty="0"/>
              <a:t>Self-encrypting drive (SED)/full-disk encryption (FDE)</a:t>
            </a:r>
          </a:p>
          <a:p>
            <a:pPr lvl="1"/>
            <a:r>
              <a:rPr lang="en-US" sz="1050" dirty="0"/>
              <a:t>Opal</a:t>
            </a:r>
          </a:p>
          <a:p>
            <a:r>
              <a:rPr lang="en-US" sz="1050" b="1" dirty="0"/>
              <a:t>Hardware root of trust</a:t>
            </a:r>
          </a:p>
          <a:p>
            <a:r>
              <a:rPr lang="en-US" sz="1050" b="1" dirty="0"/>
              <a:t>Trusted Platform Module (TPM)</a:t>
            </a:r>
          </a:p>
          <a:p>
            <a:r>
              <a:rPr lang="en-US" sz="1050" b="1" dirty="0"/>
              <a:t>Sandboxing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DATABASE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Major database engines have built-in encryption capabilities. </a:t>
            </a:r>
          </a:p>
          <a:p>
            <a:endParaRPr lang="en-US" dirty="0"/>
          </a:p>
          <a:p>
            <a:r>
              <a:rPr lang="en-US" dirty="0"/>
              <a:t>The advantage to these encryption schemes is that they can be tailored to the data structure, protecting the essential columns while not impacting columns that are not sensitive. </a:t>
            </a:r>
          </a:p>
          <a:p>
            <a:endParaRPr lang="en-US" dirty="0"/>
          </a:p>
          <a:p>
            <a:r>
              <a:rPr lang="en-US" dirty="0"/>
              <a:t>Properly employing database encryption requires that the data schema and its security requirements be designed into the database implementation. </a:t>
            </a:r>
          </a:p>
          <a:p>
            <a:endParaRPr lang="en-US" dirty="0"/>
          </a:p>
          <a:p>
            <a:r>
              <a:rPr lang="en-US" dirty="0"/>
              <a:t>The advantage is in better protection against any database compromise, and the performance hit is typically negligible with respect to other alternatives.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41649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Tokenization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Tokenization is the process of substituting a surrogate value, called a token, for a sensitive data element. </a:t>
            </a:r>
          </a:p>
          <a:p>
            <a:endParaRPr lang="en-US" dirty="0"/>
          </a:p>
          <a:p>
            <a:r>
              <a:rPr lang="en-US" dirty="0"/>
              <a:t>This allows processing of the data, including referential integrity without disclosing the sensitive value. </a:t>
            </a:r>
          </a:p>
          <a:p>
            <a:endParaRPr lang="en-US" dirty="0"/>
          </a:p>
          <a:p>
            <a:r>
              <a:rPr lang="en-US" dirty="0"/>
              <a:t>The concept of tokenization is widely used in industries like finance and healthcare to help reduce the risk of disclosure of sensitive data elements while data is used, and to minimize the risk of sensitive data being exposed via systems that do not need it. </a:t>
            </a:r>
          </a:p>
          <a:p>
            <a:endParaRPr lang="en-US" dirty="0"/>
          </a:p>
          <a:p>
            <a:r>
              <a:rPr lang="en-US" dirty="0"/>
              <a:t>Example:  EDIPI</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48463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Salting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Salting</a:t>
            </a:r>
            <a:r>
              <a:rPr lang="en-US" dirty="0"/>
              <a:t> is the process of adding a random element to a value before performing a mathematical operation like hashing. </a:t>
            </a:r>
          </a:p>
          <a:p>
            <a:endParaRPr lang="en-US" dirty="0"/>
          </a:p>
          <a:p>
            <a:r>
              <a:rPr lang="en-US" dirty="0"/>
              <a:t>This is done to add randomization and to also prevent identical original values from being hashed into an identical hash, which would indicate that the two users have the same values. </a:t>
            </a:r>
          </a:p>
          <a:p>
            <a:endParaRPr lang="en-US" dirty="0"/>
          </a:p>
          <a:p>
            <a:r>
              <a:rPr lang="en-US" dirty="0"/>
              <a:t>Hashing is used to protect passwords when stored. </a:t>
            </a:r>
          </a:p>
          <a:p>
            <a:endParaRPr lang="en-US" dirty="0"/>
          </a:p>
          <a:p>
            <a:r>
              <a:rPr lang="en-US" dirty="0"/>
              <a:t>Salting the hash functions protects identical inputs from producing identical outputs and thus revealing that two users have identical passwords.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304745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Hashing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i="1" dirty="0"/>
              <a:t>Hashing</a:t>
            </a:r>
            <a:r>
              <a:rPr lang="en-US" dirty="0"/>
              <a:t> is a mathematical method of reducing a data element to a short form that is not reversible to the original form. </a:t>
            </a:r>
          </a:p>
          <a:p>
            <a:endParaRPr lang="en-US" dirty="0"/>
          </a:p>
          <a:p>
            <a:r>
              <a:rPr lang="en-US" dirty="0"/>
              <a:t>Hashing sensitive data has the effect of creating a token, and hashes can be used as tokens in data structures.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181927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 Security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Applications come in two classes: commercial software and software that is built in-house. </a:t>
            </a:r>
          </a:p>
          <a:p>
            <a:endParaRPr lang="en-US" dirty="0"/>
          </a:p>
          <a:p>
            <a:r>
              <a:rPr lang="en-US" dirty="0"/>
              <a:t>In-house apps are much less likely to have a serious security review as part of their build and are more likely to have vulnerabilities.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207724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Input Validations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avenue for an attacker to access an application is via its inputs. </a:t>
            </a:r>
          </a:p>
          <a:p>
            <a:endParaRPr lang="en-US" dirty="0"/>
          </a:p>
          <a:p>
            <a:r>
              <a:rPr lang="en-US" dirty="0"/>
              <a:t>Having a stringent and comprehensive validation of inputs prior to processing them is essential to filter out specific attacks.</a:t>
            </a:r>
          </a:p>
          <a:p>
            <a:endParaRPr lang="en-US" dirty="0"/>
          </a:p>
          <a:p>
            <a:r>
              <a:rPr lang="en-US" dirty="0"/>
              <a:t>If the input is going to be included in the SQL lookup, then ensuring the input is clean of unwanted SQL code is essential. </a:t>
            </a:r>
          </a:p>
          <a:p>
            <a:endParaRPr lang="en-US" dirty="0"/>
          </a:p>
          <a:p>
            <a:r>
              <a:rPr lang="en-US" dirty="0"/>
              <a:t>Input validation is easy to explain check everything before use. </a:t>
            </a:r>
          </a:p>
          <a:p>
            <a:endParaRPr lang="en-US" dirty="0"/>
          </a:p>
          <a:p>
            <a:r>
              <a:rPr lang="en-US" dirty="0"/>
              <a:t>But in practice, it is time-consuming and detailed work that is often overlooked, or corners are cut.</a:t>
            </a:r>
          </a:p>
          <a:p>
            <a:endParaRPr lang="en-US" dirty="0"/>
          </a:p>
          <a:p>
            <a:r>
              <a:rPr lang="en-US" dirty="0"/>
              <a:t>Proper input validation prevents many different attack types by ensuring that input is properly formulated.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3437167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Secure Cookies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Cookies are text files sent with every request to a website. </a:t>
            </a:r>
          </a:p>
          <a:p>
            <a:endParaRPr lang="en-US" dirty="0"/>
          </a:p>
          <a:p>
            <a:r>
              <a:rPr lang="en-US" dirty="0"/>
              <a:t>They have been used for a variety of functions, including maintaining state, preferences, usage parameters, and so on. </a:t>
            </a:r>
          </a:p>
          <a:p>
            <a:endParaRPr lang="en-US" dirty="0"/>
          </a:p>
          <a:p>
            <a:r>
              <a:rPr lang="en-US" dirty="0"/>
              <a:t>An attribute in the cookie called the secure attribute, when set, instructs the browser and server to only transport the cookie over HTTPS channels. </a:t>
            </a:r>
          </a:p>
          <a:p>
            <a:endParaRPr lang="en-US" dirty="0"/>
          </a:p>
          <a:p>
            <a:r>
              <a:rPr lang="en-US" dirty="0"/>
              <a:t>As cookies are transmitted in plaintext across the Web, if they are outside a protected HTTPS channel, they are subject to being read by unauthorized parties. </a:t>
            </a:r>
          </a:p>
          <a:p>
            <a:endParaRPr lang="en-US" dirty="0"/>
          </a:p>
          <a:p>
            <a:r>
              <a:rPr lang="en-US" dirty="0"/>
              <a:t>Having the secure attribute set prevents the browser from sending that particular cookie over a non-secure connection. </a:t>
            </a:r>
          </a:p>
          <a:p>
            <a:endParaRPr lang="en-US" dirty="0"/>
          </a:p>
          <a:p>
            <a:r>
              <a:rPr lang="en-US" dirty="0"/>
              <a:t>This does not end all risk because, if an attacker tampers with the cookie that is stored on the endpoint machine, the attribute can be changed back to allow the cookie to be sent over a non-secure connection.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186550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Hypertext Transfer Protocol (HTTP) Headers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Browsers are the window to many applications, acting as a means of providing user input and receiving system responses. </a:t>
            </a:r>
          </a:p>
          <a:p>
            <a:endParaRPr lang="en-US" dirty="0"/>
          </a:p>
          <a:p>
            <a:r>
              <a:rPr lang="en-US" dirty="0"/>
              <a:t>The HTTP has a large number of options and features that can be manipulated via a browser, to improve the usability of a site, but in some manipulative cases, they can result in security risks. </a:t>
            </a:r>
          </a:p>
          <a:p>
            <a:endParaRPr lang="en-US" dirty="0"/>
          </a:p>
          <a:p>
            <a:r>
              <a:rPr lang="en-US" dirty="0"/>
              <a:t>The website can exert some control over browser behaviors via response headers that convey directives to the browser. </a:t>
            </a:r>
          </a:p>
          <a:p>
            <a:endParaRPr lang="en-US" dirty="0"/>
          </a:p>
          <a:p>
            <a:r>
              <a:rPr lang="en-US" dirty="0"/>
              <a:t>Using a security-related set of response headers can alleviate such risks as protocol downgrade attacks, clickjacking, cookie hijacking and other attacks. </a:t>
            </a:r>
          </a:p>
          <a:p>
            <a:endParaRPr lang="en-US" dirty="0"/>
          </a:p>
          <a:p>
            <a:r>
              <a:rPr lang="en-US" dirty="0"/>
              <a:t>An example is the HTTP Strict Transport Security (HSTS) directive:</a:t>
            </a:r>
          </a:p>
          <a:p>
            <a:pPr lvl="1"/>
            <a:r>
              <a:rPr lang="en-US" dirty="0"/>
              <a:t>Strict-Transport-Security: max-age 3600; include Subdomains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519546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Code Signing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Code signing </a:t>
            </a:r>
            <a:r>
              <a:rPr lang="en-US" dirty="0"/>
              <a:t>involves applying a digital signature to code, providing a mechanism where the end user can verify the code integrity. </a:t>
            </a:r>
          </a:p>
          <a:p>
            <a:endParaRPr lang="en-US" dirty="0"/>
          </a:p>
          <a:p>
            <a:r>
              <a:rPr lang="en-US" dirty="0"/>
              <a:t>In addition to verifying the integrity of the code, digital signatures provide evidence as to the source of the software.</a:t>
            </a:r>
          </a:p>
          <a:p>
            <a:endParaRPr lang="en-US" dirty="0"/>
          </a:p>
          <a:p>
            <a:r>
              <a:rPr lang="en-US" dirty="0"/>
              <a:t>Code is signed by the manufacturer, either the commercial vendor or the in-house team. </a:t>
            </a:r>
          </a:p>
          <a:p>
            <a:endParaRPr lang="en-US" dirty="0"/>
          </a:p>
          <a:p>
            <a:r>
              <a:rPr lang="en-US" dirty="0"/>
              <a:t>This digital signature contains the hash of the code, allowing its integrity to be verified at any time. </a:t>
            </a:r>
          </a:p>
          <a:p>
            <a:endParaRPr lang="en-US" dirty="0"/>
          </a:p>
          <a:p>
            <a:r>
              <a:rPr lang="en-US" dirty="0"/>
              <a:t>If the hash of the code and the one on record match, and the signatures are valid, then the code is trustworthy with respect to its lineage.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1100833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Allow List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Allow lists</a:t>
            </a:r>
            <a:r>
              <a:rPr lang="en-US" dirty="0"/>
              <a:t> (formerly known as </a:t>
            </a:r>
            <a:r>
              <a:rPr lang="en-US" i="1" dirty="0"/>
              <a:t>whitelist</a:t>
            </a:r>
            <a:r>
              <a:rPr lang="en-US" dirty="0"/>
              <a:t>) are lists of applications that are permitted to run on the OS. </a:t>
            </a:r>
          </a:p>
          <a:p>
            <a:endParaRPr lang="en-US" dirty="0"/>
          </a:p>
          <a:p>
            <a:r>
              <a:rPr lang="en-US" dirty="0"/>
              <a:t>Allow listing is easier to employ from the aspect of the identification of applications that are allowed to run—hash values can be used to ensure the executables are not corrupted. </a:t>
            </a:r>
          </a:p>
          <a:p>
            <a:endParaRPr lang="en-US" dirty="0"/>
          </a:p>
          <a:p>
            <a:r>
              <a:rPr lang="en-US" dirty="0"/>
              <a:t>The challenge in allow listing is the number of potential applications that are run on a typical machine. </a:t>
            </a:r>
          </a:p>
          <a:p>
            <a:pPr lvl="1"/>
            <a:r>
              <a:rPr lang="en-US" dirty="0"/>
              <a:t>For a single-purpose machine, such as a database server, allow listing can be relatively easy to employ. </a:t>
            </a:r>
          </a:p>
          <a:p>
            <a:pPr lvl="1"/>
            <a:r>
              <a:rPr lang="en-US" dirty="0"/>
              <a:t>For multipurpose machines, it can be more complicated.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187192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Endpoint Protection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Endpoint protection is the concept of extending the security perimeter to the devices that are connecting to the network. </a:t>
            </a:r>
          </a:p>
          <a:p>
            <a:endParaRPr lang="en-US" dirty="0"/>
          </a:p>
          <a:p>
            <a:r>
              <a:rPr lang="en-US" dirty="0"/>
              <a:t>A variety of endpoint protection solutions can be employed, including antivirus/anti-malware solutions, endpoint detection and response solutions, data loss prevention solutions, and firewalls. </a:t>
            </a:r>
          </a:p>
          <a:p>
            <a:endParaRPr lang="en-US" dirty="0"/>
          </a:p>
          <a:p>
            <a:r>
              <a:rPr lang="en-US" dirty="0"/>
              <a:t>Host-based intrusion detection and prevention solutions can also be deployed at endpoints. </a:t>
            </a:r>
          </a:p>
          <a:p>
            <a:endParaRPr lang="en-US" dirty="0"/>
          </a:p>
          <a:p>
            <a:r>
              <a:rPr lang="en-US" dirty="0"/>
              <a:t>Not all endpoints are the same with respect to either capability or the risks from attack, and endpoint solutions should be tailored to take those elements into account.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Block List/Deny List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a:t>
            </a:r>
            <a:r>
              <a:rPr lang="en-US" i="1" dirty="0"/>
              <a:t>block list/deny list </a:t>
            </a:r>
            <a:r>
              <a:rPr lang="en-US" dirty="0"/>
              <a:t>(formerly known as </a:t>
            </a:r>
            <a:r>
              <a:rPr lang="en-US" i="1" dirty="0"/>
              <a:t>blacklist</a:t>
            </a:r>
            <a:r>
              <a:rPr lang="en-US" dirty="0"/>
              <a:t>) is essentially a list noting which applications should not be allowed to run on the machine. </a:t>
            </a:r>
          </a:p>
          <a:p>
            <a:endParaRPr lang="en-US" dirty="0"/>
          </a:p>
          <a:p>
            <a:r>
              <a:rPr lang="en-US" dirty="0"/>
              <a:t>This is basically a permanent “ignore” or “call block” type of capability. </a:t>
            </a:r>
          </a:p>
          <a:p>
            <a:endParaRPr lang="en-US" dirty="0"/>
          </a:p>
          <a:p>
            <a:r>
              <a:rPr lang="en-US" dirty="0"/>
              <a:t>Blocking in this fashion is difficult to use against dynamic threats, as the identification of a specific application can easily be avoided through minor changes.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412450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Secure Coding Practices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Application security begins with code that is secure and free of vulnerabilities.</a:t>
            </a:r>
          </a:p>
          <a:p>
            <a:endParaRPr lang="en-US" dirty="0"/>
          </a:p>
          <a:p>
            <a:r>
              <a:rPr lang="en-US" dirty="0"/>
              <a:t>All code has weaknesses and vulnerabilities, so instantiating the code in a manner that has effective defenses to prevent the exploitation of vulnerabilities can maintain a desired level of security.</a:t>
            </a:r>
          </a:p>
          <a:p>
            <a:endParaRPr lang="en-US" dirty="0"/>
          </a:p>
          <a:p>
            <a:r>
              <a:rPr lang="en-US" dirty="0"/>
              <a:t>Instantiating the necessary steps to ensure secure code is being generated requires adherence to a set of secure coding practices, including the proper handling of configurations, errors and exceptions, and inputs, which can assist in the creation of a secure application. </a:t>
            </a:r>
          </a:p>
          <a:p>
            <a:endParaRPr lang="en-US" dirty="0"/>
          </a:p>
          <a:p>
            <a:r>
              <a:rPr lang="en-US" dirty="0"/>
              <a:t>Testing of the application throughout the software development lifecycle can determine the actual security risk profile of a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1697106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Secure Coding Practices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Software Development Lifecycle Methodology (SDLM)</a:t>
            </a:r>
          </a:p>
          <a:p>
            <a:endParaRPr lang="en-US" dirty="0"/>
          </a:p>
          <a:p>
            <a:r>
              <a:rPr lang="en-US" dirty="0"/>
              <a:t>Correct SDLM processes, such as input validation, proper error and exception handling, and cross-site scripting and cross-site request forgery mitigations, can improve the security of code.</a:t>
            </a:r>
          </a:p>
          <a:p>
            <a:endParaRPr lang="en-US" dirty="0"/>
          </a:p>
          <a:p>
            <a:r>
              <a:rPr lang="en-US" dirty="0"/>
              <a:t>Process elements such as security testing, fuzzing, and patch management also help to ensure applications meet a desired risk profile.</a:t>
            </a:r>
          </a:p>
          <a:p>
            <a:endParaRPr lang="en-US" dirty="0"/>
          </a:p>
          <a:p>
            <a:r>
              <a:rPr lang="en-US" dirty="0"/>
              <a:t>MITRE and OWASP maintain enumerations for common software errors.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1865906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Static Code Analysis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Static code analysis </a:t>
            </a:r>
            <a:r>
              <a:rPr lang="en-US" dirty="0"/>
              <a:t>is when the code is examined without being executed. </a:t>
            </a:r>
          </a:p>
          <a:p>
            <a:endParaRPr lang="en-US" dirty="0"/>
          </a:p>
          <a:p>
            <a:r>
              <a:rPr lang="en-US" dirty="0"/>
              <a:t>This analysis can be performed on both source code and object code bases. </a:t>
            </a:r>
          </a:p>
          <a:p>
            <a:endParaRPr lang="en-US" dirty="0"/>
          </a:p>
          <a:p>
            <a:r>
              <a:rPr lang="en-US" dirty="0"/>
              <a:t>The term source code is typically used to designate the high-level language code, although, technically, source code is the original code base in any form, from high-level language to machine code. </a:t>
            </a:r>
          </a:p>
          <a:p>
            <a:endParaRPr lang="en-US" dirty="0"/>
          </a:p>
          <a:p>
            <a:r>
              <a:rPr lang="en-US" dirty="0"/>
              <a:t>Static analysis can be performed by humans or tools, although humans are limited to the high-level language, while tools can be used against virtually any form of code base.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2332735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Static Code Analysis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Static code analysis is frequently performed using automated tools. </a:t>
            </a:r>
          </a:p>
          <a:p>
            <a:endParaRPr lang="en-US" dirty="0"/>
          </a:p>
          <a:p>
            <a:r>
              <a:rPr lang="en-US" dirty="0"/>
              <a:t>These tools are given a variety of names but are commonly called static code analyzers or source code analyzers. </a:t>
            </a:r>
          </a:p>
          <a:p>
            <a:endParaRPr lang="en-US" dirty="0"/>
          </a:p>
          <a:p>
            <a:r>
              <a:rPr lang="en-US" dirty="0"/>
              <a:t>Sometimes, extra phrases, such as “binary scanners” and “bytecode scanners,” are used to differentiate the tools. </a:t>
            </a:r>
          </a:p>
          <a:p>
            <a:endParaRPr lang="en-US" dirty="0"/>
          </a:p>
          <a:p>
            <a:r>
              <a:rPr lang="en-US" dirty="0"/>
              <a:t>Static tools use a variety of mechanisms to search for weaknesses and vulnerabilities. </a:t>
            </a:r>
          </a:p>
          <a:p>
            <a:endParaRPr lang="en-US" dirty="0"/>
          </a:p>
          <a:p>
            <a:r>
              <a:rPr lang="en-US" dirty="0"/>
              <a:t>Automated tools can provide advantages when checking syntax, using approved function/library calls, and examining rules and semantics associated with logic and calls. </a:t>
            </a:r>
          </a:p>
          <a:p>
            <a:endParaRPr lang="en-US" dirty="0"/>
          </a:p>
          <a:p>
            <a:r>
              <a:rPr lang="en-US" dirty="0"/>
              <a:t>They can catch elements a human could overlook.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3986125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Manual Code Review</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Code can also be reviewed manually. </a:t>
            </a:r>
          </a:p>
          <a:p>
            <a:endParaRPr lang="en-US" dirty="0"/>
          </a:p>
          <a:p>
            <a:r>
              <a:rPr lang="en-US" dirty="0"/>
              <a:t>A </a:t>
            </a:r>
            <a:r>
              <a:rPr lang="en-US" i="1" dirty="0"/>
              <a:t>manual code review </a:t>
            </a:r>
            <a:r>
              <a:rPr lang="en-US" dirty="0"/>
              <a:t>can be done in one of two fashions: either directed or undirected. </a:t>
            </a:r>
          </a:p>
          <a:p>
            <a:endParaRPr lang="en-US" dirty="0"/>
          </a:p>
          <a:p>
            <a:r>
              <a:rPr lang="en-US" dirty="0"/>
              <a:t>In an undirected review, a programmer examines the code to see what it does and how it does it. </a:t>
            </a:r>
          </a:p>
          <a:p>
            <a:endParaRPr lang="en-US" dirty="0"/>
          </a:p>
          <a:p>
            <a:r>
              <a:rPr lang="en-US" dirty="0"/>
              <a:t>This is like proofreading a paper, although a code review is typically a team effort. </a:t>
            </a:r>
          </a:p>
          <a:p>
            <a:endParaRPr lang="en-US" dirty="0"/>
          </a:p>
          <a:p>
            <a:r>
              <a:rPr lang="en-US" dirty="0"/>
              <a:t>A directed review is one where the code author walks through the code, explaining each line to the rest of the team. </a:t>
            </a:r>
          </a:p>
          <a:p>
            <a:endParaRPr lang="en-US" dirty="0"/>
          </a:p>
          <a:p>
            <a:r>
              <a:rPr lang="en-US" dirty="0"/>
              <a:t>This ensures more eyes examine syntax and structures for errors and weaknesses.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907160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Dynamic Code Analysis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Autofit/>
          </a:bodyPr>
          <a:lstStyle/>
          <a:p>
            <a:r>
              <a:rPr lang="en-US" sz="1800" i="1" dirty="0"/>
              <a:t>Dynamic code analysis </a:t>
            </a:r>
            <a:r>
              <a:rPr lang="en-US" sz="1800" dirty="0"/>
              <a:t>is performed while the software is executed, either on a target system or an emulated system. </a:t>
            </a:r>
          </a:p>
          <a:p>
            <a:endParaRPr lang="en-US" sz="1800" dirty="0"/>
          </a:p>
          <a:p>
            <a:r>
              <a:rPr lang="en-US" sz="1800" dirty="0"/>
              <a:t>The system is fed specific test inputs designed to produce specific forms of behaviors. </a:t>
            </a:r>
          </a:p>
          <a:p>
            <a:endParaRPr lang="en-US" sz="1800" dirty="0"/>
          </a:p>
          <a:p>
            <a:r>
              <a:rPr lang="en-US" sz="1800" dirty="0"/>
              <a:t>Dynamic analysis can be particularly important on systems such as embedded systems, where a high degree of operational autonomy is expected.</a:t>
            </a:r>
          </a:p>
          <a:p>
            <a:endParaRPr lang="en-US" sz="1800" dirty="0"/>
          </a:p>
          <a:p>
            <a:r>
              <a:rPr lang="en-US" sz="1800" dirty="0"/>
              <a:t>Dynamic analysis requires specialized automation to perform specific testing.</a:t>
            </a:r>
          </a:p>
          <a:p>
            <a:endParaRPr lang="en-US" sz="1800" dirty="0"/>
          </a:p>
          <a:p>
            <a:r>
              <a:rPr lang="en-US" sz="1800" dirty="0"/>
              <a:t>Among the tools available are dynamic test suites designed to monitor operations for programs that have a high degree of parallel functions, </a:t>
            </a:r>
            <a:r>
              <a:rPr lang="en-US" sz="1800" i="1" dirty="0"/>
              <a:t>thread-checking routines </a:t>
            </a:r>
            <a:r>
              <a:rPr lang="en-US" sz="1800" dirty="0"/>
              <a:t>to ensure multicore processors and software are managing threads correctly, and programs designed to detect </a:t>
            </a:r>
            <a:r>
              <a:rPr lang="en-US" sz="1800" i="1" dirty="0"/>
              <a:t>race conditions</a:t>
            </a:r>
            <a:r>
              <a:rPr lang="en-US" sz="1800" dirty="0"/>
              <a:t> and </a:t>
            </a:r>
            <a:r>
              <a:rPr lang="en-US" sz="1800" i="1" dirty="0"/>
              <a:t>memory-addressing errors</a:t>
            </a:r>
            <a:r>
              <a:rPr lang="en-US" sz="1800"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167304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Fuzzing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b="1" dirty="0"/>
              <a:t>Fuzzing</a:t>
            </a:r>
            <a:r>
              <a:rPr lang="en-US" dirty="0"/>
              <a:t> (or </a:t>
            </a:r>
            <a:r>
              <a:rPr lang="en-US" b="1" dirty="0"/>
              <a:t>fuzz testing</a:t>
            </a:r>
            <a:r>
              <a:rPr lang="en-US" dirty="0"/>
              <a:t>) is a brute force method of addressing input validation issues and vulnerabilities. </a:t>
            </a:r>
          </a:p>
          <a:p>
            <a:endParaRPr lang="en-US" dirty="0"/>
          </a:p>
          <a:p>
            <a:r>
              <a:rPr lang="en-US" dirty="0"/>
              <a:t>The basis for fuzzing a program is the application of large numbers of inputs to determine which inputs cause faults and which ones might be vulnerable to exploitation. </a:t>
            </a:r>
          </a:p>
          <a:p>
            <a:endParaRPr lang="en-US" dirty="0"/>
          </a:p>
          <a:p>
            <a:r>
              <a:rPr lang="en-US" dirty="0"/>
              <a:t>Fuzz testing can be applied to anywhere data is exchanged to verify that input validation is being performed properly. </a:t>
            </a:r>
          </a:p>
          <a:p>
            <a:endParaRPr lang="en-US" dirty="0"/>
          </a:p>
          <a:p>
            <a:r>
              <a:rPr lang="en-US" dirty="0"/>
              <a:t>Network protocols can be fuzzed, file protocols can be fuzzed, and web protocols can be fuzzed. </a:t>
            </a:r>
          </a:p>
          <a:p>
            <a:endParaRPr lang="en-US" dirty="0"/>
          </a:p>
          <a:p>
            <a:r>
              <a:rPr lang="en-US" dirty="0"/>
              <a:t>The vast majority of browser errors are found via fuzzing. </a:t>
            </a:r>
          </a:p>
          <a:p>
            <a:endParaRPr lang="en-US" dirty="0"/>
          </a:p>
          <a:p>
            <a:r>
              <a:rPr lang="en-US" dirty="0"/>
              <a:t>Fuzz testing works well in known environments, unknown environments, and partially known environments, as it can be performed without knowledge of the specifics of the application under test.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3205705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HARDENING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key management issue behind running a secure system setup is to identify the specific needs of a system for its proper operation and enable only the items necessary for those functions. </a:t>
            </a:r>
          </a:p>
          <a:p>
            <a:endParaRPr lang="en-US" dirty="0"/>
          </a:p>
          <a:p>
            <a:r>
              <a:rPr lang="en-US" dirty="0"/>
              <a:t>Keeping all other services and users off the system improves system throughput and increases security. </a:t>
            </a:r>
          </a:p>
          <a:p>
            <a:endParaRPr lang="en-US" dirty="0"/>
          </a:p>
          <a:p>
            <a:r>
              <a:rPr lang="en-US" dirty="0"/>
              <a:t>Reducing the attack surface area associated with a system reduces the vulnerabilities now and in the future as updates are required.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3203655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Open Ports and Services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Services on machines are accessed through either TCP or UDP ports.</a:t>
            </a:r>
          </a:p>
          <a:p>
            <a:endParaRPr lang="en-US" dirty="0"/>
          </a:p>
          <a:p>
            <a:r>
              <a:rPr lang="en-US" dirty="0"/>
              <a:t>For security, any service that is not going to be used on a system should be disabled, and the ports should be blocked by the firewall.</a:t>
            </a:r>
          </a:p>
          <a:p>
            <a:endParaRPr lang="en-US" dirty="0"/>
          </a:p>
          <a:p>
            <a:r>
              <a:rPr lang="en-US" dirty="0"/>
              <a:t>Blocking unneeded open ports and disabling unused services are both easy and should be applied to virtually every machine.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278897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Antivirus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Antivirus (AV) products attempt to identify, neutralize, or remove malicious programs, macros, and files. </a:t>
            </a:r>
          </a:p>
          <a:p>
            <a:endParaRPr lang="en-US" dirty="0"/>
          </a:p>
          <a:p>
            <a:r>
              <a:rPr lang="en-US" dirty="0"/>
              <a:t>These products were initially designed to detect and remove computer viruses, though many of the antivirus products are now bundled with additional security products and features.</a:t>
            </a:r>
          </a:p>
          <a:p>
            <a:endParaRPr lang="en-US" dirty="0"/>
          </a:p>
          <a:p>
            <a:r>
              <a:rPr lang="en-US" dirty="0"/>
              <a:t>Scans for viruses, worms, Trojans, and other malware.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164774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Registry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The </a:t>
            </a:r>
            <a:r>
              <a:rPr lang="en-US" i="1" dirty="0"/>
              <a:t>Registry</a:t>
            </a:r>
            <a:r>
              <a:rPr lang="en-US" dirty="0"/>
              <a:t> in Microsoft Windows systems acts as a repository of all information related to configurations. </a:t>
            </a:r>
          </a:p>
          <a:p>
            <a:endParaRPr lang="en-US" dirty="0"/>
          </a:p>
          <a:p>
            <a:r>
              <a:rPr lang="en-US" dirty="0"/>
              <a:t>Configuration options for the OS are located in the Registry. </a:t>
            </a:r>
          </a:p>
          <a:p>
            <a:endParaRPr lang="en-US" dirty="0"/>
          </a:p>
          <a:p>
            <a:r>
              <a:rPr lang="en-US" dirty="0"/>
              <a:t>Configuration options for applications are also located in the Registry. </a:t>
            </a:r>
          </a:p>
          <a:p>
            <a:endParaRPr lang="en-US" dirty="0"/>
          </a:p>
          <a:p>
            <a:r>
              <a:rPr lang="en-US" dirty="0"/>
              <a:t>Using a structural hierarchical model to manage all of these parameters in one place resolves the housekeeping mess of having configuration information scattered all over a system, with access control issues for each and every location.</a:t>
            </a:r>
          </a:p>
          <a:p>
            <a:endParaRPr lang="en-US" dirty="0"/>
          </a:p>
          <a:p>
            <a:r>
              <a:rPr lang="en-US" dirty="0"/>
              <a:t>One security task you can do is periodically making a backup of the Registry to a secure location, as this will be important if something alters the current Registry.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916918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Disk Encryption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Disk encryption can provide data protection even if the disk is removed from one system and placed in another. </a:t>
            </a:r>
          </a:p>
          <a:p>
            <a:endParaRPr lang="en-US" dirty="0"/>
          </a:p>
          <a:p>
            <a:r>
              <a:rPr lang="en-US" dirty="0"/>
              <a:t>Having the data encrypted on the disk renders it unusable without the proper keys. </a:t>
            </a:r>
          </a:p>
          <a:p>
            <a:endParaRPr lang="en-US" dirty="0"/>
          </a:p>
          <a:p>
            <a:r>
              <a:rPr lang="en-US" dirty="0"/>
              <a:t>The best solutions for disk encryption today are built into the operating system and use hardware encryption on the disk itself and store the keys in the TPM PCR. </a:t>
            </a:r>
          </a:p>
          <a:p>
            <a:endParaRPr lang="en-US" dirty="0"/>
          </a:p>
          <a:p>
            <a:r>
              <a:rPr lang="en-US" dirty="0"/>
              <a:t>This makes the data easy for the OS to access when properly booted and logged in to, yet nearly impossible to bypass, even by removing the disk and putting it in another machine.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429047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Many different types of OS:</a:t>
            </a:r>
          </a:p>
          <a:p>
            <a:pPr lvl="1"/>
            <a:r>
              <a:rPr lang="en-US" sz="2800" u="sng" dirty="0"/>
              <a:t>Networking equipment:</a:t>
            </a:r>
            <a:r>
              <a:rPr lang="en-US" sz="2800" dirty="0"/>
              <a:t> e.g. switches and routers</a:t>
            </a:r>
          </a:p>
          <a:p>
            <a:pPr lvl="1"/>
            <a:r>
              <a:rPr lang="en-US" sz="2800" u="sng" dirty="0"/>
              <a:t>Servers:</a:t>
            </a:r>
            <a:r>
              <a:rPr lang="en-US" sz="2800" dirty="0"/>
              <a:t> Microsoft Windows Servers, Linux, VM/hypervisor environments</a:t>
            </a:r>
          </a:p>
          <a:p>
            <a:pPr lvl="1"/>
            <a:r>
              <a:rPr lang="en-US" sz="2800" u="sng" dirty="0"/>
              <a:t>Workstations:</a:t>
            </a:r>
            <a:r>
              <a:rPr lang="en-US" sz="2800" dirty="0"/>
              <a:t> provides a functional workspace for users</a:t>
            </a:r>
          </a:p>
          <a:p>
            <a:pPr lvl="1"/>
            <a:r>
              <a:rPr lang="en-US" sz="2800" u="sng" dirty="0"/>
              <a:t>Kiosks:</a:t>
            </a:r>
            <a:r>
              <a:rPr lang="en-US" sz="2800" dirty="0"/>
              <a:t> standalone machines used for customer service applications</a:t>
            </a:r>
          </a:p>
          <a:p>
            <a:pPr lvl="1"/>
            <a:r>
              <a:rPr lang="en-US" sz="2800" u="sng" dirty="0"/>
              <a:t>Mobile devices: </a:t>
            </a:r>
            <a:r>
              <a:rPr lang="en-US" sz="2800" dirty="0"/>
              <a:t>laptops, smartphones, tablets, etc.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3205297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Updates and patches should be applied where and when possible. </a:t>
            </a:r>
          </a:p>
          <a:p>
            <a:endParaRPr lang="en-US" dirty="0"/>
          </a:p>
          <a:p>
            <a:r>
              <a:rPr lang="en-US" dirty="0"/>
              <a:t>Any nonessential services and software should be disabled and/or removed. Unnecessary open ports should be blocked or closed. </a:t>
            </a:r>
          </a:p>
          <a:p>
            <a:endParaRPr lang="en-US" dirty="0"/>
          </a:p>
          <a:p>
            <a:r>
              <a:rPr lang="en-US" dirty="0"/>
              <a:t>All users should implement strong passwords and change them on a regular basis. </a:t>
            </a:r>
          </a:p>
          <a:p>
            <a:endParaRPr lang="en-US" dirty="0"/>
          </a:p>
          <a:p>
            <a:r>
              <a:rPr lang="en-US" dirty="0"/>
              <a:t>Access policies and permissions should be implemented based on least privilege, where appropriate. </a:t>
            </a:r>
          </a:p>
          <a:p>
            <a:endParaRPr lang="en-US" dirty="0"/>
          </a:p>
          <a:p>
            <a:r>
              <a:rPr lang="en-US" dirty="0"/>
              <a:t>Privileged user accounts should be used only when necessary, and there should be no local administrative accounts on Windows boxes. </a:t>
            </a:r>
          </a:p>
          <a:p>
            <a:endParaRPr lang="en-US" dirty="0"/>
          </a:p>
          <a:p>
            <a:r>
              <a:rPr lang="en-US" dirty="0"/>
              <a:t>Logging should be implemented. </a:t>
            </a:r>
          </a:p>
          <a:p>
            <a:endParaRPr lang="en-US" dirty="0"/>
          </a:p>
          <a:p>
            <a:r>
              <a:rPr lang="en-US" dirty="0"/>
              <a:t>In domain-based environments, group policies should be deployed to maintain security settings.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1177098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Patch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Patch management is the process used to maintain systems in an up-to-date fashion, including all required patches. </a:t>
            </a:r>
          </a:p>
          <a:p>
            <a:endParaRPr lang="en-US" dirty="0"/>
          </a:p>
          <a:p>
            <a:r>
              <a:rPr lang="en-US" dirty="0"/>
              <a:t>Every OS, from Linux to Windows, requires software updates, and each OS has different methods of assisting users in keeping their systems up to date.</a:t>
            </a:r>
          </a:p>
          <a:p>
            <a:endParaRPr lang="en-US" dirty="0"/>
          </a:p>
          <a:p>
            <a:r>
              <a:rPr lang="en-US" dirty="0"/>
              <a:t>Regardless of the method you use to update the OS, it is critically important to keep systems up to date.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3408538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Patch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Hotfix </a:t>
            </a:r>
            <a:r>
              <a:rPr lang="en-US" dirty="0"/>
              <a:t> This term refers to a (usually) small software update designed to address a specific problem</a:t>
            </a:r>
          </a:p>
          <a:p>
            <a:endParaRPr lang="en-US" b="1" dirty="0"/>
          </a:p>
          <a:p>
            <a:r>
              <a:rPr lang="en-US" b="1" dirty="0"/>
              <a:t>Patch</a:t>
            </a:r>
            <a:r>
              <a:rPr lang="en-US" dirty="0"/>
              <a:t>  This term refers to a more formal, larger software update that can address several or many software problems. Patches often contain enhancements or additional capabilities as well as fixes for known bugs. Patches are usually developed over a longer period of time.</a:t>
            </a:r>
          </a:p>
          <a:p>
            <a:endParaRPr lang="en-US" b="1" dirty="0"/>
          </a:p>
          <a:p>
            <a:r>
              <a:rPr lang="en-US" b="1" dirty="0"/>
              <a:t>Service pack</a:t>
            </a:r>
            <a:r>
              <a:rPr lang="en-US" dirty="0"/>
              <a:t>  This refers to a large collection of patches and hotfixes rolled into a single, rather large package. Service packs are designed to bring a system up to the latest known-good level all at once, rather than requiring the user or system administrator to download dozens or hundreds of updates separately.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190460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Third-Party Updates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Maintaining up-to-date software is a problem the scales poorly. </a:t>
            </a:r>
          </a:p>
          <a:p>
            <a:endParaRPr lang="en-US" dirty="0"/>
          </a:p>
          <a:p>
            <a:r>
              <a:rPr lang="en-US" dirty="0"/>
              <a:t>As more and more applications are added, from a wider and wider selection of vendors, the process of keeping track of what software is up to date and which programs require updating is a challenge. </a:t>
            </a:r>
          </a:p>
          <a:p>
            <a:endParaRPr lang="en-US" dirty="0"/>
          </a:p>
          <a:p>
            <a:r>
              <a:rPr lang="en-US" dirty="0"/>
              <a:t>To solve this challenge, a wide range of vendors offer services that can check for updates and even update your applications for you. </a:t>
            </a:r>
          </a:p>
          <a:p>
            <a:endParaRPr lang="en-US" dirty="0"/>
          </a:p>
          <a:p>
            <a:r>
              <a:rPr lang="en-US" dirty="0"/>
              <a:t>The key to making this work is to ensure that </a:t>
            </a:r>
          </a:p>
          <a:p>
            <a:pPr lvl="1"/>
            <a:r>
              <a:rPr lang="en-US" dirty="0"/>
              <a:t>(1) the solution chosen covers the apps you use </a:t>
            </a:r>
          </a:p>
          <a:p>
            <a:pPr lvl="1"/>
            <a:r>
              <a:rPr lang="en-US" dirty="0"/>
              <a:t>(2) you properly enroll the apps with the program, so it knows what to update.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169930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Auto-Update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Using an auto-update function to keep software up to date solves more problems than it creates. </a:t>
            </a:r>
          </a:p>
          <a:p>
            <a:endParaRPr lang="en-US" dirty="0"/>
          </a:p>
          <a:p>
            <a:r>
              <a:rPr lang="en-US" dirty="0"/>
              <a:t>Many software vendors now equip their software with an auto-update function that calls home, gets the update, and installs it automatically. </a:t>
            </a:r>
          </a:p>
          <a:p>
            <a:endParaRPr lang="en-US" dirty="0"/>
          </a:p>
          <a:p>
            <a:r>
              <a:rPr lang="en-US" dirty="0"/>
              <a:t>There is a risk that a new update will not function correctly, but that could only be discovered with extensive testing, and with the exception of specialized systems in highly critical operations, the testing will never occur.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1919511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Self-Encrypting Drive (SED)/ Full Disk Encryption (FDE)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i="1" dirty="0"/>
              <a:t>Self-Encrypting Drives (SEDs) </a:t>
            </a:r>
            <a:r>
              <a:rPr lang="en-US" dirty="0"/>
              <a:t>and </a:t>
            </a:r>
            <a:r>
              <a:rPr lang="en-US" i="1" dirty="0"/>
              <a:t>Full Disk Encryption (FDE) </a:t>
            </a:r>
            <a:r>
              <a:rPr lang="en-US" dirty="0"/>
              <a:t>are methods of implementing cryptographic protection on hard drives and other similar storage media with the express purpose of protecting the data, even if the drive is removed from the machine. </a:t>
            </a:r>
          </a:p>
          <a:p>
            <a:endParaRPr lang="en-US" dirty="0"/>
          </a:p>
          <a:p>
            <a:r>
              <a:rPr lang="en-US" dirty="0"/>
              <a:t>The use of modern cryptography, coupled with hardware protection of the keys, makes this vector of attack much more difficult.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4192973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FDE and SED began as software-only proprietary solutions, but a hardware-based standard called Opal has been created. </a:t>
            </a:r>
          </a:p>
          <a:p>
            <a:endParaRPr lang="en-US" dirty="0"/>
          </a:p>
          <a:p>
            <a:r>
              <a:rPr lang="en-US" dirty="0"/>
              <a:t>Developed by the Trusted Computing Group (TCG), Opal is used for applying hardware-based encryption to mass storage devices, hard drives (rotating media), solid state drives, and optical drives. </a:t>
            </a:r>
          </a:p>
          <a:p>
            <a:endParaRPr lang="en-US" dirty="0"/>
          </a:p>
          <a:p>
            <a:r>
              <a:rPr lang="en-US" dirty="0"/>
              <a:t>Having a standard has the advantages of interoperability between vendors and can be OS independent. </a:t>
            </a:r>
          </a:p>
          <a:p>
            <a:endParaRPr lang="en-US" dirty="0"/>
          </a:p>
          <a:p>
            <a:r>
              <a:rPr lang="en-US" dirty="0"/>
              <a:t>Having it in hardware improves performance and increases security. </a:t>
            </a:r>
          </a:p>
          <a:p>
            <a:endParaRPr lang="en-US" dirty="0"/>
          </a:p>
          <a:p>
            <a:r>
              <a:rPr lang="en-US" dirty="0"/>
              <a:t>The encryption/decryption keys are stored in the hard drive controller and are never loaded into system memory, keeping them safe from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sp>
        <p:nvSpPr>
          <p:cNvPr id="7"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Self-Encrypting Drive (SED)/ Full Disk Encryption (FDE)</a:t>
            </a:r>
            <a:endParaRPr lang="en-US" sz="4000" b="1" dirty="0">
              <a:latin typeface="Arial" charset="0"/>
              <a:cs typeface="Arial" charset="0"/>
            </a:endParaRPr>
          </a:p>
        </p:txBody>
      </p:sp>
    </p:spTree>
    <p:extLst>
      <p:ext uri="{BB962C8B-B14F-4D97-AF65-F5344CB8AC3E}">
        <p14:creationId xmlns:p14="http://schemas.microsoft.com/office/powerpoint/2010/main" val="77081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Antivirus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u="sng" dirty="0"/>
              <a:t>Signature-based scanning</a:t>
            </a:r>
          </a:p>
          <a:p>
            <a:pPr lvl="1"/>
            <a:r>
              <a:rPr lang="en-US" dirty="0"/>
              <a:t>Based on a database of signatures for most types of malware</a:t>
            </a:r>
          </a:p>
          <a:p>
            <a:endParaRPr lang="en-US" dirty="0"/>
          </a:p>
          <a:p>
            <a:r>
              <a:rPr lang="en-US" u="sng" dirty="0"/>
              <a:t>Heuristic scanning (or analysis)</a:t>
            </a:r>
          </a:p>
          <a:p>
            <a:pPr lvl="1"/>
            <a:r>
              <a:rPr lang="en-US" dirty="0"/>
              <a:t>Looks for suspicious behavior</a:t>
            </a:r>
          </a:p>
          <a:p>
            <a:pPr lvl="1"/>
            <a:r>
              <a:rPr lang="en-US" dirty="0"/>
              <a:t>Looks for commands or instructions that are not normal</a:t>
            </a:r>
          </a:p>
          <a:p>
            <a:pPr lvl="1"/>
            <a:r>
              <a:rPr lang="en-US" dirty="0"/>
              <a:t>Use either </a:t>
            </a:r>
          </a:p>
          <a:p>
            <a:pPr lvl="2"/>
            <a:r>
              <a:rPr lang="en-US" i="1" dirty="0"/>
              <a:t>weight–based</a:t>
            </a:r>
            <a:r>
              <a:rPr lang="en-US" dirty="0"/>
              <a:t>: rates every suspicious behavior on the degree of threat</a:t>
            </a:r>
          </a:p>
          <a:p>
            <a:pPr lvl="2"/>
            <a:r>
              <a:rPr lang="en-US" i="1" dirty="0"/>
              <a:t>rule-based</a:t>
            </a:r>
            <a:r>
              <a:rPr lang="en-US" dirty="0"/>
              <a:t>: compares activity to a set of rules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4183715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Hardware Root of Trust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a:t>
            </a:r>
            <a:r>
              <a:rPr lang="en-US" i="1" dirty="0"/>
              <a:t>hardware root of trust </a:t>
            </a:r>
            <a:r>
              <a:rPr lang="en-US" dirty="0"/>
              <a:t>is the concept that if one has trust in a source’s specific security functions, this layer can be used to promote security to higher layers of a system. </a:t>
            </a:r>
          </a:p>
          <a:p>
            <a:endParaRPr lang="en-US" dirty="0"/>
          </a:p>
          <a:p>
            <a:r>
              <a:rPr lang="en-US" dirty="0"/>
              <a:t>Because roots of trust are inherently trusted, they must be secure by design. </a:t>
            </a:r>
          </a:p>
          <a:p>
            <a:endParaRPr lang="en-US" dirty="0"/>
          </a:p>
          <a:p>
            <a:r>
              <a:rPr lang="en-US" dirty="0"/>
              <a:t>This is usually accomplished by keeping them small and limiting their functionality to a few specific tasks. </a:t>
            </a:r>
          </a:p>
          <a:p>
            <a:endParaRPr lang="en-US" dirty="0"/>
          </a:p>
          <a:p>
            <a:r>
              <a:rPr lang="en-US" dirty="0"/>
              <a:t>Many roots of trust are implemented in hardware that is isolated from the OS and the rest of the system so that malware cannot tamper with the functions they provide.</a:t>
            </a:r>
          </a:p>
          <a:p>
            <a:endParaRPr lang="en-US" dirty="0"/>
          </a:p>
          <a:p>
            <a:r>
              <a:rPr lang="en-US" dirty="0"/>
              <a:t>Examples: TPM and Apple’s Secure Enclave coprocessor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spTree>
    <p:extLst>
      <p:ext uri="{BB962C8B-B14F-4D97-AF65-F5344CB8AC3E}">
        <p14:creationId xmlns:p14="http://schemas.microsoft.com/office/powerpoint/2010/main" val="2092467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Trusted Platform Module </a:t>
            </a:r>
            <a:br>
              <a:rPr lang="en-US" sz="4000" b="1" dirty="0"/>
            </a:br>
            <a:r>
              <a:rPr lang="en-US" sz="4000" b="1" dirty="0"/>
              <a:t>(TPM)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The Trusted Platform Module (TPM) is a hardware solution on the motherboard, one that assists with key generation and storage as well as random number generation. </a:t>
            </a:r>
          </a:p>
          <a:p>
            <a:endParaRPr lang="en-US" dirty="0"/>
          </a:p>
          <a:p>
            <a:r>
              <a:rPr lang="en-US" dirty="0"/>
              <a:t>When the encryption keys are stored in the TPM, they are not accessible via normal software channels and are physically separated from the hard drive or other encrypted data locations. </a:t>
            </a:r>
          </a:p>
          <a:p>
            <a:endParaRPr lang="en-US" dirty="0"/>
          </a:p>
          <a:p>
            <a:r>
              <a:rPr lang="en-US" dirty="0"/>
              <a:t>This makes the TPM a more secure solution than storing the keys on the machine’s normal storage.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51</a:t>
            </a:fld>
            <a:endParaRPr lang="en-US" dirty="0"/>
          </a:p>
        </p:txBody>
      </p:sp>
    </p:spTree>
    <p:extLst>
      <p:ext uri="{BB962C8B-B14F-4D97-AF65-F5344CB8AC3E}">
        <p14:creationId xmlns:p14="http://schemas.microsoft.com/office/powerpoint/2010/main" val="4091318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Sandboxing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i="1" dirty="0"/>
              <a:t>Sandboxing</a:t>
            </a:r>
            <a:r>
              <a:rPr lang="en-US" dirty="0"/>
              <a:t> refers to the quarantine or isolation of a system from its surroundings. </a:t>
            </a:r>
          </a:p>
          <a:p>
            <a:endParaRPr lang="en-US" dirty="0"/>
          </a:p>
          <a:p>
            <a:r>
              <a:rPr lang="en-US" dirty="0"/>
              <a:t>It has become standard practice for some programs with an increased risk surface to operate within a sandbox, limiting the interaction with the CPU and other processes, such as memory. </a:t>
            </a:r>
          </a:p>
          <a:p>
            <a:endParaRPr lang="en-US" dirty="0"/>
          </a:p>
          <a:p>
            <a:r>
              <a:rPr lang="en-US" dirty="0"/>
              <a:t>This works as a means of quarantine, preventing problems from getting out of the sandbox and onto the OS and other applications on a system.</a:t>
            </a:r>
          </a:p>
          <a:p>
            <a:endParaRPr lang="en-US" dirty="0"/>
          </a:p>
          <a:p>
            <a:r>
              <a:rPr lang="en-US" dirty="0"/>
              <a:t>Virtualization can be used as a form of sandboxing with respect to an entire system. </a:t>
            </a:r>
          </a:p>
          <a:p>
            <a:endParaRPr lang="en-US" dirty="0"/>
          </a:p>
          <a:p>
            <a:r>
              <a:rPr lang="en-US" dirty="0"/>
              <a:t>You can build a VM, test something inside the VM, and, based on the results, make a decision with regard to stability or whatever concern was present.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52</a:t>
            </a:fld>
            <a:endParaRPr lang="en-US" dirty="0"/>
          </a:p>
        </p:txBody>
      </p:sp>
    </p:spTree>
    <p:extLst>
      <p:ext uri="{BB962C8B-B14F-4D97-AF65-F5344CB8AC3E}">
        <p14:creationId xmlns:p14="http://schemas.microsoft.com/office/powerpoint/2010/main" val="160804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Antivirus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Encryption and obfuscation pose a problem for antivirus products: anything that cannot be read cannot be matched against current virus dictionaries or activity patterns. </a:t>
            </a:r>
          </a:p>
          <a:p>
            <a:endParaRPr lang="en-US" dirty="0"/>
          </a:p>
          <a:p>
            <a:r>
              <a:rPr lang="en-US" dirty="0"/>
              <a:t>To combat the use of encryption in malware and viruses, many heuristic scanners look for encryption and decryption loops.</a:t>
            </a:r>
          </a:p>
          <a:p>
            <a:endParaRPr lang="en-US" dirty="0"/>
          </a:p>
          <a:p>
            <a:r>
              <a:rPr lang="en-US" dirty="0"/>
              <a:t>Heuristic scanners look for instructions such as the initialization of a pointer with a valid memory address, manipulation of a counter, or a branch condition based on a counter value.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243823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Antivirus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Current antivirus products are highly configurable, and most offerings will have the following capabilities:</a:t>
            </a:r>
          </a:p>
          <a:p>
            <a:pPr lvl="1"/>
            <a:r>
              <a:rPr lang="en-US" dirty="0"/>
              <a:t>Automated updates</a:t>
            </a:r>
          </a:p>
          <a:p>
            <a:pPr lvl="1"/>
            <a:r>
              <a:rPr lang="en-US" dirty="0"/>
              <a:t>Automated scanning</a:t>
            </a:r>
          </a:p>
          <a:p>
            <a:pPr lvl="1"/>
            <a:r>
              <a:rPr lang="en-US" dirty="0"/>
              <a:t>Media scanning </a:t>
            </a:r>
          </a:p>
          <a:p>
            <a:pPr lvl="1"/>
            <a:r>
              <a:rPr lang="en-US" dirty="0"/>
              <a:t>Manual scanning</a:t>
            </a:r>
          </a:p>
          <a:p>
            <a:pPr lvl="1"/>
            <a:r>
              <a:rPr lang="en-US" dirty="0"/>
              <a:t>E-mail scanning</a:t>
            </a:r>
          </a:p>
          <a:p>
            <a:pPr lvl="1"/>
            <a:r>
              <a:rPr lang="en-US" dirty="0"/>
              <a:t>Resolution: quarantine, repair, or delete an infected file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301533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Anti-Malware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Today, most anti-malware solutions are combined with antivirus solutions into a single product. </a:t>
            </a:r>
          </a:p>
          <a:p>
            <a:endParaRPr lang="en-US" dirty="0"/>
          </a:p>
          <a:p>
            <a:r>
              <a:rPr lang="en-US" dirty="0"/>
              <a:t>Fortunately, as the threats increase in complexity and capability, so do the products designed to stop them.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321832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Endpoint Detection and Response (EDR)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Endpoint Detection and Response (EDR) solutions are integrated solutions that combine individual endpoint security functions into a complete package. </a:t>
            </a:r>
          </a:p>
          <a:p>
            <a:endParaRPr lang="en-US" dirty="0"/>
          </a:p>
          <a:p>
            <a:r>
              <a:rPr lang="en-US" dirty="0"/>
              <a:t>Some of the common EDR components include antivirus, anti-malware, software patching, firewall, and DLP solutions. </a:t>
            </a:r>
          </a:p>
          <a:p>
            <a:endParaRPr lang="en-US" dirty="0"/>
          </a:p>
          <a:p>
            <a:r>
              <a:rPr lang="en-US" dirty="0"/>
              <a:t>Unified Endpoint Management (UEM) is a newer security model that focuses on the managing and securing devices in an enterprise such as desktops, laptops, smartphones, and other devices from a single location.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2693958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59D68D1B-B8A4-460E-A5EA-E66E49915F00}"/>
</file>

<file path=docProps/app.xml><?xml version="1.0" encoding="utf-8"?>
<Properties xmlns="http://schemas.openxmlformats.org/officeDocument/2006/extended-properties" xmlns:vt="http://schemas.openxmlformats.org/officeDocument/2006/docPropsVTypes">
  <Template/>
  <TotalTime>8506</TotalTime>
  <Words>4844</Words>
  <Application>Microsoft Office PowerPoint</Application>
  <PresentationFormat>On-screen Show (4:3)</PresentationFormat>
  <Paragraphs>497</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Tahoma</vt:lpstr>
      <vt:lpstr>Verdana</vt:lpstr>
      <vt:lpstr>Office Theme</vt:lpstr>
      <vt:lpstr>PowerPoint Presentation</vt:lpstr>
      <vt:lpstr>Chapter 18 (Domain 3.2) Learning Objectives</vt:lpstr>
      <vt:lpstr>Endpoint Protection</vt:lpstr>
      <vt:lpstr>Antivirus</vt:lpstr>
      <vt:lpstr>Antivirus</vt:lpstr>
      <vt:lpstr>Antivirus</vt:lpstr>
      <vt:lpstr>Antivirus</vt:lpstr>
      <vt:lpstr>Anti-Malware</vt:lpstr>
      <vt:lpstr>Endpoint Detection and Response (EDR)</vt:lpstr>
      <vt:lpstr>DLP</vt:lpstr>
      <vt:lpstr>Next-Generation Firewall  (NGFW)</vt:lpstr>
      <vt:lpstr>Host-based Intrusion Detection System (HIDS)</vt:lpstr>
      <vt:lpstr>Host-based Intrusion Prevention System (HIPS)</vt:lpstr>
      <vt:lpstr>Host-based Firewall</vt:lpstr>
      <vt:lpstr>Host-based Firewall</vt:lpstr>
      <vt:lpstr>Boot Integrity</vt:lpstr>
      <vt:lpstr>Boot Security/Unified Extensible Firmware Interface (UEFI)</vt:lpstr>
      <vt:lpstr>Measured Boot</vt:lpstr>
      <vt:lpstr>Boot Attestation</vt:lpstr>
      <vt:lpstr>DATABASE</vt:lpstr>
      <vt:lpstr>Tokenization</vt:lpstr>
      <vt:lpstr>Salting</vt:lpstr>
      <vt:lpstr>Hashing</vt:lpstr>
      <vt:lpstr>Application Security</vt:lpstr>
      <vt:lpstr>Input Validations</vt:lpstr>
      <vt:lpstr>Secure Cookies</vt:lpstr>
      <vt:lpstr>Hypertext Transfer Protocol (HTTP) Headers</vt:lpstr>
      <vt:lpstr>Code Signing</vt:lpstr>
      <vt:lpstr>Allow List</vt:lpstr>
      <vt:lpstr>Block List/Deny List</vt:lpstr>
      <vt:lpstr>Secure Coding Practices</vt:lpstr>
      <vt:lpstr>Secure Coding Practices</vt:lpstr>
      <vt:lpstr>Static Code Analysis</vt:lpstr>
      <vt:lpstr>Static Code Analysis</vt:lpstr>
      <vt:lpstr>Manual Code Review</vt:lpstr>
      <vt:lpstr>Dynamic Code Analysis</vt:lpstr>
      <vt:lpstr>Fuzzing</vt:lpstr>
      <vt:lpstr>HARDENING</vt:lpstr>
      <vt:lpstr>Open Ports and Services</vt:lpstr>
      <vt:lpstr>Registry</vt:lpstr>
      <vt:lpstr>Disk Encryption</vt:lpstr>
      <vt:lpstr>OS</vt:lpstr>
      <vt:lpstr>OS</vt:lpstr>
      <vt:lpstr>Patch Management</vt:lpstr>
      <vt:lpstr>Patch Management</vt:lpstr>
      <vt:lpstr>Third-Party Updates</vt:lpstr>
      <vt:lpstr>Auto-Update</vt:lpstr>
      <vt:lpstr>Self-Encrypting Drive (SED)/ Full Disk Encryption (FDE)</vt:lpstr>
      <vt:lpstr>Self-Encrypting Drive (SED)/ Full Disk Encryption (FDE)</vt:lpstr>
      <vt:lpstr>Hardware Root of Trust</vt:lpstr>
      <vt:lpstr>Trusted Platform Module  (TPM)</vt:lpstr>
      <vt:lpstr>Sandboxing</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256</cp:revision>
  <dcterms:created xsi:type="dcterms:W3CDTF">2007-03-12T15:36:22Z</dcterms:created>
  <dcterms:modified xsi:type="dcterms:W3CDTF">2022-09-16T23:02:56Z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