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72"/>
  </p:notesMasterIdLst>
  <p:sldIdLst>
    <p:sldId id="307" r:id="rId5"/>
    <p:sldId id="308" r:id="rId6"/>
    <p:sldId id="376"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190672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054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19 </a:t>
            </a:r>
          </a:p>
          <a:p>
            <a:pPr algn="ctr"/>
            <a:r>
              <a:rPr lang="en-US" sz="2800" dirty="0">
                <a:latin typeface="Arial" charset="0"/>
                <a:cs typeface="Arial" charset="0"/>
              </a:rPr>
              <a:t>Secure Network Design</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Network Segmentation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i="1" dirty="0"/>
              <a:t>Network segmentation </a:t>
            </a:r>
            <a:r>
              <a:rPr lang="en-US" dirty="0"/>
              <a:t>is where you have configured the network devices to limit traffic access across different parts of a network. </a:t>
            </a:r>
          </a:p>
          <a:p>
            <a:endParaRPr lang="en-US" dirty="0"/>
          </a:p>
          <a:p>
            <a:r>
              <a:rPr lang="en-US" dirty="0"/>
              <a:t>This can be done to prevent access to sensitive machines, but also aids in network traffic management. </a:t>
            </a:r>
          </a:p>
          <a:p>
            <a:endParaRPr lang="en-US" dirty="0"/>
          </a:p>
          <a:p>
            <a:r>
              <a:rPr lang="en-US" dirty="0"/>
              <a:t>A group of database servers that never need direct connection to the Internet can be located on a network segment where routing rules will not allow direct connection from outside of the protected enclave. </a:t>
            </a:r>
          </a:p>
          <a:p>
            <a:endParaRPr lang="en-US" dirty="0"/>
          </a:p>
          <a:p>
            <a:r>
              <a:rPr lang="en-US" dirty="0"/>
              <a:t>Dividing a network into segments generally does not take more equipment, but rather is done in how the networking equipment is configured to communicate across the defined segments. </a:t>
            </a:r>
          </a:p>
          <a:p>
            <a:endParaRPr lang="en-US" dirty="0"/>
          </a:p>
          <a:p>
            <a:r>
              <a:rPr lang="en-US" dirty="0"/>
              <a:t>A screened subnet (DMZ) is an example of a segment, one that is accessible from the Internet, and from the internal network, but cannot be crossed directly.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184286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Virtual Local Area Network </a:t>
            </a:r>
            <a:br>
              <a:rPr lang="en-US" sz="3200" b="1" dirty="0"/>
            </a:br>
            <a:r>
              <a:rPr lang="en-US" sz="3200" b="1" dirty="0"/>
              <a:t>(VLAN)</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virtual LAN (VLAN) is a logical implementation of a LAN and allows computers connected to different physical networks to act and communicate as if they were on the same physical network. </a:t>
            </a:r>
          </a:p>
          <a:p>
            <a:endParaRPr lang="en-US" dirty="0"/>
          </a:p>
          <a:p>
            <a:r>
              <a:rPr lang="en-US" dirty="0"/>
              <a:t>A VLAN has many of the same characteristic attributes as a LAN and behaves much like a physical LAN but is implemented using switches and software.</a:t>
            </a:r>
          </a:p>
          <a:p>
            <a:endParaRPr lang="en-US" dirty="0"/>
          </a:p>
          <a:p>
            <a:r>
              <a:rPr lang="en-US" dirty="0"/>
              <a:t>Trunking is the process of spanning a single VLAN across multiple switches. </a:t>
            </a:r>
          </a:p>
          <a:p>
            <a:endParaRPr lang="en-US" dirty="0"/>
          </a:p>
          <a:p>
            <a:r>
              <a:rPr lang="en-US" dirty="0"/>
              <a:t>A trunk-based connection between switches allows packets from a single VLAN to travel between switches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58833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Virtual Local Area Network </a:t>
            </a:r>
            <a:br>
              <a:rPr lang="en-US" sz="3200" b="1" dirty="0"/>
            </a:br>
            <a:r>
              <a:rPr lang="en-US" sz="3200" b="1" dirty="0"/>
              <a:t>(VLAN)</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With a combination of trunks and VLANs, network administrators can subnet a network by user functionality without regard to host location on the network or the need to re-cable machines.</a:t>
            </a:r>
          </a:p>
          <a:p>
            <a:endParaRPr lang="en-US" dirty="0"/>
          </a:p>
          <a:p>
            <a:r>
              <a:rPr lang="en-US" dirty="0"/>
              <a:t>VLANs are used to divide a single network into multiple subnets based on functionality. </a:t>
            </a:r>
          </a:p>
          <a:p>
            <a:endParaRPr lang="en-US" dirty="0"/>
          </a:p>
          <a:p>
            <a:r>
              <a:rPr lang="en-US" dirty="0"/>
              <a:t>This permits the accounting and marketing departments, for example, to share a switch because of proximity yet still have separate traffic domains.</a:t>
            </a:r>
          </a:p>
          <a:p>
            <a:endParaRPr lang="en-US" dirty="0"/>
          </a:p>
          <a:p>
            <a:r>
              <a:rPr lang="en-US" dirty="0"/>
              <a:t>VLANs also allow a network administrator to define a VLAN that has no users and map all of the unused ports to this VLAN, aka “black hole VLAN”.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354168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Screened Subnet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zone that is between the untrusted Internet and the trusted internal network is called the </a:t>
            </a:r>
            <a:r>
              <a:rPr lang="en-US" i="1" dirty="0"/>
              <a:t>screened subnet. </a:t>
            </a:r>
          </a:p>
          <a:p>
            <a:endParaRPr lang="en-US" dirty="0"/>
          </a:p>
          <a:p>
            <a:pPr lvl="1"/>
            <a:r>
              <a:rPr lang="en-US" dirty="0"/>
              <a:t>This was previously known by the term </a:t>
            </a:r>
            <a:r>
              <a:rPr lang="en-US" i="1" dirty="0"/>
              <a:t>demilitarized zone (DMZ)</a:t>
            </a:r>
          </a:p>
          <a:p>
            <a:endParaRPr lang="en-US" dirty="0"/>
          </a:p>
          <a:p>
            <a:r>
              <a:rPr lang="en-US" dirty="0"/>
              <a:t>Acts as a buffer zone between the Internet and the inner secure network.</a:t>
            </a:r>
          </a:p>
          <a:p>
            <a:endParaRPr lang="en-US" dirty="0"/>
          </a:p>
          <a:p>
            <a:r>
              <a:rPr lang="en-US" dirty="0"/>
              <a:t>Machines whose functionality is locked down to preserve security are commonly called </a:t>
            </a:r>
            <a:r>
              <a:rPr lang="en-US" i="1" dirty="0"/>
              <a:t>hardened operating systems </a:t>
            </a:r>
            <a:r>
              <a:rPr lang="en-US" dirty="0"/>
              <a:t>in the industry. </a:t>
            </a:r>
          </a:p>
          <a:p>
            <a:endParaRPr lang="en-US" dirty="0"/>
          </a:p>
          <a:p>
            <a:r>
              <a:rPr lang="en-US" dirty="0"/>
              <a:t>This lockdown approach needs to be applied to the machines in the screened subnet.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34573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Screened Subnet</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pic>
        <p:nvPicPr>
          <p:cNvPr id="6" name="Picture 5">
            <a:extLst>
              <a:ext uri="{FF2B5EF4-FFF2-40B4-BE49-F238E27FC236}">
                <a16:creationId xmlns:a16="http://schemas.microsoft.com/office/drawing/2014/main" id="{7D4D4069-3F31-45EE-9F36-9C2608F97254}"/>
              </a:ext>
            </a:extLst>
          </p:cNvPr>
          <p:cNvPicPr>
            <a:picLocks noChangeAspect="1"/>
          </p:cNvPicPr>
          <p:nvPr/>
        </p:nvPicPr>
        <p:blipFill>
          <a:blip r:embed="rId2"/>
          <a:stretch>
            <a:fillRect/>
          </a:stretch>
        </p:blipFill>
        <p:spPr>
          <a:xfrm>
            <a:off x="84955" y="2090541"/>
            <a:ext cx="8974090" cy="4462659"/>
          </a:xfrm>
          <a:prstGeom prst="rect">
            <a:avLst/>
          </a:prstGeom>
        </p:spPr>
      </p:pic>
    </p:spTree>
    <p:extLst>
      <p:ext uri="{BB962C8B-B14F-4D97-AF65-F5344CB8AC3E}">
        <p14:creationId xmlns:p14="http://schemas.microsoft.com/office/powerpoint/2010/main" val="258723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Screened Subnet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Many types of servers belong in the screened subnet, including web servers that are serving content to Internet users, as well as remote-access servers and external e-mail servers. </a:t>
            </a:r>
          </a:p>
          <a:p>
            <a:endParaRPr lang="en-US" dirty="0"/>
          </a:p>
          <a:p>
            <a:r>
              <a:rPr lang="en-US" dirty="0"/>
              <a:t>In general, any server directly accessed from the outside, untrusted Internet zone needs to be in the screened subnet.</a:t>
            </a:r>
          </a:p>
          <a:p>
            <a:endParaRPr lang="en-US" dirty="0"/>
          </a:p>
          <a:p>
            <a:r>
              <a:rPr lang="en-US" dirty="0"/>
              <a:t>All inner servers for internal users should not be accessible from the outside.</a:t>
            </a:r>
          </a:p>
          <a:p>
            <a:endParaRPr lang="en-US" dirty="0"/>
          </a:p>
          <a:p>
            <a:r>
              <a:rPr lang="en-US" dirty="0"/>
              <a:t>The idea behind the use of the screened subnet topology is to force an outside user to make at least one hop in the screened subnet before he can access information inside the trusted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283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Screened Subnet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If the outside user makes a request for a resource from the trusted network, such as a data element from a database via a web page, then this request needs to follow this scenario:</a:t>
            </a:r>
          </a:p>
          <a:p>
            <a:pPr lvl="1"/>
            <a:r>
              <a:rPr lang="en-US" dirty="0"/>
              <a:t>1.   A user from the untrusted network (the Internet) requests data via a web page from a web server in the screened subnet.</a:t>
            </a:r>
          </a:p>
          <a:p>
            <a:pPr lvl="1"/>
            <a:r>
              <a:rPr lang="en-US" dirty="0"/>
              <a:t>2.   The web server in the screened subnet requests the data from the application server, which can be in the screened subnet or in the inner, trusted network.</a:t>
            </a:r>
          </a:p>
          <a:p>
            <a:pPr lvl="1"/>
            <a:r>
              <a:rPr lang="en-US" dirty="0"/>
              <a:t>3.   The application server requests the data from the database server in the trusted network.</a:t>
            </a:r>
          </a:p>
          <a:p>
            <a:pPr lvl="1"/>
            <a:r>
              <a:rPr lang="en-US" dirty="0"/>
              <a:t>4.   The database server returns the data to the requesting application server.</a:t>
            </a:r>
          </a:p>
          <a:p>
            <a:pPr lvl="1"/>
            <a:r>
              <a:rPr lang="en-US" dirty="0"/>
              <a:t>5.   The application server returns the data to the requesting web server.</a:t>
            </a:r>
          </a:p>
          <a:p>
            <a:pPr lvl="1"/>
            <a:r>
              <a:rPr lang="en-US" dirty="0"/>
              <a:t>6.   The web server returns the data to the requesting user from the untrusted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18824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East-West Traffic</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Data flows in an enterprise can be described in patterns, such as north-south and east-west. </a:t>
            </a:r>
          </a:p>
          <a:p>
            <a:endParaRPr lang="en-US" i="1" dirty="0"/>
          </a:p>
          <a:p>
            <a:r>
              <a:rPr lang="en-US" b="1" i="1" dirty="0"/>
              <a:t>East-west traffic </a:t>
            </a:r>
            <a:r>
              <a:rPr lang="en-US" dirty="0"/>
              <a:t>refers to network data flows within an enterprise network. </a:t>
            </a:r>
          </a:p>
          <a:p>
            <a:endParaRPr lang="en-US" i="1" dirty="0"/>
          </a:p>
          <a:p>
            <a:r>
              <a:rPr lang="en-US" b="1" i="1" dirty="0"/>
              <a:t>North-south traffic </a:t>
            </a:r>
            <a:r>
              <a:rPr lang="en-US" dirty="0"/>
              <a:t>refers to data flowing between the enterprise network or data center and the outside of the network.</a:t>
            </a:r>
          </a:p>
          <a:p>
            <a:endParaRPr lang="en-US" dirty="0"/>
          </a:p>
          <a:p>
            <a:r>
              <a:rPr lang="en-US" dirty="0"/>
              <a:t>The levels of east-west traffic are important to network engineers, as the networking infrastructure must be able to sustain operational loads.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110958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Extranet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An </a:t>
            </a:r>
            <a:r>
              <a:rPr lang="en-US" i="1" dirty="0"/>
              <a:t>extranet</a:t>
            </a:r>
            <a:r>
              <a:rPr lang="en-US" dirty="0"/>
              <a:t> is an extension of a selected portion of a company’s intranet to external partners. </a:t>
            </a:r>
          </a:p>
          <a:p>
            <a:endParaRPr lang="en-US" dirty="0"/>
          </a:p>
          <a:p>
            <a:r>
              <a:rPr lang="en-US" dirty="0"/>
              <a:t>This allows a business to share information with customers, suppliers, partners, and other trusted groups while using a common set of Internet protocols to facilitate operations. </a:t>
            </a:r>
          </a:p>
          <a:p>
            <a:endParaRPr lang="en-US" dirty="0"/>
          </a:p>
          <a:p>
            <a:r>
              <a:rPr lang="en-US" dirty="0"/>
              <a:t>Extranets can use public networks to extend their reach beyond a company’s own internal network, and some form of security, typically virtual private networking (VPN), is used to secure this channel. </a:t>
            </a:r>
          </a:p>
          <a:p>
            <a:endParaRPr lang="en-US" dirty="0"/>
          </a:p>
          <a:p>
            <a:r>
              <a:rPr lang="en-US" dirty="0"/>
              <a:t>The use of the term extranet implies both privacy and security. Privacy is required for many communications, and security is needed to prevent unauthorized use and events from occurring.</a:t>
            </a:r>
          </a:p>
          <a:p>
            <a:endParaRPr lang="en-US" dirty="0"/>
          </a:p>
          <a:p>
            <a:r>
              <a:rPr lang="en-US" dirty="0"/>
              <a:t>Proper firewall management, remote access, encryption, authentication, and secure tunnels across public networks are all methods used to ensure privacy and security for extranets.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428620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Intranet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An </a:t>
            </a:r>
            <a:r>
              <a:rPr lang="en-US" i="1" dirty="0"/>
              <a:t>intranet</a:t>
            </a:r>
            <a:r>
              <a:rPr lang="en-US" dirty="0"/>
              <a:t> describes a network that has the same functionality as the Internet for users but lies completely inside the trusted area of a network and is under the security control of the system and network administrators.</a:t>
            </a:r>
          </a:p>
          <a:p>
            <a:endParaRPr lang="en-US" dirty="0"/>
          </a:p>
          <a:p>
            <a:r>
              <a:rPr lang="en-US" dirty="0"/>
              <a:t>Allows a developer and a user the full set of protocols—HTTP, FTP, instant messaging, and so on—that is offered on the Internet, but with the added advantage of trust from the network security.</a:t>
            </a:r>
          </a:p>
          <a:p>
            <a:endParaRPr lang="en-US" dirty="0"/>
          </a:p>
          <a:p>
            <a:r>
              <a:rPr lang="en-US" dirty="0"/>
              <a:t>Content on intranet web servers is not available over the Internet to untrusted users.</a:t>
            </a:r>
          </a:p>
          <a:p>
            <a:endParaRPr lang="en-US" dirty="0"/>
          </a:p>
          <a:p>
            <a:r>
              <a:rPr lang="en-US" dirty="0"/>
              <a:t>Should users inside the intranet require access to information from the Internet, a proxy server can be used to mask the requestor’s location.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60689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19 (Domain 3.3)</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91641"/>
            <a:ext cx="8229600" cy="533400"/>
          </a:xfrm>
        </p:spPr>
        <p:txBody>
          <a:bodyPr>
            <a:normAutofit/>
          </a:bodyPr>
          <a:lstStyle/>
          <a:p>
            <a:r>
              <a:rPr lang="en-US" sz="2400" dirty="0"/>
              <a:t>Implement secure network designs.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1BCF4425-90A5-E846-A991-7ABAB50FA779}"/>
              </a:ext>
            </a:extLst>
          </p:cNvPr>
          <p:cNvSpPr txBox="1">
            <a:spLocks/>
          </p:cNvSpPr>
          <p:nvPr/>
        </p:nvSpPr>
        <p:spPr bwMode="auto">
          <a:xfrm>
            <a:off x="457200"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32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Load balancing</a:t>
            </a:r>
          </a:p>
          <a:p>
            <a:pPr lvl="1"/>
            <a:r>
              <a:rPr lang="en-US" dirty="0"/>
              <a:t>Active/active</a:t>
            </a:r>
          </a:p>
          <a:p>
            <a:pPr lvl="1"/>
            <a:r>
              <a:rPr lang="en-US" dirty="0"/>
              <a:t>Active/passive</a:t>
            </a:r>
          </a:p>
          <a:p>
            <a:pPr lvl="1"/>
            <a:r>
              <a:rPr lang="en-US" dirty="0"/>
              <a:t>Schedule</a:t>
            </a:r>
          </a:p>
          <a:p>
            <a:pPr lvl="1"/>
            <a:r>
              <a:rPr lang="en-US" dirty="0"/>
              <a:t>Virtual IP</a:t>
            </a:r>
          </a:p>
          <a:p>
            <a:pPr lvl="1"/>
            <a:r>
              <a:rPr lang="en-US" dirty="0"/>
              <a:t>Persistence</a:t>
            </a:r>
          </a:p>
          <a:p>
            <a:r>
              <a:rPr lang="en-US" b="1" dirty="0"/>
              <a:t>Network segmentation</a:t>
            </a:r>
          </a:p>
          <a:p>
            <a:pPr lvl="1"/>
            <a:r>
              <a:rPr lang="en-US" dirty="0"/>
              <a:t>Virtual local area network (VLAN)</a:t>
            </a:r>
          </a:p>
          <a:p>
            <a:pPr lvl="1"/>
            <a:r>
              <a:rPr lang="en-US" dirty="0"/>
              <a:t>Screened subnet (previously known as demilitarized zone)</a:t>
            </a:r>
          </a:p>
          <a:p>
            <a:pPr lvl="1"/>
            <a:r>
              <a:rPr lang="en-US" dirty="0"/>
              <a:t>East-west traffic</a:t>
            </a:r>
          </a:p>
          <a:p>
            <a:pPr lvl="1"/>
            <a:r>
              <a:rPr lang="en-US" dirty="0"/>
              <a:t>Extranet</a:t>
            </a:r>
          </a:p>
          <a:p>
            <a:pPr lvl="1"/>
            <a:r>
              <a:rPr lang="en-US" dirty="0"/>
              <a:t>Intranet</a:t>
            </a:r>
          </a:p>
          <a:p>
            <a:pPr lvl="1"/>
            <a:r>
              <a:rPr lang="en-US" dirty="0"/>
              <a:t>Zero trust</a:t>
            </a:r>
          </a:p>
          <a:p>
            <a:r>
              <a:rPr lang="en-US" b="1" dirty="0"/>
              <a:t>Virtual private network (VPN)</a:t>
            </a:r>
          </a:p>
          <a:p>
            <a:pPr lvl="1"/>
            <a:r>
              <a:rPr lang="en-US" dirty="0"/>
              <a:t>Always-on</a:t>
            </a:r>
          </a:p>
          <a:p>
            <a:pPr lvl="1"/>
            <a:r>
              <a:rPr lang="en-US" dirty="0"/>
              <a:t>Split tunnel vs full tunnel</a:t>
            </a:r>
          </a:p>
          <a:p>
            <a:pPr lvl="1"/>
            <a:r>
              <a:rPr lang="en-US" dirty="0"/>
              <a:t>Remote access vs site-to-site</a:t>
            </a:r>
          </a:p>
          <a:p>
            <a:pPr lvl="1"/>
            <a:r>
              <a:rPr lang="en-US" dirty="0"/>
              <a:t>IPSec</a:t>
            </a:r>
          </a:p>
          <a:p>
            <a:pPr lvl="1"/>
            <a:r>
              <a:rPr lang="en-US" dirty="0"/>
              <a:t>SSL/TLS</a:t>
            </a:r>
          </a:p>
          <a:p>
            <a:pPr lvl="1"/>
            <a:r>
              <a:rPr lang="en-US" dirty="0"/>
              <a:t>HTML5</a:t>
            </a:r>
          </a:p>
          <a:p>
            <a:pPr lvl="1"/>
            <a:r>
              <a:rPr lang="en-US" dirty="0"/>
              <a:t>Layer 2 tunnelling protocol (L2TP)</a:t>
            </a:r>
          </a:p>
          <a:p>
            <a:r>
              <a:rPr lang="en-US" b="1" dirty="0"/>
              <a:t>DNS</a:t>
            </a:r>
          </a:p>
          <a:p>
            <a:r>
              <a:rPr lang="en-US" b="1" dirty="0"/>
              <a:t>Network access control (NAC)</a:t>
            </a:r>
          </a:p>
          <a:p>
            <a:r>
              <a:rPr lang="en-US" dirty="0"/>
              <a:t>Agent and agentless</a:t>
            </a:r>
          </a:p>
        </p:txBody>
      </p:sp>
      <p:sp>
        <p:nvSpPr>
          <p:cNvPr id="3" name="Content Placeholder 6">
            <a:extLst>
              <a:ext uri="{FF2B5EF4-FFF2-40B4-BE49-F238E27FC236}">
                <a16:creationId xmlns:a16="http://schemas.microsoft.com/office/drawing/2014/main" id="{7B1DBC97-184D-4B8F-58C6-98A721990476}"/>
              </a:ext>
            </a:extLst>
          </p:cNvPr>
          <p:cNvSpPr txBox="1">
            <a:spLocks/>
          </p:cNvSpPr>
          <p:nvPr/>
        </p:nvSpPr>
        <p:spPr>
          <a:xfrm>
            <a:off x="4648200" y="2195512"/>
            <a:ext cx="4038600" cy="4525963"/>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1" dirty="0"/>
              <a:t>Out-of-band management</a:t>
            </a:r>
          </a:p>
          <a:p>
            <a:r>
              <a:rPr lang="en-US" sz="1100" b="1" dirty="0"/>
              <a:t>Port security</a:t>
            </a:r>
          </a:p>
          <a:p>
            <a:pPr lvl="1"/>
            <a:r>
              <a:rPr lang="en-US" sz="1100" dirty="0"/>
              <a:t>Broadcast storm prevention</a:t>
            </a:r>
          </a:p>
          <a:p>
            <a:pPr lvl="1"/>
            <a:r>
              <a:rPr lang="en-US" sz="1100" dirty="0"/>
              <a:t>Bridge Protocol Data Unit (BPDU) guard</a:t>
            </a:r>
          </a:p>
          <a:p>
            <a:pPr lvl="1"/>
            <a:r>
              <a:rPr lang="en-US" sz="1100" dirty="0"/>
              <a:t>Loop prevention</a:t>
            </a:r>
          </a:p>
          <a:p>
            <a:pPr lvl="1"/>
            <a:r>
              <a:rPr lang="en-US" sz="1100" dirty="0"/>
              <a:t>Dynamic Host Configuration Protocol (DHCP) snooping</a:t>
            </a:r>
          </a:p>
          <a:p>
            <a:pPr lvl="1"/>
            <a:r>
              <a:rPr lang="en-US" sz="1100" dirty="0"/>
              <a:t>Media Access Control (MAC) filtering</a:t>
            </a:r>
          </a:p>
          <a:p>
            <a:r>
              <a:rPr lang="en-US" sz="1100" b="1" dirty="0"/>
              <a:t>Network appliances</a:t>
            </a:r>
          </a:p>
          <a:p>
            <a:pPr lvl="1"/>
            <a:r>
              <a:rPr lang="en-US" sz="1100" dirty="0"/>
              <a:t>Jump servers</a:t>
            </a:r>
          </a:p>
          <a:p>
            <a:pPr lvl="1"/>
            <a:r>
              <a:rPr lang="en-US" sz="1100" dirty="0"/>
              <a:t>Proxy servers</a:t>
            </a:r>
          </a:p>
          <a:p>
            <a:pPr lvl="2"/>
            <a:r>
              <a:rPr lang="en-US" sz="1100" dirty="0"/>
              <a:t>Forward</a:t>
            </a:r>
          </a:p>
          <a:p>
            <a:pPr lvl="2"/>
            <a:r>
              <a:rPr lang="en-US" sz="1100" dirty="0"/>
              <a:t>Reverse</a:t>
            </a:r>
          </a:p>
          <a:p>
            <a:pPr lvl="1"/>
            <a:r>
              <a:rPr lang="en-US" sz="1100" dirty="0"/>
              <a:t>Network-based intrusion detection system (NIDS)/network-based intrusion prevention system (NIPS)</a:t>
            </a:r>
          </a:p>
          <a:p>
            <a:pPr lvl="2"/>
            <a:r>
              <a:rPr lang="en-US" sz="1100" dirty="0"/>
              <a:t>Signature-based</a:t>
            </a:r>
          </a:p>
          <a:p>
            <a:pPr lvl="2"/>
            <a:r>
              <a:rPr lang="en-US" sz="1100" dirty="0"/>
              <a:t>Heuristic/behavior</a:t>
            </a:r>
          </a:p>
          <a:p>
            <a:pPr lvl="2"/>
            <a:r>
              <a:rPr lang="en-US" sz="1100" dirty="0"/>
              <a:t>Anomaly</a:t>
            </a:r>
          </a:p>
          <a:p>
            <a:pPr lvl="2"/>
            <a:r>
              <a:rPr lang="en-US" sz="1100" dirty="0"/>
              <a:t>Inline vs passive</a:t>
            </a:r>
          </a:p>
          <a:p>
            <a:pPr lvl="1"/>
            <a:r>
              <a:rPr lang="en-US" sz="1100" dirty="0"/>
              <a:t>HSM</a:t>
            </a:r>
          </a:p>
          <a:p>
            <a:pPr lvl="1"/>
            <a:r>
              <a:rPr lang="en-US" sz="1100" dirty="0"/>
              <a:t>Sensors</a:t>
            </a:r>
          </a:p>
          <a:p>
            <a:pPr lvl="1"/>
            <a:r>
              <a:rPr lang="en-US" sz="1100" dirty="0"/>
              <a:t>Collectors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Zero Trust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Traditional IT network security is based on the castle-and-moat model.</a:t>
            </a:r>
          </a:p>
          <a:p>
            <a:pPr lvl="1"/>
            <a:r>
              <a:rPr lang="en-US" dirty="0"/>
              <a:t>This approach has been used for years because it is simple to implement, but the problem with this approach is that once an attacker gains access to the network, they have access to everything inside.</a:t>
            </a:r>
          </a:p>
          <a:p>
            <a:endParaRPr lang="en-US" dirty="0"/>
          </a:p>
          <a:p>
            <a:r>
              <a:rPr lang="en-US" i="1" dirty="0"/>
              <a:t>Zero trust </a:t>
            </a:r>
            <a:r>
              <a:rPr lang="en-US" dirty="0"/>
              <a:t>is a security model centered on the belief that you should not trust any request without verifying authentication and authorization. </a:t>
            </a:r>
          </a:p>
          <a:p>
            <a:endParaRPr lang="en-US" dirty="0"/>
          </a:p>
          <a:p>
            <a:r>
              <a:rPr lang="en-US" dirty="0"/>
              <a:t>Zero trust implementations require strict identity verification for every account trying to access resources, regardless of their location. </a:t>
            </a:r>
          </a:p>
          <a:p>
            <a:endParaRPr lang="en-US" dirty="0"/>
          </a:p>
          <a:p>
            <a:r>
              <a:rPr lang="en-US" dirty="0"/>
              <a:t>Zero trust security requires a holistic approach to security that incorporates several additional layers of defense and technologies.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28363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VIRTUAL PRIVATE NETWORK</a:t>
            </a:r>
            <a:br>
              <a:rPr lang="en-US" sz="4000" b="1" dirty="0"/>
            </a:br>
            <a:r>
              <a:rPr lang="en-US" sz="4000" b="1" dirty="0"/>
              <a:t>(VPN)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Virtual private network (VPN) technologies allow two networks to connect securely across an unsecure stretch of network by tunneling across the intermediate connections. </a:t>
            </a:r>
          </a:p>
          <a:p>
            <a:endParaRPr lang="en-US" dirty="0"/>
          </a:p>
          <a:p>
            <a:r>
              <a:rPr lang="en-US" dirty="0"/>
              <a:t>These technologies are achieved with protocols such as IPSec, L2TP, SSL/TLS, and SSH.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964491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VIRTUAL PRIVATE NETWORK</a:t>
            </a:r>
            <a:br>
              <a:rPr lang="en-US" sz="4000" b="1" dirty="0"/>
            </a:br>
            <a:r>
              <a:rPr lang="en-US" sz="4000" b="1" dirty="0"/>
              <a:t>(VPN)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dirty="0"/>
              <a:t>Always On</a:t>
            </a:r>
          </a:p>
          <a:p>
            <a:pPr lvl="1"/>
            <a:r>
              <a:rPr lang="en-US" dirty="0"/>
              <a:t>When an Internet connection is made, an always-on VPN client automatically establishes a VPN connection.</a:t>
            </a:r>
          </a:p>
          <a:p>
            <a:endParaRPr lang="sv-SE" dirty="0"/>
          </a:p>
          <a:p>
            <a:r>
              <a:rPr lang="sv-SE" b="1" dirty="0"/>
              <a:t>Split Tunnel vs. Full Tunnel</a:t>
            </a:r>
          </a:p>
          <a:p>
            <a:pPr lvl="1"/>
            <a:r>
              <a:rPr lang="en-US" i="1" dirty="0"/>
              <a:t>Split tunnel </a:t>
            </a:r>
            <a:r>
              <a:rPr lang="en-US" dirty="0"/>
              <a:t>is a form of VPN where not all traffic is routed via the VPN.</a:t>
            </a:r>
          </a:p>
          <a:p>
            <a:pPr lvl="1"/>
            <a:r>
              <a:rPr lang="en-US" dirty="0"/>
              <a:t>A </a:t>
            </a:r>
            <a:r>
              <a:rPr lang="en-US" i="1" dirty="0"/>
              <a:t>full tunnel </a:t>
            </a:r>
            <a:r>
              <a:rPr lang="en-US" dirty="0"/>
              <a:t>solution routes all traffic over the VPN, providing protection to all networking traffic.</a:t>
            </a:r>
            <a:endParaRPr lang="sv-SE" dirty="0"/>
          </a:p>
          <a:p>
            <a:endParaRPr lang="en-US" dirty="0"/>
          </a:p>
          <a:p>
            <a:r>
              <a:rPr lang="en-US" b="1" dirty="0"/>
              <a:t>Remote Access vs. Site-to-Site</a:t>
            </a:r>
          </a:p>
          <a:p>
            <a:pPr lvl="1"/>
            <a:r>
              <a:rPr lang="en-US" i="1" dirty="0"/>
              <a:t>Remote access </a:t>
            </a:r>
            <a:r>
              <a:rPr lang="en-US" dirty="0"/>
              <a:t>is when a user requires access to a network and its resources but is not able to make a physical connection.</a:t>
            </a:r>
          </a:p>
          <a:p>
            <a:pPr lvl="1"/>
            <a:r>
              <a:rPr lang="en-US" i="1" dirty="0"/>
              <a:t>Site-to-site</a:t>
            </a:r>
            <a:r>
              <a:rPr lang="en-US" dirty="0"/>
              <a:t> communication links are network connections to two or more networks across an intermediary network layer.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777740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IPSec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IPSec</a:t>
            </a:r>
            <a:r>
              <a:rPr lang="en-US" dirty="0"/>
              <a:t> is a set of protocols developed by the IETF to securely exchange packets at the network layer (layer 3) of the OSI reference model</a:t>
            </a:r>
          </a:p>
          <a:p>
            <a:endParaRPr lang="en-US" dirty="0"/>
          </a:p>
          <a:p>
            <a:r>
              <a:rPr lang="en-US" dirty="0"/>
              <a:t>Although these protocols work only in conjunction with IP networks, once an IPSec connection is established, it is possible to tunnel across other networks at lower levels of the OSI model. </a:t>
            </a:r>
          </a:p>
          <a:p>
            <a:endParaRPr lang="en-US" dirty="0"/>
          </a:p>
          <a:p>
            <a:r>
              <a:rPr lang="en-US" dirty="0"/>
              <a:t>IPSec is designed to provide access control, connectionless integrity, traffic-flow confidentiality, rejection of replayed packets, data security (encryption), and data-origin authentication.</a:t>
            </a:r>
          </a:p>
          <a:p>
            <a:pPr lvl="1"/>
            <a:r>
              <a:rPr lang="en-US" dirty="0"/>
              <a:t>The transport mode encrypts only the data portion of a packet, thus enabling an outsider to see source and destination IP addresses.</a:t>
            </a:r>
          </a:p>
          <a:p>
            <a:pPr lvl="1"/>
            <a:r>
              <a:rPr lang="en-US" dirty="0"/>
              <a:t>Tunnel mode provides encryption of source and destination IP addresses, as well as of the data itself.</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498539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SSL/TLS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Secure Sockets Layer (SSL)/Transport Layer Security (TLS) is an application of encryption technology developed for transport-layer protocols across the Web.</a:t>
            </a:r>
          </a:p>
          <a:p>
            <a:endParaRPr lang="en-US" dirty="0"/>
          </a:p>
          <a:p>
            <a:r>
              <a:rPr lang="en-US" dirty="0"/>
              <a:t>This protocol uses public key encryption methods to exchange a symmetric key for use in confidentiality and integrity protection as well as authentication. </a:t>
            </a:r>
          </a:p>
          <a:p>
            <a:endParaRPr lang="en-US" dirty="0"/>
          </a:p>
          <a:p>
            <a:r>
              <a:rPr lang="en-US" dirty="0"/>
              <a:t>All versions of SSL have been deprecated due to security issues.</a:t>
            </a:r>
          </a:p>
          <a:p>
            <a:endParaRPr lang="en-US" dirty="0"/>
          </a:p>
          <a:p>
            <a:r>
              <a:rPr lang="en-US" dirty="0"/>
              <a:t>TLS can be used to affect a VPN between a client browser and the web server and is one of the most common methods of protecting web traffic.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266063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HTML5</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HTML5</a:t>
            </a:r>
            <a:r>
              <a:rPr lang="en-US" dirty="0"/>
              <a:t> is the current version of the HTML protocol standard, and this version was developed to handle the modern web content of audio and video as well as to enhance the ability of a browser to function without add-ins such as Flash, Java, and browser helper objects for common functions. </a:t>
            </a:r>
          </a:p>
          <a:p>
            <a:endParaRPr lang="en-US" dirty="0"/>
          </a:p>
          <a:p>
            <a:r>
              <a:rPr lang="en-US" dirty="0"/>
              <a:t>One of the areas this has enhanced is the ability to connect to a VPN by implementing a secure HTML5-based remote access solution. </a:t>
            </a:r>
          </a:p>
          <a:p>
            <a:endParaRPr lang="en-US" dirty="0"/>
          </a:p>
          <a:p>
            <a:r>
              <a:rPr lang="en-US" dirty="0"/>
              <a:t>This does not require Java or other plugins, thus removing compatibility and updating of accessories issues. </a:t>
            </a:r>
          </a:p>
          <a:p>
            <a:endParaRPr lang="en-US" dirty="0"/>
          </a:p>
          <a:p>
            <a:r>
              <a:rPr lang="en-US" dirty="0"/>
              <a:t>As HTML5 was designed to operate across a wide range of devices, including mobile platforms, functionality such as this can advance security across multiple platforms.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70499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Layer 2 Tunneling Protocol </a:t>
            </a:r>
            <a:br>
              <a:rPr lang="en-US" sz="4000" b="1" dirty="0"/>
            </a:br>
            <a:r>
              <a:rPr lang="en-US" sz="4000" b="1" dirty="0"/>
              <a:t>(L2TP)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dirty="0"/>
              <a:t>Layer 2 Tunneling Protocol (L2TP) </a:t>
            </a:r>
            <a:r>
              <a:rPr lang="en-US" dirty="0"/>
              <a:t>is an Internet standard and came from the Layer 2 Forwarding (L2F) protocol, a Cisco initiative designed to address issues with Point-to-Point Tunneling Protocol (PPTP). </a:t>
            </a:r>
          </a:p>
          <a:p>
            <a:endParaRPr lang="en-US" dirty="0"/>
          </a:p>
          <a:p>
            <a:r>
              <a:rPr lang="en-US" dirty="0"/>
              <a:t>Designed for use across all kinds of networks, including ATM and Frame Relay.</a:t>
            </a:r>
          </a:p>
          <a:p>
            <a:endParaRPr lang="en-US" dirty="0"/>
          </a:p>
          <a:p>
            <a:r>
              <a:rPr lang="en-US" dirty="0"/>
              <a:t>Conceived as a hardware implementation using a router or a special-purpose appliance.</a:t>
            </a:r>
          </a:p>
          <a:p>
            <a:endParaRPr lang="en-US" dirty="0"/>
          </a:p>
          <a:p>
            <a:r>
              <a:rPr lang="en-US" dirty="0"/>
              <a:t>Can be configured in software and is in Microsoft’s Routing and Remote Access Service (RRAS), which uses L2TP to create a VPN.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111633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Layer 2 Tunneling Protocol </a:t>
            </a:r>
            <a:br>
              <a:rPr lang="en-US" sz="4000" b="1" dirty="0"/>
            </a:br>
            <a:r>
              <a:rPr lang="en-US" sz="4000" b="1" dirty="0"/>
              <a:t>(L2TP)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Works in much the same way as PPTP, but it opens up several items for expansion.</a:t>
            </a:r>
          </a:p>
          <a:p>
            <a:endParaRPr lang="en-US" dirty="0"/>
          </a:p>
          <a:p>
            <a:r>
              <a:rPr lang="en-US" dirty="0"/>
              <a:t>In L2TP, routers can be enabled to concentrate VPN traffic over higher-bandwidth lines, creating hierarchical networks of VPN traffic that can be more efficiently managed across an enterprise.</a:t>
            </a:r>
          </a:p>
          <a:p>
            <a:endParaRPr lang="en-US" dirty="0"/>
          </a:p>
          <a:p>
            <a:r>
              <a:rPr lang="en-US" dirty="0"/>
              <a:t>L2TP also has the ability to use IPSec and encryption protocols, providing a higher level of data security. </a:t>
            </a:r>
          </a:p>
          <a:p>
            <a:endParaRPr lang="en-US" dirty="0"/>
          </a:p>
          <a:p>
            <a:r>
              <a:rPr lang="en-US" dirty="0"/>
              <a:t>L2TP is also designed to work with established AAA services such as RADIUS and TACACS+ to aid in user authentication, authorization, and accounting. </a:t>
            </a:r>
          </a:p>
          <a:p>
            <a:endParaRPr lang="en-US" dirty="0"/>
          </a:p>
          <a:p>
            <a:r>
              <a:rPr lang="en-US" dirty="0"/>
              <a:t>L2TP is established via UDP port 1701, so this is an essential port to leave open across firewalls supporting L2TP traffic.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208395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Domain Name System (DNS) is a protocol for the translation of names into IP addresses.</a:t>
            </a:r>
          </a:p>
          <a:p>
            <a:endParaRPr lang="en-US" dirty="0"/>
          </a:p>
          <a:p>
            <a:r>
              <a:rPr lang="en-US" dirty="0"/>
              <a:t>DNS records are also used for e-mail delivery. </a:t>
            </a:r>
          </a:p>
          <a:p>
            <a:endParaRPr lang="en-US" dirty="0"/>
          </a:p>
          <a:p>
            <a:r>
              <a:rPr lang="en-US" dirty="0"/>
              <a:t>The DNS protocol uses UDP over port 53 for standard queries, although TCP can be used for large transfers such as zone transfers.</a:t>
            </a:r>
          </a:p>
          <a:p>
            <a:endParaRPr lang="en-US" dirty="0"/>
          </a:p>
          <a:p>
            <a:r>
              <a:rPr lang="en-US" dirty="0"/>
              <a:t>DNS is a hierarchical system of servers, from local copies of records, up through Internet providers to root-level servers.</a:t>
            </a:r>
          </a:p>
          <a:p>
            <a:endParaRPr lang="en-US" dirty="0"/>
          </a:p>
          <a:p>
            <a:r>
              <a:rPr lang="en-US" dirty="0"/>
              <a:t>The problem with DNS is that requests and replies are sent in plaintext and are subject to spoofing.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276981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DNS Name Resolution</a:t>
            </a:r>
            <a:br>
              <a:rPr lang="en-US" sz="4000" b="1" dirty="0"/>
            </a:br>
            <a:r>
              <a:rPr lang="en-US" sz="4000" b="1" dirty="0"/>
              <a:t>(Port 53 UDP)</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pic>
        <p:nvPicPr>
          <p:cNvPr id="7" name="Content Placeholder 5">
            <a:extLst>
              <a:ext uri="{FF2B5EF4-FFF2-40B4-BE49-F238E27FC236}">
                <a16:creationId xmlns:a16="http://schemas.microsoft.com/office/drawing/2014/main" id="{AF0A9011-4A60-45BF-9F51-092D7FBEDC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3804" y="5627765"/>
            <a:ext cx="1129796" cy="757873"/>
          </a:xfrm>
        </p:spPr>
      </p:pic>
      <p:grpSp>
        <p:nvGrpSpPr>
          <p:cNvPr id="52" name="Group 51">
            <a:extLst>
              <a:ext uri="{FF2B5EF4-FFF2-40B4-BE49-F238E27FC236}">
                <a16:creationId xmlns:a16="http://schemas.microsoft.com/office/drawing/2014/main" id="{E4741BC7-4651-4606-8DB9-1EE138B50BCD}"/>
              </a:ext>
            </a:extLst>
          </p:cNvPr>
          <p:cNvGrpSpPr/>
          <p:nvPr/>
        </p:nvGrpSpPr>
        <p:grpSpPr>
          <a:xfrm>
            <a:off x="1094690" y="2306625"/>
            <a:ext cx="1751954" cy="1586502"/>
            <a:chOff x="1094690" y="2306625"/>
            <a:chExt cx="1751954" cy="1586502"/>
          </a:xfrm>
        </p:grpSpPr>
        <p:pic>
          <p:nvPicPr>
            <p:cNvPr id="8" name="Picture 7">
              <a:extLst>
                <a:ext uri="{FF2B5EF4-FFF2-40B4-BE49-F238E27FC236}">
                  <a16:creationId xmlns:a16="http://schemas.microsoft.com/office/drawing/2014/main" id="{0360026E-2392-4944-9C82-E2E3128ED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1503" y="2875386"/>
              <a:ext cx="658329" cy="1017741"/>
            </a:xfrm>
            <a:prstGeom prst="rect">
              <a:avLst/>
            </a:prstGeom>
          </p:spPr>
        </p:pic>
        <p:sp>
          <p:nvSpPr>
            <p:cNvPr id="13" name="TextBox 12">
              <a:extLst>
                <a:ext uri="{FF2B5EF4-FFF2-40B4-BE49-F238E27FC236}">
                  <a16:creationId xmlns:a16="http://schemas.microsoft.com/office/drawing/2014/main" id="{9EA9D199-ABEB-46BE-9C30-F29298F2DC0C}"/>
                </a:ext>
              </a:extLst>
            </p:cNvPr>
            <p:cNvSpPr txBox="1"/>
            <p:nvPr/>
          </p:nvSpPr>
          <p:spPr>
            <a:xfrm>
              <a:off x="1094690" y="2306625"/>
              <a:ext cx="1751954" cy="646331"/>
            </a:xfrm>
            <a:prstGeom prst="rect">
              <a:avLst/>
            </a:prstGeom>
            <a:noFill/>
          </p:spPr>
          <p:txBody>
            <a:bodyPr wrap="square" rtlCol="0">
              <a:spAutoFit/>
            </a:bodyPr>
            <a:lstStyle/>
            <a:p>
              <a:r>
                <a:rPr lang="en-US" dirty="0"/>
                <a:t>Local DNS server</a:t>
              </a:r>
            </a:p>
          </p:txBody>
        </p:sp>
      </p:grpSp>
      <p:grpSp>
        <p:nvGrpSpPr>
          <p:cNvPr id="51" name="Group 50">
            <a:extLst>
              <a:ext uri="{FF2B5EF4-FFF2-40B4-BE49-F238E27FC236}">
                <a16:creationId xmlns:a16="http://schemas.microsoft.com/office/drawing/2014/main" id="{24758070-07A7-4C70-88D4-8C100F9BEDE0}"/>
              </a:ext>
            </a:extLst>
          </p:cNvPr>
          <p:cNvGrpSpPr/>
          <p:nvPr/>
        </p:nvGrpSpPr>
        <p:grpSpPr>
          <a:xfrm>
            <a:off x="4953000" y="2270826"/>
            <a:ext cx="2438825" cy="1017741"/>
            <a:chOff x="5808119" y="1432878"/>
            <a:chExt cx="2438825" cy="1017741"/>
          </a:xfrm>
        </p:grpSpPr>
        <p:pic>
          <p:nvPicPr>
            <p:cNvPr id="9" name="Picture 8">
              <a:extLst>
                <a:ext uri="{FF2B5EF4-FFF2-40B4-BE49-F238E27FC236}">
                  <a16:creationId xmlns:a16="http://schemas.microsoft.com/office/drawing/2014/main" id="{5B937D95-90E9-4AA7-BD5F-F2DFF57379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119" y="1432878"/>
              <a:ext cx="658329" cy="1017741"/>
            </a:xfrm>
            <a:prstGeom prst="rect">
              <a:avLst/>
            </a:prstGeom>
          </p:spPr>
        </p:pic>
        <p:sp>
          <p:nvSpPr>
            <p:cNvPr id="14" name="TextBox 13">
              <a:extLst>
                <a:ext uri="{FF2B5EF4-FFF2-40B4-BE49-F238E27FC236}">
                  <a16:creationId xmlns:a16="http://schemas.microsoft.com/office/drawing/2014/main" id="{62628331-7256-44AF-AEF2-E0FCD17ED576}"/>
                </a:ext>
              </a:extLst>
            </p:cNvPr>
            <p:cNvSpPr txBox="1"/>
            <p:nvPr/>
          </p:nvSpPr>
          <p:spPr>
            <a:xfrm>
              <a:off x="6533077" y="1757082"/>
              <a:ext cx="1713867" cy="646331"/>
            </a:xfrm>
            <a:prstGeom prst="rect">
              <a:avLst/>
            </a:prstGeom>
            <a:noFill/>
          </p:spPr>
          <p:txBody>
            <a:bodyPr wrap="square" rtlCol="0">
              <a:spAutoFit/>
            </a:bodyPr>
            <a:lstStyle/>
            <a:p>
              <a:r>
                <a:rPr lang="en-US" dirty="0"/>
                <a:t>Root DNS server</a:t>
              </a:r>
            </a:p>
          </p:txBody>
        </p:sp>
      </p:grpSp>
      <p:grpSp>
        <p:nvGrpSpPr>
          <p:cNvPr id="50" name="Group 49">
            <a:extLst>
              <a:ext uri="{FF2B5EF4-FFF2-40B4-BE49-F238E27FC236}">
                <a16:creationId xmlns:a16="http://schemas.microsoft.com/office/drawing/2014/main" id="{EE22C8E1-C944-478F-811F-C23E70CA0130}"/>
              </a:ext>
            </a:extLst>
          </p:cNvPr>
          <p:cNvGrpSpPr/>
          <p:nvPr/>
        </p:nvGrpSpPr>
        <p:grpSpPr>
          <a:xfrm>
            <a:off x="5291379" y="3336484"/>
            <a:ext cx="2064143" cy="1017741"/>
            <a:chOff x="5808119" y="2679365"/>
            <a:chExt cx="2064143" cy="1017741"/>
          </a:xfrm>
        </p:grpSpPr>
        <p:pic>
          <p:nvPicPr>
            <p:cNvPr id="10" name="Picture 9">
              <a:extLst>
                <a:ext uri="{FF2B5EF4-FFF2-40B4-BE49-F238E27FC236}">
                  <a16:creationId xmlns:a16="http://schemas.microsoft.com/office/drawing/2014/main" id="{21A15CDF-E352-456E-8B3D-1F65D9A7B4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119" y="2679365"/>
              <a:ext cx="658329" cy="1017741"/>
            </a:xfrm>
            <a:prstGeom prst="rect">
              <a:avLst/>
            </a:prstGeom>
          </p:spPr>
        </p:pic>
        <p:sp>
          <p:nvSpPr>
            <p:cNvPr id="15" name="TextBox 14">
              <a:extLst>
                <a:ext uri="{FF2B5EF4-FFF2-40B4-BE49-F238E27FC236}">
                  <a16:creationId xmlns:a16="http://schemas.microsoft.com/office/drawing/2014/main" id="{9B75118B-0276-46A1-97E8-9B2ED1B57EBA}"/>
                </a:ext>
              </a:extLst>
            </p:cNvPr>
            <p:cNvSpPr txBox="1"/>
            <p:nvPr/>
          </p:nvSpPr>
          <p:spPr>
            <a:xfrm>
              <a:off x="6547860" y="2875386"/>
              <a:ext cx="1324402" cy="646331"/>
            </a:xfrm>
            <a:prstGeom prst="rect">
              <a:avLst/>
            </a:prstGeom>
            <a:noFill/>
          </p:spPr>
          <p:txBody>
            <a:bodyPr wrap="square" rtlCol="0">
              <a:spAutoFit/>
            </a:bodyPr>
            <a:lstStyle/>
            <a:p>
              <a:r>
                <a:rPr lang="en-US" dirty="0"/>
                <a:t>TLD Domain</a:t>
              </a:r>
            </a:p>
          </p:txBody>
        </p:sp>
      </p:grpSp>
      <p:grpSp>
        <p:nvGrpSpPr>
          <p:cNvPr id="49" name="Group 48">
            <a:extLst>
              <a:ext uri="{FF2B5EF4-FFF2-40B4-BE49-F238E27FC236}">
                <a16:creationId xmlns:a16="http://schemas.microsoft.com/office/drawing/2014/main" id="{56540351-2581-4BD7-AECD-DA69EAFBB189}"/>
              </a:ext>
            </a:extLst>
          </p:cNvPr>
          <p:cNvGrpSpPr/>
          <p:nvPr/>
        </p:nvGrpSpPr>
        <p:grpSpPr>
          <a:xfrm>
            <a:off x="5696269" y="4323357"/>
            <a:ext cx="3236288" cy="1017741"/>
            <a:chOff x="5808118" y="3974473"/>
            <a:chExt cx="3236288" cy="1017741"/>
          </a:xfrm>
        </p:grpSpPr>
        <p:pic>
          <p:nvPicPr>
            <p:cNvPr id="11" name="Picture 10">
              <a:extLst>
                <a:ext uri="{FF2B5EF4-FFF2-40B4-BE49-F238E27FC236}">
                  <a16:creationId xmlns:a16="http://schemas.microsoft.com/office/drawing/2014/main" id="{EE697DAA-E098-4F3F-95D1-B502B2C5C1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118" y="3974473"/>
              <a:ext cx="658329" cy="1017741"/>
            </a:xfrm>
            <a:prstGeom prst="rect">
              <a:avLst/>
            </a:prstGeom>
          </p:spPr>
        </p:pic>
        <p:sp>
          <p:nvSpPr>
            <p:cNvPr id="16" name="TextBox 15">
              <a:extLst>
                <a:ext uri="{FF2B5EF4-FFF2-40B4-BE49-F238E27FC236}">
                  <a16:creationId xmlns:a16="http://schemas.microsoft.com/office/drawing/2014/main" id="{9DD9BB8A-01EA-4D77-B433-5EC194190152}"/>
                </a:ext>
              </a:extLst>
            </p:cNvPr>
            <p:cNvSpPr txBox="1"/>
            <p:nvPr/>
          </p:nvSpPr>
          <p:spPr>
            <a:xfrm>
              <a:off x="6533077" y="4144713"/>
              <a:ext cx="2511329" cy="646331"/>
            </a:xfrm>
            <a:prstGeom prst="rect">
              <a:avLst/>
            </a:prstGeom>
            <a:noFill/>
          </p:spPr>
          <p:txBody>
            <a:bodyPr wrap="square" rtlCol="0">
              <a:spAutoFit/>
            </a:bodyPr>
            <a:lstStyle/>
            <a:p>
              <a:r>
                <a:rPr lang="en-US" dirty="0"/>
                <a:t>Authoritative DNS server</a:t>
              </a:r>
            </a:p>
          </p:txBody>
        </p:sp>
      </p:grpSp>
      <p:grpSp>
        <p:nvGrpSpPr>
          <p:cNvPr id="48" name="Group 47">
            <a:extLst>
              <a:ext uri="{FF2B5EF4-FFF2-40B4-BE49-F238E27FC236}">
                <a16:creationId xmlns:a16="http://schemas.microsoft.com/office/drawing/2014/main" id="{35D065ED-EC49-40B1-8602-5F0140B3915C}"/>
              </a:ext>
            </a:extLst>
          </p:cNvPr>
          <p:cNvGrpSpPr/>
          <p:nvPr/>
        </p:nvGrpSpPr>
        <p:grpSpPr>
          <a:xfrm>
            <a:off x="6274996" y="5354148"/>
            <a:ext cx="1983561" cy="1017741"/>
            <a:chOff x="7060845" y="4834009"/>
            <a:chExt cx="2067915" cy="1017741"/>
          </a:xfrm>
        </p:grpSpPr>
        <p:pic>
          <p:nvPicPr>
            <p:cNvPr id="12" name="Picture 11">
              <a:extLst>
                <a:ext uri="{FF2B5EF4-FFF2-40B4-BE49-F238E27FC236}">
                  <a16:creationId xmlns:a16="http://schemas.microsoft.com/office/drawing/2014/main" id="{8B8AA9D4-DB2C-475A-8244-3DE18A438B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0845" y="4834009"/>
              <a:ext cx="658329" cy="1017741"/>
            </a:xfrm>
            <a:prstGeom prst="rect">
              <a:avLst/>
            </a:prstGeom>
          </p:spPr>
        </p:pic>
        <p:sp>
          <p:nvSpPr>
            <p:cNvPr id="17" name="TextBox 16">
              <a:extLst>
                <a:ext uri="{FF2B5EF4-FFF2-40B4-BE49-F238E27FC236}">
                  <a16:creationId xmlns:a16="http://schemas.microsoft.com/office/drawing/2014/main" id="{3E5A12AD-C367-4807-9430-387BACEC2F73}"/>
                </a:ext>
              </a:extLst>
            </p:cNvPr>
            <p:cNvSpPr txBox="1"/>
            <p:nvPr/>
          </p:nvSpPr>
          <p:spPr>
            <a:xfrm>
              <a:off x="7872262" y="5158213"/>
              <a:ext cx="1256498" cy="646331"/>
            </a:xfrm>
            <a:prstGeom prst="rect">
              <a:avLst/>
            </a:prstGeom>
            <a:noFill/>
          </p:spPr>
          <p:txBody>
            <a:bodyPr wrap="square" rtlCol="0">
              <a:spAutoFit/>
            </a:bodyPr>
            <a:lstStyle/>
            <a:p>
              <a:r>
                <a:rPr lang="en-US" dirty="0"/>
                <a:t>Web server</a:t>
              </a:r>
            </a:p>
          </p:txBody>
        </p:sp>
      </p:grpSp>
      <p:cxnSp>
        <p:nvCxnSpPr>
          <p:cNvPr id="18" name="Straight Arrow Connector 17">
            <a:extLst>
              <a:ext uri="{FF2B5EF4-FFF2-40B4-BE49-F238E27FC236}">
                <a16:creationId xmlns:a16="http://schemas.microsoft.com/office/drawing/2014/main" id="{50195042-4C84-4846-88DE-F9810DF1269E}"/>
              </a:ext>
            </a:extLst>
          </p:cNvPr>
          <p:cNvCxnSpPr>
            <a:cxnSpLocks/>
          </p:cNvCxnSpPr>
          <p:nvPr/>
        </p:nvCxnSpPr>
        <p:spPr>
          <a:xfrm flipV="1">
            <a:off x="1576244" y="4048986"/>
            <a:ext cx="252556" cy="15787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79186-15ED-4854-BC2B-1A623AC2A308}"/>
              </a:ext>
            </a:extLst>
          </p:cNvPr>
          <p:cNvCxnSpPr>
            <a:cxnSpLocks/>
            <a:stCxn id="8" idx="2"/>
          </p:cNvCxnSpPr>
          <p:nvPr/>
        </p:nvCxnSpPr>
        <p:spPr>
          <a:xfrm flipH="1">
            <a:off x="1713662" y="3893127"/>
            <a:ext cx="257006" cy="17346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D5542A-1E6F-497C-975B-811A228FF9E2}"/>
              </a:ext>
            </a:extLst>
          </p:cNvPr>
          <p:cNvCxnSpPr>
            <a:cxnSpLocks/>
          </p:cNvCxnSpPr>
          <p:nvPr/>
        </p:nvCxnSpPr>
        <p:spPr>
          <a:xfrm flipV="1">
            <a:off x="2366461" y="2624634"/>
            <a:ext cx="2574631" cy="5299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95A4DF-FCA4-4F0B-8CFB-C52EAE984E2A}"/>
              </a:ext>
            </a:extLst>
          </p:cNvPr>
          <p:cNvCxnSpPr>
            <a:cxnSpLocks/>
          </p:cNvCxnSpPr>
          <p:nvPr/>
        </p:nvCxnSpPr>
        <p:spPr>
          <a:xfrm>
            <a:off x="2433014" y="3540981"/>
            <a:ext cx="2858365" cy="119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549BA3-3EAA-42C9-B349-710E9D8DB0BA}"/>
              </a:ext>
            </a:extLst>
          </p:cNvPr>
          <p:cNvCxnSpPr>
            <a:cxnSpLocks/>
          </p:cNvCxnSpPr>
          <p:nvPr/>
        </p:nvCxnSpPr>
        <p:spPr>
          <a:xfrm>
            <a:off x="2487059" y="3934930"/>
            <a:ext cx="3138320" cy="6333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4CE0AD-8C34-44BE-A428-780D1C89D319}"/>
              </a:ext>
            </a:extLst>
          </p:cNvPr>
          <p:cNvCxnSpPr>
            <a:cxnSpLocks/>
          </p:cNvCxnSpPr>
          <p:nvPr/>
        </p:nvCxnSpPr>
        <p:spPr>
          <a:xfrm flipH="1">
            <a:off x="2433014" y="2857455"/>
            <a:ext cx="2369529" cy="4834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E6ABA-2C7D-42D9-BD88-FE1ED3ADDF94}"/>
              </a:ext>
            </a:extLst>
          </p:cNvPr>
          <p:cNvCxnSpPr>
            <a:cxnSpLocks/>
          </p:cNvCxnSpPr>
          <p:nvPr/>
        </p:nvCxnSpPr>
        <p:spPr>
          <a:xfrm flipH="1" flipV="1">
            <a:off x="2421503" y="3705665"/>
            <a:ext cx="2716414" cy="1722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A2CC5-7D7C-451E-ADF9-0F1B659445AA}"/>
              </a:ext>
            </a:extLst>
          </p:cNvPr>
          <p:cNvCxnSpPr>
            <a:cxnSpLocks/>
          </p:cNvCxnSpPr>
          <p:nvPr/>
        </p:nvCxnSpPr>
        <p:spPr>
          <a:xfrm flipH="1" flipV="1">
            <a:off x="2430685" y="4045713"/>
            <a:ext cx="3146400" cy="6649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55003D8-BB08-4A03-9C74-607BC4037745}"/>
              </a:ext>
            </a:extLst>
          </p:cNvPr>
          <p:cNvSpPr txBox="1"/>
          <p:nvPr/>
        </p:nvSpPr>
        <p:spPr>
          <a:xfrm>
            <a:off x="1374714" y="4323357"/>
            <a:ext cx="301686" cy="369332"/>
          </a:xfrm>
          <a:prstGeom prst="rect">
            <a:avLst/>
          </a:prstGeom>
          <a:noFill/>
        </p:spPr>
        <p:txBody>
          <a:bodyPr wrap="square" rtlCol="0">
            <a:spAutoFit/>
          </a:bodyPr>
          <a:lstStyle/>
          <a:p>
            <a:r>
              <a:rPr lang="en-US" dirty="0"/>
              <a:t>1</a:t>
            </a:r>
          </a:p>
        </p:txBody>
      </p:sp>
      <p:sp>
        <p:nvSpPr>
          <p:cNvPr id="27" name="TextBox 26">
            <a:extLst>
              <a:ext uri="{FF2B5EF4-FFF2-40B4-BE49-F238E27FC236}">
                <a16:creationId xmlns:a16="http://schemas.microsoft.com/office/drawing/2014/main" id="{3B2EE64C-93D4-47E6-BCC1-337B2B00DD32}"/>
              </a:ext>
            </a:extLst>
          </p:cNvPr>
          <p:cNvSpPr txBox="1"/>
          <p:nvPr/>
        </p:nvSpPr>
        <p:spPr>
          <a:xfrm>
            <a:off x="2970779" y="2595747"/>
            <a:ext cx="301686" cy="369332"/>
          </a:xfrm>
          <a:prstGeom prst="rect">
            <a:avLst/>
          </a:prstGeom>
          <a:noFill/>
        </p:spPr>
        <p:txBody>
          <a:bodyPr wrap="square" rtlCol="0">
            <a:spAutoFit/>
          </a:bodyPr>
          <a:lstStyle/>
          <a:p>
            <a:r>
              <a:rPr lang="en-US" dirty="0"/>
              <a:t>2</a:t>
            </a:r>
          </a:p>
        </p:txBody>
      </p:sp>
      <p:sp>
        <p:nvSpPr>
          <p:cNvPr id="28" name="TextBox 27">
            <a:extLst>
              <a:ext uri="{FF2B5EF4-FFF2-40B4-BE49-F238E27FC236}">
                <a16:creationId xmlns:a16="http://schemas.microsoft.com/office/drawing/2014/main" id="{2D44752C-ED58-4B76-A15E-8BE1B9FA6342}"/>
              </a:ext>
            </a:extLst>
          </p:cNvPr>
          <p:cNvSpPr txBox="1"/>
          <p:nvPr/>
        </p:nvSpPr>
        <p:spPr>
          <a:xfrm>
            <a:off x="3047914" y="3125263"/>
            <a:ext cx="301686" cy="369332"/>
          </a:xfrm>
          <a:prstGeom prst="rect">
            <a:avLst/>
          </a:prstGeom>
          <a:noFill/>
        </p:spPr>
        <p:txBody>
          <a:bodyPr wrap="square" rtlCol="0">
            <a:spAutoFit/>
          </a:bodyPr>
          <a:lstStyle/>
          <a:p>
            <a:r>
              <a:rPr lang="en-US" dirty="0"/>
              <a:t>3</a:t>
            </a:r>
          </a:p>
        </p:txBody>
      </p:sp>
      <p:sp>
        <p:nvSpPr>
          <p:cNvPr id="29" name="TextBox 28">
            <a:extLst>
              <a:ext uri="{FF2B5EF4-FFF2-40B4-BE49-F238E27FC236}">
                <a16:creationId xmlns:a16="http://schemas.microsoft.com/office/drawing/2014/main" id="{0D7E03F1-5845-41F6-8998-72FE0D9EC84B}"/>
              </a:ext>
            </a:extLst>
          </p:cNvPr>
          <p:cNvSpPr txBox="1"/>
          <p:nvPr/>
        </p:nvSpPr>
        <p:spPr>
          <a:xfrm>
            <a:off x="3859554" y="3196350"/>
            <a:ext cx="301686" cy="369332"/>
          </a:xfrm>
          <a:prstGeom prst="rect">
            <a:avLst/>
          </a:prstGeom>
          <a:noFill/>
        </p:spPr>
        <p:txBody>
          <a:bodyPr wrap="square" rtlCol="0">
            <a:spAutoFit/>
          </a:bodyPr>
          <a:lstStyle/>
          <a:p>
            <a:r>
              <a:rPr lang="en-US" dirty="0"/>
              <a:t>4</a:t>
            </a:r>
          </a:p>
        </p:txBody>
      </p:sp>
      <p:sp>
        <p:nvSpPr>
          <p:cNvPr id="30" name="TextBox 29">
            <a:extLst>
              <a:ext uri="{FF2B5EF4-FFF2-40B4-BE49-F238E27FC236}">
                <a16:creationId xmlns:a16="http://schemas.microsoft.com/office/drawing/2014/main" id="{346C61BF-A00D-41FE-9E3B-282994A7A55B}"/>
              </a:ext>
            </a:extLst>
          </p:cNvPr>
          <p:cNvSpPr txBox="1"/>
          <p:nvPr/>
        </p:nvSpPr>
        <p:spPr>
          <a:xfrm>
            <a:off x="3884379" y="3756761"/>
            <a:ext cx="301686" cy="369332"/>
          </a:xfrm>
          <a:prstGeom prst="rect">
            <a:avLst/>
          </a:prstGeom>
          <a:noFill/>
        </p:spPr>
        <p:txBody>
          <a:bodyPr wrap="square" rtlCol="0">
            <a:spAutoFit/>
          </a:bodyPr>
          <a:lstStyle/>
          <a:p>
            <a:r>
              <a:rPr lang="en-US" dirty="0"/>
              <a:t>5</a:t>
            </a:r>
          </a:p>
        </p:txBody>
      </p:sp>
      <p:sp>
        <p:nvSpPr>
          <p:cNvPr id="31" name="TextBox 30">
            <a:extLst>
              <a:ext uri="{FF2B5EF4-FFF2-40B4-BE49-F238E27FC236}">
                <a16:creationId xmlns:a16="http://schemas.microsoft.com/office/drawing/2014/main" id="{19F2F9BB-66BB-41F3-A330-63CF23975D64}"/>
              </a:ext>
            </a:extLst>
          </p:cNvPr>
          <p:cNvSpPr txBox="1"/>
          <p:nvPr/>
        </p:nvSpPr>
        <p:spPr>
          <a:xfrm>
            <a:off x="4511148" y="4061783"/>
            <a:ext cx="301686" cy="369332"/>
          </a:xfrm>
          <a:prstGeom prst="rect">
            <a:avLst/>
          </a:prstGeom>
          <a:noFill/>
        </p:spPr>
        <p:txBody>
          <a:bodyPr wrap="square" rtlCol="0">
            <a:spAutoFit/>
          </a:bodyPr>
          <a:lstStyle/>
          <a:p>
            <a:r>
              <a:rPr lang="en-US" dirty="0"/>
              <a:t>6</a:t>
            </a:r>
          </a:p>
        </p:txBody>
      </p:sp>
      <p:sp>
        <p:nvSpPr>
          <p:cNvPr id="32" name="TextBox 31">
            <a:extLst>
              <a:ext uri="{FF2B5EF4-FFF2-40B4-BE49-F238E27FC236}">
                <a16:creationId xmlns:a16="http://schemas.microsoft.com/office/drawing/2014/main" id="{4C6B7B81-9AC1-492B-B319-14ED24D7C55D}"/>
              </a:ext>
            </a:extLst>
          </p:cNvPr>
          <p:cNvSpPr txBox="1"/>
          <p:nvPr/>
        </p:nvSpPr>
        <p:spPr>
          <a:xfrm>
            <a:off x="4533900" y="4568836"/>
            <a:ext cx="301686"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835F8E2A-4666-46E5-A492-9A9E3F6DA31B}"/>
              </a:ext>
            </a:extLst>
          </p:cNvPr>
          <p:cNvSpPr txBox="1"/>
          <p:nvPr/>
        </p:nvSpPr>
        <p:spPr>
          <a:xfrm>
            <a:off x="1908114" y="4615881"/>
            <a:ext cx="301686" cy="369332"/>
          </a:xfrm>
          <a:prstGeom prst="rect">
            <a:avLst/>
          </a:prstGeom>
          <a:noFill/>
        </p:spPr>
        <p:txBody>
          <a:bodyPr wrap="square" rtlCol="0">
            <a:spAutoFit/>
          </a:bodyPr>
          <a:lstStyle/>
          <a:p>
            <a:r>
              <a:rPr lang="en-US" dirty="0"/>
              <a:t>8</a:t>
            </a:r>
          </a:p>
        </p:txBody>
      </p:sp>
      <p:cxnSp>
        <p:nvCxnSpPr>
          <p:cNvPr id="34" name="Straight Arrow Connector 33">
            <a:extLst>
              <a:ext uri="{FF2B5EF4-FFF2-40B4-BE49-F238E27FC236}">
                <a16:creationId xmlns:a16="http://schemas.microsoft.com/office/drawing/2014/main" id="{E3CAE9A3-D220-439D-A0D1-DA4BB019F08B}"/>
              </a:ext>
            </a:extLst>
          </p:cNvPr>
          <p:cNvCxnSpPr>
            <a:cxnSpLocks/>
            <a:stCxn id="7" idx="3"/>
            <a:endCxn id="12" idx="1"/>
          </p:cNvCxnSpPr>
          <p:nvPr/>
        </p:nvCxnSpPr>
        <p:spPr>
          <a:xfrm flipV="1">
            <a:off x="2133600" y="5863019"/>
            <a:ext cx="4141396" cy="143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EBB5C5D-E289-4A34-B6D5-4740D076C58C}"/>
              </a:ext>
            </a:extLst>
          </p:cNvPr>
          <p:cNvSpPr txBox="1"/>
          <p:nvPr/>
        </p:nvSpPr>
        <p:spPr>
          <a:xfrm>
            <a:off x="4016449" y="5974754"/>
            <a:ext cx="301686" cy="369332"/>
          </a:xfrm>
          <a:prstGeom prst="rect">
            <a:avLst/>
          </a:prstGeom>
          <a:noFill/>
        </p:spPr>
        <p:txBody>
          <a:bodyPr wrap="square" rtlCol="0">
            <a:spAutoFit/>
          </a:bodyPr>
          <a:lstStyle/>
          <a:p>
            <a:r>
              <a:rPr lang="en-US" dirty="0"/>
              <a:t>9</a:t>
            </a:r>
          </a:p>
        </p:txBody>
      </p:sp>
      <p:sp>
        <p:nvSpPr>
          <p:cNvPr id="36" name="TextBox 35">
            <a:extLst>
              <a:ext uri="{FF2B5EF4-FFF2-40B4-BE49-F238E27FC236}">
                <a16:creationId xmlns:a16="http://schemas.microsoft.com/office/drawing/2014/main" id="{175D722A-B002-47A9-88FB-F233831F9309}"/>
              </a:ext>
            </a:extLst>
          </p:cNvPr>
          <p:cNvSpPr txBox="1"/>
          <p:nvPr/>
        </p:nvSpPr>
        <p:spPr>
          <a:xfrm>
            <a:off x="87876" y="5029200"/>
            <a:ext cx="1337818" cy="646331"/>
          </a:xfrm>
          <a:prstGeom prst="rect">
            <a:avLst/>
          </a:prstGeom>
          <a:noFill/>
        </p:spPr>
        <p:txBody>
          <a:bodyPr wrap="square" rtlCol="0">
            <a:spAutoFit/>
          </a:bodyPr>
          <a:lstStyle/>
          <a:p>
            <a:r>
              <a:rPr lang="en-US" dirty="0"/>
              <a:t>Recursive</a:t>
            </a:r>
          </a:p>
          <a:p>
            <a:r>
              <a:rPr lang="en-US" dirty="0"/>
              <a:t>queries</a:t>
            </a:r>
          </a:p>
        </p:txBody>
      </p:sp>
      <p:sp>
        <p:nvSpPr>
          <p:cNvPr id="37" name="Right Brace 36">
            <a:extLst>
              <a:ext uri="{FF2B5EF4-FFF2-40B4-BE49-F238E27FC236}">
                <a16:creationId xmlns:a16="http://schemas.microsoft.com/office/drawing/2014/main" id="{03249FB4-4D78-4A0F-9039-AC0DE116CD42}"/>
              </a:ext>
            </a:extLst>
          </p:cNvPr>
          <p:cNvSpPr/>
          <p:nvPr/>
        </p:nvSpPr>
        <p:spPr>
          <a:xfrm>
            <a:off x="1155569" y="4993671"/>
            <a:ext cx="292231" cy="873729"/>
          </a:xfrm>
          <a:prstGeom prst="rightBrace">
            <a:avLst>
              <a:gd name="adj1" fmla="val 5994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Right Brace 37">
            <a:extLst>
              <a:ext uri="{FF2B5EF4-FFF2-40B4-BE49-F238E27FC236}">
                <a16:creationId xmlns:a16="http://schemas.microsoft.com/office/drawing/2014/main" id="{3291EFCD-1BB5-444B-8033-EAF4017F391B}"/>
              </a:ext>
            </a:extLst>
          </p:cNvPr>
          <p:cNvSpPr/>
          <p:nvPr/>
        </p:nvSpPr>
        <p:spPr>
          <a:xfrm rot="16200000">
            <a:off x="3601806" y="1665541"/>
            <a:ext cx="295253" cy="1402864"/>
          </a:xfrm>
          <a:prstGeom prst="rightBrace">
            <a:avLst>
              <a:gd name="adj1" fmla="val 5994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7" name="Picture 56">
            <a:extLst>
              <a:ext uri="{FF2B5EF4-FFF2-40B4-BE49-F238E27FC236}">
                <a16:creationId xmlns:a16="http://schemas.microsoft.com/office/drawing/2014/main" id="{146CF9FE-8FC4-4FBF-9364-E000B20035A1}"/>
              </a:ext>
            </a:extLst>
          </p:cNvPr>
          <p:cNvPicPr>
            <a:picLocks noChangeAspect="1"/>
          </p:cNvPicPr>
          <p:nvPr/>
        </p:nvPicPr>
        <p:blipFill>
          <a:blip r:embed="rId5"/>
          <a:stretch>
            <a:fillRect/>
          </a:stretch>
        </p:blipFill>
        <p:spPr>
          <a:xfrm>
            <a:off x="3265263" y="1538559"/>
            <a:ext cx="1066892" cy="768163"/>
          </a:xfrm>
          <a:prstGeom prst="rect">
            <a:avLst/>
          </a:prstGeom>
        </p:spPr>
      </p:pic>
    </p:spTree>
    <p:extLst>
      <p:ext uri="{BB962C8B-B14F-4D97-AF65-F5344CB8AC3E}">
        <p14:creationId xmlns:p14="http://schemas.microsoft.com/office/powerpoint/2010/main" val="337216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19 (Domain 3.3)</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91641"/>
            <a:ext cx="8229600" cy="533400"/>
          </a:xfrm>
        </p:spPr>
        <p:txBody>
          <a:bodyPr>
            <a:normAutofit/>
          </a:bodyPr>
          <a:lstStyle/>
          <a:p>
            <a:r>
              <a:rPr lang="en-US" sz="2400" dirty="0"/>
              <a:t>Implement secure network designs.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
        <p:nvSpPr>
          <p:cNvPr id="2" name="Content Placeholder 6">
            <a:extLst>
              <a:ext uri="{FF2B5EF4-FFF2-40B4-BE49-F238E27FC236}">
                <a16:creationId xmlns:a16="http://schemas.microsoft.com/office/drawing/2014/main" id="{A4BC38C1-831E-5193-50EC-FAEE00E8B729}"/>
              </a:ext>
            </a:extLst>
          </p:cNvPr>
          <p:cNvSpPr txBox="1">
            <a:spLocks/>
          </p:cNvSpPr>
          <p:nvPr/>
        </p:nvSpPr>
        <p:spPr>
          <a:xfrm>
            <a:off x="762000" y="2195512"/>
            <a:ext cx="4038600" cy="4525963"/>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100" dirty="0"/>
              <a:t>Aggregators</a:t>
            </a:r>
          </a:p>
          <a:p>
            <a:pPr lvl="1"/>
            <a:r>
              <a:rPr lang="en-US" sz="1100" dirty="0"/>
              <a:t>Firewalls</a:t>
            </a:r>
          </a:p>
          <a:p>
            <a:pPr lvl="2"/>
            <a:r>
              <a:rPr lang="en-US" sz="1100" dirty="0"/>
              <a:t>Web application firewall (WAF)</a:t>
            </a:r>
          </a:p>
          <a:p>
            <a:pPr lvl="2"/>
            <a:r>
              <a:rPr lang="en-US" sz="1100" dirty="0"/>
              <a:t>NGFW</a:t>
            </a:r>
          </a:p>
          <a:p>
            <a:pPr lvl="2"/>
            <a:r>
              <a:rPr lang="en-US" sz="1100" dirty="0"/>
              <a:t>Stateless</a:t>
            </a:r>
          </a:p>
          <a:p>
            <a:pPr lvl="2"/>
            <a:r>
              <a:rPr lang="en-US" sz="1100" dirty="0"/>
              <a:t>Unified threat management (UTM)</a:t>
            </a:r>
          </a:p>
          <a:p>
            <a:pPr lvl="2"/>
            <a:r>
              <a:rPr lang="en-US" sz="1100" dirty="0"/>
              <a:t>Network address translation (NAT) gateway</a:t>
            </a:r>
          </a:p>
          <a:p>
            <a:pPr lvl="2"/>
            <a:r>
              <a:rPr lang="en-US" sz="1100" dirty="0"/>
              <a:t>Content/URL filter</a:t>
            </a:r>
          </a:p>
          <a:p>
            <a:pPr lvl="2"/>
            <a:r>
              <a:rPr lang="en-US" sz="1100" dirty="0"/>
              <a:t>Open-source vs proprietary</a:t>
            </a:r>
          </a:p>
          <a:p>
            <a:pPr lvl="2"/>
            <a:r>
              <a:rPr lang="en-US" sz="1100" dirty="0"/>
              <a:t>Hardware vs software</a:t>
            </a:r>
          </a:p>
          <a:p>
            <a:pPr lvl="2"/>
            <a:r>
              <a:rPr lang="en-US" sz="1100" dirty="0"/>
              <a:t>Appliance vs. host-based vs virtual</a:t>
            </a:r>
          </a:p>
          <a:p>
            <a:r>
              <a:rPr lang="en-US" sz="1100" b="1" dirty="0"/>
              <a:t>Access control list (ACL)</a:t>
            </a:r>
          </a:p>
          <a:p>
            <a:r>
              <a:rPr lang="en-US" sz="1100" b="1" dirty="0"/>
              <a:t>Route security</a:t>
            </a:r>
          </a:p>
          <a:p>
            <a:r>
              <a:rPr lang="en-US" sz="1100" b="1" dirty="0"/>
              <a:t>Quality of service (QoS)</a:t>
            </a:r>
          </a:p>
          <a:p>
            <a:r>
              <a:rPr lang="en-US" sz="1100" b="1" dirty="0"/>
              <a:t>Implications of IPv6</a:t>
            </a:r>
          </a:p>
          <a:p>
            <a:r>
              <a:rPr lang="en-US" sz="1100" b="1" dirty="0"/>
              <a:t>Port spanning/port mirroring</a:t>
            </a:r>
          </a:p>
          <a:p>
            <a:pPr lvl="1"/>
            <a:r>
              <a:rPr lang="en-US" sz="1100" dirty="0"/>
              <a:t>Port taps</a:t>
            </a:r>
          </a:p>
          <a:p>
            <a:r>
              <a:rPr lang="en-US" sz="1100" b="1" dirty="0"/>
              <a:t>Monitoring services</a:t>
            </a:r>
          </a:p>
          <a:p>
            <a:r>
              <a:rPr lang="en-US" sz="1100" b="1" dirty="0"/>
              <a:t>File integrity monitors</a:t>
            </a:r>
          </a:p>
        </p:txBody>
      </p:sp>
    </p:spTree>
    <p:extLst>
      <p:ext uri="{BB962C8B-B14F-4D97-AF65-F5344CB8AC3E}">
        <p14:creationId xmlns:p14="http://schemas.microsoft.com/office/powerpoint/2010/main" val="2888507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DNS Zone Transfer</a:t>
            </a:r>
            <a:br>
              <a:rPr lang="en-US" sz="4000" b="1" dirty="0"/>
            </a:br>
            <a:r>
              <a:rPr lang="en-US" sz="4000" b="1" dirty="0"/>
              <a:t>(Port 53 TCP)</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pic>
        <p:nvPicPr>
          <p:cNvPr id="6" name="Picture 5">
            <a:extLst>
              <a:ext uri="{FF2B5EF4-FFF2-40B4-BE49-F238E27FC236}">
                <a16:creationId xmlns:a16="http://schemas.microsoft.com/office/drawing/2014/main" id="{0A7DEA2B-C4F7-4EF1-8291-3A128725261A}"/>
              </a:ext>
            </a:extLst>
          </p:cNvPr>
          <p:cNvPicPr>
            <a:picLocks noChangeAspect="1"/>
          </p:cNvPicPr>
          <p:nvPr/>
        </p:nvPicPr>
        <p:blipFill>
          <a:blip r:embed="rId2"/>
          <a:stretch>
            <a:fillRect/>
          </a:stretch>
        </p:blipFill>
        <p:spPr>
          <a:xfrm>
            <a:off x="1624328" y="2133600"/>
            <a:ext cx="5895343" cy="4121253"/>
          </a:xfrm>
          <a:prstGeom prst="rect">
            <a:avLst/>
          </a:prstGeom>
        </p:spPr>
      </p:pic>
    </p:spTree>
    <p:extLst>
      <p:ext uri="{BB962C8B-B14F-4D97-AF65-F5344CB8AC3E}">
        <p14:creationId xmlns:p14="http://schemas.microsoft.com/office/powerpoint/2010/main" val="3524580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latin typeface="Arial" charset="0"/>
                <a:cs typeface="Arial" charset="0"/>
              </a:rPr>
              <a:t>DNS over TCP</a:t>
            </a: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DNSSEC (Domain Name System Security Extensions) </a:t>
            </a:r>
            <a:r>
              <a:rPr lang="en-US" dirty="0"/>
              <a:t>is a set of extensions to the DNS protocol that, through the use of cryptography, enables origin authentication of DNS data, authenticated denial of existence, and data integrity but does not extend to availability or confidentiality.</a:t>
            </a:r>
          </a:p>
          <a:p>
            <a:endParaRPr lang="en-US" dirty="0"/>
          </a:p>
          <a:p>
            <a:r>
              <a:rPr lang="en-US" dirty="0"/>
              <a:t>DNSSEC records are signed so that all DNSSEC responses are authenticated but not encrypted.</a:t>
            </a:r>
          </a:p>
          <a:p>
            <a:endParaRPr lang="en-US" dirty="0"/>
          </a:p>
          <a:p>
            <a:r>
              <a:rPr lang="en-US" dirty="0"/>
              <a:t>Data transfers over UDP port 53 are limited to 512 bytes in size, and DNSSEC packets can be larger. For this reason, DNSSEC typically uses TCP port 53 for its work. It is possible to extend UDP packet size to 4096 bytes to cope with DNSSEC.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2410538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Network Access Control </a:t>
            </a:r>
            <a:br>
              <a:rPr lang="en-US" sz="4000" b="1" dirty="0"/>
            </a:br>
            <a:r>
              <a:rPr lang="en-US" sz="4000" b="1" dirty="0"/>
              <a:t>(NAC)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Managing the endpoints on a case-by-case basis as they connect is a security methodology known as network access control (NAC).</a:t>
            </a:r>
          </a:p>
          <a:p>
            <a:endParaRPr lang="en-US" dirty="0"/>
          </a:p>
          <a:p>
            <a:r>
              <a:rPr lang="en-US" dirty="0"/>
              <a:t>Two main competing methodologies exist: </a:t>
            </a:r>
          </a:p>
          <a:p>
            <a:endParaRPr lang="en-US" dirty="0"/>
          </a:p>
          <a:p>
            <a:r>
              <a:rPr lang="en-US" dirty="0"/>
              <a:t>Network Access Protection (NAP) is a Microsoft technology for controlling network access to a computer host</a:t>
            </a:r>
          </a:p>
          <a:p>
            <a:pPr lvl="1"/>
            <a:r>
              <a:rPr lang="en-US" dirty="0"/>
              <a:t>Based on measuring the system health of the connecting machine, including patch levels of the OS, antivirus protection, and system policies.</a:t>
            </a:r>
          </a:p>
          <a:p>
            <a:endParaRPr lang="en-US" dirty="0"/>
          </a:p>
          <a:p>
            <a:r>
              <a:rPr lang="en-US" dirty="0"/>
              <a:t>Network Admission Control (NAC) is Cisco’s technology for controlling network admission.</a:t>
            </a:r>
          </a:p>
          <a:p>
            <a:pPr lvl="1"/>
            <a:r>
              <a:rPr lang="en-US" dirty="0"/>
              <a:t>Built around an appliance that enforces policies chosen by the network administrator.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1028019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Agent and Agentless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In agent-based solutions, code is stored on the host machine for activation and use at time of connection.</a:t>
            </a:r>
          </a:p>
          <a:p>
            <a:endParaRPr lang="en-US" dirty="0"/>
          </a:p>
          <a:p>
            <a:r>
              <a:rPr lang="en-US" dirty="0"/>
              <a:t>In agentless solutions, the code resides on the network and is deployed to memory for use in a machine requesting connections, but since it never persists on the host machine, it is referred to as agentless.</a:t>
            </a:r>
          </a:p>
          <a:p>
            <a:pPr lvl="1"/>
            <a:r>
              <a:rPr lang="en-US" dirty="0"/>
              <a:t>Agentless NAC is often implemented in a Microsoft domain through an Active Directory (AD) controller.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2322615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Out-of-Band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Management of a system across the network can be either in-band or out-of-band. </a:t>
            </a:r>
          </a:p>
          <a:p>
            <a:endParaRPr lang="en-US" dirty="0"/>
          </a:p>
          <a:p>
            <a:r>
              <a:rPr lang="en-US" dirty="0"/>
              <a:t>In </a:t>
            </a:r>
            <a:r>
              <a:rPr lang="en-US" b="1" dirty="0"/>
              <a:t>in-band management </a:t>
            </a:r>
            <a:r>
              <a:rPr lang="en-US" dirty="0"/>
              <a:t>systems, the management channel is the same channel as the data channel. </a:t>
            </a:r>
          </a:p>
          <a:p>
            <a:pPr lvl="1"/>
            <a:r>
              <a:rPr lang="en-US" dirty="0"/>
              <a:t>This has an advantage in physical connection simplicity and a disadvantage that if a problem occurs due to data flows, the management commands may not be able to access the device. </a:t>
            </a:r>
          </a:p>
          <a:p>
            <a:pPr lvl="1"/>
            <a:r>
              <a:rPr lang="en-US" dirty="0"/>
              <a:t>For important network devices and services, an out-of-band management channel is recommended. </a:t>
            </a:r>
          </a:p>
          <a:p>
            <a:endParaRPr lang="en-US" dirty="0"/>
          </a:p>
          <a:p>
            <a:r>
              <a:rPr lang="en-US" b="1" dirty="0"/>
              <a:t>Out-of-band management </a:t>
            </a:r>
            <a:r>
              <a:rPr lang="en-US" dirty="0"/>
              <a:t>channels are physically separate connections, via separate interfaces that permit the active management of a device even when the data channel is blocked for some reason.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1831933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Port Security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Port security is a capability provided by switches that enables you to control which devices and how many of them are allowed to connect via each port on a switch. </a:t>
            </a:r>
          </a:p>
          <a:p>
            <a:endParaRPr lang="en-US" dirty="0"/>
          </a:p>
          <a:p>
            <a:r>
              <a:rPr lang="en-US" dirty="0"/>
              <a:t>Port security operates through the use of MAC addresses.</a:t>
            </a:r>
          </a:p>
          <a:p>
            <a:endParaRPr lang="en-US" dirty="0"/>
          </a:p>
          <a:p>
            <a:r>
              <a:rPr lang="en-US" dirty="0"/>
              <a:t>Port address security based on Media Access Control (MAC) addresses can determine whether a packet is allowed or blocked from a connection. </a:t>
            </a:r>
          </a:p>
          <a:p>
            <a:endParaRPr lang="en-US" dirty="0"/>
          </a:p>
          <a:p>
            <a:r>
              <a:rPr lang="en-US" dirty="0"/>
              <a:t>This is the very function that a firewall uses for its determination, and this same functionality is what allows an 802.1X device to act as an “edge device.”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272113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Port Security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Three variants:</a:t>
            </a:r>
          </a:p>
          <a:p>
            <a:pPr lvl="1"/>
            <a:r>
              <a:rPr lang="en-US" u="sng" dirty="0"/>
              <a:t>Static learning</a:t>
            </a:r>
          </a:p>
          <a:p>
            <a:pPr lvl="2"/>
            <a:r>
              <a:rPr lang="en-US" dirty="0"/>
              <a:t>A specific MAC address is assigned to a port. This is useful for fixed, dedicated hardware connections. </a:t>
            </a:r>
          </a:p>
          <a:p>
            <a:pPr lvl="1"/>
            <a:r>
              <a:rPr lang="en-US" u="sng" dirty="0"/>
              <a:t>Dynamic learning</a:t>
            </a:r>
          </a:p>
          <a:p>
            <a:pPr lvl="2"/>
            <a:r>
              <a:rPr lang="en-US" dirty="0"/>
              <a:t>Allows the switch to learn MAC addresses when they connect.</a:t>
            </a:r>
          </a:p>
          <a:p>
            <a:pPr lvl="1"/>
            <a:r>
              <a:rPr lang="en-US" u="sng" dirty="0"/>
              <a:t>Sticky learning</a:t>
            </a:r>
          </a:p>
          <a:p>
            <a:pPr lvl="2"/>
            <a:r>
              <a:rPr lang="en-US" dirty="0"/>
              <a:t>Also allows multiple devices to a port, but also stores the information in memory that persists through reboots. This prevents the attacker from changing settings through power cycling the switch.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1600349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Broadcast Storm Prevention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Autofit/>
          </a:bodyPr>
          <a:lstStyle/>
          <a:p>
            <a:r>
              <a:rPr lang="en-US" sz="1600" dirty="0"/>
              <a:t>One form of attack is a flood. </a:t>
            </a:r>
          </a:p>
          <a:p>
            <a:endParaRPr lang="en-US" sz="1600" dirty="0"/>
          </a:p>
          <a:p>
            <a:r>
              <a:rPr lang="en-US" sz="1600" dirty="0"/>
              <a:t>There are numerous types of flooding attacks: ping floods, SYN floods, ICMP floods (Smurf attacks), and traffic flooding. </a:t>
            </a:r>
          </a:p>
          <a:p>
            <a:endParaRPr lang="en-US" sz="1600" dirty="0"/>
          </a:p>
          <a:p>
            <a:r>
              <a:rPr lang="en-US" sz="1600" dirty="0"/>
              <a:t>Flooding attacks are used as a form of denial of service (DoS) to a network or system. </a:t>
            </a:r>
          </a:p>
          <a:p>
            <a:endParaRPr lang="en-US" sz="1600" dirty="0"/>
          </a:p>
          <a:p>
            <a:r>
              <a:rPr lang="en-US" sz="1600" dirty="0"/>
              <a:t>Detecting flooding attacks is relatively easy, but there is a difference between detecting the attack and mitigating the attack. </a:t>
            </a:r>
          </a:p>
          <a:p>
            <a:endParaRPr lang="en-US" sz="1600" dirty="0"/>
          </a:p>
          <a:p>
            <a:r>
              <a:rPr lang="en-US" sz="1600" dirty="0"/>
              <a:t>Flooding can be actively managed through firewalls and IDS/IPS solutions by dropping connections or managing traffic. </a:t>
            </a:r>
          </a:p>
          <a:p>
            <a:endParaRPr lang="en-US" sz="1600" dirty="0"/>
          </a:p>
          <a:p>
            <a:r>
              <a:rPr lang="en-US" sz="1600" dirty="0"/>
              <a:t>Flood guards act by managing traffic flows. </a:t>
            </a:r>
          </a:p>
          <a:p>
            <a:endParaRPr lang="en-US" sz="1600" dirty="0"/>
          </a:p>
          <a:p>
            <a:r>
              <a:rPr lang="en-US" sz="1600" dirty="0"/>
              <a:t>By monitoring the traffic rate and percentage of bandwidth occupied by broadcast, multicast, and unicast traffic, a flood guard can detect when to block traffic to manage flooding.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3010991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it-IT" sz="4000" b="1" dirty="0"/>
              <a:t>Bridge Protocol Data Unit (BPDU) Guard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To manage the Spanning Tree Protocol (STP), devices and switches can use Bridge Protocol Data Units (BPDUs) packets. </a:t>
            </a:r>
          </a:p>
          <a:p>
            <a:endParaRPr lang="en-US" dirty="0"/>
          </a:p>
          <a:p>
            <a:r>
              <a:rPr lang="en-US" dirty="0"/>
              <a:t>These are specially crafted messages with frames that contain information about the Spanning Tree Protocol. </a:t>
            </a:r>
          </a:p>
          <a:p>
            <a:endParaRPr lang="en-US" dirty="0"/>
          </a:p>
          <a:p>
            <a:r>
              <a:rPr lang="en-US" dirty="0"/>
              <a:t>The issue with BPDU packets is, while necessary in some circumstances, their use results in a recalculation of the STP, and this consumes resources. </a:t>
            </a:r>
          </a:p>
          <a:p>
            <a:endParaRPr lang="en-US" dirty="0"/>
          </a:p>
          <a:p>
            <a:r>
              <a:rPr lang="en-US" dirty="0"/>
              <a:t>An attacker can issue multiple BPDU packets to a system to force multiple recalculations that serve as a network denial of service attack. </a:t>
            </a:r>
          </a:p>
          <a:p>
            <a:endParaRPr lang="en-US" dirty="0"/>
          </a:p>
          <a:p>
            <a:r>
              <a:rPr lang="en-US" dirty="0"/>
              <a:t>To prevent this form of attack, edge devices can be configured with Bridge Protocol Data Unit (BPDU) guards that detect and drop these packets. </a:t>
            </a:r>
          </a:p>
          <a:p>
            <a:endParaRPr lang="en-US" dirty="0"/>
          </a:p>
          <a:p>
            <a:r>
              <a:rPr lang="en-US" dirty="0"/>
              <a:t>While this eliminates the use of this functionality from some locations, the resultant protection is worth the minor loss of functionality.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1790935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Loop Prevention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Autofit/>
          </a:bodyPr>
          <a:lstStyle/>
          <a:p>
            <a:r>
              <a:rPr lang="en-US" sz="1600" dirty="0"/>
              <a:t>Switches operate at layer 2 of the OSI reference model, and at this level there is no countdown mechanism to kill packets that get caught in loops or on paths that will never resolve.</a:t>
            </a:r>
          </a:p>
          <a:p>
            <a:endParaRPr lang="en-US" sz="1600" dirty="0"/>
          </a:p>
          <a:p>
            <a:r>
              <a:rPr lang="en-US" sz="1600" dirty="0"/>
              <a:t>This means that a mechanism is needed for loop prevention.</a:t>
            </a:r>
          </a:p>
          <a:p>
            <a:endParaRPr lang="en-US" sz="1600" dirty="0"/>
          </a:p>
          <a:p>
            <a:r>
              <a:rPr lang="en-US" sz="1600" dirty="0"/>
              <a:t>To prevent loops, a technology called spanning trees is employed by virtually all switches. </a:t>
            </a:r>
          </a:p>
          <a:p>
            <a:endParaRPr lang="en-US" sz="1600" dirty="0"/>
          </a:p>
          <a:p>
            <a:r>
              <a:rPr lang="en-US" sz="1600" dirty="0"/>
              <a:t>STP allows for multiple, redundant paths, while breaking loops to ensure a proper broadcast pattern. </a:t>
            </a:r>
          </a:p>
          <a:p>
            <a:endParaRPr lang="en-US" sz="1600" dirty="0"/>
          </a:p>
          <a:p>
            <a:r>
              <a:rPr lang="en-US" sz="1600" dirty="0"/>
              <a:t>STP is a data link layer protocol and is approved in IEEE standards 802.1D, 802.1w, 802.1s, and 802.1Q (VLAN Trunking Protocol). </a:t>
            </a:r>
          </a:p>
          <a:p>
            <a:endParaRPr lang="en-US" sz="1600" dirty="0"/>
          </a:p>
          <a:p>
            <a:r>
              <a:rPr lang="en-US" sz="1600" dirty="0"/>
              <a:t>It acts by trimming connections that are not part of the spanning tree connecting all of the nodes. </a:t>
            </a:r>
          </a:p>
          <a:p>
            <a:endParaRPr lang="en-US" sz="1600" dirty="0"/>
          </a:p>
          <a:p>
            <a:r>
              <a:rPr lang="en-US" sz="1600" dirty="0"/>
              <a:t>STP messages are carried in BPDU frames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391048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Load Balancing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Load balancing involves the use of devices that move loads across a set of resources in an effort not to overload individual servers. </a:t>
            </a:r>
          </a:p>
          <a:p>
            <a:endParaRPr lang="en-US" dirty="0"/>
          </a:p>
          <a:p>
            <a:r>
              <a:rPr lang="en-US" dirty="0"/>
              <a:t>This technique is designed to distribute the processing load over two or more systems. </a:t>
            </a:r>
          </a:p>
          <a:p>
            <a:endParaRPr lang="en-US" dirty="0"/>
          </a:p>
          <a:p>
            <a:r>
              <a:rPr lang="en-US" dirty="0"/>
              <a:t>It is used to help improve resource utilization and throughput but also has the added advantage of increasing the fault tolerance of the overall system since a critical process may be split across several systems.</a:t>
            </a:r>
          </a:p>
          <a:p>
            <a:endParaRPr lang="en-US" dirty="0"/>
          </a:p>
          <a:p>
            <a:r>
              <a:rPr lang="en-US" dirty="0"/>
              <a:t>Load balancing is often utilized for systems handling websites, high-bandwidth file transfers, and large Internet Relay Chat (IRC) networks.</a:t>
            </a:r>
          </a:p>
          <a:p>
            <a:endParaRPr lang="en-US" dirty="0"/>
          </a:p>
          <a:p>
            <a:r>
              <a:rPr lang="en-US" dirty="0"/>
              <a:t>Load balancing is best for stateless systems, as subsequent requests can be handled by any server, not just the one that processed the previous request.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Dynamic Host Configuration Protocol (DHCP) Snooping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Under DHCP, when a system boots up or is connected to the network, it sends out a broadcast query looking for a DHCP server. </a:t>
            </a:r>
          </a:p>
          <a:p>
            <a:endParaRPr lang="en-US" dirty="0"/>
          </a:p>
          <a:p>
            <a:r>
              <a:rPr lang="en-US" dirty="0"/>
              <a:t>All available DHCP servers reply to this request. </a:t>
            </a:r>
          </a:p>
          <a:p>
            <a:endParaRPr lang="en-US" dirty="0"/>
          </a:p>
          <a:p>
            <a:r>
              <a:rPr lang="en-US" dirty="0"/>
              <a:t>Should there be more than one active DHCP server within the network, the client uses the one whose answer reaches them first. </a:t>
            </a:r>
          </a:p>
          <a:p>
            <a:endParaRPr lang="en-US" dirty="0"/>
          </a:p>
          <a:p>
            <a:r>
              <a:rPr lang="en-US" dirty="0"/>
              <a:t>From this DHCP server, the client then receives the address assignment.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1439801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Dynamic Host Configuration Protocol (DHCP) Snooping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The weakness of using the first response received allows a rogue DNS server to reconfigure the network. </a:t>
            </a:r>
          </a:p>
          <a:p>
            <a:endParaRPr lang="en-US" dirty="0"/>
          </a:p>
          <a:p>
            <a:r>
              <a:rPr lang="en-US" dirty="0"/>
              <a:t>A rogue DHCP server can route the client to a different gateway, an attack known as DHCP spoofing. </a:t>
            </a:r>
          </a:p>
          <a:p>
            <a:endParaRPr lang="en-US" dirty="0"/>
          </a:p>
          <a:p>
            <a:r>
              <a:rPr lang="en-US" dirty="0"/>
              <a:t>Attackers can use a fake gateway to record data transfers, obtaining sensitive information, before sending data on to its intended destination, which is known as a man-in-the-middle attack.</a:t>
            </a:r>
          </a:p>
          <a:p>
            <a:endParaRPr lang="en-US" dirty="0"/>
          </a:p>
          <a:p>
            <a:r>
              <a:rPr lang="en-US" dirty="0"/>
              <a:t>Dynamic Host Configuration Protocol (DHCP) snooping is a defensive measure against an attacker that attempts to use a rogue DHCP device. </a:t>
            </a:r>
          </a:p>
          <a:p>
            <a:endParaRPr lang="en-US" dirty="0"/>
          </a:p>
          <a:p>
            <a:r>
              <a:rPr lang="en-US" dirty="0"/>
              <a:t>DHCP snooping prevents malicious DHCP servers from establishing contact by examining DHCP responses at the switch level and not sending those from unauthorized DHCP servers.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346307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it-IT" sz="4000" b="1" dirty="0"/>
              <a:t>Media Access Control (MAC) Filtering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MAC filtering is the selective admission of packets based on a list of approved Media Access Control (MAC) addresses. </a:t>
            </a:r>
          </a:p>
          <a:p>
            <a:endParaRPr lang="en-US" dirty="0"/>
          </a:p>
          <a:p>
            <a:r>
              <a:rPr lang="en-US" dirty="0"/>
              <a:t>Employed on switches, this method is used to provide a means of machine authentication. </a:t>
            </a:r>
          </a:p>
          <a:p>
            <a:endParaRPr lang="en-US" dirty="0"/>
          </a:p>
          <a:p>
            <a:r>
              <a:rPr lang="en-US" dirty="0"/>
              <a:t>In wired networks, this enjoys the protection afforded by the wires, making interception of signals to determine their MAC addresses difficult. </a:t>
            </a:r>
          </a:p>
          <a:p>
            <a:endParaRPr lang="en-US" dirty="0"/>
          </a:p>
          <a:p>
            <a:r>
              <a:rPr lang="en-US" dirty="0"/>
              <a:t>In wireless networks, this same mechanism suffers from the fact that an attacker can see the MAC addresses of all traffic to and from the access point, and then can spoof the MAC addresses that are permitted to communicate via the access point.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1772166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Network Appliances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Network appliances are machines that provide services across a network. </a:t>
            </a:r>
          </a:p>
          <a:p>
            <a:endParaRPr lang="en-US" dirty="0"/>
          </a:p>
          <a:p>
            <a:r>
              <a:rPr lang="en-US" dirty="0"/>
              <a:t>Many network-based functionalities can be effectively managed via network appliances. </a:t>
            </a:r>
          </a:p>
          <a:p>
            <a:endParaRPr lang="en-US" dirty="0"/>
          </a:p>
          <a:p>
            <a:r>
              <a:rPr lang="en-US" dirty="0"/>
              <a:t>Security functions such as jump servers, network-based intrusion detection systems, VPN endpoints, collectors, and aggregators are some common examples. </a:t>
            </a:r>
          </a:p>
          <a:p>
            <a:endParaRPr lang="en-US" dirty="0"/>
          </a:p>
          <a:p>
            <a:r>
              <a:rPr lang="en-US" dirty="0"/>
              <a:t>The next sections contain information on those specifically identified in Security+ objectives.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494557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Jump Servers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a:t>
            </a:r>
            <a:r>
              <a:rPr lang="en-US" b="1" i="1" dirty="0"/>
              <a:t>jump server </a:t>
            </a:r>
            <a:r>
              <a:rPr lang="en-US" dirty="0"/>
              <a:t>is a hardened system on a network specifically used to access devices in a separate security zone. </a:t>
            </a:r>
          </a:p>
          <a:p>
            <a:endParaRPr lang="en-US" dirty="0"/>
          </a:p>
          <a:p>
            <a:r>
              <a:rPr lang="en-US" dirty="0"/>
              <a:t>For someone outside the network to access protected resources inside the network, they first connect to the jump host, and their activities to the internal services are performed via that connection. </a:t>
            </a:r>
          </a:p>
          <a:p>
            <a:endParaRPr lang="en-US" dirty="0"/>
          </a:p>
          <a:p>
            <a:r>
              <a:rPr lang="en-US" dirty="0"/>
              <a:t>Because of specific monitoring and hardening, a jump server can act as a safer alternative than allowing direct outside access. </a:t>
            </a:r>
          </a:p>
          <a:p>
            <a:endParaRPr lang="en-US" dirty="0"/>
          </a:p>
          <a:p>
            <a:r>
              <a:rPr lang="en-US" dirty="0"/>
              <a:t>The level of functionality via a jump host can be controlled, and the activity can be specifically monitored to detect and stop attacks.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4053022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Proxy Servers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dirty="0"/>
              <a:t>Proxy server </a:t>
            </a:r>
            <a:r>
              <a:rPr lang="en-US" dirty="0"/>
              <a:t>can be used to filter out undesirable traffic and prevent employees from accessing potentially hostile websites. </a:t>
            </a:r>
          </a:p>
          <a:p>
            <a:endParaRPr lang="en-US" dirty="0"/>
          </a:p>
          <a:p>
            <a:r>
              <a:rPr lang="en-US" dirty="0"/>
              <a:t>A proxy server takes requests from a client system and forwards them to the destination server on behalf of the client.</a:t>
            </a:r>
          </a:p>
          <a:p>
            <a:endParaRPr lang="en-US" dirty="0"/>
          </a:p>
          <a:p>
            <a:r>
              <a:rPr lang="en-US" dirty="0"/>
              <a:t>Deploying a proxy solution within a network environment is usually done either by setting up the proxy and requiring all client systems to configure their browsers to use the proxy or by deploying an intercepting proxy that actively intercepts all requests without requiring client-side configuration.</a:t>
            </a:r>
          </a:p>
          <a:p>
            <a:r>
              <a:rPr lang="en-US" dirty="0"/>
              <a:t>Proxies are most useful in their ability to control and filter outbound requests.</a:t>
            </a:r>
          </a:p>
          <a:p>
            <a:endParaRPr lang="en-US" dirty="0"/>
          </a:p>
          <a:p>
            <a:r>
              <a:rPr lang="en-US" dirty="0"/>
              <a:t>Administrators also use proxies to enforce corporate acceptable use policies and track use of corporate resources.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1664850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Proxy Servers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Different types of proxies:</a:t>
            </a:r>
          </a:p>
          <a:p>
            <a:endParaRPr lang="en-US" b="1" dirty="0"/>
          </a:p>
          <a:p>
            <a:r>
              <a:rPr lang="en-US" b="1" dirty="0"/>
              <a:t>Forward</a:t>
            </a:r>
          </a:p>
          <a:p>
            <a:pPr lvl="1"/>
            <a:r>
              <a:rPr lang="en-US" dirty="0"/>
              <a:t>A forward proxy operates to forward requests to servers based on a variety of parameters</a:t>
            </a:r>
          </a:p>
          <a:p>
            <a:pPr lvl="1"/>
            <a:r>
              <a:rPr lang="en-US" dirty="0"/>
              <a:t>Forward proxies can be used to bypass firewall restrictions, act as a cache server, and change your IP address (more useful before widespread adoption of NAT). </a:t>
            </a:r>
          </a:p>
          <a:p>
            <a:pPr lvl="1"/>
            <a:r>
              <a:rPr lang="en-US" dirty="0"/>
              <a:t>Forward proxies can be deployed by attackers to get users to use them for “caching purposes” under the guise of speeding up connections, when, in fact, they actually slow down the connection and create a man-in-the-middle attack scenario.</a:t>
            </a:r>
          </a:p>
          <a:p>
            <a:endParaRPr lang="en-US" b="1" dirty="0"/>
          </a:p>
          <a:p>
            <a:r>
              <a:rPr lang="en-US" b="1" dirty="0"/>
              <a:t>Reverse</a:t>
            </a:r>
          </a:p>
          <a:p>
            <a:pPr lvl="1"/>
            <a:r>
              <a:rPr lang="en-US" dirty="0"/>
              <a:t>A reverse proxy is typically installed on the server side of a network connection, often in front of a group of web servers, and intercepts all incoming web requests. </a:t>
            </a:r>
          </a:p>
          <a:p>
            <a:pPr lvl="1"/>
            <a:r>
              <a:rPr lang="en-US" dirty="0"/>
              <a:t>It can perform a number of functions, including traffic filtering, Secure Sockets Layer (SSL)/Transport Layer Security (TLS) decryption, serving of common static content such as graphics, and performing load balancing.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1797111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Network-based Intrusion Detection System (NIDS)/Network-based Intrusion Prevention System (NIPS)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i="1" dirty="0"/>
              <a:t>Network-based intrusion detection systems (NIDSs) </a:t>
            </a:r>
            <a:r>
              <a:rPr lang="en-US" dirty="0"/>
              <a:t>are designed to detect, log, and respond to unauthorized network or host use, both in real time and after the fact.</a:t>
            </a:r>
          </a:p>
          <a:p>
            <a:endParaRPr lang="en-US" dirty="0"/>
          </a:p>
          <a:p>
            <a:r>
              <a:rPr lang="en-US" dirty="0"/>
              <a:t>A </a:t>
            </a:r>
            <a:r>
              <a:rPr lang="en-US" b="1" i="1" dirty="0"/>
              <a:t>network-based intrusion prevention system (NIPS)</a:t>
            </a:r>
            <a:r>
              <a:rPr lang="en-US" b="1" dirty="0"/>
              <a:t> </a:t>
            </a:r>
            <a:r>
              <a:rPr lang="en-US" dirty="0"/>
              <a:t>has as its core an intrusion detection system.</a:t>
            </a:r>
          </a:p>
          <a:p>
            <a:pPr lvl="1"/>
            <a:r>
              <a:rPr lang="en-US" dirty="0"/>
              <a:t>A NIPS can take direct action to block an attack, with its actions governed by rules. By automating the response, a NIPS significantly shortens the response time between detection and action.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3179129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Network-based Intrusion Detection System (NIDS)/Network-based Intrusion Prevention System (NIPS)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Whether network-based or host-based, an IDS will typically consist of several specialized components working together.</a:t>
            </a:r>
          </a:p>
          <a:p>
            <a:endParaRPr lang="en-US" dirty="0"/>
          </a:p>
          <a:p>
            <a:r>
              <a:rPr lang="en-US" i="1" dirty="0"/>
              <a:t>Traffic collector (sensor)</a:t>
            </a:r>
          </a:p>
          <a:p>
            <a:pPr lvl="1"/>
            <a:r>
              <a:rPr lang="en-US" dirty="0"/>
              <a:t>This component collects activity/events for the IDS to examine.</a:t>
            </a:r>
          </a:p>
          <a:p>
            <a:endParaRPr lang="en-US" dirty="0"/>
          </a:p>
          <a:p>
            <a:r>
              <a:rPr lang="en-US" i="1" dirty="0"/>
              <a:t>Analysis engine</a:t>
            </a:r>
          </a:p>
          <a:p>
            <a:pPr lvl="1"/>
            <a:r>
              <a:rPr lang="en-US" dirty="0"/>
              <a:t>This component examines the collected network traffic and compares it to known patterns of suspicious or malicious activity stored in the signature database.</a:t>
            </a:r>
          </a:p>
          <a:p>
            <a:endParaRPr lang="en-US" dirty="0"/>
          </a:p>
          <a:p>
            <a:r>
              <a:rPr lang="en-US" i="1" dirty="0"/>
              <a:t>Signature database</a:t>
            </a:r>
          </a:p>
          <a:p>
            <a:pPr lvl="1"/>
            <a:r>
              <a:rPr lang="en-US" dirty="0"/>
              <a:t>The signature database is a collection of patterns and definitions of known suspicious or malicious activity.</a:t>
            </a:r>
          </a:p>
          <a:p>
            <a:endParaRPr lang="en-US" dirty="0"/>
          </a:p>
          <a:p>
            <a:r>
              <a:rPr lang="en-US" i="1" dirty="0"/>
              <a:t>User interface and reporting</a:t>
            </a:r>
          </a:p>
          <a:p>
            <a:pPr lvl="1"/>
            <a:r>
              <a:rPr lang="en-US" dirty="0"/>
              <a:t>This component interfaces with the human element, providing alerts when appropriate and giving the user a means to interact with and operate the IDS.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613854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Network-based Intrusion Detection System (NIDS)/Network-based Intrusion Prevention System (NIPS)</a:t>
            </a:r>
            <a:endParaRPr lang="en-US" sz="32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pic>
        <p:nvPicPr>
          <p:cNvPr id="6" name="Picture 5">
            <a:extLst>
              <a:ext uri="{FF2B5EF4-FFF2-40B4-BE49-F238E27FC236}">
                <a16:creationId xmlns:a16="http://schemas.microsoft.com/office/drawing/2014/main" id="{0557FB26-D9B1-43E1-8FB1-A8C4747A75A5}"/>
              </a:ext>
            </a:extLst>
          </p:cNvPr>
          <p:cNvPicPr>
            <a:picLocks noChangeAspect="1"/>
          </p:cNvPicPr>
          <p:nvPr/>
        </p:nvPicPr>
        <p:blipFill>
          <a:blip r:embed="rId2"/>
          <a:stretch>
            <a:fillRect/>
          </a:stretch>
        </p:blipFill>
        <p:spPr>
          <a:xfrm>
            <a:off x="1965734" y="2149745"/>
            <a:ext cx="5212532" cy="4206605"/>
          </a:xfrm>
          <a:prstGeom prst="rect">
            <a:avLst/>
          </a:prstGeom>
        </p:spPr>
      </p:pic>
    </p:spTree>
    <p:extLst>
      <p:ext uri="{BB962C8B-B14F-4D97-AF65-F5344CB8AC3E}">
        <p14:creationId xmlns:p14="http://schemas.microsoft.com/office/powerpoint/2010/main" val="324774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Active/Active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In an active/active scheme, all the load balancers are active, sharing the load-balancing duties. </a:t>
            </a:r>
          </a:p>
          <a:p>
            <a:endParaRPr lang="en-US" dirty="0"/>
          </a:p>
          <a:p>
            <a:r>
              <a:rPr lang="en-US" dirty="0"/>
              <a:t>Active/active load balancing can have performance efficiencies, but it is important to watch the overall load. </a:t>
            </a:r>
          </a:p>
          <a:p>
            <a:endParaRPr lang="en-US" dirty="0"/>
          </a:p>
          <a:p>
            <a:r>
              <a:rPr lang="en-US" dirty="0"/>
              <a:t>If the overall load cannot be covered by N – 1 load balancers (that is, one fails), then the failure of a load balancer will lead to session interruption and traffic loss. </a:t>
            </a:r>
          </a:p>
          <a:p>
            <a:endParaRPr lang="en-US" dirty="0"/>
          </a:p>
          <a:p>
            <a:r>
              <a:rPr lang="en-US" dirty="0"/>
              <a:t>Without a standby passive system to recover the lost load, the system will trim the load based on capacity, dropping requests that the system lacks capacity to service.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373651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Network-based Intrusion Detection System (NIDS)/Network-based Intrusion Prevention System (NIPS)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NIDSs/NIPSs can be divided into three categories based on primary methods of detection used:</a:t>
            </a:r>
          </a:p>
          <a:p>
            <a:endParaRPr lang="en-US" dirty="0"/>
          </a:p>
          <a:p>
            <a:pPr lvl="1"/>
            <a:r>
              <a:rPr lang="en-US" b="1" dirty="0"/>
              <a:t>Signature Based</a:t>
            </a:r>
          </a:p>
          <a:p>
            <a:pPr lvl="2"/>
            <a:r>
              <a:rPr lang="en-US" dirty="0"/>
              <a:t>Relies on a predefined set of patterns (called signatures).</a:t>
            </a:r>
          </a:p>
          <a:p>
            <a:pPr lvl="1"/>
            <a:r>
              <a:rPr lang="en-US" b="1" dirty="0"/>
              <a:t>Heuristic/Behavior</a:t>
            </a:r>
          </a:p>
          <a:p>
            <a:pPr lvl="2"/>
            <a:r>
              <a:rPr lang="en-US" dirty="0"/>
              <a:t>The behavioral model relies on a collected set of “normal behavior”—what should happen on the network and is considered “normal” or “acceptable” traffic.</a:t>
            </a:r>
          </a:p>
          <a:p>
            <a:pPr lvl="1"/>
            <a:r>
              <a:rPr lang="en-US" b="1" dirty="0"/>
              <a:t>Anomaly</a:t>
            </a:r>
          </a:p>
          <a:p>
            <a:pPr lvl="2"/>
            <a:r>
              <a:rPr lang="en-US" dirty="0"/>
              <a:t>This detection model is similar to behavior-based methods.</a:t>
            </a:r>
          </a:p>
          <a:p>
            <a:pPr lvl="2"/>
            <a:r>
              <a:rPr lang="en-US" dirty="0"/>
              <a:t>An anomaly is a deviation from an expected pattern or behavior.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611165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Network-based Intrusion Detection System (NIDS)/Network-based Intrusion Prevention System (NIPS)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An </a:t>
            </a:r>
            <a:r>
              <a:rPr lang="en-US" i="1" dirty="0"/>
              <a:t>in-band</a:t>
            </a:r>
            <a:r>
              <a:rPr lang="en-US" dirty="0"/>
              <a:t> NIDS/NIPS is an inline sensor coupled to a NIDS/NIPS that makes its decisions “in band” and enacts changes via the sensor. This has the advantage of high security, but it also has implications related to traffic levels and traffic complexity. In-band solutions work great for protecting network segments that have high-value systems and a limited number of traffic types, such as in front of a set of database servers with serious corporate data, where the only types of access would be via database connections.</a:t>
            </a:r>
          </a:p>
          <a:p>
            <a:endParaRPr lang="en-US" dirty="0"/>
          </a:p>
          <a:p>
            <a:r>
              <a:rPr lang="en-US" dirty="0"/>
              <a:t>An </a:t>
            </a:r>
            <a:r>
              <a:rPr lang="en-US" i="1" dirty="0"/>
              <a:t>out-of-band</a:t>
            </a:r>
            <a:r>
              <a:rPr lang="en-US" dirty="0"/>
              <a:t> system relies on a passive sensor, or set of passive sensors, and has the advantage of greater flexibility in detection across a wider range of traffic types. The disadvantage is the delay in reacting to the positive findings, as the traffic has already passed to the end host.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525901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HSM</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A </a:t>
            </a:r>
            <a:r>
              <a:rPr lang="en-US" i="1" dirty="0"/>
              <a:t>Hardware Security Module (HSM) </a:t>
            </a:r>
            <a:r>
              <a:rPr lang="en-US" dirty="0"/>
              <a:t>is a device used to manage or store encryption keys. It can also assist in cryptographic operations such as encryption, hashing, or the application of digital signatures. </a:t>
            </a:r>
          </a:p>
          <a:p>
            <a:endParaRPr lang="en-US" dirty="0"/>
          </a:p>
          <a:p>
            <a:r>
              <a:rPr lang="en-US" dirty="0"/>
              <a:t>HSMs are typically peripheral devices, connected via USB or a network connection. </a:t>
            </a:r>
          </a:p>
          <a:p>
            <a:endParaRPr lang="en-US" dirty="0"/>
          </a:p>
          <a:p>
            <a:r>
              <a:rPr lang="en-US" dirty="0"/>
              <a:t>HSMs have tamper-protection mechanisms to prevent physical access to the secrets they safeguard. </a:t>
            </a:r>
          </a:p>
          <a:p>
            <a:endParaRPr lang="en-US" dirty="0"/>
          </a:p>
          <a:p>
            <a:r>
              <a:rPr lang="en-US" dirty="0"/>
              <a:t>Because of their dedicated design, they can offer significant performance advantages over general-purpose computers when it comes to cryptographic operations. </a:t>
            </a:r>
          </a:p>
          <a:p>
            <a:endParaRPr lang="en-US" dirty="0"/>
          </a:p>
          <a:p>
            <a:r>
              <a:rPr lang="en-US" dirty="0"/>
              <a:t>When an enterprise has significant levels of cryptographic operations, HSMs can provide throughput efficiencies.</a:t>
            </a:r>
          </a:p>
          <a:p>
            <a:endParaRPr lang="en-US" dirty="0"/>
          </a:p>
          <a:p>
            <a:r>
              <a:rPr lang="en-US" dirty="0"/>
              <a:t>Examples:  KG-175D, KG-250</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52</a:t>
            </a:fld>
            <a:endParaRPr lang="en-US" dirty="0"/>
          </a:p>
        </p:txBody>
      </p:sp>
    </p:spTree>
    <p:extLst>
      <p:ext uri="{BB962C8B-B14F-4D97-AF65-F5344CB8AC3E}">
        <p14:creationId xmlns:p14="http://schemas.microsoft.com/office/powerpoint/2010/main" val="3840290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Sensors</a:t>
            </a:r>
            <a:endParaRPr lang="en-US" sz="28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Sensors are devices that capture data and act upon it. </a:t>
            </a:r>
          </a:p>
          <a:p>
            <a:endParaRPr lang="en-US" dirty="0"/>
          </a:p>
          <a:p>
            <a:r>
              <a:rPr lang="en-US" dirty="0"/>
              <a:t>There are multiple kinds of sensors and various placement scenarios. </a:t>
            </a:r>
          </a:p>
          <a:p>
            <a:endParaRPr lang="en-US" dirty="0"/>
          </a:p>
          <a:p>
            <a:r>
              <a:rPr lang="en-US" dirty="0"/>
              <a:t>Each type of sensor is different, and no single type of sensor can sense everything. </a:t>
            </a:r>
          </a:p>
          <a:p>
            <a:endParaRPr lang="en-US" dirty="0"/>
          </a:p>
          <a:p>
            <a:r>
              <a:rPr lang="en-US" dirty="0"/>
              <a:t>Sensors can be divided into two types based on where they are placed: network and host.</a:t>
            </a:r>
          </a:p>
          <a:p>
            <a:endParaRPr lang="en-US" dirty="0"/>
          </a:p>
          <a:p>
            <a:r>
              <a:rPr lang="en-US" dirty="0"/>
              <a:t>Sensors have several different actions they can take they can report on what they observe, they can use multiple readings to match a pattern and create an event, and they can act based on proscribed rules.</a:t>
            </a:r>
          </a:p>
          <a:p>
            <a:endParaRPr lang="en-US" dirty="0"/>
          </a:p>
          <a:p>
            <a:r>
              <a:rPr lang="en-US" dirty="0"/>
              <a:t>Not all sensors can take all actions, and the application of specific sensors is part of a monitoring and control deployment strategy.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53</a:t>
            </a:fld>
            <a:endParaRPr lang="en-US" dirty="0"/>
          </a:p>
        </p:txBody>
      </p:sp>
    </p:spTree>
    <p:extLst>
      <p:ext uri="{BB962C8B-B14F-4D97-AF65-F5344CB8AC3E}">
        <p14:creationId xmlns:p14="http://schemas.microsoft.com/office/powerpoint/2010/main" val="12379356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Collectors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Collectors are sensors, or concentrators that combine multiple sensors, that collect data for processing by other systems. </a:t>
            </a:r>
          </a:p>
          <a:p>
            <a:endParaRPr lang="en-US" sz="2800" dirty="0"/>
          </a:p>
          <a:p>
            <a:r>
              <a:rPr lang="en-US" sz="2800" dirty="0"/>
              <a:t>Collectors are subject to the same placement rules and limitations as sensors.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54</a:t>
            </a:fld>
            <a:endParaRPr lang="en-US" dirty="0"/>
          </a:p>
        </p:txBody>
      </p:sp>
    </p:spTree>
    <p:extLst>
      <p:ext uri="{BB962C8B-B14F-4D97-AF65-F5344CB8AC3E}">
        <p14:creationId xmlns:p14="http://schemas.microsoft.com/office/powerpoint/2010/main" val="3287875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Aggregators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An aggregator is a device that takes multiple inputs and combines them to a single output. </a:t>
            </a:r>
          </a:p>
          <a:p>
            <a:endParaRPr lang="en-US" sz="2800" dirty="0"/>
          </a:p>
          <a:p>
            <a:r>
              <a:rPr lang="en-US" sz="2800" dirty="0"/>
              <a:t>Think of it as a many-to-one type of device. </a:t>
            </a:r>
          </a:p>
          <a:p>
            <a:endParaRPr lang="en-US" sz="2800" dirty="0"/>
          </a:p>
          <a:p>
            <a:r>
              <a:rPr lang="en-US" sz="2800" dirty="0"/>
              <a:t>It is placed upstream from the multitude of devices and can take the place of a router or a much larger switch.</a:t>
            </a:r>
          </a:p>
          <a:p>
            <a:endParaRPr lang="en-US" sz="2800" dirty="0"/>
          </a:p>
          <a:p>
            <a:r>
              <a:rPr lang="en-US" sz="2800" dirty="0"/>
              <a:t>Example: Aggregation switch</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55</a:t>
            </a:fld>
            <a:endParaRPr lang="en-US" dirty="0"/>
          </a:p>
        </p:txBody>
      </p:sp>
    </p:spTree>
    <p:extLst>
      <p:ext uri="{BB962C8B-B14F-4D97-AF65-F5344CB8AC3E}">
        <p14:creationId xmlns:p14="http://schemas.microsoft.com/office/powerpoint/2010/main" val="19722804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Firewalls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 firewall can be hardware, software, or a combination of both whose purpose is to enforce a set of network security policies across network connections.</a:t>
            </a:r>
          </a:p>
          <a:p>
            <a:endParaRPr lang="en-US" dirty="0"/>
          </a:p>
          <a:p>
            <a:r>
              <a:rPr lang="en-US" dirty="0"/>
              <a:t>The heart of a firewall is the set of security policies that it enforces. </a:t>
            </a:r>
          </a:p>
          <a:p>
            <a:endParaRPr lang="en-US" dirty="0"/>
          </a:p>
          <a:p>
            <a:r>
              <a:rPr lang="en-US" dirty="0"/>
              <a:t>Management determines what is allowed in the form of network traffic between devices, and these policies are used to build rulesets for the firewall devices used to filter network traffic across the network.</a:t>
            </a:r>
          </a:p>
          <a:p>
            <a:endParaRPr lang="en-US" dirty="0"/>
          </a:p>
          <a:p>
            <a:r>
              <a:rPr lang="en-US" dirty="0"/>
              <a:t>Security policies are rules that define what traffic is permissible and what traffic is to be blocked or denied.</a:t>
            </a:r>
          </a:p>
          <a:p>
            <a:endParaRPr lang="en-US" dirty="0"/>
          </a:p>
          <a:p>
            <a:r>
              <a:rPr lang="en-US" dirty="0"/>
              <a:t>A key to setting security policies for firewalls is the same as for other security policies—the principle of least access: allow only the necessary access for a function; block or deny all unneeded functionality.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56</a:t>
            </a:fld>
            <a:endParaRPr lang="en-US" dirty="0"/>
          </a:p>
        </p:txBody>
      </p:sp>
    </p:spTree>
    <p:extLst>
      <p:ext uri="{BB962C8B-B14F-4D97-AF65-F5344CB8AC3E}">
        <p14:creationId xmlns:p14="http://schemas.microsoft.com/office/powerpoint/2010/main" val="2279063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Firewalls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At a minimum, your organization’s connection to the Internet should pass through a firewall. </a:t>
            </a:r>
          </a:p>
          <a:p>
            <a:endParaRPr lang="en-US" dirty="0"/>
          </a:p>
          <a:p>
            <a:r>
              <a:rPr lang="en-US" dirty="0"/>
              <a:t>This firewall should block all network traffic except that specifically authorized by the organization. </a:t>
            </a:r>
          </a:p>
          <a:p>
            <a:endParaRPr lang="en-US" dirty="0"/>
          </a:p>
          <a:p>
            <a:r>
              <a:rPr lang="en-US" dirty="0"/>
              <a:t>Blocking communications on a port is simple—just tell the firewall to close the port. </a:t>
            </a:r>
          </a:p>
          <a:p>
            <a:endParaRPr lang="en-US" dirty="0"/>
          </a:p>
          <a:p>
            <a:r>
              <a:rPr lang="en-US" dirty="0"/>
              <a:t>The issue comes in deciding what services are needed and by whom, and thus which ports should be open, and which should be closed. </a:t>
            </a:r>
          </a:p>
          <a:p>
            <a:endParaRPr lang="en-US" dirty="0"/>
          </a:p>
          <a:p>
            <a:r>
              <a:rPr lang="en-US" dirty="0"/>
              <a:t>This is what makes a security policy useful. The perfect set of network security policies, for a firewall, is one that the end user never sees and that never allows even a single unauthorized packet to enter the network.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57</a:t>
            </a:fld>
            <a:endParaRPr lang="en-US" dirty="0"/>
          </a:p>
        </p:txBody>
      </p:sp>
    </p:spTree>
    <p:extLst>
      <p:ext uri="{BB962C8B-B14F-4D97-AF65-F5344CB8AC3E}">
        <p14:creationId xmlns:p14="http://schemas.microsoft.com/office/powerpoint/2010/main" val="4036255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Firewalls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To develop a complete and comprehensive security policy, you first need to have a complete and comprehensive understanding of your network resources and their uses.</a:t>
            </a:r>
          </a:p>
          <a:p>
            <a:endParaRPr lang="en-US" sz="2800" dirty="0"/>
          </a:p>
          <a:p>
            <a:r>
              <a:rPr lang="en-US" sz="2800" dirty="0"/>
              <a:t>Firewalls are designed to block attacks before they reach a target machine. </a:t>
            </a:r>
          </a:p>
          <a:p>
            <a:endParaRPr lang="en-US" sz="2800" dirty="0"/>
          </a:p>
          <a:p>
            <a:r>
              <a:rPr lang="en-US" sz="2800" dirty="0"/>
              <a:t>Common targets are web servers, e-mail servers, DNS servers, FTP services, and databases.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58</a:t>
            </a:fld>
            <a:endParaRPr lang="en-US" dirty="0"/>
          </a:p>
        </p:txBody>
      </p:sp>
    </p:spTree>
    <p:extLst>
      <p:ext uri="{BB962C8B-B14F-4D97-AF65-F5344CB8AC3E}">
        <p14:creationId xmlns:p14="http://schemas.microsoft.com/office/powerpoint/2010/main" val="483209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Firewalls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Types of firewalls:</a:t>
            </a:r>
          </a:p>
          <a:p>
            <a:pPr lvl="1"/>
            <a:r>
              <a:rPr lang="en-US" sz="2800" dirty="0"/>
              <a:t>Web Application Firewall (WAF)</a:t>
            </a:r>
          </a:p>
          <a:p>
            <a:pPr lvl="1"/>
            <a:r>
              <a:rPr lang="en-US" sz="2800" dirty="0"/>
              <a:t>NGFW</a:t>
            </a:r>
          </a:p>
          <a:p>
            <a:pPr lvl="1"/>
            <a:r>
              <a:rPr lang="en-US" sz="2800" dirty="0"/>
              <a:t>Stateful vs Stateless</a:t>
            </a:r>
          </a:p>
          <a:p>
            <a:pPr lvl="1"/>
            <a:r>
              <a:rPr lang="en-US" sz="2800" dirty="0"/>
              <a:t>Unified Threat Management</a:t>
            </a:r>
          </a:p>
          <a:p>
            <a:pPr lvl="1"/>
            <a:r>
              <a:rPr lang="en-US" sz="2800" dirty="0"/>
              <a:t>Network Address Translation (NAT) Gateway</a:t>
            </a:r>
          </a:p>
          <a:p>
            <a:pPr lvl="1"/>
            <a:r>
              <a:rPr lang="en-US" sz="2800" dirty="0"/>
              <a:t>Content/URL filter</a:t>
            </a:r>
          </a:p>
          <a:p>
            <a:pPr lvl="1"/>
            <a:r>
              <a:rPr lang="en-US" sz="2800" dirty="0"/>
              <a:t>Open Source vs. Proprietary</a:t>
            </a:r>
          </a:p>
          <a:p>
            <a:pPr lvl="1"/>
            <a:r>
              <a:rPr lang="en-US" sz="2800" dirty="0"/>
              <a:t>Hardware vs. Software</a:t>
            </a:r>
          </a:p>
          <a:p>
            <a:pPr lvl="1"/>
            <a:r>
              <a:rPr lang="en-US" sz="2800" dirty="0"/>
              <a:t>Appliance vs. Host Based vs. Virtual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59</a:t>
            </a:fld>
            <a:endParaRPr lang="en-US" dirty="0"/>
          </a:p>
        </p:txBody>
      </p:sp>
    </p:spTree>
    <p:extLst>
      <p:ext uri="{BB962C8B-B14F-4D97-AF65-F5344CB8AC3E}">
        <p14:creationId xmlns:p14="http://schemas.microsoft.com/office/powerpoint/2010/main" val="287581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Active/Passive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For high-availability solutions, having a single load balancer creates a single point of failure (SPOF). </a:t>
            </a:r>
          </a:p>
          <a:p>
            <a:endParaRPr lang="en-US" dirty="0"/>
          </a:p>
          <a:p>
            <a:r>
              <a:rPr lang="en-US" dirty="0"/>
              <a:t>It is common to have multiple load balancers involved in the balancing work. </a:t>
            </a:r>
          </a:p>
          <a:p>
            <a:endParaRPr lang="en-US" dirty="0"/>
          </a:p>
          <a:p>
            <a:r>
              <a:rPr lang="en-US" dirty="0"/>
              <a:t>In an active/passive scheme, the primary load balancer is actively doing the balancing while the secondary load balancer passively observes and is ready to step in any time the primary system fails.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12755587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Access Control List (ACL)</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Access Controls Lists provide the system information as to what objects are permitted which actions. </a:t>
            </a:r>
          </a:p>
          <a:p>
            <a:endParaRPr lang="en-US" dirty="0"/>
          </a:p>
          <a:p>
            <a:r>
              <a:rPr lang="en-US" dirty="0"/>
              <a:t>In the case of networks, ACLs can control who gets to change the network parameters via configurations, who gets to pass specific firewalls, and a host of other decisions. </a:t>
            </a:r>
          </a:p>
          <a:p>
            <a:endParaRPr lang="en-US" dirty="0"/>
          </a:p>
          <a:p>
            <a:r>
              <a:rPr lang="en-US" dirty="0"/>
              <a:t>The concept of having a list of allowed users, or ACL, is widely used by networks to manage the network security aspects.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60</a:t>
            </a:fld>
            <a:endParaRPr lang="en-US" dirty="0"/>
          </a:p>
        </p:txBody>
      </p:sp>
    </p:spTree>
    <p:extLst>
      <p:ext uri="{BB962C8B-B14F-4D97-AF65-F5344CB8AC3E}">
        <p14:creationId xmlns:p14="http://schemas.microsoft.com/office/powerpoint/2010/main" val="343210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Route Security</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Routing is the basis of interconnecting networks that comprise the Internet. </a:t>
            </a:r>
          </a:p>
          <a:p>
            <a:endParaRPr lang="en-US" dirty="0"/>
          </a:p>
          <a:p>
            <a:r>
              <a:rPr lang="en-US" dirty="0"/>
              <a:t>Packets cross the networks to move information from source to destination. </a:t>
            </a:r>
          </a:p>
          <a:p>
            <a:endParaRPr lang="en-US" dirty="0"/>
          </a:p>
          <a:p>
            <a:r>
              <a:rPr lang="en-US" dirty="0"/>
              <a:t>Depending on where the source and destination are with respect to each other, the route a packet takes can be wide ranging, from simple and short to complex and long. </a:t>
            </a:r>
          </a:p>
          <a:p>
            <a:endParaRPr lang="en-US" dirty="0"/>
          </a:p>
          <a:p>
            <a:r>
              <a:rPr lang="en-US" dirty="0"/>
              <a:t>The protocols used to connect the various networks range from simple, like the Internet Protocol (IP), to more complex, such as BGP, IS-IS, OSPF, EIGRP, and RIPv2. </a:t>
            </a:r>
          </a:p>
          <a:p>
            <a:endParaRPr lang="en-US" dirty="0"/>
          </a:p>
          <a:p>
            <a:r>
              <a:rPr lang="en-US" dirty="0"/>
              <a:t>Maintaining route security is part of the function of each of these protocols, and each serves to fulfill a specific needed functionality in connecting networks.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61</a:t>
            </a:fld>
            <a:endParaRPr lang="en-US" dirty="0"/>
          </a:p>
        </p:txBody>
      </p:sp>
    </p:spTree>
    <p:extLst>
      <p:ext uri="{BB962C8B-B14F-4D97-AF65-F5344CB8AC3E}">
        <p14:creationId xmlns:p14="http://schemas.microsoft.com/office/powerpoint/2010/main" val="245778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Quality of Service (QoS)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Quality of Service (QoS) is the use of specific technologies on a network to guarantee its ability to manage traffic based on a variety of indicators. </a:t>
            </a:r>
          </a:p>
          <a:p>
            <a:endParaRPr lang="en-US" dirty="0"/>
          </a:p>
          <a:p>
            <a:r>
              <a:rPr lang="en-US" dirty="0"/>
              <a:t>High-bandwidth, real-time traffic, such as Voice over IP (VoIP), video conferencing, and video-on-demand, has a high sensitivity to network issues such as latency and jitter. </a:t>
            </a:r>
          </a:p>
          <a:p>
            <a:endParaRPr lang="en-US" dirty="0"/>
          </a:p>
          <a:p>
            <a:r>
              <a:rPr lang="en-US" dirty="0"/>
              <a:t>QoS technologies are used to manage network conditions such as bandwidth (throughput), latency (delay), jitter (variance in latency), and error rates. </a:t>
            </a:r>
          </a:p>
          <a:p>
            <a:endParaRPr lang="en-US" dirty="0"/>
          </a:p>
          <a:p>
            <a:r>
              <a:rPr lang="en-US" dirty="0"/>
              <a:t>They do this by providing differentiated handling and capacity allocation to specific flows based on packet type and source. </a:t>
            </a:r>
          </a:p>
          <a:p>
            <a:endParaRPr lang="en-US" dirty="0"/>
          </a:p>
          <a:p>
            <a:r>
              <a:rPr lang="en-US" dirty="0"/>
              <a:t>QoS enables network administrators to assign the priority in which packets are handled as well as the amount of bandwidth afforded to that application or traffic flow.</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62</a:t>
            </a:fld>
            <a:endParaRPr lang="en-US" dirty="0"/>
          </a:p>
        </p:txBody>
      </p:sp>
    </p:spTree>
    <p:extLst>
      <p:ext uri="{BB962C8B-B14F-4D97-AF65-F5344CB8AC3E}">
        <p14:creationId xmlns:p14="http://schemas.microsoft.com/office/powerpoint/2010/main" val="478047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Implications of IPv6</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128-bit hexadecimal address</a:t>
            </a:r>
          </a:p>
          <a:p>
            <a:endParaRPr lang="en-US" sz="2800" dirty="0"/>
          </a:p>
          <a:p>
            <a:r>
              <a:rPr lang="en-US" sz="2800" dirty="0"/>
              <a:t>IPv6 enables end-to-end encryption, which is great for communication security but bad for network monitoring. </a:t>
            </a:r>
          </a:p>
          <a:p>
            <a:endParaRPr lang="en-US" sz="2800" dirty="0"/>
          </a:p>
          <a:p>
            <a:r>
              <a:rPr lang="en-US" sz="2800" dirty="0"/>
              <a:t>IPv6 uses the </a:t>
            </a:r>
            <a:r>
              <a:rPr lang="en-US" sz="2800" b="1" dirty="0"/>
              <a:t>Secure Neighbor Discovery (SEND)</a:t>
            </a:r>
            <a:r>
              <a:rPr lang="en-US" sz="2800" dirty="0"/>
              <a:t> protocol, which alleviates ARP poisoning attacks.</a:t>
            </a:r>
          </a:p>
          <a:p>
            <a:endParaRPr lang="en-US" sz="2800" dirty="0"/>
          </a:p>
          <a:p>
            <a:r>
              <a:rPr lang="en-US" sz="2800" dirty="0"/>
              <a:t>NAT not necessary in IPv6</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63</a:t>
            </a:fld>
            <a:endParaRPr lang="en-US" dirty="0"/>
          </a:p>
        </p:txBody>
      </p:sp>
    </p:spTree>
    <p:extLst>
      <p:ext uri="{BB962C8B-B14F-4D97-AF65-F5344CB8AC3E}">
        <p14:creationId xmlns:p14="http://schemas.microsoft.com/office/powerpoint/2010/main" val="3885641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Port Spanning/Port Mirroring</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Most enterprise switches have the ability to copy the activity of one or more ports through a </a:t>
            </a:r>
            <a:r>
              <a:rPr lang="en-US" b="1" dirty="0"/>
              <a:t>Switch Port Analyzer (SPAN)</a:t>
            </a:r>
            <a:r>
              <a:rPr lang="en-US" dirty="0"/>
              <a:t> port, also known as a port mirror. </a:t>
            </a:r>
          </a:p>
          <a:p>
            <a:endParaRPr lang="en-US" dirty="0"/>
          </a:p>
          <a:p>
            <a:r>
              <a:rPr lang="en-US" dirty="0"/>
              <a:t>This traffic can then be sent to a device for analysis. Port mirrors can have issues when traffic levels get heavy, as the aggregate SPAN traffic can exceed the throughput of the device. </a:t>
            </a:r>
          </a:p>
          <a:p>
            <a:endParaRPr lang="en-US" dirty="0"/>
          </a:p>
          <a:p>
            <a:r>
              <a:rPr lang="en-US" dirty="0"/>
              <a:t>For example, a 16-port switch, with each port running at 100 Mbps, can have traffic levels of 1.6 GB if all circuits are maxed, which gives you a good idea of why this technology can have issues in high-traffic environments.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64</a:t>
            </a:fld>
            <a:endParaRPr lang="en-US" dirty="0"/>
          </a:p>
        </p:txBody>
      </p:sp>
    </p:spTree>
    <p:extLst>
      <p:ext uri="{BB962C8B-B14F-4D97-AF65-F5344CB8AC3E}">
        <p14:creationId xmlns:p14="http://schemas.microsoft.com/office/powerpoint/2010/main" val="2181882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Port Taps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 </a:t>
            </a:r>
            <a:r>
              <a:rPr lang="en-US" b="1" dirty="0"/>
              <a:t>Test Access Point (TAP) </a:t>
            </a:r>
            <a:r>
              <a:rPr lang="en-US" dirty="0"/>
              <a:t>is a passive signal-copying mechanism installed between two points on the network. </a:t>
            </a:r>
          </a:p>
          <a:p>
            <a:endParaRPr lang="en-US" dirty="0"/>
          </a:p>
          <a:p>
            <a:r>
              <a:rPr lang="en-US" dirty="0"/>
              <a:t>The TAP can copy all packets it receives, rebuilding a copy of all messages. </a:t>
            </a:r>
          </a:p>
          <a:p>
            <a:endParaRPr lang="en-US" dirty="0"/>
          </a:p>
          <a:p>
            <a:r>
              <a:rPr lang="en-US" dirty="0"/>
              <a:t>TAPs provide the one distinct advantage of not being overwhelmed by traffic levels, at least not in the process of data collection. </a:t>
            </a:r>
          </a:p>
          <a:p>
            <a:endParaRPr lang="en-US" dirty="0"/>
          </a:p>
          <a:p>
            <a:r>
              <a:rPr lang="en-US" dirty="0"/>
              <a:t>The primary disadvantage is that a TAP is a separate piece of hardware and adds to network costs. </a:t>
            </a:r>
          </a:p>
          <a:p>
            <a:endParaRPr lang="en-US" dirty="0"/>
          </a:p>
          <a:p>
            <a:r>
              <a:rPr lang="en-US" dirty="0"/>
              <a:t>Unauthorized TAPs can present a security threat, as they make a connection available for monitoring and altering traffic as a man-in-the-middle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65</a:t>
            </a:fld>
            <a:endParaRPr lang="en-US" dirty="0"/>
          </a:p>
        </p:txBody>
      </p:sp>
    </p:spTree>
    <p:extLst>
      <p:ext uri="{BB962C8B-B14F-4D97-AF65-F5344CB8AC3E}">
        <p14:creationId xmlns:p14="http://schemas.microsoft.com/office/powerpoint/2010/main" val="2245251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Monitoring Services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dirty="0"/>
              <a:t>Network Security Monitoring (NSM) </a:t>
            </a:r>
            <a:r>
              <a:rPr lang="en-US" dirty="0"/>
              <a:t>is the process of collecting and analyzing network data to detect unauthorized activity. </a:t>
            </a:r>
          </a:p>
          <a:p>
            <a:endParaRPr lang="en-US" dirty="0"/>
          </a:p>
          <a:p>
            <a:r>
              <a:rPr lang="en-US" dirty="0"/>
              <a:t>NSM is not a way to prevent intrusions, but when deployed inside a network, it can detect where other defenses have failed. </a:t>
            </a:r>
          </a:p>
          <a:p>
            <a:endParaRPr lang="en-US" dirty="0"/>
          </a:p>
          <a:p>
            <a:r>
              <a:rPr lang="en-US" dirty="0"/>
              <a:t>It is like having a local security guard patrolling inside a closed building. </a:t>
            </a:r>
          </a:p>
          <a:p>
            <a:endParaRPr lang="en-US" dirty="0"/>
          </a:p>
          <a:p>
            <a:r>
              <a:rPr lang="en-US" dirty="0"/>
              <a:t>NSM can be deployed as a service, and many firms have an offering to support monitoring services that give an enterprise a means of detecting unauthorized activity.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66</a:t>
            </a:fld>
            <a:endParaRPr lang="en-US" dirty="0"/>
          </a:p>
        </p:txBody>
      </p:sp>
    </p:spTree>
    <p:extLst>
      <p:ext uri="{BB962C8B-B14F-4D97-AF65-F5344CB8AC3E}">
        <p14:creationId xmlns:p14="http://schemas.microsoft.com/office/powerpoint/2010/main" val="1270190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File Integrity Monitors</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File integrity monitors are a series of internal processes that can validate the integrity of OS and application files. </a:t>
            </a:r>
          </a:p>
          <a:p>
            <a:endParaRPr lang="en-US" dirty="0"/>
          </a:p>
          <a:p>
            <a:r>
              <a:rPr lang="en-US" dirty="0"/>
              <a:t>There are OS utilities that can be automated to do this as well as applications to manage this critical task. </a:t>
            </a:r>
          </a:p>
          <a:p>
            <a:endParaRPr lang="en-US" dirty="0"/>
          </a:p>
          <a:p>
            <a:r>
              <a:rPr lang="en-US" dirty="0"/>
              <a:t>Some forms of whitelisting solutions perform this same task, doing a hash check against a known-good value before allowing a program to launch.</a:t>
            </a:r>
          </a:p>
          <a:p>
            <a:endParaRPr lang="en-US" dirty="0"/>
          </a:p>
          <a:p>
            <a:r>
              <a:rPr lang="en-US" dirty="0"/>
              <a:t>File integrity checks operate by taking a hash of the file and comparing this value to an offline store of correct values. If the hashes match, then the file is unaltered.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67</a:t>
            </a:fld>
            <a:endParaRPr lang="en-US" dirty="0"/>
          </a:p>
        </p:txBody>
      </p:sp>
    </p:spTree>
    <p:extLst>
      <p:ext uri="{BB962C8B-B14F-4D97-AF65-F5344CB8AC3E}">
        <p14:creationId xmlns:p14="http://schemas.microsoft.com/office/powerpoint/2010/main" val="36888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Scheduling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dirty="0"/>
              <a:t>Affinity</a:t>
            </a:r>
          </a:p>
          <a:p>
            <a:pPr lvl="1"/>
            <a:r>
              <a:rPr lang="en-US" dirty="0"/>
              <a:t>Affinity-based scheduling is designed to keep a host connected to the same server across a session.</a:t>
            </a:r>
          </a:p>
          <a:p>
            <a:endParaRPr lang="en-US" dirty="0"/>
          </a:p>
          <a:p>
            <a:r>
              <a:rPr lang="en-US" b="1" dirty="0"/>
              <a:t>Round Robin</a:t>
            </a:r>
          </a:p>
          <a:p>
            <a:pPr lvl="1"/>
            <a:r>
              <a:rPr lang="en-US" dirty="0"/>
              <a:t>Round-robin scheduling involves sending each new request to the next server in rotation.</a:t>
            </a:r>
          </a:p>
          <a:p>
            <a:pPr lvl="1"/>
            <a:r>
              <a:rPr lang="en-US" dirty="0"/>
              <a:t>Round-robin and weighted round-robin are scheduling algorithms used for load-balancing strategies.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59234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Virtual IP</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dirty="0"/>
              <a:t>In a load balanced environment, the IP addresses for the target servers of a load balancer will not necessarily match the address associated with the router sending the traffic. </a:t>
            </a:r>
          </a:p>
          <a:p>
            <a:endParaRPr lang="en-US" dirty="0"/>
          </a:p>
          <a:p>
            <a:r>
              <a:rPr lang="en-US" dirty="0"/>
              <a:t>Load balancers handle this through the concept of virtual IP addresses, or virtual IPs, that allow for multiple systems to be reflected back as a single IP address.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13801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Persistence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Persistence is the condition where a system connects to the same target in a load-balanced system. </a:t>
            </a:r>
          </a:p>
          <a:p>
            <a:endParaRPr lang="en-US" dirty="0"/>
          </a:p>
          <a:p>
            <a:r>
              <a:rPr lang="en-US" dirty="0"/>
              <a:t>This can be important for maintaining state and integrity of multiple round-trip events. </a:t>
            </a:r>
          </a:p>
          <a:p>
            <a:endParaRPr lang="en-US" dirty="0"/>
          </a:p>
          <a:p>
            <a:r>
              <a:rPr lang="en-US" dirty="0"/>
              <a:t>Persistence is achieved through affinity-based scheduling of server assets in load balancing. </a:t>
            </a:r>
          </a:p>
          <a:p>
            <a:endParaRPr lang="en-US" dirty="0"/>
          </a:p>
          <a:p>
            <a:r>
              <a:rPr lang="en-US" dirty="0"/>
              <a:t>Example: watching video stream from same media server.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408101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99863EF6-6327-4434-B95A-23D5F3F5A4C2}"/>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8497</TotalTime>
  <Words>6596</Words>
  <Application>Microsoft Office PowerPoint</Application>
  <PresentationFormat>On-screen Show (4:3)</PresentationFormat>
  <Paragraphs>676</Paragraphs>
  <Slides>67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Tahoma</vt:lpstr>
      <vt:lpstr>Verdana</vt:lpstr>
      <vt:lpstr>Office Theme</vt:lpstr>
      <vt:lpstr>PowerPoint Presentation</vt:lpstr>
      <vt:lpstr>Chapter 19 (Domain 3.3) Learning Objectives</vt:lpstr>
      <vt:lpstr>Chapter 19 (Domain 3.3) Learning Objectives</vt:lpstr>
      <vt:lpstr>Load Balancing</vt:lpstr>
      <vt:lpstr>Active/Active</vt:lpstr>
      <vt:lpstr>Active/Passive</vt:lpstr>
      <vt:lpstr>Scheduling</vt:lpstr>
      <vt:lpstr>Virtual IP</vt:lpstr>
      <vt:lpstr>Persistence</vt:lpstr>
      <vt:lpstr>Network Segmentation</vt:lpstr>
      <vt:lpstr>Virtual Local Area Network  (VLAN)</vt:lpstr>
      <vt:lpstr>Virtual Local Area Network  (VLAN)</vt:lpstr>
      <vt:lpstr>Screened Subnet</vt:lpstr>
      <vt:lpstr>Screened Subnet</vt:lpstr>
      <vt:lpstr>Screened Subnet</vt:lpstr>
      <vt:lpstr>Screened Subnet</vt:lpstr>
      <vt:lpstr>East-West Traffic</vt:lpstr>
      <vt:lpstr>Extranet</vt:lpstr>
      <vt:lpstr>Intranet</vt:lpstr>
      <vt:lpstr>Zero Trust</vt:lpstr>
      <vt:lpstr>VIRTUAL PRIVATE NETWORK (VPN)</vt:lpstr>
      <vt:lpstr>VIRTUAL PRIVATE NETWORK (VPN)</vt:lpstr>
      <vt:lpstr>IPSec</vt:lpstr>
      <vt:lpstr>SSL/TLS</vt:lpstr>
      <vt:lpstr>HTML5</vt:lpstr>
      <vt:lpstr>Layer 2 Tunneling Protocol  (L2TP)</vt:lpstr>
      <vt:lpstr>Layer 2 Tunneling Protocol  (L2TP)</vt:lpstr>
      <vt:lpstr>DNS</vt:lpstr>
      <vt:lpstr>DNS Name Resolution (Port 53 UDP)</vt:lpstr>
      <vt:lpstr>DNS Zone Transfer (Port 53 TCP)</vt:lpstr>
      <vt:lpstr>DNS over TCP</vt:lpstr>
      <vt:lpstr>Network Access Control  (NAC)</vt:lpstr>
      <vt:lpstr>Agent and Agentless</vt:lpstr>
      <vt:lpstr>Out-of-Band Management</vt:lpstr>
      <vt:lpstr>Port Security</vt:lpstr>
      <vt:lpstr>Port Security</vt:lpstr>
      <vt:lpstr>Broadcast Storm Prevention</vt:lpstr>
      <vt:lpstr>Bridge Protocol Data Unit (BPDU) Guard</vt:lpstr>
      <vt:lpstr>Loop Prevention</vt:lpstr>
      <vt:lpstr>Dynamic Host Configuration Protocol (DHCP) Snooping</vt:lpstr>
      <vt:lpstr>Dynamic Host Configuration Protocol (DHCP) Snooping</vt:lpstr>
      <vt:lpstr>Media Access Control (MAC) Filtering</vt:lpstr>
      <vt:lpstr>Network Appliances</vt:lpstr>
      <vt:lpstr>Jump Servers</vt:lpstr>
      <vt:lpstr>Proxy Servers</vt:lpstr>
      <vt:lpstr>Proxy Servers</vt:lpstr>
      <vt:lpstr>Network-based Intrusion Detection System (NIDS)/Network-based Intrusion Prevention System (NIPS)</vt:lpstr>
      <vt:lpstr>Network-based Intrusion Detection System (NIDS)/Network-based Intrusion Prevention System (NIPS)</vt:lpstr>
      <vt:lpstr>Network-based Intrusion Detection System (NIDS)/Network-based Intrusion Prevention System (NIPS)</vt:lpstr>
      <vt:lpstr>Network-based Intrusion Detection System (NIDS)/Network-based Intrusion Prevention System (NIPS)</vt:lpstr>
      <vt:lpstr>Network-based Intrusion Detection System (NIDS)/Network-based Intrusion Prevention System (NIPS)</vt:lpstr>
      <vt:lpstr>HSM</vt:lpstr>
      <vt:lpstr>Sensors</vt:lpstr>
      <vt:lpstr>Collectors</vt:lpstr>
      <vt:lpstr>Aggregators</vt:lpstr>
      <vt:lpstr>Firewalls</vt:lpstr>
      <vt:lpstr>Firewalls</vt:lpstr>
      <vt:lpstr>Firewalls</vt:lpstr>
      <vt:lpstr>Firewalls</vt:lpstr>
      <vt:lpstr>Access Control List (ACL)</vt:lpstr>
      <vt:lpstr>Route Security</vt:lpstr>
      <vt:lpstr>Quality of Service (QoS)</vt:lpstr>
      <vt:lpstr>Implications of IPv6</vt:lpstr>
      <vt:lpstr>Port Spanning/Port Mirroring</vt:lpstr>
      <vt:lpstr>Port Taps</vt:lpstr>
      <vt:lpstr>Monitoring Services</vt:lpstr>
      <vt:lpstr>File Integrity Monitors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265</cp:revision>
  <dcterms:created xsi:type="dcterms:W3CDTF">2007-03-12T15:36:22Z</dcterms:created>
  <dcterms:modified xsi:type="dcterms:W3CDTF">2022-09-17T15:35:46Z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