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48"/>
  </p:notesMasterIdLst>
  <p:sldIdLst>
    <p:sldId id="307" r:id="rId5"/>
    <p:sldId id="308" r:id="rId6"/>
    <p:sldId id="310" r:id="rId7"/>
    <p:sldId id="311" r:id="rId8"/>
    <p:sldId id="312" r:id="rId9"/>
    <p:sldId id="313" r:id="rId10"/>
    <p:sldId id="314" r:id="rId11"/>
    <p:sldId id="315" r:id="rId12"/>
    <p:sldId id="317" r:id="rId13"/>
    <p:sldId id="318" r:id="rId14"/>
    <p:sldId id="319" r:id="rId15"/>
    <p:sldId id="320" r:id="rId16"/>
    <p:sldId id="351"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6" autoAdjust="0"/>
    <p:restoredTop sz="88095" autoAdjust="0"/>
  </p:normalViewPr>
  <p:slideViewPr>
    <p:cSldViewPr>
      <p:cViewPr varScale="1">
        <p:scale>
          <a:sx n="75" d="100"/>
          <a:sy n="75" d="100"/>
        </p:scale>
        <p:origin x="1546" y="62"/>
      </p:cViewPr>
      <p:guideLst>
        <p:guide orient="horz" pos="2160"/>
        <p:guide pos="2880"/>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US"/>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US"/>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US"/>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defRPr>
            </a:lvl1pPr>
          </a:lstStyle>
          <a:p>
            <a:pPr>
              <a:defRPr/>
            </a:pPr>
            <a:fld id="{A191EBD5-A87E-4693-A196-409EED94F4B6}" type="slidenum">
              <a:rPr lang="en-US"/>
              <a:pPr>
                <a:defRPr/>
              </a:pPr>
              <a:t>‹#›</a:t>
            </a:fld>
            <a:endParaRPr lang="en-US"/>
          </a:p>
        </p:txBody>
      </p:sp>
    </p:spTree>
    <p:extLst>
      <p:ext uri="{BB962C8B-B14F-4D97-AF65-F5344CB8AC3E}">
        <p14:creationId xmlns:p14="http://schemas.microsoft.com/office/powerpoint/2010/main" val="3051944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a:t>Gain Attention </a:t>
            </a:r>
          </a:p>
        </p:txBody>
      </p:sp>
      <p:sp>
        <p:nvSpPr>
          <p:cNvPr id="94212" name="Slide Number Placeholder 3"/>
          <p:cNvSpPr>
            <a:spLocks noGrp="1"/>
          </p:cNvSpPr>
          <p:nvPr>
            <p:ph type="sldNum" sz="quarter" idx="5"/>
          </p:nvPr>
        </p:nvSpPr>
        <p:spPr>
          <a:noFill/>
        </p:spPr>
        <p:txBody>
          <a:bodyPr/>
          <a:lstStyle/>
          <a:p>
            <a:fld id="{F02DD515-EEAC-4D7D-B2DA-C9CC3E8B6A6D}" type="slidenum">
              <a:rPr lang="en-US" smtClean="0"/>
              <a:pPr/>
              <a:t>1</a:t>
            </a:fld>
            <a:endParaRPr lang="en-US"/>
          </a:p>
        </p:txBody>
      </p:sp>
    </p:spTree>
    <p:extLst>
      <p:ext uri="{BB962C8B-B14F-4D97-AF65-F5344CB8AC3E}">
        <p14:creationId xmlns:p14="http://schemas.microsoft.com/office/powerpoint/2010/main" val="2974487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tclogo"/>
          <p:cNvPicPr>
            <a:picLocks noChangeAspect="1" noChangeArrowheads="1"/>
          </p:cNvPicPr>
          <p:nvPr userDrawn="1"/>
        </p:nvPicPr>
        <p:blipFill>
          <a:blip r:embed="rId2" cstate="print"/>
          <a:srcRect/>
          <a:stretch>
            <a:fillRect/>
          </a:stretch>
        </p:blipFill>
        <p:spPr bwMode="auto">
          <a:xfrm>
            <a:off x="0" y="0"/>
            <a:ext cx="1676400" cy="1524000"/>
          </a:xfrm>
          <a:prstGeom prst="rect">
            <a:avLst/>
          </a:prstGeom>
          <a:noFill/>
          <a:ln w="9525">
            <a:noFill/>
            <a:miter lim="800000"/>
            <a:headEnd/>
            <a:tailEnd/>
          </a:ln>
        </p:spPr>
      </p:pic>
      <p:cxnSp>
        <p:nvCxnSpPr>
          <p:cNvPr id="5" name="Straight Connector 4"/>
          <p:cNvCxnSpPr/>
          <p:nvPr userDrawn="1"/>
        </p:nvCxnSpPr>
        <p:spPr>
          <a:xfrm>
            <a:off x="152400" y="1600200"/>
            <a:ext cx="8763000"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2133600" y="274638"/>
            <a:ext cx="6553200" cy="1143000"/>
          </a:xfrm>
          <a:prstGeom prst="rect">
            <a:avLst/>
          </a:prstGeom>
        </p:spPr>
        <p:txBody>
          <a:bodyPr rtlCol="0">
            <a:normAutofit/>
          </a:bodyPr>
          <a:lstStyle/>
          <a:p>
            <a:r>
              <a:rPr lang="en-US" dirty="0"/>
              <a:t>Click to edit Master title style</a:t>
            </a:r>
          </a:p>
        </p:txBody>
      </p:sp>
      <p:sp>
        <p:nvSpPr>
          <p:cNvPr id="13" name="Content Placeholder 2"/>
          <p:cNvSpPr>
            <a:spLocks noGrp="1"/>
          </p:cNvSpPr>
          <p:nvPr>
            <p:ph idx="1"/>
          </p:nvPr>
        </p:nvSpPr>
        <p:spPr>
          <a:xfrm>
            <a:off x="457200" y="1676400"/>
            <a:ext cx="8229600" cy="4525963"/>
          </a:xfrm>
        </p:spPr>
        <p:txBody>
          <a:bodyPr>
            <a:normAutofit/>
          </a:bodyPr>
          <a:lstStyle>
            <a:lvl1pPr>
              <a:defRPr sz="3200">
                <a:latin typeface="Arial" pitchFamily="34" charset="0"/>
                <a:cs typeface="Arial" pitchFamily="34" charset="0"/>
              </a:defRPr>
            </a:lvl1pPr>
            <a:lvl2pPr>
              <a:defRPr sz="3200">
                <a:latin typeface="Arial" pitchFamily="34" charset="0"/>
                <a:cs typeface="Arial" pitchFamily="34" charset="0"/>
              </a:defRPr>
            </a:lvl2pPr>
            <a:lvl3pPr>
              <a:defRPr sz="3200">
                <a:latin typeface="Arial" pitchFamily="34" charset="0"/>
                <a:cs typeface="Arial" pitchFamily="34" charset="0"/>
              </a:defRPr>
            </a:lvl3pPr>
            <a:lvl4pPr>
              <a:defRPr sz="3200">
                <a:latin typeface="Arial" pitchFamily="34" charset="0"/>
                <a:cs typeface="Arial" pitchFamily="34" charset="0"/>
              </a:defRPr>
            </a:lvl4pPr>
            <a:lvl5pPr>
              <a:defRPr sz="32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4E43AAA-F4EE-49AF-BC77-A6BA378C5A5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05C6C6E-2880-4BA3-AF29-749510A563F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DF9EE67-1043-47CF-9584-C84B92A35C5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48C441-459F-4A1E-B644-1C4D10F6515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CD4B01B-EED3-4920-A7FE-05387222685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6210295-BCF8-44AC-8C04-3DFCD757D00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DB59A12-B371-4802-AA7D-EE527FDAB29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E9C2303-3F66-41DB-8D74-59034D071AB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BD9AED9-641D-4297-A129-8B25FA00AC7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486BECD-F158-4BBA-BF06-39B10C3B508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981FD4-A8B1-4830-9F87-0B6C67156CA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33600" y="274638"/>
            <a:ext cx="655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30A1774-3F8E-4E63-855F-9BCC8ABFC22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dt="0"/>
  <p:txStyles>
    <p:titleStyle>
      <a:lvl1pPr algn="ctr" rtl="0" eaLnBrk="0" fontAlgn="base" hangingPunct="0">
        <a:spcBef>
          <a:spcPct val="0"/>
        </a:spcBef>
        <a:spcAft>
          <a:spcPct val="0"/>
        </a:spcAft>
        <a:defRPr sz="44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descr="spaceball"/>
          <p:cNvPicPr>
            <a:picLocks noChangeAspect="1" noChangeArrowheads="1"/>
          </p:cNvPicPr>
          <p:nvPr/>
        </p:nvPicPr>
        <p:blipFill>
          <a:blip r:embed="rId3"/>
          <a:srcRect/>
          <a:stretch>
            <a:fillRect/>
          </a:stretch>
        </p:blipFill>
        <p:spPr bwMode="auto">
          <a:xfrm>
            <a:off x="2190750" y="1843088"/>
            <a:ext cx="4762500" cy="3171825"/>
          </a:xfrm>
          <a:prstGeom prst="rect">
            <a:avLst/>
          </a:prstGeom>
          <a:noFill/>
          <a:ln w="9525">
            <a:noFill/>
            <a:miter lim="800000"/>
            <a:headEnd/>
            <a:tailEnd/>
          </a:ln>
        </p:spPr>
      </p:pic>
      <p:pic>
        <p:nvPicPr>
          <p:cNvPr id="3075" name="Picture 2" descr="ctclogo"/>
          <p:cNvPicPr>
            <a:picLocks noChangeAspect="1" noChangeArrowheads="1"/>
          </p:cNvPicPr>
          <p:nvPr/>
        </p:nvPicPr>
        <p:blipFill>
          <a:blip r:embed="rId4" cstate="print"/>
          <a:srcRect/>
          <a:stretch>
            <a:fillRect/>
          </a:stretch>
        </p:blipFill>
        <p:spPr bwMode="auto">
          <a:xfrm>
            <a:off x="2362200" y="1752600"/>
            <a:ext cx="4343400" cy="3948113"/>
          </a:xfrm>
          <a:prstGeom prst="rect">
            <a:avLst/>
          </a:prstGeom>
          <a:noFill/>
          <a:ln w="9525">
            <a:noFill/>
            <a:miter lim="800000"/>
            <a:headEnd/>
            <a:tailEnd/>
          </a:ln>
        </p:spPr>
      </p:pic>
      <p:sp>
        <p:nvSpPr>
          <p:cNvPr id="3076" name="Rectangle 4"/>
          <p:cNvSpPr>
            <a:spLocks noChangeArrowheads="1"/>
          </p:cNvSpPr>
          <p:nvPr/>
        </p:nvSpPr>
        <p:spPr bwMode="auto">
          <a:xfrm>
            <a:off x="685800" y="228600"/>
            <a:ext cx="7772400" cy="1470025"/>
          </a:xfrm>
          <a:prstGeom prst="rect">
            <a:avLst/>
          </a:prstGeom>
          <a:noFill/>
          <a:ln w="9525">
            <a:noFill/>
            <a:miter lim="800000"/>
            <a:headEnd/>
            <a:tailEnd/>
          </a:ln>
        </p:spPr>
        <p:txBody>
          <a:bodyPr anchor="ctr"/>
          <a:lstStyle/>
          <a:p>
            <a:pPr algn="ctr"/>
            <a:r>
              <a:rPr lang="en-US" sz="4400" dirty="0">
                <a:latin typeface="Arial" charset="0"/>
                <a:cs typeface="Arial" charset="0"/>
              </a:rPr>
              <a:t>Security+</a:t>
            </a:r>
          </a:p>
          <a:p>
            <a:pPr algn="ctr"/>
            <a:r>
              <a:rPr lang="en-US" sz="4400" dirty="0">
                <a:latin typeface="Arial" charset="0"/>
                <a:cs typeface="Arial" charset="0"/>
              </a:rPr>
              <a:t>Exam SY0-601</a:t>
            </a:r>
          </a:p>
        </p:txBody>
      </p:sp>
      <p:sp>
        <p:nvSpPr>
          <p:cNvPr id="3077" name="Rectangle 3"/>
          <p:cNvSpPr>
            <a:spLocks noChangeArrowheads="1"/>
          </p:cNvSpPr>
          <p:nvPr/>
        </p:nvSpPr>
        <p:spPr bwMode="auto">
          <a:xfrm>
            <a:off x="914400" y="5810568"/>
            <a:ext cx="7315200" cy="476250"/>
          </a:xfrm>
          <a:prstGeom prst="rect">
            <a:avLst/>
          </a:prstGeom>
          <a:noFill/>
          <a:ln w="9525">
            <a:noFill/>
            <a:miter lim="800000"/>
            <a:headEnd/>
            <a:tailEnd/>
          </a:ln>
        </p:spPr>
        <p:txBody>
          <a:bodyPr/>
          <a:lstStyle/>
          <a:p>
            <a:pPr algn="ctr"/>
            <a:r>
              <a:rPr lang="en-US" sz="2800" dirty="0">
                <a:latin typeface="Arial" charset="0"/>
                <a:cs typeface="Arial" charset="0"/>
              </a:rPr>
              <a:t>Chapter 2 </a:t>
            </a:r>
          </a:p>
          <a:p>
            <a:pPr algn="ctr"/>
            <a:r>
              <a:rPr lang="en-US" sz="2800" dirty="0">
                <a:latin typeface="Arial" charset="0"/>
                <a:cs typeface="Arial" charset="0"/>
              </a:rPr>
              <a:t>Type of Attack Indicators</a:t>
            </a:r>
          </a:p>
        </p:txBody>
      </p:sp>
      <p:sp>
        <p:nvSpPr>
          <p:cNvPr id="6" name="Slide Number Placeholder 5"/>
          <p:cNvSpPr>
            <a:spLocks noGrp="1"/>
          </p:cNvSpPr>
          <p:nvPr>
            <p:ph type="sldNum" sz="quarter" idx="12"/>
          </p:nvPr>
        </p:nvSpPr>
        <p:spPr/>
        <p:txBody>
          <a:bodyPr/>
          <a:lstStyle/>
          <a:p>
            <a:pPr>
              <a:defRPr/>
            </a:pPr>
            <a:fld id="{BE48C441-459F-4A1E-B644-1C4D10F65152}"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Command and Control</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Command-and-control servers are used by hackers to control malware that has been launched against targets. </a:t>
            </a:r>
          </a:p>
          <a:p>
            <a:endParaRPr lang="en-US" dirty="0"/>
          </a:p>
          <a:p>
            <a:r>
              <a:rPr lang="en-US" dirty="0"/>
              <a:t>Malware infections are seldom a single file on a single machine when an attack occurs in an enterprise. </a:t>
            </a:r>
          </a:p>
          <a:p>
            <a:endParaRPr lang="en-US" dirty="0"/>
          </a:p>
          <a:p>
            <a:r>
              <a:rPr lang="en-US" dirty="0"/>
              <a:t>Multiple malware elements, on multiple systems, under various IDs, all working to provide a means for hackers to re-enter a system, are commonly found in enterprises. </a:t>
            </a:r>
          </a:p>
          <a:p>
            <a:endParaRPr lang="en-US" dirty="0"/>
          </a:p>
          <a:p>
            <a:r>
              <a:rPr lang="en-US" dirty="0"/>
              <a:t>These malware elements also work to exfiltrate stolen data.</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10</a:t>
            </a:fld>
            <a:endParaRPr lang="en-US"/>
          </a:p>
        </p:txBody>
      </p:sp>
    </p:spTree>
    <p:extLst>
      <p:ext uri="{BB962C8B-B14F-4D97-AF65-F5344CB8AC3E}">
        <p14:creationId xmlns:p14="http://schemas.microsoft.com/office/powerpoint/2010/main" val="2668860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Bots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968875"/>
          </a:xfrm>
        </p:spPr>
        <p:txBody>
          <a:bodyPr>
            <a:normAutofit fontScale="77500" lnSpcReduction="20000"/>
          </a:bodyPr>
          <a:lstStyle/>
          <a:p>
            <a:r>
              <a:rPr lang="en-US" dirty="0"/>
              <a:t>A bot is a functioning piece of software that performs some task, under the control of another program. </a:t>
            </a:r>
          </a:p>
          <a:p>
            <a:endParaRPr lang="en-US" dirty="0"/>
          </a:p>
          <a:p>
            <a:r>
              <a:rPr lang="en-US" dirty="0"/>
              <a:t>A series of bots is controlled across the network in a group, and the entire assembly is called a botnet (combining the terms bot and network).</a:t>
            </a:r>
          </a:p>
          <a:p>
            <a:endParaRPr lang="en-US" dirty="0"/>
          </a:p>
          <a:p>
            <a:pPr lvl="1"/>
            <a:r>
              <a:rPr lang="en-US" dirty="0"/>
              <a:t>Some botnets are legal.</a:t>
            </a:r>
          </a:p>
          <a:p>
            <a:endParaRPr lang="en-US" dirty="0"/>
          </a:p>
          <a:p>
            <a:r>
              <a:rPr lang="en-US" dirty="0"/>
              <a:t>Illegal botnets work in the same fashion, but controlled by a </a:t>
            </a:r>
            <a:r>
              <a:rPr lang="en-US" i="1" dirty="0"/>
              <a:t>bot herder.</a:t>
            </a:r>
          </a:p>
          <a:p>
            <a:endParaRPr lang="en-US" dirty="0"/>
          </a:p>
          <a:p>
            <a:r>
              <a:rPr lang="en-US" dirty="0"/>
              <a:t>Botnets continue to advance malware threats.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11</a:t>
            </a:fld>
            <a:endParaRPr lang="en-US"/>
          </a:p>
        </p:txBody>
      </p:sp>
    </p:spTree>
    <p:extLst>
      <p:ext uri="{BB962C8B-B14F-4D97-AF65-F5344CB8AC3E}">
        <p14:creationId xmlns:p14="http://schemas.microsoft.com/office/powerpoint/2010/main" val="2938956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Crypto-malware</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20000"/>
          </a:bodyPr>
          <a:lstStyle/>
          <a:p>
            <a:r>
              <a:rPr lang="en-US" dirty="0"/>
              <a:t>Malware that encrypts all data on a user’s computer and may demand a ransom.</a:t>
            </a:r>
          </a:p>
          <a:p>
            <a:endParaRPr lang="en-US" dirty="0"/>
          </a:p>
          <a:p>
            <a:r>
              <a:rPr lang="en-US" dirty="0"/>
              <a:t>Uses asymmetric encryption; one key to encrypt and a different key to decrypt.</a:t>
            </a:r>
          </a:p>
          <a:p>
            <a:endParaRPr lang="en-US" dirty="0"/>
          </a:p>
          <a:p>
            <a:r>
              <a:rPr lang="en-US" dirty="0"/>
              <a:t>Can also be used to mine cryptocurrency, aka cryptojacking.</a:t>
            </a:r>
          </a:p>
          <a:p>
            <a:pPr lvl="1"/>
            <a:r>
              <a:rPr lang="en-US" sz="2800" dirty="0"/>
              <a:t>Runs in the background and not detectable to the user.</a:t>
            </a:r>
          </a:p>
          <a:p>
            <a:pPr lvl="1"/>
            <a:r>
              <a:rPr lang="en-US" sz="2800" dirty="0"/>
              <a:t>Indications of infection: slower computer performance.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12</a:t>
            </a:fld>
            <a:endParaRPr lang="en-US"/>
          </a:p>
        </p:txBody>
      </p:sp>
    </p:spTree>
    <p:extLst>
      <p:ext uri="{BB962C8B-B14F-4D97-AF65-F5344CB8AC3E}">
        <p14:creationId xmlns:p14="http://schemas.microsoft.com/office/powerpoint/2010/main" val="1868891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Cryptojacking</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a:bodyPr>
          <a:lstStyle/>
          <a:p>
            <a:r>
              <a:rPr lang="en-US" sz="2800" dirty="0"/>
              <a:t>Malicious cryptomining</a:t>
            </a:r>
          </a:p>
          <a:p>
            <a:r>
              <a:rPr lang="en-US" sz="2800" dirty="0"/>
              <a:t>Cybercriminals hack into personal and business computer to install software to steal cryptocurrency account credentials or to use the computer’s resources to mine for cryptocurrencies without the user knowledge.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13</a:t>
            </a:fld>
            <a:endParaRPr lang="en-US"/>
          </a:p>
        </p:txBody>
      </p:sp>
    </p:spTree>
    <p:extLst>
      <p:ext uri="{BB962C8B-B14F-4D97-AF65-F5344CB8AC3E}">
        <p14:creationId xmlns:p14="http://schemas.microsoft.com/office/powerpoint/2010/main" val="1486154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Logic Bombs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Logic bombs are a type of malicious software that is deliberately installed, generally by an authorized user.</a:t>
            </a:r>
          </a:p>
          <a:p>
            <a:endParaRPr lang="en-US" dirty="0"/>
          </a:p>
          <a:p>
            <a:r>
              <a:rPr lang="en-US" dirty="0"/>
              <a:t>A logic bomb is a piece of code that sits dormant for a period of time until some event or date invokes its malicious payload.</a:t>
            </a:r>
          </a:p>
          <a:p>
            <a:endParaRPr lang="en-US" dirty="0"/>
          </a:p>
          <a:p>
            <a:r>
              <a:rPr lang="en-US" dirty="0"/>
              <a:t>Two types of logic bombs</a:t>
            </a:r>
          </a:p>
          <a:p>
            <a:pPr lvl="1"/>
            <a:r>
              <a:rPr lang="en-US" dirty="0"/>
              <a:t>Time-based</a:t>
            </a:r>
          </a:p>
          <a:p>
            <a:pPr lvl="1"/>
            <a:r>
              <a:rPr lang="en-US" dirty="0"/>
              <a:t>Event-based</a:t>
            </a:r>
          </a:p>
          <a:p>
            <a:endParaRPr lang="en-US" dirty="0"/>
          </a:p>
          <a:p>
            <a:r>
              <a:rPr lang="en-US" dirty="0"/>
              <a:t>Logic bombs are difficult to detect because they are often installed by authorized users and, in particular, have been installed by administrators who are also often responsible for security.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14</a:t>
            </a:fld>
            <a:endParaRPr lang="en-US"/>
          </a:p>
        </p:txBody>
      </p:sp>
    </p:spTree>
    <p:extLst>
      <p:ext uri="{BB962C8B-B14F-4D97-AF65-F5344CB8AC3E}">
        <p14:creationId xmlns:p14="http://schemas.microsoft.com/office/powerpoint/2010/main" val="2901993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Spyware</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Spyware is software that “spies” on users, recording and reporting on their activities. </a:t>
            </a:r>
          </a:p>
          <a:p>
            <a:endParaRPr lang="en-US" dirty="0"/>
          </a:p>
          <a:p>
            <a:r>
              <a:rPr lang="en-US" dirty="0"/>
              <a:t>Typically installed without the user’s knowledge, spyware can perform a wide range of activities. </a:t>
            </a:r>
          </a:p>
          <a:p>
            <a:endParaRPr lang="en-US" dirty="0"/>
          </a:p>
          <a:p>
            <a:r>
              <a:rPr lang="en-US" dirty="0"/>
              <a:t>It can record keystrokes (commonly called keylogging) when the user logs on to specific websites. </a:t>
            </a:r>
          </a:p>
          <a:p>
            <a:endParaRPr lang="en-US" dirty="0"/>
          </a:p>
          <a:p>
            <a:r>
              <a:rPr lang="en-US" dirty="0"/>
              <a:t>It can monitor how a user applies a specific piece of software, such as to monitor attempts to cheat at games.</a:t>
            </a:r>
          </a:p>
          <a:p>
            <a:endParaRPr lang="en-US" dirty="0"/>
          </a:p>
          <a:p>
            <a:r>
              <a:rPr lang="en-US" dirty="0"/>
              <a:t>Many states have passed legislation banning the unapproved installation of software, but spyware can circumvent this issue through complex and confusing end-user license agreements.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15</a:t>
            </a:fld>
            <a:endParaRPr lang="en-US"/>
          </a:p>
        </p:txBody>
      </p:sp>
    </p:spTree>
    <p:extLst>
      <p:ext uri="{BB962C8B-B14F-4D97-AF65-F5344CB8AC3E}">
        <p14:creationId xmlns:p14="http://schemas.microsoft.com/office/powerpoint/2010/main" val="285306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Keyloggers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A piece of software that logs all of the keystrokes that a user enters.</a:t>
            </a:r>
          </a:p>
          <a:p>
            <a:endParaRPr lang="en-US" dirty="0"/>
          </a:p>
          <a:p>
            <a:r>
              <a:rPr lang="en-US" dirty="0"/>
              <a:t>What makes a keylogger a malicious piece of software is when its operation is (1) unknown to the user, and (2) not under the user’s control.</a:t>
            </a:r>
          </a:p>
          <a:p>
            <a:endParaRPr lang="en-US" dirty="0"/>
          </a:p>
          <a:p>
            <a:r>
              <a:rPr lang="en-US" dirty="0"/>
              <a:t>Malicious keyloggers have several specific characteristics: they are frequently hidden from the user’s view, even when looking at Task Manager, and they are used against the end user’s interests. </a:t>
            </a:r>
          </a:p>
          <a:p>
            <a:endParaRPr lang="en-US" dirty="0"/>
          </a:p>
          <a:p>
            <a:r>
              <a:rPr lang="en-US" dirty="0"/>
              <a:t>Hackers use keyloggers to obtain passwords and other sensitive pieces of information, enabling them to use these secrets to act as the user without the user’s consent. </a:t>
            </a:r>
          </a:p>
          <a:p>
            <a:endParaRPr lang="en-US" dirty="0"/>
          </a:p>
          <a:p>
            <a:r>
              <a:rPr lang="en-US" dirty="0"/>
              <a:t>Keylogger functionality has even been found in legitimate programs, where keystrokes are recorded for “legitimate” purposes and then are stored in a fashion that enables unauthorized users to steal the data.</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16</a:t>
            </a:fld>
            <a:endParaRPr lang="en-US"/>
          </a:p>
        </p:txBody>
      </p:sp>
    </p:spTree>
    <p:extLst>
      <p:ext uri="{BB962C8B-B14F-4D97-AF65-F5344CB8AC3E}">
        <p14:creationId xmlns:p14="http://schemas.microsoft.com/office/powerpoint/2010/main" val="3513207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Remote-Access Trojans </a:t>
            </a:r>
            <a:br>
              <a:rPr lang="en-US" sz="4000" b="1" dirty="0"/>
            </a:br>
            <a:r>
              <a:rPr lang="en-US" sz="4000" b="1" dirty="0"/>
              <a:t>(RATs)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A remote-access trojan (RAT) is a toolkit designed to provide the capability of covert surveillance and/or the capability to gain unauthorized access to a target system. </a:t>
            </a:r>
          </a:p>
          <a:p>
            <a:endParaRPr lang="en-US" dirty="0"/>
          </a:p>
          <a:p>
            <a:r>
              <a:rPr lang="en-US" dirty="0"/>
              <a:t>RATs often mimic the behavior of keyloggers and packet sniffers using the automated collection of keystrokes, usernames, passwords, screenshots, browser history, e-mails, chat logs, and more, but they also do so with a design of intelligence. </a:t>
            </a:r>
          </a:p>
          <a:p>
            <a:endParaRPr lang="en-US" dirty="0"/>
          </a:p>
          <a:p>
            <a:r>
              <a:rPr lang="en-US" dirty="0"/>
              <a:t>RATs can also employ malware to infect a system with code that can be used to facilitate the exploitation of a target.</a:t>
            </a:r>
          </a:p>
          <a:p>
            <a:endParaRPr lang="en-US" dirty="0"/>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17</a:t>
            </a:fld>
            <a:endParaRPr lang="en-US"/>
          </a:p>
        </p:txBody>
      </p:sp>
    </p:spTree>
    <p:extLst>
      <p:ext uri="{BB962C8B-B14F-4D97-AF65-F5344CB8AC3E}">
        <p14:creationId xmlns:p14="http://schemas.microsoft.com/office/powerpoint/2010/main" val="2878201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Remote-Access Trojans </a:t>
            </a:r>
            <a:br>
              <a:rPr lang="en-US" sz="4000" b="1" dirty="0"/>
            </a:br>
            <a:r>
              <a:rPr lang="en-US" sz="4000" b="1" dirty="0"/>
              <a:t>(RATs)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This backdoor into the target machine can allow an attacker unfettered access, including the ability to monitor user behavior, change computer settings, browse and copy files, access connected systems, and more.</a:t>
            </a:r>
          </a:p>
          <a:p>
            <a:endParaRPr lang="en-US" dirty="0"/>
          </a:p>
          <a:p>
            <a:r>
              <a:rPr lang="en-US" dirty="0"/>
              <a:t>A RAT should be considered another form of malware, but rather than just being a program, it has an operator behind it, guiding it to do even more persistent damage. </a:t>
            </a:r>
          </a:p>
          <a:p>
            <a:endParaRPr lang="en-US" dirty="0"/>
          </a:p>
          <a:p>
            <a:r>
              <a:rPr lang="en-US" dirty="0"/>
              <a:t>RATs can be delivered via phishing e-mails, watering holes, or any of a myriad of other malware infection vectors. </a:t>
            </a:r>
          </a:p>
          <a:p>
            <a:endParaRPr lang="en-US" dirty="0"/>
          </a:p>
          <a:p>
            <a:r>
              <a:rPr lang="en-US" dirty="0"/>
              <a:t>RATs typically involve the creation of hidden file structures on a system and are vulnerable to detection by modern anti-malware programs.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18</a:t>
            </a:fld>
            <a:endParaRPr lang="en-US"/>
          </a:p>
        </p:txBody>
      </p:sp>
    </p:spTree>
    <p:extLst>
      <p:ext uri="{BB962C8B-B14F-4D97-AF65-F5344CB8AC3E}">
        <p14:creationId xmlns:p14="http://schemas.microsoft.com/office/powerpoint/2010/main" val="2269508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Rootkit</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Rootkits are a form of malware that is specifically designed to modify the operation of the operating system in some fashion to facilitate nonstandard functionality.</a:t>
            </a:r>
          </a:p>
          <a:p>
            <a:endParaRPr lang="en-US" dirty="0"/>
          </a:p>
          <a:p>
            <a:r>
              <a:rPr lang="en-US" dirty="0"/>
              <a:t>The history of rootkits goes back to the beginning of the UNIX operating system, where rootkits were sets of modified administrative tools. </a:t>
            </a:r>
          </a:p>
          <a:p>
            <a:endParaRPr lang="en-US" dirty="0"/>
          </a:p>
          <a:p>
            <a:r>
              <a:rPr lang="en-US" dirty="0"/>
              <a:t>Originally designed to allow a program to take greater control over an operating system’s functions when it fails or becomes unresponsive, the technique has evolved and is used in a variety of ways.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19</a:t>
            </a:fld>
            <a:endParaRPr lang="en-US"/>
          </a:p>
        </p:txBody>
      </p:sp>
    </p:spTree>
    <p:extLst>
      <p:ext uri="{BB962C8B-B14F-4D97-AF65-F5344CB8AC3E}">
        <p14:creationId xmlns:p14="http://schemas.microsoft.com/office/powerpoint/2010/main" val="1676609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010400" cy="1143000"/>
          </a:xfrm>
          <a:noFill/>
        </p:spPr>
        <p:txBody>
          <a:bodyPr>
            <a:noAutofit/>
          </a:bodyPr>
          <a:lstStyle/>
          <a:p>
            <a:pPr eaLnBrk="1" hangingPunct="1"/>
            <a:r>
              <a:rPr lang="en-US" sz="3600" b="1" dirty="0"/>
              <a:t>Chapter 2 (Domain 1.2)</a:t>
            </a:r>
            <a:br>
              <a:rPr lang="en-US" sz="3600" b="1" dirty="0"/>
            </a:br>
            <a:r>
              <a:rPr lang="en-US" sz="3600" b="1" dirty="0"/>
              <a:t>Learning Objectives</a:t>
            </a:r>
            <a:endParaRPr lang="en-US" sz="3600" dirty="0">
              <a:latin typeface="Arial" charset="0"/>
              <a:cs typeface="Arial" charset="0"/>
            </a:endParaRPr>
          </a:p>
        </p:txBody>
      </p:sp>
      <p:sp>
        <p:nvSpPr>
          <p:cNvPr id="4" name="Rectangle 3"/>
          <p:cNvSpPr>
            <a:spLocks noGrp="1" noChangeArrowheads="1"/>
          </p:cNvSpPr>
          <p:nvPr>
            <p:ph idx="1"/>
          </p:nvPr>
        </p:nvSpPr>
        <p:spPr>
          <a:xfrm>
            <a:off x="152400" y="1676401"/>
            <a:ext cx="8763000" cy="533400"/>
          </a:xfrm>
        </p:spPr>
        <p:txBody>
          <a:bodyPr>
            <a:normAutofit fontScale="92500"/>
          </a:bodyPr>
          <a:lstStyle/>
          <a:p>
            <a:r>
              <a:rPr lang="en-US" sz="2400" b="1" dirty="0"/>
              <a:t>Analyze potential indicators to determine the type of attack</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a:t>
            </a:fld>
            <a:endParaRPr lang="en-US"/>
          </a:p>
        </p:txBody>
      </p:sp>
      <p:sp>
        <p:nvSpPr>
          <p:cNvPr id="2" name="Content Placeholder 5">
            <a:extLst>
              <a:ext uri="{FF2B5EF4-FFF2-40B4-BE49-F238E27FC236}">
                <a16:creationId xmlns:a16="http://schemas.microsoft.com/office/drawing/2014/main" id="{5FD61B2B-6297-F9A2-82BC-4923BBF4A013}"/>
              </a:ext>
            </a:extLst>
          </p:cNvPr>
          <p:cNvSpPr txBox="1">
            <a:spLocks/>
          </p:cNvSpPr>
          <p:nvPr/>
        </p:nvSpPr>
        <p:spPr bwMode="auto">
          <a:xfrm>
            <a:off x="457200" y="2025650"/>
            <a:ext cx="4038600" cy="4756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400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Malware</a:t>
            </a:r>
          </a:p>
          <a:p>
            <a:pPr lvl="1"/>
            <a:r>
              <a:rPr lang="en-US" dirty="0"/>
              <a:t>Ransomware</a:t>
            </a:r>
          </a:p>
          <a:p>
            <a:pPr lvl="1"/>
            <a:r>
              <a:rPr lang="en-US" dirty="0"/>
              <a:t>Trojans</a:t>
            </a:r>
          </a:p>
          <a:p>
            <a:pPr lvl="1"/>
            <a:r>
              <a:rPr lang="en-US" dirty="0"/>
              <a:t>Worms</a:t>
            </a:r>
          </a:p>
          <a:p>
            <a:pPr lvl="1"/>
            <a:r>
              <a:rPr lang="en-US" dirty="0"/>
              <a:t>Potentially unwanted programs (PUPs)</a:t>
            </a:r>
          </a:p>
          <a:p>
            <a:pPr lvl="1"/>
            <a:r>
              <a:rPr lang="en-US" dirty="0"/>
              <a:t>Fileless virus</a:t>
            </a:r>
          </a:p>
          <a:p>
            <a:pPr lvl="1"/>
            <a:r>
              <a:rPr lang="en-US" dirty="0"/>
              <a:t>Command and control</a:t>
            </a:r>
          </a:p>
          <a:p>
            <a:pPr lvl="1"/>
            <a:r>
              <a:rPr lang="en-US" dirty="0"/>
              <a:t>Bots</a:t>
            </a:r>
          </a:p>
          <a:p>
            <a:pPr lvl="1"/>
            <a:r>
              <a:rPr lang="en-US" dirty="0" err="1"/>
              <a:t>Cryptomalware</a:t>
            </a:r>
            <a:endParaRPr lang="en-US" dirty="0"/>
          </a:p>
          <a:p>
            <a:pPr lvl="1"/>
            <a:r>
              <a:rPr lang="en-US" dirty="0"/>
              <a:t>Logic bombs</a:t>
            </a:r>
          </a:p>
          <a:p>
            <a:pPr lvl="1"/>
            <a:r>
              <a:rPr lang="en-US" dirty="0"/>
              <a:t>Spyware</a:t>
            </a:r>
          </a:p>
          <a:p>
            <a:pPr lvl="1"/>
            <a:r>
              <a:rPr lang="en-US" dirty="0"/>
              <a:t>Keyloggers</a:t>
            </a:r>
          </a:p>
          <a:p>
            <a:pPr lvl="1"/>
            <a:r>
              <a:rPr lang="en-US" dirty="0"/>
              <a:t>Remote access Trojan (RAT)</a:t>
            </a:r>
          </a:p>
          <a:p>
            <a:pPr lvl="1"/>
            <a:r>
              <a:rPr lang="en-US" dirty="0"/>
              <a:t>Rootkit</a:t>
            </a:r>
          </a:p>
          <a:p>
            <a:pPr lvl="1"/>
            <a:r>
              <a:rPr lang="en-US" dirty="0"/>
              <a:t>Backdoor</a:t>
            </a:r>
          </a:p>
          <a:p>
            <a:r>
              <a:rPr lang="en-US" b="1" dirty="0"/>
              <a:t>Password attack</a:t>
            </a:r>
          </a:p>
          <a:p>
            <a:pPr lvl="1"/>
            <a:r>
              <a:rPr lang="en-US" dirty="0"/>
              <a:t>Spraying</a:t>
            </a:r>
          </a:p>
          <a:p>
            <a:pPr lvl="1"/>
            <a:r>
              <a:rPr lang="en-US" dirty="0"/>
              <a:t>Dictionary</a:t>
            </a:r>
          </a:p>
          <a:p>
            <a:pPr lvl="1"/>
            <a:r>
              <a:rPr lang="en-US" dirty="0"/>
              <a:t>Brute force</a:t>
            </a:r>
          </a:p>
          <a:p>
            <a:pPr lvl="2"/>
            <a:r>
              <a:rPr lang="en-US" dirty="0"/>
              <a:t>Offline</a:t>
            </a:r>
          </a:p>
          <a:p>
            <a:pPr lvl="2"/>
            <a:r>
              <a:rPr lang="en-US" dirty="0"/>
              <a:t>Online</a:t>
            </a:r>
          </a:p>
          <a:p>
            <a:pPr lvl="1"/>
            <a:r>
              <a:rPr lang="en-US" dirty="0"/>
              <a:t>Rainbow table</a:t>
            </a:r>
          </a:p>
          <a:p>
            <a:pPr lvl="1"/>
            <a:r>
              <a:rPr lang="en-US" dirty="0"/>
              <a:t>Plaintext/unencrypted</a:t>
            </a:r>
          </a:p>
          <a:p>
            <a:pPr lvl="1"/>
            <a:endParaRPr lang="en-US" dirty="0"/>
          </a:p>
        </p:txBody>
      </p:sp>
      <p:sp>
        <p:nvSpPr>
          <p:cNvPr id="3" name="Content Placeholder 6">
            <a:extLst>
              <a:ext uri="{FF2B5EF4-FFF2-40B4-BE49-F238E27FC236}">
                <a16:creationId xmlns:a16="http://schemas.microsoft.com/office/drawing/2014/main" id="{C57EEDC6-2F9C-6322-3372-64B3E7D748B0}"/>
              </a:ext>
            </a:extLst>
          </p:cNvPr>
          <p:cNvSpPr txBox="1">
            <a:spLocks/>
          </p:cNvSpPr>
          <p:nvPr/>
        </p:nvSpPr>
        <p:spPr>
          <a:xfrm>
            <a:off x="4648200" y="2025650"/>
            <a:ext cx="4038600" cy="4756150"/>
          </a:xfrm>
          <a:prstGeom prst="rect">
            <a:avLst/>
          </a:prstGeom>
        </p:spPr>
        <p:txBody>
          <a:bodyPr>
            <a:normAutofit fontScale="550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Physical attacks</a:t>
            </a:r>
          </a:p>
          <a:p>
            <a:pPr lvl="1"/>
            <a:r>
              <a:rPr lang="en-US" dirty="0"/>
              <a:t>Malicious Universal Serial Bus (USB) cable</a:t>
            </a:r>
          </a:p>
          <a:p>
            <a:pPr lvl="1"/>
            <a:r>
              <a:rPr lang="en-US" dirty="0"/>
              <a:t>Malicious flash drive</a:t>
            </a:r>
          </a:p>
          <a:p>
            <a:pPr lvl="1"/>
            <a:r>
              <a:rPr lang="en-US" dirty="0"/>
              <a:t>Card cloning</a:t>
            </a:r>
          </a:p>
          <a:p>
            <a:pPr lvl="1"/>
            <a:r>
              <a:rPr lang="en-US" dirty="0"/>
              <a:t>Skimming</a:t>
            </a:r>
          </a:p>
          <a:p>
            <a:r>
              <a:rPr lang="en-US" b="1" dirty="0"/>
              <a:t>Adversarial artificial intelligence (AI)</a:t>
            </a:r>
          </a:p>
          <a:p>
            <a:pPr lvl="1"/>
            <a:r>
              <a:rPr lang="en-US" dirty="0"/>
              <a:t>Tainted training data for machine learning (ML)</a:t>
            </a:r>
          </a:p>
          <a:p>
            <a:pPr lvl="1"/>
            <a:r>
              <a:rPr lang="en-US" dirty="0"/>
              <a:t>Security of machine learning algorithms</a:t>
            </a:r>
          </a:p>
          <a:p>
            <a:r>
              <a:rPr lang="en-US" b="1" dirty="0"/>
              <a:t>Supply-chain attacks</a:t>
            </a:r>
          </a:p>
          <a:p>
            <a:r>
              <a:rPr lang="en-US" b="1" dirty="0"/>
              <a:t>Cloud-based vs on-premises attacks</a:t>
            </a:r>
          </a:p>
          <a:p>
            <a:r>
              <a:rPr lang="en-US" b="1" dirty="0"/>
              <a:t>Cryptographic attacks</a:t>
            </a:r>
          </a:p>
          <a:p>
            <a:pPr lvl="1"/>
            <a:r>
              <a:rPr lang="en-US" dirty="0"/>
              <a:t>Birthday</a:t>
            </a:r>
          </a:p>
          <a:p>
            <a:pPr lvl="1"/>
            <a:r>
              <a:rPr lang="en-US" dirty="0"/>
              <a:t>Collision</a:t>
            </a:r>
          </a:p>
          <a:p>
            <a:pPr lvl="1"/>
            <a:r>
              <a:rPr lang="en-US" dirty="0"/>
              <a:t>Downgrade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Rootkit</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A rootkit can do many things—in fact, it can do virtually anything that the operating system does. </a:t>
            </a:r>
          </a:p>
          <a:p>
            <a:endParaRPr lang="en-US" dirty="0"/>
          </a:p>
          <a:p>
            <a:r>
              <a:rPr lang="en-US" dirty="0"/>
              <a:t>Rootkits modify the operating system kernel and supporting functions, changing the nature of the system’s operation. </a:t>
            </a:r>
          </a:p>
          <a:p>
            <a:endParaRPr lang="en-US" dirty="0"/>
          </a:p>
          <a:p>
            <a:r>
              <a:rPr lang="en-US" dirty="0"/>
              <a:t>Rootkits are designed to avoid, either by subversion or evasion, the security functions of the operating system to avoid detection.</a:t>
            </a:r>
          </a:p>
          <a:p>
            <a:endParaRPr lang="en-US" dirty="0"/>
          </a:p>
          <a:p>
            <a:r>
              <a:rPr lang="en-US" dirty="0"/>
              <a:t>The use of rootkit functionality to hide other processes and files enables an attacker to use a portion of a computer without the user or other applications knowing what is happening. </a:t>
            </a:r>
          </a:p>
          <a:p>
            <a:endParaRPr lang="en-US" dirty="0"/>
          </a:p>
          <a:p>
            <a:r>
              <a:rPr lang="en-US" dirty="0"/>
              <a:t>This hides exploit code from antivirus and anti-spyware programs, acting as a cloak of invisibility.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20</a:t>
            </a:fld>
            <a:endParaRPr lang="en-US"/>
          </a:p>
        </p:txBody>
      </p:sp>
    </p:spTree>
    <p:extLst>
      <p:ext uri="{BB962C8B-B14F-4D97-AF65-F5344CB8AC3E}">
        <p14:creationId xmlns:p14="http://schemas.microsoft.com/office/powerpoint/2010/main" val="2843094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Rootkit</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Rootkits can load before the operating system loads, acting as a virtualization layer, as in SubVirt and Blue Pill. </a:t>
            </a:r>
          </a:p>
          <a:p>
            <a:endParaRPr lang="en-US" dirty="0"/>
          </a:p>
          <a:p>
            <a:r>
              <a:rPr lang="en-US" dirty="0"/>
              <a:t>Rootkits can exist in firmware, and these have been demonstrated in both video cards and expansion cards. </a:t>
            </a:r>
          </a:p>
          <a:p>
            <a:endParaRPr lang="en-US" dirty="0"/>
          </a:p>
          <a:p>
            <a:r>
              <a:rPr lang="en-US" dirty="0"/>
              <a:t>Rootkits can exist as loadable library modules, effectively changing portions of the operating system outside the kernel.</a:t>
            </a:r>
          </a:p>
          <a:p>
            <a:endParaRPr lang="en-US" dirty="0"/>
          </a:p>
          <a:p>
            <a:r>
              <a:rPr lang="en-US" dirty="0"/>
              <a:t>Five types of rootkits exist: firmware, virtual, kernel, library, and application level.</a:t>
            </a:r>
          </a:p>
          <a:p>
            <a:endParaRPr lang="en-US" dirty="0"/>
          </a:p>
          <a:p>
            <a:r>
              <a:rPr lang="en-US" dirty="0"/>
              <a:t>Once a rootkit is detected, it needs to be removed and cleaned up.</a:t>
            </a:r>
          </a:p>
          <a:p>
            <a:endParaRPr lang="en-US" dirty="0"/>
          </a:p>
          <a:p>
            <a:r>
              <a:rPr lang="en-US" dirty="0"/>
              <a:t>The easiest way is to reimage the system.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21</a:t>
            </a:fld>
            <a:endParaRPr lang="en-US"/>
          </a:p>
        </p:txBody>
      </p:sp>
    </p:spTree>
    <p:extLst>
      <p:ext uri="{BB962C8B-B14F-4D97-AF65-F5344CB8AC3E}">
        <p14:creationId xmlns:p14="http://schemas.microsoft.com/office/powerpoint/2010/main" val="782008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Backdoors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Backdoors were originally (and sometimes still are) nothing more than methods used by software developers to ensure that they can gain access to an application, even if something were to happen in the future to prevent normal access methods.</a:t>
            </a:r>
          </a:p>
          <a:p>
            <a:pPr lvl="1"/>
            <a:r>
              <a:rPr lang="en-US" dirty="0"/>
              <a:t>Aka “maintenance hooks”</a:t>
            </a:r>
          </a:p>
          <a:p>
            <a:endParaRPr lang="en-US" dirty="0"/>
          </a:p>
          <a:p>
            <a:r>
              <a:rPr lang="en-US" dirty="0"/>
              <a:t>The term backdoor is also, and more commonly, used to refer to programs that attackers install after gaining unauthorized access to a system to ensure that they can continue to have unrestricted access to the system, even if their initial access method is discovered and blocked. </a:t>
            </a:r>
          </a:p>
          <a:p>
            <a:endParaRPr lang="en-US" dirty="0"/>
          </a:p>
          <a:p>
            <a:r>
              <a:rPr lang="en-US" dirty="0"/>
              <a:t>Backdoors can also be installed by authorized individuals inadvertently if they run software that contains a trojan horse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22</a:t>
            </a:fld>
            <a:endParaRPr lang="en-US"/>
          </a:p>
        </p:txBody>
      </p:sp>
    </p:spTree>
    <p:extLst>
      <p:ext uri="{BB962C8B-B14F-4D97-AF65-F5344CB8AC3E}">
        <p14:creationId xmlns:p14="http://schemas.microsoft.com/office/powerpoint/2010/main" val="7142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Password Attacks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a:bodyPr>
          <a:lstStyle/>
          <a:p>
            <a:r>
              <a:rPr lang="en-US" dirty="0"/>
              <a:t>Spraying</a:t>
            </a:r>
          </a:p>
          <a:p>
            <a:r>
              <a:rPr lang="en-US" dirty="0"/>
              <a:t>Dictionary</a:t>
            </a:r>
          </a:p>
          <a:p>
            <a:r>
              <a:rPr lang="en-US" dirty="0"/>
              <a:t>Brute Force</a:t>
            </a:r>
          </a:p>
          <a:p>
            <a:pPr lvl="1"/>
            <a:r>
              <a:rPr lang="en-US" dirty="0"/>
              <a:t>Offline</a:t>
            </a:r>
          </a:p>
          <a:p>
            <a:pPr lvl="1"/>
            <a:r>
              <a:rPr lang="en-US" dirty="0"/>
              <a:t>Online</a:t>
            </a:r>
          </a:p>
          <a:p>
            <a:r>
              <a:rPr lang="en-US" dirty="0"/>
              <a:t>Rainbow Tables</a:t>
            </a:r>
          </a:p>
          <a:p>
            <a:r>
              <a:rPr lang="en-US" dirty="0"/>
              <a:t>Plaintext/Unencrypted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23</a:t>
            </a:fld>
            <a:endParaRPr lang="en-US"/>
          </a:p>
        </p:txBody>
      </p:sp>
    </p:spTree>
    <p:extLst>
      <p:ext uri="{BB962C8B-B14F-4D97-AF65-F5344CB8AC3E}">
        <p14:creationId xmlns:p14="http://schemas.microsoft.com/office/powerpoint/2010/main" val="793415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Spraying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dirty="0"/>
              <a:t>Password spraying is an attack that uses a limited number of commonly used passwords and applies them to a large number of accounts. </a:t>
            </a:r>
          </a:p>
          <a:p>
            <a:endParaRPr lang="en-US" dirty="0"/>
          </a:p>
          <a:p>
            <a:r>
              <a:rPr lang="en-US" dirty="0"/>
              <a:t>Traditional brute-force attacks attempt to gain unauthorized access to a single account by guessing the password. </a:t>
            </a:r>
          </a:p>
          <a:p>
            <a:endParaRPr lang="en-US" dirty="0"/>
          </a:p>
          <a:p>
            <a:r>
              <a:rPr lang="en-US" dirty="0"/>
              <a:t>Spraying is the reverse of this, using a limited number of passwords and trying them against all the accounts.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24</a:t>
            </a:fld>
            <a:endParaRPr lang="en-US"/>
          </a:p>
        </p:txBody>
      </p:sp>
    </p:spTree>
    <p:extLst>
      <p:ext uri="{BB962C8B-B14F-4D97-AF65-F5344CB8AC3E}">
        <p14:creationId xmlns:p14="http://schemas.microsoft.com/office/powerpoint/2010/main" val="3235189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Dictionary</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Another method of determining passwords is to use a password-cracking program that uses a list of dictionary words to try to guess the password, hence the name dictionary attack.</a:t>
            </a:r>
          </a:p>
          <a:p>
            <a:endParaRPr lang="en-US" dirty="0"/>
          </a:p>
          <a:p>
            <a:r>
              <a:rPr lang="en-US" dirty="0"/>
              <a:t>A number of commercial and public-domain password-cracking programs employ a variety of methods to crack passwords, including using variations on the user ID.</a:t>
            </a:r>
          </a:p>
          <a:p>
            <a:endParaRPr lang="en-US" dirty="0"/>
          </a:p>
          <a:p>
            <a:r>
              <a:rPr lang="en-US" dirty="0"/>
              <a:t>These programs often permit the attacker to create various rules that tell the program how to combine words to form new possible passwords.</a:t>
            </a:r>
          </a:p>
          <a:p>
            <a:endParaRPr lang="en-US" dirty="0"/>
          </a:p>
          <a:p>
            <a:r>
              <a:rPr lang="en-US" dirty="0"/>
              <a:t>A dictionary attack involves the use of a lookup table to try and find an answer.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25</a:t>
            </a:fld>
            <a:endParaRPr lang="en-US"/>
          </a:p>
        </p:txBody>
      </p:sp>
    </p:spTree>
    <p:extLst>
      <p:ext uri="{BB962C8B-B14F-4D97-AF65-F5344CB8AC3E}">
        <p14:creationId xmlns:p14="http://schemas.microsoft.com/office/powerpoint/2010/main" val="1506826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Brute Force</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An attempt of all possible password combinations.</a:t>
            </a:r>
          </a:p>
          <a:p>
            <a:endParaRPr lang="en-US" dirty="0"/>
          </a:p>
          <a:p>
            <a:r>
              <a:rPr lang="en-US" dirty="0"/>
              <a:t>The length of the password and the size of the set of possible characters in the password will greatly affect the time a brute force attack will take.</a:t>
            </a:r>
          </a:p>
          <a:p>
            <a:endParaRPr lang="en-US" dirty="0"/>
          </a:p>
          <a:p>
            <a:r>
              <a:rPr lang="en-US" dirty="0"/>
              <a:t>A brute force attack on a password can take place at two levels: it can attack a system, where the attacker is attempting to guess the password at a login prompt, or it can attack the list of password hashes contained in a password file.</a:t>
            </a:r>
          </a:p>
          <a:p>
            <a:endParaRPr lang="en-US" dirty="0"/>
          </a:p>
          <a:p>
            <a:pPr lvl="1"/>
            <a:r>
              <a:rPr lang="en-US" dirty="0"/>
              <a:t>Offline</a:t>
            </a:r>
          </a:p>
          <a:p>
            <a:pPr lvl="1"/>
            <a:r>
              <a:rPr lang="en-US" dirty="0"/>
              <a:t>Online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26</a:t>
            </a:fld>
            <a:endParaRPr lang="en-US"/>
          </a:p>
        </p:txBody>
      </p:sp>
    </p:spTree>
    <p:extLst>
      <p:ext uri="{BB962C8B-B14F-4D97-AF65-F5344CB8AC3E}">
        <p14:creationId xmlns:p14="http://schemas.microsoft.com/office/powerpoint/2010/main" val="3522957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Brute Force</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b="1" dirty="0"/>
              <a:t>Offline</a:t>
            </a:r>
          </a:p>
          <a:p>
            <a:pPr lvl="1"/>
            <a:r>
              <a:rPr lang="en-US" dirty="0"/>
              <a:t>Offline, brute force attacks can be employed to perform hash comparisons against a stolen password file. This has the challenge of stealing the password file, but if accomplished, it is possible to use high-performance GPU-based parallel machines to try passwords at very high rates and against multiple accounts at the same time.</a:t>
            </a:r>
          </a:p>
          <a:p>
            <a:pPr lvl="1"/>
            <a:endParaRPr lang="en-US" dirty="0"/>
          </a:p>
          <a:p>
            <a:r>
              <a:rPr lang="en-US" b="1" dirty="0"/>
              <a:t>Online</a:t>
            </a:r>
          </a:p>
          <a:p>
            <a:pPr lvl="1"/>
            <a:r>
              <a:rPr lang="en-US" dirty="0"/>
              <a:t>When the brute force attack occurs in real time against a system, it is frequently being done to attack a single account with multiple examples of passwords. Success or failure is determined by the system under attack, and the attacker either gets in or doesn’t. Online brute force attacks tend to be very noisy and easy to see by network security monitoring, and they are also limited by system response time and bandwidth.</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27</a:t>
            </a:fld>
            <a:endParaRPr lang="en-US"/>
          </a:p>
        </p:txBody>
      </p:sp>
    </p:spTree>
    <p:extLst>
      <p:ext uri="{BB962C8B-B14F-4D97-AF65-F5344CB8AC3E}">
        <p14:creationId xmlns:p14="http://schemas.microsoft.com/office/powerpoint/2010/main" val="535563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Rainbow Tables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Rainbow tables are precomputed tables or hash values associated with passwords. Using rainbow tables can change the search for a password from a computational problem to a lookup problem. </a:t>
            </a:r>
          </a:p>
          <a:p>
            <a:endParaRPr lang="en-US" dirty="0"/>
          </a:p>
          <a:p>
            <a:r>
              <a:rPr lang="en-US" dirty="0"/>
              <a:t>This can tremendously reduce the level of work needed to crack a given password. </a:t>
            </a:r>
          </a:p>
          <a:p>
            <a:endParaRPr lang="en-US" dirty="0"/>
          </a:p>
          <a:p>
            <a:r>
              <a:rPr lang="en-US" dirty="0"/>
              <a:t>The best defense against rainbow tables is salted hashes, as the addition of a salt value increases the complexity of the problem by making the precomputing process not replicable between systems. </a:t>
            </a:r>
          </a:p>
          <a:p>
            <a:endParaRPr lang="en-US" dirty="0"/>
          </a:p>
          <a:p>
            <a:r>
              <a:rPr lang="en-US" dirty="0"/>
              <a:t>A salt is merely a random set of characters designed to increase the length of the item being hashed, effectively making rainbow tables too big to compute.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28</a:t>
            </a:fld>
            <a:endParaRPr lang="en-US"/>
          </a:p>
        </p:txBody>
      </p:sp>
    </p:spTree>
    <p:extLst>
      <p:ext uri="{BB962C8B-B14F-4D97-AF65-F5344CB8AC3E}">
        <p14:creationId xmlns:p14="http://schemas.microsoft.com/office/powerpoint/2010/main" val="2109314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Plaintext/Unencrypted</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a:bodyPr>
          <a:lstStyle/>
          <a:p>
            <a:r>
              <a:rPr lang="en-US" dirty="0"/>
              <a:t>Any time a system can send you a copy of your password, there is a security issue.</a:t>
            </a:r>
          </a:p>
          <a:p>
            <a:endParaRPr lang="en-US" dirty="0"/>
          </a:p>
          <a:p>
            <a:r>
              <a:rPr lang="en-US" dirty="0"/>
              <a:t>Example: Microsoft allows administrators to push out passwords for local accounts via group policy preferences. To protect the passwords, they are encrypted using Advanced Encryption Standard (AES). For reasons of compatibility with other systems, Microsoft published the AES key—see the problem.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29</a:t>
            </a:fld>
            <a:endParaRPr lang="en-US"/>
          </a:p>
        </p:txBody>
      </p:sp>
    </p:spTree>
    <p:extLst>
      <p:ext uri="{BB962C8B-B14F-4D97-AF65-F5344CB8AC3E}">
        <p14:creationId xmlns:p14="http://schemas.microsoft.com/office/powerpoint/2010/main" val="2554222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Types of Attack Indicators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Attacks can be made against virtually any layer of software, from network protocols to applications.</a:t>
            </a:r>
          </a:p>
          <a:p>
            <a:endParaRPr lang="en-US" dirty="0"/>
          </a:p>
          <a:p>
            <a:r>
              <a:rPr lang="en-US" dirty="0"/>
              <a:t>Attacks can be against the user, applications, network or cryptographic elements employed in a system.</a:t>
            </a:r>
          </a:p>
          <a:p>
            <a:endParaRPr lang="en-US" dirty="0"/>
          </a:p>
          <a:p>
            <a:r>
              <a:rPr lang="en-US" dirty="0"/>
              <a:t>Each type of attack threatens at least one of the three security requirements: confidentiality, integrity, and availability (CIA)</a:t>
            </a:r>
          </a:p>
          <a:p>
            <a:endParaRPr lang="en-US" dirty="0"/>
          </a:p>
          <a:p>
            <a:r>
              <a:rPr lang="en-US" dirty="0"/>
              <a:t>From a high-level standpoint, attacks on computer systems and networks can be grouped into two broad categories:</a:t>
            </a:r>
          </a:p>
          <a:p>
            <a:pPr lvl="1"/>
            <a:r>
              <a:rPr lang="en-US" dirty="0"/>
              <a:t>Attacks on specific software</a:t>
            </a:r>
          </a:p>
          <a:p>
            <a:pPr lvl="1"/>
            <a:r>
              <a:rPr lang="en-US" dirty="0"/>
              <a:t>Attacks on a specific protocol or service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a:t>
            </a:fld>
            <a:endParaRPr lang="en-US"/>
          </a:p>
        </p:txBody>
      </p:sp>
    </p:spTree>
    <p:extLst>
      <p:ext uri="{BB962C8B-B14F-4D97-AF65-F5344CB8AC3E}">
        <p14:creationId xmlns:p14="http://schemas.microsoft.com/office/powerpoint/2010/main" val="1533229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Physical Attacks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a:bodyPr>
          <a:lstStyle/>
          <a:p>
            <a:r>
              <a:rPr lang="en-US" dirty="0"/>
              <a:t>Malicious USB Cable</a:t>
            </a:r>
          </a:p>
          <a:p>
            <a:r>
              <a:rPr lang="en-US" dirty="0"/>
              <a:t>Malicious Flash Drive</a:t>
            </a:r>
          </a:p>
          <a:p>
            <a:r>
              <a:rPr lang="en-US" dirty="0"/>
              <a:t>Card Cloning</a:t>
            </a:r>
          </a:p>
          <a:p>
            <a:r>
              <a:rPr lang="en-US" dirty="0"/>
              <a:t>Skimming</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30</a:t>
            </a:fld>
            <a:endParaRPr lang="en-US"/>
          </a:p>
        </p:txBody>
      </p:sp>
    </p:spTree>
    <p:extLst>
      <p:ext uri="{BB962C8B-B14F-4D97-AF65-F5344CB8AC3E}">
        <p14:creationId xmlns:p14="http://schemas.microsoft.com/office/powerpoint/2010/main" val="2793332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Malicious USB Cable</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Most users view a USB cable as just a wire, but in fact a USB cable can have embedded electronics in it. </a:t>
            </a:r>
          </a:p>
          <a:p>
            <a:endParaRPr lang="en-US" dirty="0"/>
          </a:p>
          <a:p>
            <a:r>
              <a:rPr lang="en-US" dirty="0"/>
              <a:t>“Poisoned” cables have been found with electronics that can deliver malware to machines. </a:t>
            </a:r>
          </a:p>
          <a:p>
            <a:endParaRPr lang="en-US" dirty="0"/>
          </a:p>
          <a:p>
            <a:r>
              <a:rPr lang="en-US" dirty="0"/>
              <a:t>This has been found in both normal USB cables and in lightning cables for Apple devices. </a:t>
            </a:r>
          </a:p>
          <a:p>
            <a:endParaRPr lang="en-US" dirty="0"/>
          </a:p>
          <a:p>
            <a:r>
              <a:rPr lang="en-US" dirty="0"/>
              <a:t>Demo cables have even been made with embedded Wi-Fi devices, enabling attacks against a Wi-Fi network from the cable itself.</a:t>
            </a:r>
          </a:p>
          <a:p>
            <a:pPr lvl="1"/>
            <a:r>
              <a:rPr lang="en-US" dirty="0"/>
              <a:t>Example:  The OMG cable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31</a:t>
            </a:fld>
            <a:endParaRPr lang="en-US"/>
          </a:p>
        </p:txBody>
      </p:sp>
    </p:spTree>
    <p:extLst>
      <p:ext uri="{BB962C8B-B14F-4D97-AF65-F5344CB8AC3E}">
        <p14:creationId xmlns:p14="http://schemas.microsoft.com/office/powerpoint/2010/main" val="34472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Malicious Flash Drives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They have been used to dupe users into picking them up, plugging them into their machine, and accessing an attractive folder such as “HR data” or “Sensitive pictures.”</a:t>
            </a:r>
          </a:p>
          <a:p>
            <a:endParaRPr lang="en-US" dirty="0"/>
          </a:p>
          <a:p>
            <a:r>
              <a:rPr lang="en-US" dirty="0"/>
              <a:t>USB dropping is a well-known means of attack, where the attacker leaves tainted USB devices for people to pick up and use.</a:t>
            </a:r>
          </a:p>
          <a:p>
            <a:pPr lvl="1"/>
            <a:r>
              <a:rPr lang="en-US" dirty="0"/>
              <a:t>Aka; Baiting</a:t>
            </a:r>
          </a:p>
          <a:p>
            <a:endParaRPr lang="en-US" dirty="0"/>
          </a:p>
          <a:p>
            <a:r>
              <a:rPr lang="en-US" dirty="0"/>
              <a:t>Once they plug them into the network, the attack is automated.</a:t>
            </a:r>
          </a:p>
          <a:p>
            <a:endParaRPr lang="en-US" dirty="0"/>
          </a:p>
          <a:p>
            <a:r>
              <a:rPr lang="en-US" dirty="0"/>
              <a:t>For user convenience, operating systems adopted an Auto Run or Auto Play feature on USB devices, enabling content to run when the device was plugged in.</a:t>
            </a:r>
          </a:p>
          <a:p>
            <a:endParaRPr lang="en-US" dirty="0"/>
          </a:p>
          <a:p>
            <a:pPr lvl="1"/>
            <a:r>
              <a:rPr lang="en-US" dirty="0"/>
              <a:t>After Windows XP, this was disabled.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32</a:t>
            </a:fld>
            <a:endParaRPr lang="en-US"/>
          </a:p>
        </p:txBody>
      </p:sp>
    </p:spTree>
    <p:extLst>
      <p:ext uri="{BB962C8B-B14F-4D97-AF65-F5344CB8AC3E}">
        <p14:creationId xmlns:p14="http://schemas.microsoft.com/office/powerpoint/2010/main" val="981766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Card Cloning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10000"/>
          </a:bodyPr>
          <a:lstStyle/>
          <a:p>
            <a:r>
              <a:rPr lang="en-US" dirty="0"/>
              <a:t>It is possible to copy the information on the magnetic strip, enabling the person to later make a clone of your card.</a:t>
            </a:r>
          </a:p>
          <a:p>
            <a:endParaRPr lang="en-US" dirty="0"/>
          </a:p>
          <a:p>
            <a:r>
              <a:rPr lang="en-US" dirty="0"/>
              <a:t>Smart cards made this more difficult, as the chip itself cannot be cloned.</a:t>
            </a:r>
          </a:p>
          <a:p>
            <a:endParaRPr lang="en-US" dirty="0"/>
          </a:p>
          <a:p>
            <a:r>
              <a:rPr lang="en-US" dirty="0"/>
              <a:t>Another type of card that can be cloned is the contactless ID card. These cards are used by transit systems, access systems, and even passports. The NFC (near field communications) chip can be read, information copied, and a clone implemented.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33</a:t>
            </a:fld>
            <a:endParaRPr lang="en-US"/>
          </a:p>
        </p:txBody>
      </p:sp>
    </p:spTree>
    <p:extLst>
      <p:ext uri="{BB962C8B-B14F-4D97-AF65-F5344CB8AC3E}">
        <p14:creationId xmlns:p14="http://schemas.microsoft.com/office/powerpoint/2010/main" val="3258470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Skimming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dirty="0"/>
              <a:t>Skimming devices are physical devices built to intercept a credit card. </a:t>
            </a:r>
          </a:p>
          <a:p>
            <a:endParaRPr lang="en-US" dirty="0"/>
          </a:p>
          <a:p>
            <a:r>
              <a:rPr lang="en-US" dirty="0"/>
              <a:t>These devices are placed on credit card readers to skim the data from the card while passing it on to the legitimate reader. </a:t>
            </a:r>
          </a:p>
          <a:p>
            <a:endParaRPr lang="en-US" dirty="0"/>
          </a:p>
          <a:p>
            <a:r>
              <a:rPr lang="en-US" dirty="0"/>
              <a:t>Skimmers can collect all the information from a magnetic strip on the card as well as the PIN being entered, enabling a clone to be manufactured.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34</a:t>
            </a:fld>
            <a:endParaRPr lang="en-US"/>
          </a:p>
        </p:txBody>
      </p:sp>
    </p:spTree>
    <p:extLst>
      <p:ext uri="{BB962C8B-B14F-4D97-AF65-F5344CB8AC3E}">
        <p14:creationId xmlns:p14="http://schemas.microsoft.com/office/powerpoint/2010/main" val="2001856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Adversarial Artificial Intelligence (AI)</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Artificial intelligence (AI) is the use of complex models to simulate functions of the brain—in essence, a means to impart analytical abilities to the things we use, from robot vacuum cleaners to smartphone apps, to digital assistants. </a:t>
            </a:r>
          </a:p>
          <a:p>
            <a:endParaRPr lang="en-US" dirty="0"/>
          </a:p>
          <a:p>
            <a:r>
              <a:rPr lang="en-US" dirty="0"/>
              <a:t>AI brings power to computer solutions because AI models can analyze more combinations of inputs than a human and do so faster and with more accuracy. </a:t>
            </a:r>
          </a:p>
          <a:p>
            <a:endParaRPr lang="en-US" dirty="0"/>
          </a:p>
          <a:p>
            <a:r>
              <a:rPr lang="en-US" dirty="0"/>
              <a:t>AI-enabled systems are used in anti-malware products to find new threats based on analytical analysis of programmatic behaviors. </a:t>
            </a:r>
          </a:p>
          <a:p>
            <a:endParaRPr lang="en-US" dirty="0"/>
          </a:p>
          <a:p>
            <a:r>
              <a:rPr lang="en-US" dirty="0"/>
              <a:t>Can AI also be used to evade defenses? The answer is yes, and this is known as adversarial AI. Just as defenders can write AI-enabled tools, attackers can use AI to enable their attacks, such as phishing, to avoid machine detection.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35</a:t>
            </a:fld>
            <a:endParaRPr lang="en-US"/>
          </a:p>
        </p:txBody>
      </p:sp>
    </p:spTree>
    <p:extLst>
      <p:ext uri="{BB962C8B-B14F-4D97-AF65-F5344CB8AC3E}">
        <p14:creationId xmlns:p14="http://schemas.microsoft.com/office/powerpoint/2010/main" val="42473236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Tainted Training Data for Machine Learning (ML)</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Machine learning (ML) is one of the techniques used in AI. </a:t>
            </a:r>
          </a:p>
          <a:p>
            <a:endParaRPr lang="en-US" dirty="0"/>
          </a:p>
          <a:p>
            <a:r>
              <a:rPr lang="en-US" dirty="0"/>
              <a:t>ML works by using a training data set to calibrate the detection model to enable detection on sample data. </a:t>
            </a:r>
          </a:p>
          <a:p>
            <a:endParaRPr lang="en-US" dirty="0"/>
          </a:p>
          <a:p>
            <a:r>
              <a:rPr lang="en-US" dirty="0"/>
              <a:t>One of the weaknesses of ML is this training set dependency. The ability of the model to detect is a function of the efficacy of the training data set. A good training data set can build a solid detection model. </a:t>
            </a:r>
          </a:p>
          <a:p>
            <a:endParaRPr lang="en-US" dirty="0"/>
          </a:p>
          <a:p>
            <a:r>
              <a:rPr lang="en-US" dirty="0"/>
              <a:t>A deficient training set of data can build a model with holes in it—holes that allow conditions to go undetected. Tainting the training data is one of the attack vectors that attackers can use against ML systems. </a:t>
            </a:r>
          </a:p>
          <a:p>
            <a:endParaRPr lang="en-US" dirty="0"/>
          </a:p>
          <a:p>
            <a:r>
              <a:rPr lang="en-US" dirty="0"/>
              <a:t>Over time, as conditions change, an ML algorithm needs retraining or updating to make it effective against differing inputs. Each of these updates represents an opportunity to taint the input data set.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36</a:t>
            </a:fld>
            <a:endParaRPr lang="en-US"/>
          </a:p>
        </p:txBody>
      </p:sp>
    </p:spTree>
    <p:extLst>
      <p:ext uri="{BB962C8B-B14F-4D97-AF65-F5344CB8AC3E}">
        <p14:creationId xmlns:p14="http://schemas.microsoft.com/office/powerpoint/2010/main" val="3278398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Security of Machine Learning Algorithms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20000"/>
          </a:bodyPr>
          <a:lstStyle/>
          <a:p>
            <a:r>
              <a:rPr lang="en-US" dirty="0"/>
              <a:t>Understanding the details of a machine learning algorithm once it is trained is crucial to the security of the algorithm. </a:t>
            </a:r>
          </a:p>
          <a:p>
            <a:endParaRPr lang="en-US" dirty="0"/>
          </a:p>
          <a:p>
            <a:r>
              <a:rPr lang="en-US" dirty="0"/>
              <a:t>Should an attacker be able to reproduce the exact same set of parameters, they would be able to create attack data sets that could slip past the ML algorithm. </a:t>
            </a:r>
          </a:p>
          <a:p>
            <a:endParaRPr lang="en-US" dirty="0"/>
          </a:p>
          <a:p>
            <a:r>
              <a:rPr lang="en-US" dirty="0"/>
              <a:t>Maintaining security around the parameters of an ML algorithm is essential to maintaining its effectiveness.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37</a:t>
            </a:fld>
            <a:endParaRPr lang="en-US"/>
          </a:p>
        </p:txBody>
      </p:sp>
    </p:spTree>
    <p:extLst>
      <p:ext uri="{BB962C8B-B14F-4D97-AF65-F5344CB8AC3E}">
        <p14:creationId xmlns:p14="http://schemas.microsoft.com/office/powerpoint/2010/main" val="22513941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Supply-chain Attacks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968875"/>
          </a:xfrm>
        </p:spPr>
        <p:txBody>
          <a:bodyPr>
            <a:normAutofit fontScale="85000" lnSpcReduction="20000"/>
          </a:bodyPr>
          <a:lstStyle/>
          <a:p>
            <a:r>
              <a:rPr lang="en-US" dirty="0"/>
              <a:t>Supply chains are the network of suppliers that provide the materials for something to be built.</a:t>
            </a:r>
          </a:p>
          <a:p>
            <a:pPr lvl="1"/>
            <a:r>
              <a:rPr lang="en-US" dirty="0"/>
              <a:t>Parts for computers</a:t>
            </a:r>
          </a:p>
          <a:p>
            <a:pPr lvl="1"/>
            <a:r>
              <a:rPr lang="en-US" dirty="0"/>
              <a:t>Libraries for programmers</a:t>
            </a:r>
          </a:p>
          <a:p>
            <a:endParaRPr lang="en-US" dirty="0"/>
          </a:p>
          <a:p>
            <a:r>
              <a:rPr lang="en-US" dirty="0"/>
              <a:t>The parts that are used—be they physical like a hard drive or logical like a library module—can be tainted, either by accident or on purpose.</a:t>
            </a:r>
          </a:p>
          <a:p>
            <a:endParaRPr lang="en-US" dirty="0"/>
          </a:p>
          <a:p>
            <a:r>
              <a:rPr lang="en-US" dirty="0"/>
              <a:t>Manufacturers have shipped PCs with preinstalled malware, courtesy of a hard drive manufacturer, which itself became infected by one of its vendors.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38</a:t>
            </a:fld>
            <a:endParaRPr lang="en-US"/>
          </a:p>
        </p:txBody>
      </p:sp>
    </p:spTree>
    <p:extLst>
      <p:ext uri="{BB962C8B-B14F-4D97-AF65-F5344CB8AC3E}">
        <p14:creationId xmlns:p14="http://schemas.microsoft.com/office/powerpoint/2010/main" val="31578940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Cloud-based vs On-premises</a:t>
            </a:r>
            <a:br>
              <a:rPr lang="en-US" sz="3600" b="1" dirty="0"/>
            </a:br>
            <a:r>
              <a:rPr lang="en-US" sz="3600" b="1" dirty="0"/>
              <a:t>Attacks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Attacks against data can happen whether the system is in house (on-premises) or in the cloud (cloud based). </a:t>
            </a:r>
          </a:p>
          <a:p>
            <a:endParaRPr lang="en-US" dirty="0"/>
          </a:p>
          <a:p>
            <a:r>
              <a:rPr lang="en-US" dirty="0"/>
              <a:t>Using cloud computing to improve security only works if you choose a cloud vendor with a security solution as part of the package.</a:t>
            </a:r>
          </a:p>
          <a:p>
            <a:endParaRPr lang="en-US" dirty="0"/>
          </a:p>
          <a:p>
            <a:r>
              <a:rPr lang="en-US" dirty="0"/>
              <a:t>Moving computing or storage to the cloud, in itself, does not change the security equation.</a:t>
            </a:r>
          </a:p>
          <a:p>
            <a:endParaRPr lang="en-US" dirty="0"/>
          </a:p>
          <a:p>
            <a:r>
              <a:rPr lang="en-US" dirty="0"/>
              <a:t>Cloud computing is merely using someone else’s resources, and you get what you pay for, as in all contracts.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39</a:t>
            </a:fld>
            <a:endParaRPr lang="en-US"/>
          </a:p>
        </p:txBody>
      </p:sp>
    </p:spTree>
    <p:extLst>
      <p:ext uri="{BB962C8B-B14F-4D97-AF65-F5344CB8AC3E}">
        <p14:creationId xmlns:p14="http://schemas.microsoft.com/office/powerpoint/2010/main" val="1926485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Malware</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Refers to software designed for some nefarious purpose.</a:t>
            </a:r>
          </a:p>
          <a:p>
            <a:endParaRPr lang="en-US" dirty="0"/>
          </a:p>
          <a:p>
            <a:r>
              <a:rPr lang="en-US" dirty="0"/>
              <a:t>Can cause damage to a system</a:t>
            </a:r>
          </a:p>
          <a:p>
            <a:pPr lvl="1"/>
            <a:r>
              <a:rPr lang="en-US" dirty="0"/>
              <a:t>Delete files</a:t>
            </a:r>
          </a:p>
          <a:p>
            <a:pPr lvl="1"/>
            <a:r>
              <a:rPr lang="en-US" dirty="0"/>
              <a:t>Create backdoors</a:t>
            </a:r>
          </a:p>
          <a:p>
            <a:endParaRPr lang="en-US" dirty="0"/>
          </a:p>
          <a:p>
            <a:r>
              <a:rPr lang="en-US" dirty="0"/>
              <a:t>Several different types of malicious software can be used:</a:t>
            </a:r>
          </a:p>
          <a:p>
            <a:pPr lvl="1"/>
            <a:r>
              <a:rPr lang="en-US" dirty="0"/>
              <a:t>Viruses</a:t>
            </a:r>
          </a:p>
          <a:p>
            <a:pPr lvl="1"/>
            <a:r>
              <a:rPr lang="en-US" dirty="0"/>
              <a:t>Trojan horses</a:t>
            </a:r>
          </a:p>
          <a:p>
            <a:pPr lvl="1"/>
            <a:r>
              <a:rPr lang="en-US" dirty="0"/>
              <a:t>Logic bombs</a:t>
            </a:r>
          </a:p>
          <a:p>
            <a:pPr lvl="1"/>
            <a:r>
              <a:rPr lang="en-US" dirty="0"/>
              <a:t>Spyware</a:t>
            </a:r>
          </a:p>
          <a:p>
            <a:pPr lvl="1"/>
            <a:r>
              <a:rPr lang="en-US" dirty="0"/>
              <a:t>Worms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a:t>
            </a:fld>
            <a:endParaRPr lang="en-US"/>
          </a:p>
        </p:txBody>
      </p:sp>
    </p:spTree>
    <p:extLst>
      <p:ext uri="{BB962C8B-B14F-4D97-AF65-F5344CB8AC3E}">
        <p14:creationId xmlns:p14="http://schemas.microsoft.com/office/powerpoint/2010/main" val="2760660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Cryptographic Attacks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a:bodyPr>
          <a:lstStyle/>
          <a:p>
            <a:r>
              <a:rPr lang="en-US" dirty="0"/>
              <a:t>Attacks against the cryptographic system are referred to as cryptographic attacks.</a:t>
            </a:r>
          </a:p>
          <a:p>
            <a:endParaRPr lang="en-US" dirty="0"/>
          </a:p>
          <a:p>
            <a:r>
              <a:rPr lang="en-US" dirty="0"/>
              <a:t>Types of attacks:</a:t>
            </a:r>
          </a:p>
          <a:p>
            <a:pPr lvl="1"/>
            <a:r>
              <a:rPr lang="en-US" sz="2800" dirty="0"/>
              <a:t>Birthday</a:t>
            </a:r>
          </a:p>
          <a:p>
            <a:pPr lvl="1"/>
            <a:r>
              <a:rPr lang="en-US" sz="2800" dirty="0"/>
              <a:t>Collision</a:t>
            </a:r>
          </a:p>
          <a:p>
            <a:pPr lvl="1"/>
            <a:r>
              <a:rPr lang="en-US" sz="2800" dirty="0"/>
              <a:t>Downgrade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40</a:t>
            </a:fld>
            <a:endParaRPr lang="en-US"/>
          </a:p>
        </p:txBody>
      </p:sp>
    </p:spTree>
    <p:extLst>
      <p:ext uri="{BB962C8B-B14F-4D97-AF65-F5344CB8AC3E}">
        <p14:creationId xmlns:p14="http://schemas.microsoft.com/office/powerpoint/2010/main" val="22752558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Birthday</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a:bodyPr>
          <a:lstStyle/>
          <a:p>
            <a:r>
              <a:rPr lang="en-US" sz="2400" dirty="0"/>
              <a:t>The birthday attack is a special type of brute force attack that gets its name from something known as the birthday paradox, which states that in a group of at least 23 people, the chance that two individuals will have the same birthday is greater than 50 percent.</a:t>
            </a:r>
          </a:p>
          <a:p>
            <a:endParaRPr lang="en-US" sz="2400" dirty="0"/>
          </a:p>
          <a:p>
            <a:r>
              <a:rPr lang="en-US" sz="2400" dirty="0"/>
              <a:t>This same phenomenon applies to passwords, with k (the number of passwords) being quite a bit larger than 50, but still a manageable number for computers and today’s storage capacities.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41</a:t>
            </a:fld>
            <a:endParaRPr lang="en-US"/>
          </a:p>
        </p:txBody>
      </p:sp>
    </p:spTree>
    <p:extLst>
      <p:ext uri="{BB962C8B-B14F-4D97-AF65-F5344CB8AC3E}">
        <p14:creationId xmlns:p14="http://schemas.microsoft.com/office/powerpoint/2010/main" val="12174685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Collision</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20000"/>
          </a:bodyPr>
          <a:lstStyle/>
          <a:p>
            <a:r>
              <a:rPr lang="en-US" dirty="0"/>
              <a:t>A collision attack is where two different inputs yield the same output of a hash function. </a:t>
            </a:r>
          </a:p>
          <a:p>
            <a:endParaRPr lang="en-US" dirty="0"/>
          </a:p>
          <a:p>
            <a:r>
              <a:rPr lang="en-US" dirty="0"/>
              <a:t>Through the manipulation of data, subtle changes are made that are not visible to the user yet create different versions of a digital file. </a:t>
            </a:r>
          </a:p>
          <a:p>
            <a:endParaRPr lang="en-US" dirty="0"/>
          </a:p>
          <a:p>
            <a:r>
              <a:rPr lang="en-US" dirty="0"/>
              <a:t>With the creation of many different versions and the use of the birthday attack to find a collision between any two of the many versions, an attacker has a chance to create a file with changed visible content but identical hashes.</a:t>
            </a:r>
            <a:endParaRPr lang="en-US" sz="3200" dirty="0"/>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42</a:t>
            </a:fld>
            <a:endParaRPr lang="en-US"/>
          </a:p>
        </p:txBody>
      </p:sp>
    </p:spTree>
    <p:extLst>
      <p:ext uri="{BB962C8B-B14F-4D97-AF65-F5344CB8AC3E}">
        <p14:creationId xmlns:p14="http://schemas.microsoft.com/office/powerpoint/2010/main" val="4513240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Downgrade</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As part of a Transport Layer Security/Secure Sockets Layer (TLS/SSL) setup, a specification of the cipher suite can be employed. </a:t>
            </a:r>
          </a:p>
          <a:p>
            <a:endParaRPr lang="en-US" dirty="0"/>
          </a:p>
          <a:p>
            <a:r>
              <a:rPr lang="en-US" dirty="0"/>
              <a:t>This is done to enable the highest form of encryption that both server and browser can support. </a:t>
            </a:r>
          </a:p>
          <a:p>
            <a:endParaRPr lang="en-US" dirty="0"/>
          </a:p>
          <a:p>
            <a:r>
              <a:rPr lang="en-US" dirty="0"/>
              <a:t>In a downgrade attack, the attacker takes advantage of a commonly employed principle to support backward compatibility, to downgrade the security to a lower or nonexistent state.</a:t>
            </a:r>
          </a:p>
          <a:p>
            <a:endParaRPr lang="en-US" b="1" dirty="0"/>
          </a:p>
          <a:p>
            <a:r>
              <a:rPr lang="en-US" b="1" dirty="0"/>
              <a:t>POODLE attack: </a:t>
            </a:r>
            <a:r>
              <a:rPr lang="en-US" dirty="0"/>
              <a:t>Forcing TLS 1.0 to “downgrade” to SSL 3.0 and then using the SSL Strip tool to remove SSL from the connection; thereby reverting to an unsecure state.</a:t>
            </a:r>
            <a:endParaRPr lang="en-US" sz="3200" dirty="0"/>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43</a:t>
            </a:fld>
            <a:endParaRPr lang="en-US"/>
          </a:p>
        </p:txBody>
      </p:sp>
    </p:spTree>
    <p:extLst>
      <p:ext uri="{BB962C8B-B14F-4D97-AF65-F5344CB8AC3E}">
        <p14:creationId xmlns:p14="http://schemas.microsoft.com/office/powerpoint/2010/main" val="2190317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Ransomware</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A form of malware that performs some action and extracts a ransom from the user.</a:t>
            </a:r>
          </a:p>
          <a:p>
            <a:endParaRPr lang="en-US" dirty="0"/>
          </a:p>
          <a:p>
            <a:r>
              <a:rPr lang="en-US" dirty="0"/>
              <a:t>Typically encrypts files on a system and then leaves them unusable either permanently, acting as a DoS, or temporarily until a ransom is paid.</a:t>
            </a:r>
          </a:p>
          <a:p>
            <a:endParaRPr lang="en-US" dirty="0"/>
          </a:p>
          <a:p>
            <a:r>
              <a:rPr lang="en-US" dirty="0"/>
              <a:t>Typically, a worm and completely automated.</a:t>
            </a:r>
          </a:p>
          <a:p>
            <a:endParaRPr lang="en-US" dirty="0"/>
          </a:p>
          <a:p>
            <a:r>
              <a:rPr lang="en-US" dirty="0"/>
              <a:t>The only repair is to rebuild the system</a:t>
            </a:r>
          </a:p>
          <a:p>
            <a:endParaRPr lang="en-US" dirty="0"/>
          </a:p>
          <a:p>
            <a:r>
              <a:rPr lang="en-US" dirty="0"/>
              <a:t>Examples:  </a:t>
            </a:r>
            <a:r>
              <a:rPr lang="en-US" dirty="0" err="1"/>
              <a:t>Cryptolocker</a:t>
            </a:r>
            <a:r>
              <a:rPr lang="en-US" dirty="0"/>
              <a:t>, </a:t>
            </a:r>
            <a:r>
              <a:rPr lang="en-US" dirty="0" err="1"/>
              <a:t>NotPetya</a:t>
            </a:r>
            <a:r>
              <a:rPr lang="en-US" dirty="0"/>
              <a:t>, and WannaCry</a:t>
            </a:r>
          </a:p>
          <a:p>
            <a:pPr marL="0" indent="0">
              <a:buNone/>
            </a:pPr>
            <a:endParaRPr lang="en-US" dirty="0"/>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a:t>
            </a:fld>
            <a:endParaRPr lang="en-US"/>
          </a:p>
        </p:txBody>
      </p:sp>
    </p:spTree>
    <p:extLst>
      <p:ext uri="{BB962C8B-B14F-4D97-AF65-F5344CB8AC3E}">
        <p14:creationId xmlns:p14="http://schemas.microsoft.com/office/powerpoint/2010/main" val="219724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Trojans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A piece of software that appears to do one thing (and may, in fact, actually do that thing) but hides some other functionality.</a:t>
            </a:r>
          </a:p>
          <a:p>
            <a:endParaRPr lang="en-US" dirty="0"/>
          </a:p>
          <a:p>
            <a:r>
              <a:rPr lang="en-US" dirty="0"/>
              <a:t>Unlike a virus, a Trojan is a standalone program that must be copied and installed by the user—it must be “brought inside” the system by an authorized user.</a:t>
            </a:r>
          </a:p>
          <a:p>
            <a:endParaRPr lang="en-US" dirty="0"/>
          </a:p>
          <a:p>
            <a:r>
              <a:rPr lang="en-US" dirty="0"/>
              <a:t>This generally means that the program must be disguised as something that the user would want to run.</a:t>
            </a:r>
          </a:p>
          <a:p>
            <a:endParaRPr lang="en-US" dirty="0"/>
          </a:p>
          <a:p>
            <a:r>
              <a:rPr lang="en-US" dirty="0"/>
              <a:t>Once it has been copied and is inside the system, the Trojan will perform its hidden purpose with the user often still unaware of its true nature.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a:t>
            </a:fld>
            <a:endParaRPr lang="en-US"/>
          </a:p>
        </p:txBody>
      </p:sp>
    </p:spTree>
    <p:extLst>
      <p:ext uri="{BB962C8B-B14F-4D97-AF65-F5344CB8AC3E}">
        <p14:creationId xmlns:p14="http://schemas.microsoft.com/office/powerpoint/2010/main" val="3850588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Worms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Worms are pieces of code that attempt to penetrate networks and computer systems.</a:t>
            </a:r>
          </a:p>
          <a:p>
            <a:endParaRPr lang="en-US" dirty="0"/>
          </a:p>
          <a:p>
            <a:r>
              <a:rPr lang="en-US" dirty="0"/>
              <a:t>Once a penetration occurs, the worm will create a new copy of itself on the penetrated system.</a:t>
            </a:r>
          </a:p>
          <a:p>
            <a:endParaRPr lang="en-US" dirty="0"/>
          </a:p>
          <a:p>
            <a:r>
              <a:rPr lang="en-US" dirty="0"/>
              <a:t>Reproduction of a worm thus does not rely on the attachment of the virus to another piece of code or to a file, which is the definition of a virus.</a:t>
            </a:r>
          </a:p>
          <a:p>
            <a:endParaRPr lang="en-US" dirty="0"/>
          </a:p>
          <a:p>
            <a:r>
              <a:rPr lang="en-US" dirty="0"/>
              <a:t>Recently, worms have become a tool of choice for ransomware attacks, as they can spread from system to system without operator intervention. </a:t>
            </a:r>
          </a:p>
          <a:p>
            <a:pPr lvl="1"/>
            <a:r>
              <a:rPr lang="en-US" dirty="0"/>
              <a:t>The </a:t>
            </a:r>
            <a:r>
              <a:rPr lang="en-US" dirty="0" err="1"/>
              <a:t>NotPetya</a:t>
            </a:r>
            <a:r>
              <a:rPr lang="en-US" dirty="0"/>
              <a:t> worm of 2017 caused an estimated $10 billion in damage.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7</a:t>
            </a:fld>
            <a:endParaRPr lang="en-US"/>
          </a:p>
        </p:txBody>
      </p:sp>
    </p:spTree>
    <p:extLst>
      <p:ext uri="{BB962C8B-B14F-4D97-AF65-F5344CB8AC3E}">
        <p14:creationId xmlns:p14="http://schemas.microsoft.com/office/powerpoint/2010/main" val="2829436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Potentially Unwanted Programs (PUP)</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Potentially unwanted program (PUP) is a designation used by security companies and antivirus vendors to identify programs that may have adverse effects on a computer’s security or privacy.</a:t>
            </a:r>
          </a:p>
          <a:p>
            <a:endParaRPr lang="en-US" dirty="0"/>
          </a:p>
          <a:p>
            <a:r>
              <a:rPr lang="en-US" dirty="0"/>
              <a:t>These involve adware or spyware components and are used for revenue generation purposes.</a:t>
            </a:r>
          </a:p>
          <a:p>
            <a:endParaRPr lang="en-US" dirty="0"/>
          </a:p>
          <a:p>
            <a:r>
              <a:rPr lang="en-US" dirty="0"/>
              <a:t>Potentially unwanted programs are a form of malware.</a:t>
            </a:r>
          </a:p>
          <a:p>
            <a:pPr lvl="1"/>
            <a:r>
              <a:rPr lang="en-US" dirty="0"/>
              <a:t>Slowing down your computer</a:t>
            </a:r>
          </a:p>
          <a:p>
            <a:pPr lvl="1"/>
            <a:r>
              <a:rPr lang="en-US" dirty="0"/>
              <a:t>Displaying a ton of annoying ads</a:t>
            </a:r>
          </a:p>
          <a:p>
            <a:pPr lvl="1"/>
            <a:r>
              <a:rPr lang="en-US" dirty="0"/>
              <a:t>Adding toolbars that steal space on the browser</a:t>
            </a:r>
          </a:p>
          <a:p>
            <a:pPr lvl="1"/>
            <a:r>
              <a:rPr lang="en-US" dirty="0"/>
              <a:t>Collecting private information</a:t>
            </a:r>
          </a:p>
          <a:p>
            <a:endParaRPr lang="en-US" dirty="0"/>
          </a:p>
          <a:p>
            <a:r>
              <a:rPr lang="en-US" dirty="0"/>
              <a:t>A common source of PUPs is third-party download sites for downloading apps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8</a:t>
            </a:fld>
            <a:endParaRPr lang="en-US"/>
          </a:p>
        </p:txBody>
      </p:sp>
    </p:spTree>
    <p:extLst>
      <p:ext uri="{BB962C8B-B14F-4D97-AF65-F5344CB8AC3E}">
        <p14:creationId xmlns:p14="http://schemas.microsoft.com/office/powerpoint/2010/main" val="1953858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Fileless Viruses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dirty="0"/>
              <a:t>Most antivirus/anti-malware solutions find malware through monitoring the file system for writes and then filter the writes for known signatures. </a:t>
            </a:r>
          </a:p>
          <a:p>
            <a:endParaRPr lang="en-US" dirty="0"/>
          </a:p>
          <a:p>
            <a:r>
              <a:rPr lang="en-US" dirty="0"/>
              <a:t>When a piece of malware operates only in memory, never touching the file system, it is much harder to detect.</a:t>
            </a:r>
          </a:p>
          <a:p>
            <a:endParaRPr lang="en-US" dirty="0"/>
          </a:p>
          <a:p>
            <a:r>
              <a:rPr lang="en-US" dirty="0"/>
              <a:t>This type of attack is called a fileless virus, or memory-based attack.</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9</a:t>
            </a:fld>
            <a:endParaRPr lang="en-US"/>
          </a:p>
        </p:txBody>
      </p:sp>
    </p:spTree>
    <p:extLst>
      <p:ext uri="{BB962C8B-B14F-4D97-AF65-F5344CB8AC3E}">
        <p14:creationId xmlns:p14="http://schemas.microsoft.com/office/powerpoint/2010/main" val="2394451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b2f98d1-a375-4e57-90a4-bf5b96f64ed3">
      <Terms xmlns="http://schemas.microsoft.com/office/infopath/2007/PartnerControls"/>
    </lcf76f155ced4ddcb4097134ff3c332f>
    <TaxCatchAll xmlns="c50467e4-2c06-4b72-b13b-ffd5a4dda32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D289C11AA0AB44595EC353BBA768739" ma:contentTypeVersion="10" ma:contentTypeDescription="Create a new document." ma:contentTypeScope="" ma:versionID="d1c99731b95cc0e617e3398324fc2854">
  <xsd:schema xmlns:xsd="http://www.w3.org/2001/XMLSchema" xmlns:xs="http://www.w3.org/2001/XMLSchema" xmlns:p="http://schemas.microsoft.com/office/2006/metadata/properties" xmlns:ns2="c50467e4-2c06-4b72-b13b-ffd5a4dda326" xmlns:ns3="db2f98d1-a375-4e57-90a4-bf5b96f64ed3" targetNamespace="http://schemas.microsoft.com/office/2006/metadata/properties" ma:root="true" ma:fieldsID="8c1d73bc21da2064f814ae3196394a63" ns2:_="" ns3:_="">
    <xsd:import namespace="c50467e4-2c06-4b72-b13b-ffd5a4dda326"/>
    <xsd:import namespace="db2f98d1-a375-4e57-90a4-bf5b96f64ed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0467e4-2c06-4b72-b13b-ffd5a4dda32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7cd0e2c5-efa8-4cfa-a88b-8e69209b900c}" ma:internalName="TaxCatchAll" ma:showField="CatchAllData" ma:web="c50467e4-2c06-4b72-b13b-ffd5a4dda32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b2f98d1-a375-4e57-90a4-bf5b96f64ed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5d3ac6-1551-48e8-8fc6-d83c23d0a2e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0B0726-258C-4E57-8068-9599F33DF1FB}">
  <ds:schemaRefs>
    <ds:schemaRef ds:uri="http://purl.org/dc/terms/"/>
    <ds:schemaRef ds:uri="3a9a39b8-e83f-4f24-bd02-d0ecf56368c2"/>
    <ds:schemaRef ds:uri="http://www.w3.org/XML/1998/namespace"/>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http://schemas.microsoft.com/office/infopath/2007/PartnerControls"/>
    <ds:schemaRef ds:uri="6aa0805a-2da3-44c1-bf31-ae54d57bcb9d"/>
    <ds:schemaRef ds:uri="http://purl.org/dc/dcmitype/"/>
  </ds:schemaRefs>
</ds:datastoreItem>
</file>

<file path=customXml/itemProps2.xml><?xml version="1.0" encoding="utf-8"?>
<ds:datastoreItem xmlns:ds="http://schemas.openxmlformats.org/officeDocument/2006/customXml" ds:itemID="{9DD1A344-B63D-4AE8-BA55-A1B9A7C57179}">
  <ds:schemaRefs>
    <ds:schemaRef ds:uri="http://schemas.microsoft.com/sharepoint/v3/contenttype/forms"/>
  </ds:schemaRefs>
</ds:datastoreItem>
</file>

<file path=customXml/itemProps3.xml><?xml version="1.0" encoding="utf-8"?>
<ds:datastoreItem xmlns:ds="http://schemas.openxmlformats.org/officeDocument/2006/customXml" ds:itemID="{2567F87E-E08D-4050-B01D-97A479066C6F}"/>
</file>

<file path=docProps/app.xml><?xml version="1.0" encoding="utf-8"?>
<Properties xmlns="http://schemas.openxmlformats.org/officeDocument/2006/extended-properties" xmlns:vt="http://schemas.openxmlformats.org/officeDocument/2006/docPropsVTypes">
  <Template/>
  <TotalTime>7971</TotalTime>
  <Words>3769</Words>
  <Application>Microsoft Office PowerPoint</Application>
  <PresentationFormat>On-screen Show (4:3)</PresentationFormat>
  <Paragraphs>415</Paragraphs>
  <Slides>43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Tahoma</vt:lpstr>
      <vt:lpstr>Verdana</vt:lpstr>
      <vt:lpstr>Office Theme</vt:lpstr>
      <vt:lpstr>PowerPoint Presentation</vt:lpstr>
      <vt:lpstr>Chapter 2 (Domain 1.2) Learning Objectives</vt:lpstr>
      <vt:lpstr>Types of Attack Indicators</vt:lpstr>
      <vt:lpstr>Malware</vt:lpstr>
      <vt:lpstr>Ransomware</vt:lpstr>
      <vt:lpstr>Trojans</vt:lpstr>
      <vt:lpstr>Worms</vt:lpstr>
      <vt:lpstr>Potentially Unwanted Programs (PUP)</vt:lpstr>
      <vt:lpstr>Fileless Viruses</vt:lpstr>
      <vt:lpstr>Command and Control</vt:lpstr>
      <vt:lpstr>Bots</vt:lpstr>
      <vt:lpstr>Crypto-malware</vt:lpstr>
      <vt:lpstr>Cryptojacking</vt:lpstr>
      <vt:lpstr>Logic Bombs</vt:lpstr>
      <vt:lpstr>Spyware</vt:lpstr>
      <vt:lpstr>Keyloggers</vt:lpstr>
      <vt:lpstr>Remote-Access Trojans  (RATs)</vt:lpstr>
      <vt:lpstr>Remote-Access Trojans  (RATs)</vt:lpstr>
      <vt:lpstr>Rootkit</vt:lpstr>
      <vt:lpstr>Rootkit</vt:lpstr>
      <vt:lpstr>Rootkit</vt:lpstr>
      <vt:lpstr>Backdoors</vt:lpstr>
      <vt:lpstr>Password Attacks</vt:lpstr>
      <vt:lpstr>Spraying</vt:lpstr>
      <vt:lpstr>Dictionary</vt:lpstr>
      <vt:lpstr>Brute Force</vt:lpstr>
      <vt:lpstr>Brute Force</vt:lpstr>
      <vt:lpstr>Rainbow Tables</vt:lpstr>
      <vt:lpstr>Plaintext/Unencrypted</vt:lpstr>
      <vt:lpstr>Physical Attacks</vt:lpstr>
      <vt:lpstr>Malicious USB Cable</vt:lpstr>
      <vt:lpstr>Malicious Flash Drives</vt:lpstr>
      <vt:lpstr>Card Cloning</vt:lpstr>
      <vt:lpstr>Skimming</vt:lpstr>
      <vt:lpstr>Adversarial Artificial Intelligence (AI)</vt:lpstr>
      <vt:lpstr>Tainted Training Data for Machine Learning (ML)</vt:lpstr>
      <vt:lpstr>Security of Machine Learning Algorithms</vt:lpstr>
      <vt:lpstr>Supply-chain Attacks</vt:lpstr>
      <vt:lpstr>Cloud-based vs On-premises Attacks</vt:lpstr>
      <vt:lpstr>Cryptographic Attacks</vt:lpstr>
      <vt:lpstr>Birthday</vt:lpstr>
      <vt:lpstr>Collision</vt:lpstr>
      <vt:lpstr>Downgrade</vt:lpstr>
    </vt:vector>
  </TitlesOfParts>
  <Company>MCCES BN Bravo Co DTS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Equipment Setup and Description</dc:title>
  <dc:subject>GBS(TGRS)</dc:subject>
  <dc:creator>Jimmie.Binford</dc:creator>
  <cp:keywords>GBS, RBM, Satellite</cp:keywords>
  <dc:description>This is a working presentation that can be updated readily to keep in tune with updates done to the Lesson Plan for GB.01.01 GBS Equipment Description and Setup.</dc:description>
  <cp:lastModifiedBy>Ken Hunnicutt</cp:lastModifiedBy>
  <cp:revision>214</cp:revision>
  <dcterms:created xsi:type="dcterms:W3CDTF">2007-03-12T15:36:22Z</dcterms:created>
  <dcterms:modified xsi:type="dcterms:W3CDTF">2022-09-21T00:19:58Z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TC100690451033</vt:lpwstr>
  </property>
  <property fmtid="{D5CDD505-2E9C-101B-9397-08002B2CF9AE}" pid="3" name="ContentTypeId">
    <vt:lpwstr>0x0101006D289C11AA0AB44595EC353BBA768739</vt:lpwstr>
  </property>
</Properties>
</file>