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36"/>
  </p:notesMasterIdLst>
  <p:sldIdLst>
    <p:sldId id="307" r:id="rId5"/>
    <p:sldId id="308"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43"/>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4054704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835016"/>
            <a:ext cx="7772400" cy="476250"/>
          </a:xfrm>
          <a:prstGeom prst="rect">
            <a:avLst/>
          </a:prstGeom>
          <a:noFill/>
          <a:ln w="9525">
            <a:noFill/>
            <a:miter lim="800000"/>
            <a:headEnd/>
            <a:tailEnd/>
          </a:ln>
        </p:spPr>
        <p:txBody>
          <a:bodyPr/>
          <a:lstStyle/>
          <a:p>
            <a:pPr algn="ctr"/>
            <a:r>
              <a:rPr lang="fr-FR" sz="2800" dirty="0">
                <a:latin typeface="Arial" charset="0"/>
                <a:cs typeface="Arial" charset="0"/>
              </a:rPr>
              <a:t>Chapter 20 </a:t>
            </a:r>
          </a:p>
          <a:p>
            <a:pPr algn="ctr"/>
            <a:r>
              <a:rPr lang="fr-FR" sz="2800" dirty="0">
                <a:latin typeface="Arial" charset="0"/>
                <a:cs typeface="Arial" charset="0"/>
              </a:rPr>
              <a:t>Wireless Security</a:t>
            </a:r>
            <a:endParaRPr lang="en-US" sz="2800" dirty="0">
              <a:latin typeface="Arial" charset="0"/>
              <a:cs typeface="Arial" charset="0"/>
            </a:endParaRP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Simultaneous Authentication of Equals (SAE)</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Simultaneous Authentication of Equals (SAE) </a:t>
            </a:r>
            <a:r>
              <a:rPr lang="en-US" dirty="0"/>
              <a:t>is a password-based key exchange method developed for mesh networks. </a:t>
            </a:r>
          </a:p>
          <a:p>
            <a:endParaRPr lang="en-US" dirty="0"/>
          </a:p>
          <a:p>
            <a:r>
              <a:rPr lang="en-US" dirty="0"/>
              <a:t>Defined in RFC 7664, it uses the Dragonfly protocol to perform a key exchange and is secure against passive monitoring.</a:t>
            </a:r>
          </a:p>
          <a:p>
            <a:endParaRPr lang="en-US" dirty="0"/>
          </a:p>
          <a:p>
            <a:r>
              <a:rPr lang="en-US" dirty="0"/>
              <a:t>Uses </a:t>
            </a:r>
            <a:r>
              <a:rPr lang="en-US" i="1" dirty="0"/>
              <a:t>zero-knowledge key generation </a:t>
            </a:r>
            <a:r>
              <a:rPr lang="en-US" dirty="0"/>
              <a:t>method, it is resistant to active, passive, and dictionary attacks. </a:t>
            </a:r>
          </a:p>
          <a:p>
            <a:endParaRPr lang="en-US" dirty="0"/>
          </a:p>
          <a:p>
            <a:r>
              <a:rPr lang="en-US" dirty="0"/>
              <a:t>As a peer-to-peer protocol, it does not rely on other parties, so it is an alternative to using certificates or a centralized authority for authentication.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155571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00200" y="274638"/>
            <a:ext cx="7315200" cy="1143000"/>
          </a:xfrm>
          <a:noFill/>
        </p:spPr>
        <p:txBody>
          <a:bodyPr>
            <a:normAutofit/>
          </a:bodyPr>
          <a:lstStyle/>
          <a:p>
            <a:pPr eaLnBrk="1" hangingPunct="1"/>
            <a:r>
              <a:rPr lang="en-US" sz="4000" b="1" dirty="0"/>
              <a:t>Authentication Protocols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Wireless networks have a need for secure authentication protocols. </a:t>
            </a:r>
          </a:p>
          <a:p>
            <a:r>
              <a:rPr lang="en-US" dirty="0"/>
              <a:t>The following authentication protocols should be understood for the Security+ exam: </a:t>
            </a:r>
          </a:p>
          <a:p>
            <a:pPr lvl="1"/>
            <a:r>
              <a:rPr lang="en-US" dirty="0"/>
              <a:t>EAP</a:t>
            </a:r>
          </a:p>
          <a:p>
            <a:pPr lvl="1"/>
            <a:r>
              <a:rPr lang="en-US" dirty="0"/>
              <a:t>PEAP</a:t>
            </a:r>
          </a:p>
          <a:p>
            <a:pPr lvl="1"/>
            <a:r>
              <a:rPr lang="en-US" dirty="0"/>
              <a:t>EAP-FAST</a:t>
            </a:r>
          </a:p>
          <a:p>
            <a:pPr lvl="1"/>
            <a:r>
              <a:rPr lang="en-US" dirty="0"/>
              <a:t>EAP-TLS</a:t>
            </a:r>
          </a:p>
          <a:p>
            <a:pPr lvl="1"/>
            <a:r>
              <a:rPr lang="en-US" dirty="0"/>
              <a:t>EAP-TTLS</a:t>
            </a:r>
          </a:p>
          <a:p>
            <a:pPr lvl="1"/>
            <a:r>
              <a:rPr lang="en-US" dirty="0"/>
              <a:t>IEEE 802.1X</a:t>
            </a:r>
          </a:p>
          <a:p>
            <a:pPr lvl="1"/>
            <a:r>
              <a:rPr lang="en-US" dirty="0"/>
              <a:t>RADIUS Federation.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79808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Extensible Authentication Protocol (EAP)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dirty="0"/>
              <a:t>The </a:t>
            </a:r>
            <a:r>
              <a:rPr lang="en-US" i="1" dirty="0"/>
              <a:t>Extensible Authentication Protocol (EAP) </a:t>
            </a:r>
            <a:r>
              <a:rPr lang="en-US" dirty="0"/>
              <a:t>is a protocol (authentication framework) for wireless networks that expands on authentication methods used by the Point-to-Point Protocol (PPP). </a:t>
            </a:r>
          </a:p>
          <a:p>
            <a:endParaRPr lang="en-US" dirty="0"/>
          </a:p>
          <a:p>
            <a:r>
              <a:rPr lang="en-US" dirty="0"/>
              <a:t>PPP is a protocol that was commonly used to directly connect devices to each other.</a:t>
            </a:r>
          </a:p>
          <a:p>
            <a:endParaRPr lang="en-US" dirty="0"/>
          </a:p>
          <a:p>
            <a:r>
              <a:rPr lang="en-US" dirty="0"/>
              <a:t>EAP is defined in RFC 2284 (obsoleted by 3748). </a:t>
            </a:r>
          </a:p>
          <a:p>
            <a:endParaRPr lang="en-US" dirty="0"/>
          </a:p>
          <a:p>
            <a:r>
              <a:rPr lang="en-US" dirty="0"/>
              <a:t>EAP can support multiple authentication mechanisms, including tokens, smart cards, certificates, one-time passwords, and public key encryption authentication. </a:t>
            </a:r>
          </a:p>
          <a:p>
            <a:endParaRPr lang="en-US" dirty="0"/>
          </a:p>
          <a:p>
            <a:r>
              <a:rPr lang="en-US" dirty="0"/>
              <a:t>EAP defines the format of authentication messages between client and authentication server</a:t>
            </a:r>
          </a:p>
          <a:p>
            <a:endParaRPr lang="en-US" dirty="0"/>
          </a:p>
          <a:p>
            <a:r>
              <a:rPr lang="en-US" dirty="0"/>
              <a:t>EAP has been expanded into multiple versions, some of which are covered in the following sections.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2583017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EAP-FAST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EAP-FAST (EAP Flexible Authentication via Secure Tunneling) is described in RFC 4851 and proposed by Cisco to be a replacement for LEAP, a previous Cisco version of EAP. </a:t>
            </a:r>
          </a:p>
          <a:p>
            <a:endParaRPr lang="en-US" dirty="0"/>
          </a:p>
          <a:p>
            <a:r>
              <a:rPr lang="en-US" dirty="0"/>
              <a:t>It offers a lightweight tunneling protocol to enable authentication. </a:t>
            </a:r>
          </a:p>
          <a:p>
            <a:endParaRPr lang="en-US" dirty="0"/>
          </a:p>
          <a:p>
            <a:r>
              <a:rPr lang="en-US" dirty="0"/>
              <a:t>The distinguishing characteristic is the passing of a Protected Access Credential (PAC) that is used to establish a TLS tunnel through which client credentials are verified. </a:t>
            </a:r>
          </a:p>
          <a:p>
            <a:endParaRPr lang="en-US" dirty="0"/>
          </a:p>
          <a:p>
            <a:r>
              <a:rPr lang="en-US" dirty="0"/>
              <a:t>The Wi-Fi Alliance added EAP-FAST to its list of supported protocols for WPA/WPA2/WPA3.</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1521267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EAP-TLS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EAP-TLS is an Internet Engineering Task Force (IETF) open standard (RFC 5216) that uses the TLS protocol to secure the authentication process. </a:t>
            </a:r>
          </a:p>
          <a:p>
            <a:endParaRPr lang="en-US" dirty="0"/>
          </a:p>
          <a:p>
            <a:r>
              <a:rPr lang="en-US" dirty="0"/>
              <a:t>EAP-TLS relies on TLS, an attempt to standardize the Secure Sockets Layer (SSL) structure to pass credentials. </a:t>
            </a:r>
          </a:p>
          <a:p>
            <a:endParaRPr lang="en-US" dirty="0"/>
          </a:p>
          <a:p>
            <a:r>
              <a:rPr lang="en-US" dirty="0"/>
              <a:t>EAP-TLS for mutual authentication requires client and server certificates.</a:t>
            </a:r>
          </a:p>
          <a:p>
            <a:endParaRPr lang="en-US" dirty="0"/>
          </a:p>
          <a:p>
            <a:r>
              <a:rPr lang="en-US" dirty="0"/>
              <a:t>This means that an attacker must also possess the key for the client-side certificate to break the TLS channel. </a:t>
            </a:r>
          </a:p>
          <a:p>
            <a:endParaRPr lang="en-US" dirty="0"/>
          </a:p>
          <a:p>
            <a:r>
              <a:rPr lang="en-US" dirty="0"/>
              <a:t>The Wi-Fi Alliance added EAP-TLS to its list of supported protocols for WPA/WPA2/WPA3.</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134679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EAP-TTLS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EAP-TTLS (which stands for EAP–Tunneled TLS) is a variant of the EAP-TLS protocol. </a:t>
            </a:r>
          </a:p>
          <a:p>
            <a:endParaRPr lang="en-US" dirty="0"/>
          </a:p>
          <a:p>
            <a:r>
              <a:rPr lang="en-US" dirty="0"/>
              <a:t>EAP-TTLS works much the same way as EAP-TLS, with the server authenticating to the client with a certificate, but the protocol tunnels the client side of the authentication, allowing the use of legacy authentication protocols such as Password Authentication Protocol (PAP), Challenge-Handshake Authentication Protocol (CHAP), Microsoft Challenge Handshake Authentication Protocol (MS-CHAP), and MS-CHAP-V2. </a:t>
            </a:r>
          </a:p>
          <a:p>
            <a:endParaRPr lang="en-US" dirty="0"/>
          </a:p>
          <a:p>
            <a:r>
              <a:rPr lang="en-US" dirty="0"/>
              <a:t>In EAP-TTLS, the authentication process is protected by the tunnel from man-in-the-middle attacks, and although client-side certificates can be used, they are not required, making this easier to set up than EAP-TLS to clients without certificates. </a:t>
            </a:r>
          </a:p>
          <a:p>
            <a:endParaRPr lang="en-US" dirty="0"/>
          </a:p>
          <a:p>
            <a:r>
              <a:rPr lang="en-US" dirty="0"/>
              <a:t>The Wi-Fi Alliance added EAP-TTLS to its list of supported protocols for WPA/WPA2/WPA3</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3662400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IEEE 802.1X</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IEEE 802.1X is an authentication standard that supports port-based authentication services between a user and an authorization device, such as an edge router. </a:t>
            </a:r>
          </a:p>
          <a:p>
            <a:endParaRPr lang="en-US" dirty="0"/>
          </a:p>
          <a:p>
            <a:r>
              <a:rPr lang="en-US" dirty="0"/>
              <a:t>IEEE 802.1X is commonly used on wireless access points as a port-based authentication service prior to admission to the wireless network. </a:t>
            </a:r>
          </a:p>
          <a:p>
            <a:endParaRPr lang="en-US" dirty="0"/>
          </a:p>
          <a:p>
            <a:r>
              <a:rPr lang="en-US" dirty="0"/>
              <a:t>WPA2-Enterprise uses IEEE 802.1X to establish a secure connection between devices. </a:t>
            </a:r>
          </a:p>
          <a:p>
            <a:endParaRPr lang="en-US" dirty="0"/>
          </a:p>
          <a:p>
            <a:r>
              <a:rPr lang="en-US" dirty="0"/>
              <a:t>IEEE 802.1X over wireless uses either IEEE 802.11i or an EAP-based protocol such as EAP-TLS or PEAP-TLS.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3953745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Remote Authentication Dial-in User Service (RADIUS) Federation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Using a series of RADIUS servers in a federated connection has been employed in several worldwide </a:t>
            </a:r>
            <a:r>
              <a:rPr lang="en-US" i="1" dirty="0"/>
              <a:t>RADIUS federation </a:t>
            </a:r>
            <a:r>
              <a:rPr lang="en-US" dirty="0"/>
              <a:t>networks.</a:t>
            </a:r>
          </a:p>
          <a:p>
            <a:endParaRPr lang="en-US" dirty="0"/>
          </a:p>
          <a:p>
            <a:r>
              <a:rPr lang="en-US" dirty="0"/>
              <a:t>A user packages their credentials at a local access point using a certificate-based tunneling protocol method. </a:t>
            </a:r>
          </a:p>
          <a:p>
            <a:endParaRPr lang="en-US" dirty="0"/>
          </a:p>
          <a:p>
            <a:r>
              <a:rPr lang="en-US" dirty="0"/>
              <a:t>The first RADIUS server determines which RADIUS server to send the request to, and from there the user is authenticated via their home RADIUS server, and the results are passed back, permitting the joining to the network.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4137787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Remote Authentication Dial-in User Service (RADIUS) Federation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Because the credentials must pass multiple different networks, the EAP methods are limited to those with certificates and credentials to prevent loss of credentials during transit. </a:t>
            </a:r>
          </a:p>
          <a:p>
            <a:endParaRPr lang="en-US" dirty="0"/>
          </a:p>
          <a:p>
            <a:r>
              <a:rPr lang="en-US" dirty="0"/>
              <a:t>This type of federated identity at global scale demonstrates the power of RADIUS and EAP methods.</a:t>
            </a:r>
          </a:p>
          <a:p>
            <a:endParaRPr lang="en-US" dirty="0"/>
          </a:p>
          <a:p>
            <a:r>
              <a:rPr lang="en-US" dirty="0"/>
              <a:t>RADIUS federation allows users to use their normal credentials across trusted networks. </a:t>
            </a:r>
          </a:p>
          <a:p>
            <a:endParaRPr lang="en-US" dirty="0"/>
          </a:p>
          <a:p>
            <a:r>
              <a:rPr lang="en-US" dirty="0"/>
              <a:t>This allows users in one organization to authenticate and access resources on another trusted organization’s network using one set of credentials.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180123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4000" b="1" dirty="0"/>
              <a:t>Methods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Authentication methods are used to provide authentication services (in the case of wireless networks, remotely) through the configuration of the protocols used to protect the communication channel. </a:t>
            </a:r>
          </a:p>
          <a:p>
            <a:endParaRPr lang="en-US" dirty="0"/>
          </a:p>
          <a:p>
            <a:r>
              <a:rPr lang="en-US" dirty="0"/>
              <a:t>This section covers the configuration of the systems so that the protocols can be employed in a secure manner.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811262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24000" y="274638"/>
            <a:ext cx="7162800" cy="1143000"/>
          </a:xfrm>
          <a:noFill/>
        </p:spPr>
        <p:txBody>
          <a:bodyPr>
            <a:normAutofit fontScale="90000"/>
          </a:bodyPr>
          <a:lstStyle/>
          <a:p>
            <a:pPr eaLnBrk="1" hangingPunct="1"/>
            <a:r>
              <a:rPr lang="en-US" b="1" dirty="0"/>
              <a:t>Chapter 20 (Domain 3.4)</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457200" y="1752600"/>
            <a:ext cx="8229600" cy="457200"/>
          </a:xfrm>
        </p:spPr>
        <p:txBody>
          <a:bodyPr>
            <a:normAutofit/>
          </a:bodyPr>
          <a:lstStyle/>
          <a:p>
            <a:r>
              <a:rPr lang="en-US" sz="2400" dirty="0"/>
              <a:t>Install and configure wireless security settings.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FF53FFCB-5D76-C8BD-0266-4747829B9795}"/>
              </a:ext>
            </a:extLst>
          </p:cNvPr>
          <p:cNvSpPr txBox="1">
            <a:spLocks/>
          </p:cNvSpPr>
          <p:nvPr/>
        </p:nvSpPr>
        <p:spPr bwMode="auto">
          <a:xfrm>
            <a:off x="914400" y="2301557"/>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Calibri" panose="020F0502020204030204" pitchFamily="34" charset="0"/>
                <a:cs typeface="Calibri" panose="020F0502020204030204" pitchFamily="34" charset="0"/>
              </a:rPr>
              <a:t>Cryptographic protocols</a:t>
            </a:r>
          </a:p>
          <a:p>
            <a:pPr lvl="1"/>
            <a:r>
              <a:rPr lang="en-US" dirty="0">
                <a:latin typeface="Calibri" panose="020F0502020204030204" pitchFamily="34" charset="0"/>
                <a:cs typeface="Calibri" panose="020F0502020204030204" pitchFamily="34" charset="0"/>
              </a:rPr>
              <a:t>WiFi Protected Access 2 (WPA2)</a:t>
            </a:r>
          </a:p>
          <a:p>
            <a:pPr lvl="1"/>
            <a:r>
              <a:rPr lang="en-US" dirty="0">
                <a:latin typeface="Calibri" panose="020F0502020204030204" pitchFamily="34" charset="0"/>
                <a:cs typeface="Calibri" panose="020F0502020204030204" pitchFamily="34" charset="0"/>
              </a:rPr>
              <a:t>WiFi Protected Access 3 (WPA3)</a:t>
            </a:r>
          </a:p>
          <a:p>
            <a:pPr lvl="1"/>
            <a:r>
              <a:rPr lang="en-US" dirty="0">
                <a:latin typeface="Calibri" panose="020F0502020204030204" pitchFamily="34" charset="0"/>
                <a:cs typeface="Calibri" panose="020F0502020204030204" pitchFamily="34" charset="0"/>
              </a:rPr>
              <a:t>Counter-mode/CBC-MAC Protocol (CCMP)</a:t>
            </a:r>
          </a:p>
          <a:p>
            <a:pPr lvl="1"/>
            <a:r>
              <a:rPr lang="en-US" dirty="0">
                <a:latin typeface="Calibri" panose="020F0502020204030204" pitchFamily="34" charset="0"/>
                <a:cs typeface="Calibri" panose="020F0502020204030204" pitchFamily="34" charset="0"/>
              </a:rPr>
              <a:t>Simultaneous Authentication of Equals (SAE)</a:t>
            </a:r>
          </a:p>
          <a:p>
            <a:r>
              <a:rPr lang="en-US" b="1" dirty="0">
                <a:latin typeface="Calibri" panose="020F0502020204030204" pitchFamily="34" charset="0"/>
                <a:cs typeface="Calibri" panose="020F0502020204030204" pitchFamily="34" charset="0"/>
              </a:rPr>
              <a:t>Authentication protocols</a:t>
            </a:r>
          </a:p>
          <a:p>
            <a:pPr lvl="1"/>
            <a:r>
              <a:rPr lang="en-US" dirty="0">
                <a:latin typeface="Calibri" panose="020F0502020204030204" pitchFamily="34" charset="0"/>
                <a:cs typeface="Calibri" panose="020F0502020204030204" pitchFamily="34" charset="0"/>
              </a:rPr>
              <a:t>Extensible Authentication Protocols (EAP)</a:t>
            </a:r>
          </a:p>
          <a:p>
            <a:pPr lvl="1"/>
            <a:r>
              <a:rPr lang="en-US" dirty="0">
                <a:latin typeface="Calibri" panose="020F0502020204030204" pitchFamily="34" charset="0"/>
                <a:cs typeface="Calibri" panose="020F0502020204030204" pitchFamily="34" charset="0"/>
              </a:rPr>
              <a:t>Protected Extensible Authentication Protocol (PEAP)</a:t>
            </a:r>
          </a:p>
          <a:p>
            <a:pPr lvl="1"/>
            <a:r>
              <a:rPr lang="en-US" dirty="0">
                <a:latin typeface="Calibri" panose="020F0502020204030204" pitchFamily="34" charset="0"/>
                <a:cs typeface="Calibri" panose="020F0502020204030204" pitchFamily="34" charset="0"/>
              </a:rPr>
              <a:t>EAP-FAST</a:t>
            </a:r>
          </a:p>
          <a:p>
            <a:pPr lvl="1"/>
            <a:r>
              <a:rPr lang="en-US" dirty="0">
                <a:latin typeface="Calibri" panose="020F0502020204030204" pitchFamily="34" charset="0"/>
                <a:cs typeface="Calibri" panose="020F0502020204030204" pitchFamily="34" charset="0"/>
              </a:rPr>
              <a:t>EAP-TLS</a:t>
            </a:r>
          </a:p>
          <a:p>
            <a:pPr lvl="1"/>
            <a:r>
              <a:rPr lang="en-US" dirty="0">
                <a:latin typeface="Calibri" panose="020F0502020204030204" pitchFamily="34" charset="0"/>
                <a:cs typeface="Calibri" panose="020F0502020204030204" pitchFamily="34" charset="0"/>
              </a:rPr>
              <a:t>EAP-TTLS</a:t>
            </a:r>
          </a:p>
          <a:p>
            <a:pPr lvl="1"/>
            <a:r>
              <a:rPr lang="en-US" dirty="0">
                <a:latin typeface="Calibri" panose="020F0502020204030204" pitchFamily="34" charset="0"/>
                <a:cs typeface="Calibri" panose="020F0502020204030204" pitchFamily="34" charset="0"/>
              </a:rPr>
              <a:t>IEEE 802.1X</a:t>
            </a:r>
          </a:p>
          <a:p>
            <a:pPr lvl="1"/>
            <a:r>
              <a:rPr lang="en-US" dirty="0">
                <a:latin typeface="Calibri" panose="020F0502020204030204" pitchFamily="34" charset="0"/>
                <a:cs typeface="Calibri" panose="020F0502020204030204" pitchFamily="34" charset="0"/>
              </a:rPr>
              <a:t>Remote Authentication Dial-in User Service (RADIUS) Federation</a:t>
            </a:r>
          </a:p>
          <a:p>
            <a:endParaRPr lang="en-US" dirty="0"/>
          </a:p>
        </p:txBody>
      </p:sp>
      <p:sp>
        <p:nvSpPr>
          <p:cNvPr id="3" name="Content Placeholder 6">
            <a:extLst>
              <a:ext uri="{FF2B5EF4-FFF2-40B4-BE49-F238E27FC236}">
                <a16:creationId xmlns:a16="http://schemas.microsoft.com/office/drawing/2014/main" id="{3514E4DA-1CBC-0EC8-D6D9-751912530754}"/>
              </a:ext>
            </a:extLst>
          </p:cNvPr>
          <p:cNvSpPr txBox="1">
            <a:spLocks/>
          </p:cNvSpPr>
          <p:nvPr/>
        </p:nvSpPr>
        <p:spPr>
          <a:xfrm>
            <a:off x="4800600" y="2301556"/>
            <a:ext cx="4038600" cy="4525963"/>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a:t>Methods</a:t>
            </a:r>
          </a:p>
          <a:p>
            <a:pPr lvl="1"/>
            <a:r>
              <a:rPr lang="en-US" sz="1600" dirty="0"/>
              <a:t>Pre-shared key (PSK) vs Enterprise vs Open</a:t>
            </a:r>
          </a:p>
          <a:p>
            <a:pPr lvl="1"/>
            <a:r>
              <a:rPr lang="en-US" sz="1600" dirty="0"/>
              <a:t>WiFi Protected Setup (WPS)</a:t>
            </a:r>
          </a:p>
          <a:p>
            <a:pPr lvl="1"/>
            <a:r>
              <a:rPr lang="en-US" sz="1600" dirty="0"/>
              <a:t>Captive portals</a:t>
            </a:r>
          </a:p>
          <a:p>
            <a:r>
              <a:rPr lang="en-US" sz="1600" b="1" dirty="0"/>
              <a:t>Installation considerations</a:t>
            </a:r>
          </a:p>
          <a:p>
            <a:pPr lvl="1"/>
            <a:r>
              <a:rPr lang="en-US" sz="1600" dirty="0"/>
              <a:t>Site survey</a:t>
            </a:r>
          </a:p>
          <a:p>
            <a:pPr lvl="1"/>
            <a:r>
              <a:rPr lang="en-US" sz="1600" dirty="0"/>
              <a:t>Heat maps</a:t>
            </a:r>
          </a:p>
          <a:p>
            <a:pPr lvl="1"/>
            <a:r>
              <a:rPr lang="en-US" sz="1600" dirty="0"/>
              <a:t>WiFi analyzers</a:t>
            </a:r>
          </a:p>
          <a:p>
            <a:pPr lvl="1"/>
            <a:r>
              <a:rPr lang="en-US" sz="1600" dirty="0"/>
              <a:t>Channel overlaps</a:t>
            </a:r>
          </a:p>
          <a:p>
            <a:pPr lvl="1"/>
            <a:r>
              <a:rPr lang="en-US" sz="1600" dirty="0"/>
              <a:t>Wireless access point (WAP) placement</a:t>
            </a:r>
          </a:p>
          <a:p>
            <a:pPr lvl="1"/>
            <a:r>
              <a:rPr lang="en-US" sz="1600" dirty="0"/>
              <a:t>Controller and access point security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Pre-shared Key (PSK) vs. Enterprise vs. Open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b="1" dirty="0"/>
              <a:t>PSK</a:t>
            </a:r>
            <a:r>
              <a:rPr lang="en-US" dirty="0"/>
              <a:t>:</a:t>
            </a:r>
          </a:p>
          <a:p>
            <a:pPr lvl="1"/>
            <a:r>
              <a:rPr lang="en-US" dirty="0"/>
              <a:t>A PSK is typically entered as a passphrase of up to 63 characters. </a:t>
            </a:r>
          </a:p>
          <a:p>
            <a:pPr lvl="1"/>
            <a:r>
              <a:rPr lang="en-US" dirty="0"/>
              <a:t>This key must be securely shared between users</a:t>
            </a:r>
          </a:p>
          <a:p>
            <a:endParaRPr lang="en-US" b="1" dirty="0"/>
          </a:p>
          <a:p>
            <a:r>
              <a:rPr lang="en-US" b="1" dirty="0"/>
              <a:t>Enterprise</a:t>
            </a:r>
            <a:r>
              <a:rPr lang="en-US" dirty="0"/>
              <a:t>:</a:t>
            </a:r>
          </a:p>
          <a:p>
            <a:pPr lvl="1"/>
            <a:r>
              <a:rPr lang="en-US" dirty="0"/>
              <a:t>devices use IEEE 802.1X and a RADIUS authentication server to enable a connection. </a:t>
            </a:r>
          </a:p>
          <a:p>
            <a:pPr lvl="1"/>
            <a:r>
              <a:rPr lang="en-US" dirty="0"/>
              <a:t>This method allows the use of usernames and passwords and provides enterprise-class options such as network access control (NAC) integration and multiple random keys</a:t>
            </a:r>
          </a:p>
          <a:p>
            <a:endParaRPr lang="en-US" b="1" dirty="0"/>
          </a:p>
          <a:p>
            <a:r>
              <a:rPr lang="en-US" b="1" dirty="0"/>
              <a:t>Open</a:t>
            </a:r>
            <a:r>
              <a:rPr lang="en-US" dirty="0"/>
              <a:t>:</a:t>
            </a:r>
          </a:p>
          <a:p>
            <a:pPr lvl="1"/>
            <a:r>
              <a:rPr lang="en-US" dirty="0"/>
              <a:t>Not truly authentication; merely sharing of a secret key based on the SSID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2012945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Wi-Fi Protected Setup (WPS)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Wi-Fi Protected Setup (WPS) is a network security standard created to provide users with an easy method of configuring wireless networks. </a:t>
            </a:r>
          </a:p>
          <a:p>
            <a:endParaRPr lang="en-US" dirty="0"/>
          </a:p>
          <a:p>
            <a:r>
              <a:rPr lang="en-US" dirty="0"/>
              <a:t>Designed for home networks and small business networks, this standard involves the use of an eight-digit PIN to configure wireless devices. </a:t>
            </a:r>
          </a:p>
          <a:p>
            <a:endParaRPr lang="en-US" dirty="0"/>
          </a:p>
          <a:p>
            <a:r>
              <a:rPr lang="en-US" dirty="0"/>
              <a:t>WPS consists of a series of EAP messages and has been shown to be susceptible to a brute force attack. </a:t>
            </a:r>
          </a:p>
          <a:p>
            <a:endParaRPr lang="en-US" dirty="0"/>
          </a:p>
          <a:p>
            <a:r>
              <a:rPr lang="en-US" dirty="0"/>
              <a:t>A successful attack can reveal the PIN, and subsequently the WPA/WPA2 passphrase, and allow unauthorized parties to gain access to the network.</a:t>
            </a:r>
          </a:p>
          <a:p>
            <a:endParaRPr lang="en-US" dirty="0"/>
          </a:p>
          <a:p>
            <a:r>
              <a:rPr lang="en-US" dirty="0"/>
              <a:t>The Wi-Fi Alliance deprecated WPS.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4225859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Captive Portals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Captive portal refers to a specific technique of using an HTTP client to handle authentication on a wireless network. </a:t>
            </a:r>
          </a:p>
          <a:p>
            <a:endParaRPr lang="en-US" dirty="0"/>
          </a:p>
          <a:p>
            <a:r>
              <a:rPr lang="en-US" dirty="0"/>
              <a:t>Frequently employed in public hotspots, a captive portal opens a web browser to an authentication page. </a:t>
            </a:r>
          </a:p>
          <a:p>
            <a:endParaRPr lang="en-US" dirty="0"/>
          </a:p>
          <a:p>
            <a:r>
              <a:rPr lang="en-US" dirty="0"/>
              <a:t>This occurs before the user is granted admission to the network. </a:t>
            </a:r>
          </a:p>
          <a:p>
            <a:endParaRPr lang="en-US" dirty="0"/>
          </a:p>
          <a:p>
            <a:r>
              <a:rPr lang="en-US" dirty="0"/>
              <a:t>The access point uses this simple mechanism by intercepting all packets and returning the web page for login. </a:t>
            </a:r>
          </a:p>
          <a:p>
            <a:endParaRPr lang="en-US" dirty="0"/>
          </a:p>
          <a:p>
            <a:r>
              <a:rPr lang="en-US" dirty="0"/>
              <a:t>The actual web server that serves up the authentication page can be in a walled-off section of the network, blocking access to the Internet until the user successfully authenticates.</a:t>
            </a:r>
          </a:p>
          <a:p>
            <a:endParaRPr lang="en-US" dirty="0"/>
          </a:p>
          <a:p>
            <a:pPr lvl="1"/>
            <a:r>
              <a:rPr lang="en-US" dirty="0"/>
              <a:t>Not to be confused with CAPTCHA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1840050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Installation Considerations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Installing wireless system in a home is easy.</a:t>
            </a:r>
          </a:p>
          <a:p>
            <a:endParaRPr lang="en-US" dirty="0"/>
          </a:p>
          <a:p>
            <a:r>
              <a:rPr lang="en-US" dirty="0"/>
              <a:t>In an enterprise, where multiple access points will be needed, the configuration takes significantly more work. </a:t>
            </a:r>
          </a:p>
          <a:p>
            <a:endParaRPr lang="en-US" dirty="0"/>
          </a:p>
          <a:p>
            <a:r>
              <a:rPr lang="en-US" dirty="0"/>
              <a:t>Site surveys are needed to determine proper access point and antenna placement, as well as channels and power levels.</a:t>
            </a:r>
          </a:p>
          <a:p>
            <a:endParaRPr lang="en-US" dirty="0"/>
          </a:p>
          <a:p>
            <a:r>
              <a:rPr lang="en-US" dirty="0"/>
              <a:t>Elements that have to be considered are based on signal propagation and interference. </a:t>
            </a:r>
          </a:p>
          <a:p>
            <a:endParaRPr lang="en-US" dirty="0"/>
          </a:p>
          <a:p>
            <a:r>
              <a:rPr lang="en-US" dirty="0"/>
              <a:t>Signal propagation is a function of antennas, signal strength, and the physical layout of a facility, including intervening structures.</a:t>
            </a:r>
          </a:p>
          <a:p>
            <a:endParaRPr lang="en-US" dirty="0"/>
          </a:p>
          <a:p>
            <a:r>
              <a:rPr lang="en-US" dirty="0"/>
              <a:t>These are all addressed using site surveys, Wi-Fi analyzers, and software to optimize access point placement.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2891587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Site Surveys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 site survey involves several steps: mapping the floor plan, testing for RF interference, testing for RF coverage, and analyzing material via software. </a:t>
            </a:r>
          </a:p>
          <a:p>
            <a:endParaRPr lang="en-US" dirty="0"/>
          </a:p>
          <a:p>
            <a:r>
              <a:rPr lang="en-US" dirty="0"/>
              <a:t>The software can suggest placement of access points. This is an example of a predictive site survey analysis.</a:t>
            </a:r>
          </a:p>
          <a:p>
            <a:endParaRPr lang="en-US" dirty="0"/>
          </a:p>
          <a:p>
            <a:r>
              <a:rPr lang="en-US" dirty="0"/>
              <a:t>After deploying the APs, you survey the site again, mapping the results versus the predicted analysis while watching signal strength and signal-to-noise ratios.</a:t>
            </a:r>
          </a:p>
          <a:p>
            <a:endParaRPr lang="en-US" dirty="0"/>
          </a:p>
          <a:p>
            <a:r>
              <a:rPr lang="en-US" dirty="0"/>
              <a:t>Another important use of site surveys is the auditing of existing wireless networks to find areas of degraded performance or even rogue access points.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3553673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Heat Maps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 Wi-Fi heat map is a map of wireless signal coverage and strength. </a:t>
            </a:r>
          </a:p>
          <a:p>
            <a:endParaRPr lang="en-US" dirty="0"/>
          </a:p>
          <a:p>
            <a:r>
              <a:rPr lang="en-US" dirty="0"/>
              <a:t>Typically, a heat map shows a layout of a room, floor, or facility overlaid by a graphical representation of a wireless signal. </a:t>
            </a:r>
          </a:p>
          <a:p>
            <a:endParaRPr lang="en-US" dirty="0"/>
          </a:p>
          <a:p>
            <a:r>
              <a:rPr lang="en-US" dirty="0"/>
              <a:t>Heat maps are created using a Wi-Fi analyzer and software to allow the analysis of Wi-Fi signal strength in the form of a graphical layout. </a:t>
            </a:r>
          </a:p>
          <a:p>
            <a:endParaRPr lang="en-US" dirty="0"/>
          </a:p>
          <a:p>
            <a:r>
              <a:rPr lang="en-US" dirty="0"/>
              <a:t>This allows network administrators to find areas of weak signals and consider alternative access point placement.</a:t>
            </a:r>
          </a:p>
          <a:p>
            <a:endParaRPr lang="en-US" dirty="0"/>
          </a:p>
          <a:p>
            <a:pPr lvl="1"/>
            <a:r>
              <a:rPr lang="en-US" dirty="0"/>
              <a:t>Not to confused with “heat map” as it relates to Risk Management.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969081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Heat Maps</a:t>
            </a:r>
            <a:endParaRPr lang="en-US" sz="36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438400"/>
            <a:ext cx="8001000" cy="3830479"/>
          </a:xfrm>
          <a:prstGeom prst="rect">
            <a:avLst/>
          </a:prstGeom>
        </p:spPr>
      </p:pic>
    </p:spTree>
    <p:extLst>
      <p:ext uri="{BB962C8B-B14F-4D97-AF65-F5344CB8AC3E}">
        <p14:creationId xmlns:p14="http://schemas.microsoft.com/office/powerpoint/2010/main" val="2952123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Wi-Fi Analyzers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Wi-Fi analyzers provide a means of determining signal strength and channel interference. </a:t>
            </a:r>
          </a:p>
          <a:p>
            <a:endParaRPr lang="en-US" dirty="0"/>
          </a:p>
          <a:p>
            <a:r>
              <a:rPr lang="en-US" dirty="0"/>
              <a:t>A Wi-Fi analyzer is an RF device used to measure signal strength and quality. </a:t>
            </a:r>
          </a:p>
          <a:p>
            <a:endParaRPr lang="en-US" dirty="0"/>
          </a:p>
          <a:p>
            <a:r>
              <a:rPr lang="en-US" dirty="0"/>
              <a:t>It can determine if the Wi-Fi signal strength is sufficient, and if there are competing devices on a particular channel. </a:t>
            </a:r>
          </a:p>
          <a:p>
            <a:endParaRPr lang="en-US" dirty="0"/>
          </a:p>
          <a:p>
            <a:r>
              <a:rPr lang="en-US" dirty="0"/>
              <a:t>This enables an engineer to allocate signals both in strength and channel to improve Wi-Fi performance.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1614691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Channel Overlays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2514600"/>
          </a:xfrm>
        </p:spPr>
        <p:txBody>
          <a:bodyPr>
            <a:normAutofit fontScale="85000" lnSpcReduction="20000"/>
          </a:bodyPr>
          <a:lstStyle/>
          <a:p>
            <a:r>
              <a:rPr lang="en-US" dirty="0"/>
              <a:t>Wi-Fi radio signals exist at specific frequencies: </a:t>
            </a:r>
          </a:p>
          <a:p>
            <a:pPr lvl="1"/>
            <a:r>
              <a:rPr lang="en-US" dirty="0"/>
              <a:t>2.4 GHz and 5.0 GHz. </a:t>
            </a:r>
          </a:p>
          <a:p>
            <a:r>
              <a:rPr lang="en-US" dirty="0"/>
              <a:t>Each of these signals is broken into a series of channels</a:t>
            </a:r>
          </a:p>
          <a:p>
            <a:r>
              <a:rPr lang="en-US" dirty="0"/>
              <a:t>Up to 14 channels in the 2.4 GHz range</a:t>
            </a:r>
          </a:p>
          <a:p>
            <a:pPr lvl="1"/>
            <a:r>
              <a:rPr lang="en-US" b="1" i="1" u="sng" dirty="0">
                <a:solidFill>
                  <a:srgbClr val="FF0000"/>
                </a:solidFill>
              </a:rPr>
              <a:t>1, 6, 11 are non-overlapping channels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pic>
        <p:nvPicPr>
          <p:cNvPr id="2" name="Picture 1">
            <a:extLst>
              <a:ext uri="{FF2B5EF4-FFF2-40B4-BE49-F238E27FC236}">
                <a16:creationId xmlns:a16="http://schemas.microsoft.com/office/drawing/2014/main" id="{6DA07812-ACF5-4AF4-A1F5-E780CD868286}"/>
              </a:ext>
            </a:extLst>
          </p:cNvPr>
          <p:cNvPicPr>
            <a:picLocks noChangeAspect="1"/>
          </p:cNvPicPr>
          <p:nvPr/>
        </p:nvPicPr>
        <p:blipFill>
          <a:blip r:embed="rId2"/>
          <a:stretch>
            <a:fillRect/>
          </a:stretch>
        </p:blipFill>
        <p:spPr>
          <a:xfrm>
            <a:off x="1523472" y="4144751"/>
            <a:ext cx="6096528" cy="2438611"/>
          </a:xfrm>
          <a:prstGeom prst="rect">
            <a:avLst/>
          </a:prstGeom>
        </p:spPr>
      </p:pic>
    </p:spTree>
    <p:extLst>
      <p:ext uri="{BB962C8B-B14F-4D97-AF65-F5344CB8AC3E}">
        <p14:creationId xmlns:p14="http://schemas.microsoft.com/office/powerpoint/2010/main" val="1966598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Channel Overlays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Beyond just improving channel overlay issues, the Wi-Fi Alliance has improved system throughput through the use of newer standards, including 802.11ac and 802.11ax. </a:t>
            </a:r>
          </a:p>
          <a:p>
            <a:endParaRPr lang="en-US" dirty="0"/>
          </a:p>
          <a:p>
            <a:r>
              <a:rPr lang="en-US" dirty="0"/>
              <a:t>These systems use a set of different encoding mechanisms and frequency allocations to increase throughput in dense Wi-Fi environments such as large public gatherings. </a:t>
            </a:r>
          </a:p>
          <a:p>
            <a:endParaRPr lang="en-US" dirty="0"/>
          </a:p>
          <a:p>
            <a:r>
              <a:rPr lang="en-US" dirty="0"/>
              <a:t>These methods are referred to as Wi-Fi 6 or, in the case of 802.11ax specifically, High Efficiency Wireless (HEW).</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385193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Cryptographic Protocols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dirty="0"/>
              <a:t>Wireless networks make physical security protections against rogue connections difficult. </a:t>
            </a:r>
          </a:p>
          <a:p>
            <a:endParaRPr lang="en-US" dirty="0"/>
          </a:p>
          <a:p>
            <a:r>
              <a:rPr lang="en-US" dirty="0"/>
              <a:t>This lack of a physical barrier makes protection against others eavesdropping on a connection also a challenge. </a:t>
            </a:r>
          </a:p>
          <a:p>
            <a:endParaRPr lang="en-US" dirty="0"/>
          </a:p>
          <a:p>
            <a:r>
              <a:rPr lang="en-US" dirty="0"/>
              <a:t>Cryptographic protocols are the standards used to describe cryptographic methods and implementations to ensure interoperability between different vendors’ equipment.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Wireless Access Point (WAP) Placement</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Access points considerations:</a:t>
            </a:r>
          </a:p>
          <a:p>
            <a:pPr lvl="1"/>
            <a:r>
              <a:rPr lang="en-US" dirty="0"/>
              <a:t>Power</a:t>
            </a:r>
          </a:p>
          <a:p>
            <a:pPr lvl="1"/>
            <a:r>
              <a:rPr lang="en-US" dirty="0"/>
              <a:t>Network connectivity to infrastructure</a:t>
            </a:r>
          </a:p>
          <a:p>
            <a:pPr lvl="1"/>
            <a:r>
              <a:rPr lang="en-US" dirty="0"/>
              <a:t>Wi-Fi extenders; loss of throughput</a:t>
            </a:r>
          </a:p>
          <a:p>
            <a:pPr lvl="1"/>
            <a:r>
              <a:rPr lang="en-US" dirty="0"/>
              <a:t>Protecting from physical access to wireless access point</a:t>
            </a:r>
          </a:p>
          <a:p>
            <a:pPr lvl="1"/>
            <a:r>
              <a:rPr lang="en-US" dirty="0"/>
              <a:t>Bad coverage</a:t>
            </a:r>
          </a:p>
          <a:p>
            <a:pPr lvl="1"/>
            <a:r>
              <a:rPr lang="en-US" dirty="0"/>
              <a:t>Signal bleed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310412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Controller and Access Point Security</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Wireless access points are physical connections to your network infrastructure and should be guarded as such. </a:t>
            </a:r>
          </a:p>
          <a:p>
            <a:endParaRPr lang="en-US" dirty="0"/>
          </a:p>
          <a:p>
            <a:r>
              <a:rPr lang="en-US" dirty="0"/>
              <a:t>Proper controller and access point security provisions include both physical and logical security precautions. </a:t>
            </a:r>
          </a:p>
          <a:p>
            <a:endParaRPr lang="en-US" dirty="0"/>
          </a:p>
          <a:p>
            <a:r>
              <a:rPr lang="en-US" dirty="0"/>
              <a:t>The case of logical security has been the main focus of this chapter, keeping unauthorized users from accessing the channels. </a:t>
            </a:r>
          </a:p>
          <a:p>
            <a:endParaRPr lang="en-US" dirty="0"/>
          </a:p>
          <a:p>
            <a:r>
              <a:rPr lang="en-US" dirty="0"/>
              <a:t>Physical security is just as important, if not more so, and the actual devices and network connections should be placed in a location that is not readily accessible to an attacker. </a:t>
            </a:r>
          </a:p>
          <a:p>
            <a:endParaRPr lang="en-US" dirty="0"/>
          </a:p>
          <a:p>
            <a:r>
              <a:rPr lang="en-US" dirty="0"/>
              <a:t>This is especially true for exterior connections where no one would observe someone physically manipulating the device.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50847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Cryptographic Protocols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The history of cryptographic protocols in wireless begins with Wired Equivalent Privacy (WEP) and then transitions to Wi-Fi Protected Access (WPA), but both of these fell to poor design.</a:t>
            </a:r>
          </a:p>
          <a:p>
            <a:endParaRPr lang="en-US" dirty="0"/>
          </a:p>
          <a:p>
            <a:r>
              <a:rPr lang="en-US" dirty="0"/>
              <a:t>WEP encrypts the data traveling across the network with an RC4 stream cipher, attempting to ensure confidentiality. </a:t>
            </a:r>
          </a:p>
          <a:p>
            <a:endParaRPr lang="en-US" dirty="0"/>
          </a:p>
          <a:p>
            <a:r>
              <a:rPr lang="en-US" dirty="0"/>
              <a:t>The flaw in WEP was that the initialization vector was of insufficient length to protect the channel.</a:t>
            </a:r>
          </a:p>
          <a:p>
            <a:endParaRPr lang="en-US" dirty="0"/>
          </a:p>
          <a:p>
            <a:r>
              <a:rPr lang="en-US" dirty="0"/>
              <a:t>WPA replaced WEP using TKIP</a:t>
            </a:r>
          </a:p>
          <a:p>
            <a:pPr lvl="1"/>
            <a:r>
              <a:rPr lang="en-US" dirty="0"/>
              <a:t>TKIP works by using a shared secret combined with the card’s MAC address to generate a new key, which is mixed with the initialization vector (IV) to make per-packet keys that encrypt a single packet using the same RC4 cipher used by traditional WEP.</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20302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Wi-Fi Protected Access 2 (WPA2)</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IEEE 802.11i is the standard for security in wireless networks and is also known as Wi-Fi Protected Access 2 (WPA2). </a:t>
            </a:r>
          </a:p>
          <a:p>
            <a:endParaRPr lang="en-US" dirty="0"/>
          </a:p>
          <a:p>
            <a:r>
              <a:rPr lang="en-US" dirty="0"/>
              <a:t>It uses 802.1X to provide authentication and uses Advanced Encryption Standard (AES) as the encryption protocol. </a:t>
            </a:r>
          </a:p>
          <a:p>
            <a:endParaRPr lang="en-US" dirty="0"/>
          </a:p>
          <a:p>
            <a:r>
              <a:rPr lang="en-US" dirty="0"/>
              <a:t>WPA2 uses the AES block cipher with Counter Mode with Cipher Block-Chaining-Message Authentication Code Protocol (CCMP).</a:t>
            </a:r>
          </a:p>
          <a:p>
            <a:endParaRPr lang="en-US" dirty="0"/>
          </a:p>
          <a:p>
            <a:r>
              <a:rPr lang="en-US" dirty="0"/>
              <a:t>The WPA2-Personal passphrase can be cracked using brute force attacks.</a:t>
            </a:r>
          </a:p>
          <a:p>
            <a:endParaRPr lang="en-US" dirty="0"/>
          </a:p>
          <a:p>
            <a:r>
              <a:rPr lang="en-US" dirty="0"/>
              <a:t>Two version:</a:t>
            </a:r>
          </a:p>
          <a:p>
            <a:pPr lvl="1"/>
            <a:r>
              <a:rPr lang="en-US" dirty="0"/>
              <a:t>WPA2-Personal with Pre-Shared Key (PSK)</a:t>
            </a:r>
          </a:p>
          <a:p>
            <a:pPr lvl="1"/>
            <a:r>
              <a:rPr lang="en-US" dirty="0"/>
              <a:t>WPA2-Enterprise with 802.1x (Port-based Authentication)</a:t>
            </a:r>
          </a:p>
          <a:p>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170759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Wi-Fi Protected Access 3 (WPA3)</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Wi-Fi Protected Access 3 (WPA3) is the successor to WPA2.</a:t>
            </a:r>
          </a:p>
          <a:p>
            <a:endParaRPr lang="en-US" dirty="0"/>
          </a:p>
          <a:p>
            <a:r>
              <a:rPr lang="en-US" dirty="0"/>
              <a:t>WPA3 improves the security of the encryption by using Simultaneous Authentication of Equals (SAE) in place of the PSK authentication method used in prior WPA versions. (described later in this chapter)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335508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Wi-Fi Protected Access 3 (WPA3)</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WPA3-Enterprise brings a whole host of upgrades, including 192-bit minimum-strength security protocols and cryptographic tools such as the following:</a:t>
            </a:r>
          </a:p>
          <a:p>
            <a:pPr lvl="1"/>
            <a:r>
              <a:rPr lang="en-US" b="1" dirty="0"/>
              <a:t>Authenticated encryption</a:t>
            </a:r>
            <a:r>
              <a:rPr lang="en-US" dirty="0"/>
              <a:t>  256-bit Galois/Counter Mode Protocol (GCMP-256)</a:t>
            </a:r>
          </a:p>
          <a:p>
            <a:pPr lvl="1"/>
            <a:r>
              <a:rPr lang="en-US" b="1" dirty="0"/>
              <a:t>Key derivation and confirmation</a:t>
            </a:r>
            <a:r>
              <a:rPr lang="en-US" dirty="0"/>
              <a:t>  384-bit Hashed Message Authentication Code (HMAC) with Secure Hash Algorithm (HMAC-SHA-384)</a:t>
            </a:r>
          </a:p>
          <a:p>
            <a:pPr lvl="1"/>
            <a:r>
              <a:rPr lang="en-US" b="1" dirty="0"/>
              <a:t>Key establishment and authentication</a:t>
            </a:r>
            <a:r>
              <a:rPr lang="en-US" dirty="0"/>
              <a:t>  Elliptic Curve Diffie-Hellman (ECDH) exchange and Elliptic Curve Digital Signature Algorithm (ECDSA) using a 384-bit elliptic curve</a:t>
            </a:r>
          </a:p>
          <a:p>
            <a:pPr lvl="1"/>
            <a:r>
              <a:rPr lang="en-US" b="1" dirty="0"/>
              <a:t>Robust management frame protection</a:t>
            </a:r>
            <a:r>
              <a:rPr lang="en-US" dirty="0"/>
              <a:t>  256-bit Broadcast/Multicast Integrity Protocol Galois Message Authentication Code (BIP-GMAC-256)</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154231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Wi-Fi Protected Access 3 (WPA3)</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WPA3 integrates with the back-end enterprise authentication infrastructure, such as a RADIUS server. </a:t>
            </a:r>
          </a:p>
          <a:p>
            <a:endParaRPr lang="en-US" dirty="0"/>
          </a:p>
          <a:p>
            <a:r>
              <a:rPr lang="en-US" dirty="0"/>
              <a:t>It can use elliptic curve Diffie-Hellman exchanges and elliptic curve Digital Signature Algorithm (DSA) protocols to provide a method of strong authentication. </a:t>
            </a:r>
          </a:p>
          <a:p>
            <a:endParaRPr lang="en-US" dirty="0"/>
          </a:p>
          <a:p>
            <a:r>
              <a:rPr lang="en-US" dirty="0"/>
              <a:t>The WPA3 protocol makes use of a Quick Response (QR) code for users to connect their devices to the “Wi-Fi CERTIFIED Easy Connect” network, which allows them to scan a QR code on a device with their smartphone. </a:t>
            </a:r>
          </a:p>
          <a:p>
            <a:endParaRPr lang="en-US" dirty="0"/>
          </a:p>
          <a:p>
            <a:r>
              <a:rPr lang="en-US" dirty="0"/>
              <a:t>WPA3 offers forward secrecy based on its method of encryption; previous messages do not enable future decryption.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118991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Counter Mode/CBC-MAC Protocol (CCMP)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CCMP stands for </a:t>
            </a:r>
            <a:r>
              <a:rPr lang="en-US" i="1" dirty="0"/>
              <a:t>Counter Mode with Cipher Block Chaining–Message Authentication Code Protocol </a:t>
            </a:r>
            <a:r>
              <a:rPr lang="en-US" dirty="0"/>
              <a:t>(or Counter Mode with CBC-MAC Protocol). </a:t>
            </a:r>
          </a:p>
          <a:p>
            <a:endParaRPr lang="en-US" dirty="0"/>
          </a:p>
          <a:p>
            <a:r>
              <a:rPr lang="en-US" dirty="0"/>
              <a:t>CCMP is a data encapsulation encryption mechanism designed for wireless use. </a:t>
            </a:r>
          </a:p>
          <a:p>
            <a:endParaRPr lang="en-US" dirty="0"/>
          </a:p>
          <a:p>
            <a:r>
              <a:rPr lang="en-US" dirty="0"/>
              <a:t>CCMP is actually the mode in which the AES cipher is used to provide message integrity. </a:t>
            </a:r>
          </a:p>
          <a:p>
            <a:endParaRPr lang="en-US" dirty="0"/>
          </a:p>
          <a:p>
            <a:r>
              <a:rPr lang="en-US" dirty="0"/>
              <a:t>Unlike WPA/TKIP, WPA2/CCMP requires new hardware to perform the AES encryption.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3303304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18DCBA3-1BAF-465E-92C7-A4437CDA67AC}"/>
</file>

<file path=customXml/itemProps3.xml><?xml version="1.0" encoding="utf-8"?>
<ds:datastoreItem xmlns:ds="http://schemas.openxmlformats.org/officeDocument/2006/customXml" ds:itemID="{9DD1A344-B63D-4AE8-BA55-A1B9A7C571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8493</TotalTime>
  <Words>2602</Words>
  <Application>Microsoft Office PowerPoint</Application>
  <PresentationFormat>On-screen Show (4:3)</PresentationFormat>
  <Paragraphs>300</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Tahoma</vt:lpstr>
      <vt:lpstr>Verdana</vt:lpstr>
      <vt:lpstr>Office Theme</vt:lpstr>
      <vt:lpstr>PowerPoint Presentation</vt:lpstr>
      <vt:lpstr>Chapter 20 (Domain 3.4) Learning Objectives</vt:lpstr>
      <vt:lpstr>Cryptographic Protocols</vt:lpstr>
      <vt:lpstr>Cryptographic Protocols</vt:lpstr>
      <vt:lpstr>Wi-Fi Protected Access 2 (WPA2)</vt:lpstr>
      <vt:lpstr>Wi-Fi Protected Access 3 (WPA3)</vt:lpstr>
      <vt:lpstr>Wi-Fi Protected Access 3 (WPA3)</vt:lpstr>
      <vt:lpstr>Wi-Fi Protected Access 3 (WPA3)</vt:lpstr>
      <vt:lpstr>Counter Mode/CBC-MAC Protocol (CCMP)</vt:lpstr>
      <vt:lpstr>Simultaneous Authentication of Equals (SAE)</vt:lpstr>
      <vt:lpstr>Authentication Protocols</vt:lpstr>
      <vt:lpstr>Extensible Authentication Protocol (EAP)</vt:lpstr>
      <vt:lpstr>EAP-FAST</vt:lpstr>
      <vt:lpstr>EAP-TLS</vt:lpstr>
      <vt:lpstr>EAP-TTLS</vt:lpstr>
      <vt:lpstr>IEEE 802.1X</vt:lpstr>
      <vt:lpstr>Remote Authentication Dial-in User Service (RADIUS) Federation</vt:lpstr>
      <vt:lpstr>Remote Authentication Dial-in User Service (RADIUS) Federation</vt:lpstr>
      <vt:lpstr>Methods</vt:lpstr>
      <vt:lpstr>Pre-shared Key (PSK) vs. Enterprise vs. Open</vt:lpstr>
      <vt:lpstr>Wi-Fi Protected Setup (WPS)</vt:lpstr>
      <vt:lpstr>Captive Portals</vt:lpstr>
      <vt:lpstr>Installation Considerations</vt:lpstr>
      <vt:lpstr>Site Surveys</vt:lpstr>
      <vt:lpstr>Heat Maps</vt:lpstr>
      <vt:lpstr>Heat Maps</vt:lpstr>
      <vt:lpstr>Wi-Fi Analyzers</vt:lpstr>
      <vt:lpstr>Channel Overlays</vt:lpstr>
      <vt:lpstr>Channel Overlays</vt:lpstr>
      <vt:lpstr>Wireless Access Point (WAP) Placement</vt:lpstr>
      <vt:lpstr>Controller and Access Point Security</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274</cp:revision>
  <dcterms:created xsi:type="dcterms:W3CDTF">2007-03-12T15:36:22Z</dcterms:created>
  <dcterms:modified xsi:type="dcterms:W3CDTF">2022-09-17T15:55:39Z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