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62"/>
  </p:notesMasterIdLst>
  <p:sldIdLst>
    <p:sldId id="307" r:id="rId5"/>
    <p:sldId id="308" r:id="rId6"/>
    <p:sldId id="367"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58"/>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1924331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790406"/>
            <a:ext cx="7772400" cy="476250"/>
          </a:xfrm>
          <a:prstGeom prst="rect">
            <a:avLst/>
          </a:prstGeom>
          <a:noFill/>
          <a:ln w="9525">
            <a:noFill/>
            <a:miter lim="800000"/>
            <a:headEnd/>
            <a:tailEnd/>
          </a:ln>
        </p:spPr>
        <p:txBody>
          <a:bodyPr/>
          <a:lstStyle/>
          <a:p>
            <a:pPr algn="ctr"/>
            <a:r>
              <a:rPr lang="fr-FR" sz="2800" dirty="0">
                <a:latin typeface="Arial" charset="0"/>
                <a:cs typeface="Arial" charset="0"/>
              </a:rPr>
              <a:t>Chapter 21 </a:t>
            </a:r>
          </a:p>
          <a:p>
            <a:pPr algn="ctr"/>
            <a:r>
              <a:rPr lang="fr-FR" sz="2800" dirty="0">
                <a:latin typeface="Arial" charset="0"/>
                <a:cs typeface="Arial" charset="0"/>
              </a:rPr>
              <a:t>Secure Mobile Solutions</a:t>
            </a:r>
            <a:endParaRPr lang="en-US" sz="2800" dirty="0">
              <a:latin typeface="Arial" charset="0"/>
              <a:cs typeface="Arial" charset="0"/>
            </a:endParaRP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NFC</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b="1" dirty="0"/>
              <a:t>Near Field Communication (NFC) </a:t>
            </a:r>
            <a:r>
              <a:rPr lang="en-US" dirty="0"/>
              <a:t>is a set of wireless technologies that enables smartphones and other devices to establish radio communication when they are within close proximity to each other—typically a distance of 10 cm (3.9 in) or less. </a:t>
            </a:r>
          </a:p>
          <a:p>
            <a:endParaRPr lang="en-US" dirty="0"/>
          </a:p>
          <a:p>
            <a:r>
              <a:rPr lang="en-US" dirty="0"/>
              <a:t>This technology did not see much use until recently when it started being employed to move data between cell phones and in mobile payment systems. </a:t>
            </a:r>
          </a:p>
          <a:p>
            <a:endParaRPr lang="en-US" dirty="0"/>
          </a:p>
          <a:p>
            <a:r>
              <a:rPr lang="en-US" dirty="0"/>
              <a:t>NFC is likely to become a high-use technology in the years to come as multiple uses exist for the technology, and the next generation of smartphones is sure to include this as a standard function. </a:t>
            </a:r>
          </a:p>
          <a:p>
            <a:endParaRPr lang="en-US" dirty="0"/>
          </a:p>
          <a:p>
            <a:r>
              <a:rPr lang="en-US" dirty="0"/>
              <a:t>Currently, NFC relies to a great degree on its very short range for security, although apps that use it have their own security mechanisms as well.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44210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Infrared</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47500" lnSpcReduction="20000"/>
          </a:bodyPr>
          <a:lstStyle/>
          <a:p>
            <a:r>
              <a:rPr lang="en-US" b="1" dirty="0"/>
              <a:t>Infrared (IR) </a:t>
            </a:r>
            <a:r>
              <a:rPr lang="en-US" dirty="0"/>
              <a:t>is a band of electromagnetic energy just beyond the red end of the visible color spectrum. </a:t>
            </a:r>
          </a:p>
          <a:p>
            <a:endParaRPr lang="en-US" dirty="0"/>
          </a:p>
          <a:p>
            <a:r>
              <a:rPr lang="en-US" dirty="0"/>
              <a:t>IR has been used in remote-control devices for years. </a:t>
            </a:r>
          </a:p>
          <a:p>
            <a:endParaRPr lang="en-US" dirty="0"/>
          </a:p>
          <a:p>
            <a:r>
              <a:rPr lang="en-US" dirty="0"/>
              <a:t>IR made its debut in computer networking as a wireless method to connect to printers. </a:t>
            </a:r>
          </a:p>
          <a:p>
            <a:endParaRPr lang="en-US" dirty="0"/>
          </a:p>
          <a:p>
            <a:r>
              <a:rPr lang="en-US" dirty="0"/>
              <a:t>Now that wireless keyboards, wireless mice, and mobile devices exchange data via IR, it seems to be everywhere. </a:t>
            </a:r>
          </a:p>
          <a:p>
            <a:endParaRPr lang="en-US" dirty="0"/>
          </a:p>
          <a:p>
            <a:r>
              <a:rPr lang="en-US" dirty="0"/>
              <a:t>IR can also be used to connect devices in a network configuration, but it is slow compared to other wireless technologies. </a:t>
            </a:r>
          </a:p>
          <a:p>
            <a:endParaRPr lang="en-US" dirty="0"/>
          </a:p>
          <a:p>
            <a:r>
              <a:rPr lang="en-US" dirty="0"/>
              <a:t>IR cannot penetrate walls but instead bounces off them. </a:t>
            </a:r>
          </a:p>
          <a:p>
            <a:endParaRPr lang="en-US" dirty="0"/>
          </a:p>
          <a:p>
            <a:r>
              <a:rPr lang="en-US" dirty="0"/>
              <a:t>Nor can it penetrate other solid objects; therefore, if you stack a few items in front of the transceiver, the signal is lost. </a:t>
            </a:r>
          </a:p>
          <a:p>
            <a:endParaRPr lang="en-US" dirty="0"/>
          </a:p>
          <a:p>
            <a:r>
              <a:rPr lang="en-US" dirty="0"/>
              <a:t>Because IR can be seen by all in range, any desired security must be on top of the base transmission mechanism.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232862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USB</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b="1" dirty="0"/>
              <a:t>Universal Serial Bus (USB) </a:t>
            </a:r>
            <a:r>
              <a:rPr lang="en-US" dirty="0"/>
              <a:t>has become the ubiquitous standard for connecting devices with cables. </a:t>
            </a:r>
          </a:p>
          <a:p>
            <a:endParaRPr lang="en-US" dirty="0"/>
          </a:p>
          <a:p>
            <a:r>
              <a:rPr lang="en-US" dirty="0"/>
              <a:t>Mobile phones can transfer data and charge their battery via USB.</a:t>
            </a:r>
          </a:p>
          <a:p>
            <a:endParaRPr lang="en-US" dirty="0"/>
          </a:p>
          <a:p>
            <a:r>
              <a:rPr lang="en-US" dirty="0"/>
              <a:t>Many devices, such as phones, tablets, and IoT devices, also use USB ports, although many are moving to the newer and smaller USB type C (USB-C) connector. </a:t>
            </a:r>
          </a:p>
          <a:p>
            <a:endParaRPr lang="en-US" dirty="0"/>
          </a:p>
          <a:p>
            <a:r>
              <a:rPr lang="en-US" dirty="0"/>
              <a:t>USB ports automatically recognize a device being plugged into the system and usually work without the user needing to add drivers or configure software.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215974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USB</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Most commonly used for flash drives/thumb drives.</a:t>
            </a:r>
          </a:p>
          <a:p>
            <a:endParaRPr lang="en-US" dirty="0"/>
          </a:p>
          <a:p>
            <a:r>
              <a:rPr lang="en-US" dirty="0"/>
              <a:t>When plugged into a USB port, these devices automount and behave like any other drive attached to the computer. </a:t>
            </a:r>
          </a:p>
          <a:p>
            <a:endParaRPr lang="en-US" dirty="0"/>
          </a:p>
          <a:p>
            <a:r>
              <a:rPr lang="en-US" dirty="0"/>
              <a:t>Their small size and relatively large capacity, coupled with instant read-write capability, present security problems. </a:t>
            </a:r>
          </a:p>
          <a:p>
            <a:endParaRPr lang="en-US" dirty="0"/>
          </a:p>
          <a:p>
            <a:r>
              <a:rPr lang="en-US" dirty="0"/>
              <a:t>They can easily be used by an individual with malicious intent to conceal the removal of files or data from the building or to bring malicious files into the building and onto the company network.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139093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Point-to-Point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i="1" dirty="0"/>
              <a:t>Point-to-point communications </a:t>
            </a:r>
            <a:r>
              <a:rPr lang="en-US" dirty="0"/>
              <a:t>are defined as communications with one endpoint on each end—a single transmitter talking to a single receiver. </a:t>
            </a:r>
          </a:p>
          <a:p>
            <a:endParaRPr lang="en-US" dirty="0"/>
          </a:p>
          <a:p>
            <a:r>
              <a:rPr lang="en-US" dirty="0"/>
              <a:t>This terminology transferred to networking, where a communications channel between two entities in isolation is referred to as point-to-point. </a:t>
            </a:r>
          </a:p>
          <a:p>
            <a:endParaRPr lang="en-US" dirty="0"/>
          </a:p>
          <a:p>
            <a:r>
              <a:rPr lang="en-US" dirty="0"/>
              <a:t>Examples of point-to-point communications include Bluetooth, where this is mandated by protocol, and USB, where it is mandated by physical connections.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25222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Point-to-Multipoint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i="1" dirty="0"/>
              <a:t>Point-to-multipoint communications </a:t>
            </a:r>
            <a:r>
              <a:rPr lang="en-US" dirty="0"/>
              <a:t>have multiple receivers for a transmitted signal. </a:t>
            </a:r>
          </a:p>
          <a:p>
            <a:endParaRPr lang="en-US" dirty="0"/>
          </a:p>
          <a:p>
            <a:r>
              <a:rPr lang="en-US" dirty="0"/>
              <a:t>When a message is sent in broadcast mode, it has multiple receivers and is called a point-to-multipoint communication. </a:t>
            </a:r>
          </a:p>
          <a:p>
            <a:endParaRPr lang="en-US" dirty="0"/>
          </a:p>
          <a:p>
            <a:r>
              <a:rPr lang="en-US" dirty="0"/>
              <a:t>Most radio-based and networked systems are potentially point-to-multipoint, from a single transmitter to multiple receivers, limited only by protocols.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2188692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Global Positioning System (GPS)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a:t>
            </a:r>
            <a:r>
              <a:rPr lang="en-US" b="1" dirty="0"/>
              <a:t>Global Positioning System (GPS) </a:t>
            </a:r>
            <a:r>
              <a:rPr lang="en-US" dirty="0"/>
              <a:t>is a series of satellites that provide nearly global coverage of highly precise time signals that, when multiple signals are combined, can produce precise positional data in all three dimensions. </a:t>
            </a:r>
          </a:p>
          <a:p>
            <a:endParaRPr lang="en-US" dirty="0"/>
          </a:p>
          <a:p>
            <a:r>
              <a:rPr lang="en-US" dirty="0"/>
              <a:t>GPS receivers, operating in the 6-GHz band, are small, cheap, and have been added to numerous mobile devices, becoming nearly ubiquitous. </a:t>
            </a:r>
          </a:p>
          <a:p>
            <a:endParaRPr lang="en-US" dirty="0"/>
          </a:p>
          <a:p>
            <a:r>
              <a:rPr lang="en-US" dirty="0"/>
              <a:t>The ability to have precise time, precise location, and, using differential math, precise speed has transformed many mobile device capabilities. </a:t>
            </a:r>
          </a:p>
          <a:p>
            <a:endParaRPr lang="en-US" dirty="0"/>
          </a:p>
          <a:p>
            <a:r>
              <a:rPr lang="en-US" dirty="0"/>
              <a:t>GPS enables geolocation, geofencing, and a whole host of other capabilities.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115678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RFID</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b="1" dirty="0"/>
              <a:t>Radio Frequency IDentification (RFID) </a:t>
            </a:r>
            <a:r>
              <a:rPr lang="en-US" dirty="0"/>
              <a:t>tags are used in a wide range of use cases.</a:t>
            </a:r>
          </a:p>
          <a:p>
            <a:endParaRPr lang="en-US" dirty="0"/>
          </a:p>
          <a:p>
            <a:r>
              <a:rPr lang="en-US" dirty="0"/>
              <a:t>Active or Passive</a:t>
            </a:r>
          </a:p>
          <a:p>
            <a:endParaRPr lang="en-US" dirty="0"/>
          </a:p>
          <a:p>
            <a:r>
              <a:rPr lang="en-US" dirty="0"/>
              <a:t>RFID tags are used as a means of identification and have the advantage over bar codes that they do not have to be visible.</a:t>
            </a:r>
          </a:p>
          <a:p>
            <a:endParaRPr lang="en-US" dirty="0"/>
          </a:p>
          <a:p>
            <a:r>
              <a:rPr lang="en-US" dirty="0"/>
              <a:t>RFID tags are used in a range of security situations, including contactless identification systems such as smart cards.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407556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RFID</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RFID tags have multiple security concerns:</a:t>
            </a:r>
          </a:p>
          <a:p>
            <a:pPr lvl="1"/>
            <a:r>
              <a:rPr lang="en-US" dirty="0"/>
              <a:t>Physical security</a:t>
            </a:r>
          </a:p>
          <a:p>
            <a:pPr lvl="1"/>
            <a:r>
              <a:rPr lang="en-US" dirty="0"/>
              <a:t>Identification/authorization</a:t>
            </a:r>
          </a:p>
          <a:p>
            <a:pPr lvl="1"/>
            <a:r>
              <a:rPr lang="en-US" dirty="0"/>
              <a:t>Confidentiality</a:t>
            </a:r>
          </a:p>
          <a:p>
            <a:endParaRPr lang="en-US" dirty="0"/>
          </a:p>
          <a:p>
            <a:r>
              <a:rPr lang="en-US" dirty="0"/>
              <a:t>Several standards are associated with securing the RFID data flow, including ISO/IEC 18000 and ISO/IEC 29167 for cryptography methods to support confidentiality, untrace ability, tag and reader authentication, and over-the-air privacy, whereas ISO/IEC 20248 specifies a digital signature data structure for use in RFID systems.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199257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RFID</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800" dirty="0"/>
              <a:t>Several different attack types:</a:t>
            </a:r>
          </a:p>
          <a:p>
            <a:r>
              <a:rPr lang="en-US" sz="2800" dirty="0"/>
              <a:t>Chips and readers</a:t>
            </a:r>
          </a:p>
          <a:p>
            <a:r>
              <a:rPr lang="en-US" sz="2800" dirty="0"/>
              <a:t>Communications channels between device and reader</a:t>
            </a:r>
          </a:p>
          <a:p>
            <a:r>
              <a:rPr lang="en-US" sz="2800" dirty="0"/>
              <a:t>The reader and back-end system</a:t>
            </a:r>
          </a:p>
          <a:p>
            <a:r>
              <a:rPr lang="en-US" sz="2800" dirty="0"/>
              <a:t>Communications channels</a:t>
            </a:r>
          </a:p>
          <a:p>
            <a:r>
              <a:rPr lang="en-US" sz="2800" dirty="0"/>
              <a:t>Eavesdropping</a:t>
            </a:r>
          </a:p>
          <a:p>
            <a:r>
              <a:rPr lang="en-US" sz="2800" dirty="0"/>
              <a:t>Replay</a:t>
            </a:r>
          </a:p>
          <a:p>
            <a:r>
              <a:rPr lang="en-US" sz="2800" dirty="0"/>
              <a:t>Man-in-the-middle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269145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21 (Domain 3.5)</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4152" y="1676401"/>
            <a:ext cx="8229600" cy="533400"/>
          </a:xfrm>
        </p:spPr>
        <p:txBody>
          <a:bodyPr>
            <a:normAutofit/>
          </a:bodyPr>
          <a:lstStyle/>
          <a:p>
            <a:r>
              <a:rPr lang="en-US" sz="2400" dirty="0"/>
              <a:t>Implement secure mobile solutions.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508B6B83-79BC-D890-7DD0-1FBD04EC1700}"/>
              </a:ext>
            </a:extLst>
          </p:cNvPr>
          <p:cNvSpPr txBox="1">
            <a:spLocks/>
          </p:cNvSpPr>
          <p:nvPr/>
        </p:nvSpPr>
        <p:spPr bwMode="auto">
          <a:xfrm>
            <a:off x="838200" y="2183320"/>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Connection methods and receivers</a:t>
            </a:r>
          </a:p>
          <a:p>
            <a:pPr lvl="1"/>
            <a:r>
              <a:rPr lang="en-US" dirty="0"/>
              <a:t>Cellular</a:t>
            </a:r>
          </a:p>
          <a:p>
            <a:pPr lvl="1"/>
            <a:r>
              <a:rPr lang="en-US" dirty="0"/>
              <a:t>WiFi</a:t>
            </a:r>
          </a:p>
          <a:p>
            <a:pPr lvl="1"/>
            <a:r>
              <a:rPr lang="en-US" dirty="0"/>
              <a:t>Bluetooth</a:t>
            </a:r>
          </a:p>
          <a:p>
            <a:pPr lvl="1"/>
            <a:r>
              <a:rPr lang="en-US" dirty="0"/>
              <a:t>NFC</a:t>
            </a:r>
          </a:p>
          <a:p>
            <a:pPr lvl="1"/>
            <a:r>
              <a:rPr lang="en-US" dirty="0"/>
              <a:t>Infrared</a:t>
            </a:r>
          </a:p>
          <a:p>
            <a:pPr lvl="1"/>
            <a:r>
              <a:rPr lang="en-US" dirty="0"/>
              <a:t>USB</a:t>
            </a:r>
          </a:p>
          <a:p>
            <a:pPr lvl="1"/>
            <a:r>
              <a:rPr lang="en-US" dirty="0"/>
              <a:t>Point-to-point</a:t>
            </a:r>
          </a:p>
          <a:p>
            <a:pPr lvl="1"/>
            <a:r>
              <a:rPr lang="en-US" dirty="0"/>
              <a:t>Point-to-Multipoint</a:t>
            </a:r>
          </a:p>
          <a:p>
            <a:pPr lvl="1"/>
            <a:r>
              <a:rPr lang="en-US" dirty="0"/>
              <a:t>Global Positioning System (GPS)</a:t>
            </a:r>
          </a:p>
          <a:p>
            <a:pPr lvl="1"/>
            <a:r>
              <a:rPr lang="en-US" dirty="0"/>
              <a:t>RFID</a:t>
            </a:r>
          </a:p>
          <a:p>
            <a:r>
              <a:rPr lang="en-US" b="1" dirty="0"/>
              <a:t>Mobile Device Management (MDM)</a:t>
            </a:r>
          </a:p>
          <a:p>
            <a:pPr lvl="1"/>
            <a:r>
              <a:rPr lang="en-US" dirty="0"/>
              <a:t>Application management</a:t>
            </a:r>
          </a:p>
          <a:p>
            <a:pPr lvl="1"/>
            <a:r>
              <a:rPr lang="en-US" dirty="0"/>
              <a:t>Content management</a:t>
            </a:r>
          </a:p>
          <a:p>
            <a:pPr lvl="1"/>
            <a:r>
              <a:rPr lang="en-US" dirty="0"/>
              <a:t>Remote wipe</a:t>
            </a:r>
          </a:p>
          <a:p>
            <a:pPr lvl="1"/>
            <a:r>
              <a:rPr lang="en-US" dirty="0"/>
              <a:t>Geofencing</a:t>
            </a:r>
          </a:p>
          <a:p>
            <a:pPr lvl="1"/>
            <a:r>
              <a:rPr lang="en-US" dirty="0"/>
              <a:t>Geolocation</a:t>
            </a:r>
          </a:p>
          <a:p>
            <a:pPr lvl="1"/>
            <a:r>
              <a:rPr lang="en-US" dirty="0"/>
              <a:t>Screen locks</a:t>
            </a:r>
          </a:p>
          <a:p>
            <a:pPr lvl="1"/>
            <a:r>
              <a:rPr lang="en-US" dirty="0"/>
              <a:t>Push notifications</a:t>
            </a:r>
          </a:p>
          <a:p>
            <a:pPr lvl="1"/>
            <a:r>
              <a:rPr lang="en-US" dirty="0"/>
              <a:t>Passwords and PINs</a:t>
            </a:r>
          </a:p>
        </p:txBody>
      </p:sp>
      <p:sp>
        <p:nvSpPr>
          <p:cNvPr id="3" name="Content Placeholder 6">
            <a:extLst>
              <a:ext uri="{FF2B5EF4-FFF2-40B4-BE49-F238E27FC236}">
                <a16:creationId xmlns:a16="http://schemas.microsoft.com/office/drawing/2014/main" id="{090F0C84-AD83-CBCD-805A-80573C9F1BD9}"/>
              </a:ext>
            </a:extLst>
          </p:cNvPr>
          <p:cNvSpPr txBox="1">
            <a:spLocks/>
          </p:cNvSpPr>
          <p:nvPr/>
        </p:nvSpPr>
        <p:spPr>
          <a:xfrm>
            <a:off x="4760976" y="2196561"/>
            <a:ext cx="4038600" cy="4525963"/>
          </a:xfrm>
          <a:prstGeom prst="rect">
            <a:avLst/>
          </a:prstGeom>
        </p:spPr>
        <p:txBody>
          <a:bodyPr>
            <a:normAutofit fontScale="5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Biometrics</a:t>
            </a:r>
          </a:p>
          <a:p>
            <a:pPr lvl="1"/>
            <a:r>
              <a:rPr lang="en-US" dirty="0"/>
              <a:t>Context-aware authentication</a:t>
            </a:r>
          </a:p>
          <a:p>
            <a:pPr lvl="1"/>
            <a:r>
              <a:rPr lang="en-US" dirty="0"/>
              <a:t>Containerization storage segmentation</a:t>
            </a:r>
          </a:p>
          <a:p>
            <a:pPr lvl="1"/>
            <a:r>
              <a:rPr lang="en-US" dirty="0"/>
              <a:t>Full device encryption</a:t>
            </a:r>
          </a:p>
          <a:p>
            <a:r>
              <a:rPr lang="en-US" b="1" dirty="0"/>
              <a:t>Mobile devices</a:t>
            </a:r>
          </a:p>
          <a:p>
            <a:pPr lvl="1"/>
            <a:r>
              <a:rPr lang="en-US" dirty="0"/>
              <a:t>MicroSD hardware security module (HSM)</a:t>
            </a:r>
          </a:p>
          <a:p>
            <a:pPr lvl="1"/>
            <a:r>
              <a:rPr lang="en-US" dirty="0"/>
              <a:t>MDM/Unified Endpoint Management (UEM)</a:t>
            </a:r>
          </a:p>
          <a:p>
            <a:pPr lvl="1"/>
            <a:r>
              <a:rPr lang="en-US" dirty="0"/>
              <a:t>Mobile application management (MAM)</a:t>
            </a:r>
          </a:p>
          <a:p>
            <a:pPr lvl="1"/>
            <a:r>
              <a:rPr lang="en-US" dirty="0"/>
              <a:t>SEAndroid</a:t>
            </a:r>
          </a:p>
          <a:p>
            <a:r>
              <a:rPr lang="en-US" b="1" dirty="0"/>
              <a:t>Enforcement and monitoring of:</a:t>
            </a:r>
          </a:p>
          <a:p>
            <a:pPr lvl="1"/>
            <a:r>
              <a:rPr lang="en-US" dirty="0"/>
              <a:t>Third-party application stores</a:t>
            </a:r>
          </a:p>
          <a:p>
            <a:pPr lvl="1"/>
            <a:r>
              <a:rPr lang="en-US" dirty="0"/>
              <a:t>Rooting/jailbreaking</a:t>
            </a:r>
          </a:p>
          <a:p>
            <a:pPr lvl="1"/>
            <a:r>
              <a:rPr lang="en-US" dirty="0"/>
              <a:t>Sideloading</a:t>
            </a:r>
          </a:p>
          <a:p>
            <a:pPr lvl="1"/>
            <a:r>
              <a:rPr lang="en-US" dirty="0"/>
              <a:t>Custom firmware</a:t>
            </a:r>
          </a:p>
          <a:p>
            <a:pPr lvl="1"/>
            <a:r>
              <a:rPr lang="en-US" dirty="0"/>
              <a:t>Carrier unlocking</a:t>
            </a:r>
          </a:p>
          <a:p>
            <a:pPr lvl="1"/>
            <a:r>
              <a:rPr lang="en-US" dirty="0"/>
              <a:t>Firmware over-the-air (OTA) updates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Mobile Device Management (MDM)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Knowledge of </a:t>
            </a:r>
            <a:r>
              <a:rPr lang="en-US" b="1" dirty="0"/>
              <a:t>Mobile Device Management (MDM)</a:t>
            </a:r>
            <a:r>
              <a:rPr lang="en-US" dirty="0"/>
              <a:t> concepts is essential in today’s environment of connected devices.</a:t>
            </a:r>
          </a:p>
          <a:p>
            <a:endParaRPr lang="en-US" dirty="0"/>
          </a:p>
          <a:p>
            <a:r>
              <a:rPr lang="en-US" dirty="0"/>
              <a:t>When it’s viewed as a comprehensive set of security options for mobile devices, every corporation should have and enforce an MDM policy. </a:t>
            </a:r>
          </a:p>
          <a:p>
            <a:endParaRPr lang="en-US" dirty="0"/>
          </a:p>
          <a:p>
            <a:r>
              <a:rPr lang="en-US" dirty="0"/>
              <a:t>The policy should require the following:</a:t>
            </a:r>
          </a:p>
          <a:p>
            <a:pPr lvl="1"/>
            <a:r>
              <a:rPr lang="en-US" dirty="0"/>
              <a:t>Device locking with a strong password</a:t>
            </a:r>
          </a:p>
          <a:p>
            <a:pPr lvl="1"/>
            <a:r>
              <a:rPr lang="en-US" dirty="0"/>
              <a:t>Encryption of data on the device</a:t>
            </a:r>
          </a:p>
          <a:p>
            <a:pPr lvl="1"/>
            <a:r>
              <a:rPr lang="en-US" dirty="0"/>
              <a:t>Device locking automatically after a certain period of inactivity</a:t>
            </a:r>
          </a:p>
          <a:p>
            <a:pPr lvl="1"/>
            <a:r>
              <a:rPr lang="en-US" dirty="0"/>
              <a:t>Remotely lock the device if it is lost or stolen</a:t>
            </a:r>
          </a:p>
          <a:p>
            <a:pPr lvl="1"/>
            <a:r>
              <a:rPr lang="en-US" dirty="0"/>
              <a:t>Wipe the device automatically after a certain number of failed login attempts</a:t>
            </a:r>
          </a:p>
          <a:p>
            <a:pPr lvl="1"/>
            <a:r>
              <a:rPr lang="en-US" dirty="0"/>
              <a:t>Remotely wipe the device if it is lost or stolen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1136380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Mobile Device Management (MDM)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Password policies should extend to mobile devices, including lockout and, if possible, the automatic wiping of data. </a:t>
            </a:r>
          </a:p>
          <a:p>
            <a:endParaRPr lang="en-US" dirty="0"/>
          </a:p>
          <a:p>
            <a:r>
              <a:rPr lang="en-US" dirty="0"/>
              <a:t>Corporate policy for data encryption on mobile devices should be consistent with the policy for data encryption on laptop computers.</a:t>
            </a:r>
          </a:p>
          <a:p>
            <a:endParaRPr lang="en-US" dirty="0"/>
          </a:p>
          <a:p>
            <a:r>
              <a:rPr lang="en-US" dirty="0"/>
              <a:t>Mobile device management (MDM) is a marketing term for a collective set of commonly employed protection elements associated with mobile devices. </a:t>
            </a:r>
          </a:p>
          <a:p>
            <a:endParaRPr lang="en-US" dirty="0"/>
          </a:p>
          <a:p>
            <a:r>
              <a:rPr lang="en-US" dirty="0"/>
              <a:t>In enterprise environments, MDM allows device enrollment, provisioning, updating, tracking, policy enforcement, and app management capabilities.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33750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Application Management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Mobile devices use applications to perform their data processing. </a:t>
            </a:r>
          </a:p>
          <a:p>
            <a:endParaRPr lang="en-US" dirty="0"/>
          </a:p>
          <a:p>
            <a:r>
              <a:rPr lang="en-US" dirty="0"/>
              <a:t>The method of installing, updating, and managing the applications is done though a system referred to as application management software. </a:t>
            </a:r>
          </a:p>
          <a:p>
            <a:endParaRPr lang="en-US" dirty="0"/>
          </a:p>
          <a:p>
            <a:r>
              <a:rPr lang="en-US" dirty="0"/>
              <a:t>Different vendor platforms have different methods of managing this functionality, with the two major players being the Google Store for Android devices and the Apple App Store for iOS devices. </a:t>
            </a:r>
          </a:p>
          <a:p>
            <a:endParaRPr lang="en-US" dirty="0"/>
          </a:p>
          <a:p>
            <a:r>
              <a:rPr lang="en-US" dirty="0"/>
              <a:t>Both Apple and Android devices have built-in operations as part of their operating system (OS) to ensure seamless integration with their respective stores and other MDM solutions.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455400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Content Management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Content management </a:t>
            </a:r>
            <a:r>
              <a:rPr lang="en-US" dirty="0"/>
              <a:t>is the set of actions used to control content issues, including what content is available and to what apps, on mobile devices. </a:t>
            </a:r>
          </a:p>
          <a:p>
            <a:endParaRPr lang="en-US" dirty="0"/>
          </a:p>
          <a:p>
            <a:r>
              <a:rPr lang="en-US" dirty="0"/>
              <a:t>Most organizations have a data ownership policy that clearly establishes their ownership rights over data, regardless of whether the data is stored on a device owned by the organization, or a device owned by the employee. </a:t>
            </a:r>
          </a:p>
          <a:p>
            <a:endParaRPr lang="en-US" dirty="0"/>
          </a:p>
          <a:p>
            <a:r>
              <a:rPr lang="en-US" dirty="0"/>
              <a:t>But enterprise content management goes a step further, examining what content belongs on specific devices and then using mechanisms to enforce these rules. </a:t>
            </a:r>
          </a:p>
          <a:p>
            <a:endParaRPr lang="en-US" dirty="0"/>
          </a:p>
          <a:p>
            <a:r>
              <a:rPr lang="en-US" dirty="0"/>
              <a:t>MDM solutions exist to assist in this security issue with respect to mobile devices.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2199323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Remote Wipe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Remote wiping </a:t>
            </a:r>
            <a:r>
              <a:rPr lang="en-US" dirty="0"/>
              <a:t>a mobile device typically removes data stored on the device and resets the device to factory settings.</a:t>
            </a:r>
          </a:p>
          <a:p>
            <a:endParaRPr lang="en-US" dirty="0"/>
          </a:p>
          <a:p>
            <a:r>
              <a:rPr lang="en-US" dirty="0"/>
              <a:t>There is a dilemma in the use of BYOD devices that store both personal and enterprise data. </a:t>
            </a:r>
          </a:p>
          <a:p>
            <a:endParaRPr lang="en-US" dirty="0"/>
          </a:p>
          <a:p>
            <a:r>
              <a:rPr lang="en-US" dirty="0"/>
              <a:t>Wiping the device usually removes all data, both personal and enterprise. </a:t>
            </a:r>
          </a:p>
          <a:p>
            <a:endParaRPr lang="en-US" dirty="0"/>
          </a:p>
          <a:p>
            <a:r>
              <a:rPr lang="en-US" dirty="0"/>
              <a:t>Therefore, a corporate policy that requires wiping a lost device may mean the device’s user loses personal photos and data. </a:t>
            </a:r>
          </a:p>
          <a:p>
            <a:endParaRPr lang="en-US" dirty="0"/>
          </a:p>
          <a:p>
            <a:r>
              <a:rPr lang="en-US" dirty="0"/>
              <a:t>The software controls for separate data containers, one for business and one for personal, have been proposed but are not a mainstream option yet.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66804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Geofencing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i="1" dirty="0"/>
              <a:t>Geofencing</a:t>
            </a:r>
            <a:r>
              <a:rPr lang="en-US" dirty="0"/>
              <a:t> is the use of the Global Positioning System (GPS) and/or radio frequency identification (RFID) technology to create a virtual fence around a particular location and detect when mobile devices cross the fence.</a:t>
            </a:r>
          </a:p>
          <a:p>
            <a:endParaRPr lang="en-US" dirty="0"/>
          </a:p>
          <a:p>
            <a:r>
              <a:rPr lang="en-US" dirty="0"/>
              <a:t>This enables devices to be recognized by others, based on location, and have actions taken.</a:t>
            </a:r>
          </a:p>
          <a:p>
            <a:endParaRPr lang="en-US" dirty="0"/>
          </a:p>
          <a:p>
            <a:r>
              <a:rPr lang="en-US" dirty="0"/>
              <a:t>Geofencing has been used for remote workers, notifying management when they have arrived at remote work sites, allowing things like network connections to be enabled for them.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727133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Geolocation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Most mobile devices are now capable of using GPS for tracking device location. </a:t>
            </a:r>
          </a:p>
          <a:p>
            <a:endParaRPr lang="en-US" dirty="0"/>
          </a:p>
          <a:p>
            <a:r>
              <a:rPr lang="en-US" dirty="0"/>
              <a:t>Many apps rely heavily on GPS location, such as device-locating services, mapping applications, traffic monitoring apps, and apps that locate nearby businesses such as gas stations and restaurants. </a:t>
            </a:r>
          </a:p>
          <a:p>
            <a:endParaRPr lang="en-US" dirty="0"/>
          </a:p>
          <a:p>
            <a:r>
              <a:rPr lang="en-US" dirty="0"/>
              <a:t>Such technology can be exploited to track movement and location of the mobile device, which is referred to as geolocation. </a:t>
            </a:r>
          </a:p>
          <a:p>
            <a:endParaRPr lang="en-US" dirty="0"/>
          </a:p>
          <a:p>
            <a:r>
              <a:rPr lang="en-US" dirty="0"/>
              <a:t>This tracking can be used to assist in the recovery of lost devices.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2653709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Screen Locks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Most corporate policies regarding mobile devices require the use of the mobile device’s screen-locking capability. </a:t>
            </a:r>
          </a:p>
          <a:p>
            <a:endParaRPr lang="en-US" dirty="0"/>
          </a:p>
          <a:p>
            <a:r>
              <a:rPr lang="en-US" dirty="0"/>
              <a:t>This usually consists of entering a passcode or PIN to unlock the device. </a:t>
            </a:r>
          </a:p>
          <a:p>
            <a:endParaRPr lang="en-US" dirty="0"/>
          </a:p>
          <a:p>
            <a:r>
              <a:rPr lang="en-US" dirty="0"/>
              <a:t>It is highly recommended that screen locks be enforced for all mobile devices.</a:t>
            </a:r>
          </a:p>
          <a:p>
            <a:endParaRPr lang="en-US" dirty="0"/>
          </a:p>
          <a:p>
            <a:r>
              <a:rPr lang="en-US" dirty="0"/>
              <a:t>Some more advanced forms of screen locks work in conjunction with device wiping. </a:t>
            </a:r>
          </a:p>
          <a:p>
            <a:endParaRPr lang="en-US" dirty="0"/>
          </a:p>
          <a:p>
            <a:r>
              <a:rPr lang="en-US" dirty="0"/>
              <a:t>If the passcode is entered incorrectly a specified number of times, the device is automatically wiped.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45195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Push Notification Services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Push notification services are services that deliver information to mobile devices without a specific request from the device. </a:t>
            </a:r>
          </a:p>
          <a:p>
            <a:endParaRPr lang="en-US" dirty="0"/>
          </a:p>
          <a:p>
            <a:r>
              <a:rPr lang="en-US" dirty="0"/>
              <a:t>Push notifications are used by a lot of apps in mobile devices to indicate that content has been updated. </a:t>
            </a:r>
          </a:p>
          <a:p>
            <a:endParaRPr lang="en-US" dirty="0"/>
          </a:p>
          <a:p>
            <a:r>
              <a:rPr lang="en-US" dirty="0"/>
              <a:t>Push notification methods are typically unique to the platform.</a:t>
            </a:r>
          </a:p>
          <a:p>
            <a:endParaRPr lang="en-US" dirty="0"/>
          </a:p>
          <a:p>
            <a:r>
              <a:rPr lang="en-US" dirty="0"/>
              <a:t>Security implications: such as device location, and potential interaction with the device. </a:t>
            </a:r>
          </a:p>
          <a:p>
            <a:pPr lvl="1"/>
            <a:r>
              <a:rPr lang="en-US" dirty="0"/>
              <a:t>It is possible to push the device to emit a sound, even if the sound is muted on the device.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1239996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Passwords and PINs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Passwords and PINs are common security measures used to protect mobile devices from unauthorized use. </a:t>
            </a:r>
          </a:p>
          <a:p>
            <a:endParaRPr lang="en-US" dirty="0"/>
          </a:p>
          <a:p>
            <a:r>
              <a:rPr lang="en-US" dirty="0"/>
              <a:t>These are essential tools and should be used in all cases and mandated by company policy. </a:t>
            </a:r>
          </a:p>
          <a:p>
            <a:endParaRPr lang="en-US" dirty="0"/>
          </a:p>
          <a:p>
            <a:r>
              <a:rPr lang="en-US" dirty="0"/>
              <a:t>The rules for passwords covered throughout this book apply to mobile devices as well; in fact, maybe even more so. </a:t>
            </a:r>
          </a:p>
          <a:p>
            <a:endParaRPr lang="en-US" dirty="0"/>
          </a:p>
          <a:p>
            <a:r>
              <a:rPr lang="en-US" dirty="0"/>
              <a:t>Having a simple gesture-based swipe on the screen as a PIN can at times be discovered by looking at the oil pattern on the screen.</a:t>
            </a:r>
          </a:p>
          <a:p>
            <a:endParaRPr lang="en-US" dirty="0"/>
          </a:p>
          <a:p>
            <a:r>
              <a:rPr lang="en-US" dirty="0"/>
              <a:t>If the only swipes are for unlocking the phone, then the pattern can be seen, and security is lost via this method. </a:t>
            </a:r>
          </a:p>
          <a:p>
            <a:endParaRPr lang="en-US" dirty="0"/>
          </a:p>
          <a:p>
            <a:r>
              <a:rPr lang="en-US" dirty="0"/>
              <a:t>Either cleaning or dirtying the whole screen is the obvious solution.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340848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21 (Domain 3.5)</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4152" y="1676401"/>
            <a:ext cx="8229600" cy="533400"/>
          </a:xfrm>
        </p:spPr>
        <p:txBody>
          <a:bodyPr>
            <a:normAutofit/>
          </a:bodyPr>
          <a:lstStyle/>
          <a:p>
            <a:r>
              <a:rPr lang="en-US" sz="2400" dirty="0"/>
              <a:t>Implement secure mobile solutions.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
        <p:nvSpPr>
          <p:cNvPr id="6" name="Content Placeholder 5">
            <a:extLst>
              <a:ext uri="{FF2B5EF4-FFF2-40B4-BE49-F238E27FC236}">
                <a16:creationId xmlns:a16="http://schemas.microsoft.com/office/drawing/2014/main" id="{9DA39F8E-57E1-D43E-8D60-CAF72E7159DA}"/>
              </a:ext>
            </a:extLst>
          </p:cNvPr>
          <p:cNvSpPr txBox="1">
            <a:spLocks/>
          </p:cNvSpPr>
          <p:nvPr/>
        </p:nvSpPr>
        <p:spPr bwMode="auto">
          <a:xfrm>
            <a:off x="762000" y="2195512"/>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Camera use</a:t>
            </a:r>
          </a:p>
          <a:p>
            <a:pPr lvl="1"/>
            <a:r>
              <a:rPr lang="en-US" dirty="0"/>
              <a:t>SMS/Multimedia Messaging Service (MMS)/Rich Communication Services (RCS)</a:t>
            </a:r>
          </a:p>
          <a:p>
            <a:pPr lvl="1"/>
            <a:r>
              <a:rPr lang="en-US" dirty="0"/>
              <a:t>External media</a:t>
            </a:r>
          </a:p>
          <a:p>
            <a:pPr lvl="1"/>
            <a:r>
              <a:rPr lang="en-US" dirty="0"/>
              <a:t>USB On-The-Go (USB OTG)</a:t>
            </a:r>
          </a:p>
          <a:p>
            <a:pPr lvl="1"/>
            <a:r>
              <a:rPr lang="en-US" dirty="0"/>
              <a:t>RECORDING MICROPHONE</a:t>
            </a:r>
          </a:p>
          <a:p>
            <a:pPr lvl="1"/>
            <a:r>
              <a:rPr lang="en-US" dirty="0"/>
              <a:t>GPS tagging</a:t>
            </a:r>
          </a:p>
          <a:p>
            <a:pPr lvl="1"/>
            <a:r>
              <a:rPr lang="en-US" dirty="0"/>
              <a:t>WiFi direct/ad hoc</a:t>
            </a:r>
          </a:p>
          <a:p>
            <a:pPr lvl="1"/>
            <a:r>
              <a:rPr lang="en-US" dirty="0"/>
              <a:t>Tethering</a:t>
            </a:r>
          </a:p>
          <a:p>
            <a:pPr lvl="1"/>
            <a:r>
              <a:rPr lang="en-US" dirty="0"/>
              <a:t>Hotspot</a:t>
            </a:r>
          </a:p>
          <a:p>
            <a:pPr lvl="1"/>
            <a:r>
              <a:rPr lang="en-US" dirty="0"/>
              <a:t>Payment methods</a:t>
            </a:r>
          </a:p>
          <a:p>
            <a:r>
              <a:rPr lang="en-US" b="1" dirty="0"/>
              <a:t>Deployment models</a:t>
            </a:r>
          </a:p>
          <a:p>
            <a:pPr lvl="1"/>
            <a:r>
              <a:rPr lang="en-US" dirty="0"/>
              <a:t>Bring your own device (BYOD)</a:t>
            </a:r>
          </a:p>
          <a:p>
            <a:pPr lvl="1"/>
            <a:r>
              <a:rPr lang="en-US" dirty="0"/>
              <a:t>Corporate-owned personally enabled (COPE)</a:t>
            </a:r>
          </a:p>
          <a:p>
            <a:pPr lvl="1"/>
            <a:r>
              <a:rPr lang="en-US" dirty="0"/>
              <a:t>Choose your own device (COPE)</a:t>
            </a:r>
          </a:p>
          <a:p>
            <a:pPr lvl="1"/>
            <a:r>
              <a:rPr lang="en-US" dirty="0"/>
              <a:t>Corporate-owned</a:t>
            </a:r>
          </a:p>
          <a:p>
            <a:pPr lvl="1"/>
            <a:r>
              <a:rPr lang="en-US" dirty="0"/>
              <a:t>Virtual desktop infrastructure (VDI)</a:t>
            </a:r>
          </a:p>
        </p:txBody>
      </p:sp>
    </p:spTree>
    <p:extLst>
      <p:ext uri="{BB962C8B-B14F-4D97-AF65-F5344CB8AC3E}">
        <p14:creationId xmlns:p14="http://schemas.microsoft.com/office/powerpoint/2010/main" val="268115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Biometrics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i="1" dirty="0"/>
              <a:t>Biometrics</a:t>
            </a:r>
            <a:r>
              <a:rPr lang="en-US" dirty="0"/>
              <a:t> are used across a wide range of mobile devices as a means of access control. </a:t>
            </a:r>
          </a:p>
          <a:p>
            <a:endParaRPr lang="en-US" dirty="0"/>
          </a:p>
          <a:p>
            <a:r>
              <a:rPr lang="en-US" dirty="0"/>
              <a:t>Many of these devices have less-than-perfect recognition, and various biometric sensors have proven to be hackable, as demonstrated in many security presentations at conferences. </a:t>
            </a:r>
          </a:p>
          <a:p>
            <a:endParaRPr lang="en-US" dirty="0"/>
          </a:p>
          <a:p>
            <a:r>
              <a:rPr lang="en-US" dirty="0"/>
              <a:t>The newest biometric method, facial recognition, is based on a camera image of the user’s face while they are holding their phone. </a:t>
            </a:r>
          </a:p>
          <a:p>
            <a:endParaRPr lang="en-US" dirty="0"/>
          </a:p>
          <a:p>
            <a:r>
              <a:rPr lang="en-US" dirty="0"/>
              <a:t>Because these biometric sensors have been shown to be bypass-able, they should be considered convenience features, not security features. </a:t>
            </a:r>
          </a:p>
          <a:p>
            <a:endParaRPr lang="en-US" dirty="0"/>
          </a:p>
          <a:p>
            <a:r>
              <a:rPr lang="en-US" dirty="0"/>
              <a:t>Management policies should reflect this fact and should dictate that these methods not be relied on for securing important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602037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Context-Aware Authentication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Context-aware authentication </a:t>
            </a:r>
            <a:r>
              <a:rPr lang="en-US" dirty="0"/>
              <a:t>is the use of contextual information—who the user is, what resource they are requesting, what machine they are using, how they are connected, and so on—to make the authentication decision as to whether to permit the user access to the requested resource. </a:t>
            </a:r>
          </a:p>
          <a:p>
            <a:endParaRPr lang="en-US" dirty="0"/>
          </a:p>
          <a:p>
            <a:r>
              <a:rPr lang="en-US" dirty="0"/>
              <a:t>The goal is to prevent unauthorized end users, devices, or network connections from being able to access corporate data. </a:t>
            </a:r>
          </a:p>
          <a:p>
            <a:endParaRPr lang="en-US" dirty="0"/>
          </a:p>
          <a:p>
            <a:r>
              <a:rPr lang="en-US" dirty="0"/>
              <a:t>This approach can be used, for example, to allow an authorized user to access network-based resources from inside the office but deny the same user access if they are connecting via a public Wi-Fi network.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1127683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Containerization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Containerization</a:t>
            </a:r>
            <a:r>
              <a:rPr lang="en-US" dirty="0"/>
              <a:t> on mobile devices refers to dividing the device into a series of containers—one container holding work-related materials, the other personal. The containers can separate apps, data—virtually everything on the device. </a:t>
            </a:r>
          </a:p>
          <a:p>
            <a:endParaRPr lang="en-US" dirty="0"/>
          </a:p>
          <a:p>
            <a:r>
              <a:rPr lang="en-US" dirty="0"/>
              <a:t>Some Mobile Device Management (MDM) solutions support remote control over the work container. </a:t>
            </a:r>
          </a:p>
          <a:p>
            <a:endParaRPr lang="en-US" dirty="0"/>
          </a:p>
          <a:p>
            <a:r>
              <a:rPr lang="en-US" dirty="0"/>
              <a:t>This enables a much stronger use case for mixing business and personal matters on a single device. </a:t>
            </a:r>
          </a:p>
          <a:p>
            <a:endParaRPr lang="en-US" dirty="0"/>
          </a:p>
          <a:p>
            <a:r>
              <a:rPr lang="en-US" dirty="0"/>
              <a:t>Most MDM solutions offer the ability to encrypt the containers, especially the work-related container, thus providing another layer of protection for the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2997152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Storage Segmentation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On mobile devices, it can be very difficult to keep personal data separate from corporate data. </a:t>
            </a:r>
          </a:p>
          <a:p>
            <a:endParaRPr lang="en-US" dirty="0"/>
          </a:p>
          <a:p>
            <a:r>
              <a:rPr lang="en-US" dirty="0"/>
              <a:t>Storage segmentation is similar to containerization in that it represents a logical separation of the storage in the unit. </a:t>
            </a:r>
          </a:p>
          <a:p>
            <a:endParaRPr lang="en-US" dirty="0"/>
          </a:p>
          <a:p>
            <a:r>
              <a:rPr lang="en-US" dirty="0"/>
              <a:t>Some companies have developed capabilities to create separate virtual containers to keep personal data separate from corporate data and applications. </a:t>
            </a:r>
          </a:p>
          <a:p>
            <a:endParaRPr lang="en-US" dirty="0"/>
          </a:p>
          <a:p>
            <a:r>
              <a:rPr lang="en-US" dirty="0"/>
              <a:t>For devices that are used to handle highly sensitive corporate data, this form of protection is highly recommended.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1672992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Full Device Encryption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Mobile devices are much more likely to be lost or stolen, so you should consider encrypting data on your organization’s mobile devices. </a:t>
            </a:r>
          </a:p>
          <a:p>
            <a:endParaRPr lang="en-US" dirty="0"/>
          </a:p>
          <a:p>
            <a:r>
              <a:rPr lang="en-US" dirty="0"/>
              <a:t>More and more, mobile devices are used when accessing and storing business-critical data or other sensitive information. </a:t>
            </a:r>
          </a:p>
          <a:p>
            <a:endParaRPr lang="en-US" dirty="0"/>
          </a:p>
          <a:p>
            <a:r>
              <a:rPr lang="en-US" dirty="0"/>
              <a:t>Protecting the information on mobile devices is becoming a business imperative. </a:t>
            </a:r>
          </a:p>
          <a:p>
            <a:endParaRPr lang="en-US" dirty="0"/>
          </a:p>
          <a:p>
            <a:r>
              <a:rPr lang="en-US" dirty="0"/>
              <a:t>This is an emerging technology, so you’ll need to complete some rigorous market analysis to determine what commercial product meets your needs.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3165064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Mobile Devices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sz="2800" dirty="0"/>
              <a:t>Mobile devices can bring much to the enterprise in terms of business functionality, but with this increased utility comes additional risks. </a:t>
            </a:r>
          </a:p>
          <a:p>
            <a:endParaRPr lang="en-US" sz="2800" dirty="0"/>
          </a:p>
          <a:p>
            <a:r>
              <a:rPr lang="en-US" sz="2800" dirty="0"/>
              <a:t>There are a variety of ways to manage the risk, including the use of encryption and endpoint protections designed for mobile devices. </a:t>
            </a:r>
          </a:p>
          <a:p>
            <a:endParaRPr lang="en-US" sz="2800" dirty="0"/>
          </a:p>
          <a:p>
            <a:r>
              <a:rPr lang="en-US" sz="2800" dirty="0"/>
              <a:t>You can use several different methodologies to manage mobile devices, and these are covered in the following sections.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1577712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MicroSD Hardware Security Module (HSM)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800" dirty="0"/>
              <a:t>A </a:t>
            </a:r>
            <a:r>
              <a:rPr lang="en-US" sz="2800" b="1" dirty="0"/>
              <a:t>MicroSD HSM </a:t>
            </a:r>
            <a:r>
              <a:rPr lang="en-US" sz="2800" dirty="0"/>
              <a:t>is a hardware security module in a MicroSD form factor. </a:t>
            </a:r>
          </a:p>
          <a:p>
            <a:endParaRPr lang="en-US" sz="2800" dirty="0"/>
          </a:p>
          <a:p>
            <a:r>
              <a:rPr lang="en-US" sz="2800" dirty="0"/>
              <a:t>This device allows you a portable means of secure storage for a wide range of cryptographic keys. </a:t>
            </a:r>
          </a:p>
          <a:p>
            <a:endParaRPr lang="en-US" sz="2800" dirty="0"/>
          </a:p>
          <a:p>
            <a:r>
              <a:rPr lang="en-US" sz="2800" dirty="0"/>
              <a:t>These devices come with an application that manages the typical HSM functions associated with keys, including backup, restore, and many PKI functions.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546710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MDM/Unified Endpoint Management (UEM)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b="1" dirty="0"/>
              <a:t>Unified Endpoint Management (UEM) </a:t>
            </a:r>
            <a:r>
              <a:rPr lang="en-US" dirty="0"/>
              <a:t>is an enterprise-level endpoint management solution that can cover all endpoints, from PCs to laptops, from phones to other mobile devices, tablets, and even some wearables. </a:t>
            </a:r>
          </a:p>
          <a:p>
            <a:endParaRPr lang="en-US" dirty="0"/>
          </a:p>
          <a:p>
            <a:r>
              <a:rPr lang="en-US" dirty="0"/>
              <a:t>The idea behind UEM is to extend the function set from MDM to encompass all endpoint devices, including bringing more functionality under enterprise control. </a:t>
            </a:r>
          </a:p>
          <a:p>
            <a:endParaRPr lang="en-US" dirty="0"/>
          </a:p>
          <a:p>
            <a:r>
              <a:rPr lang="en-US" dirty="0"/>
              <a:t>A UEM can manage the deployment of corporate resources onto an endpoint, providing control over things such as application and resource access, remote control of the device, and monitoring of device activity. </a:t>
            </a:r>
          </a:p>
          <a:p>
            <a:endParaRPr lang="en-US" dirty="0"/>
          </a:p>
          <a:p>
            <a:r>
              <a:rPr lang="en-US" dirty="0"/>
              <a:t>MDM and UEM solutions also assist with asset management, including location and tracking.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329597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Mobile Application Management (MAM)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Mobile devices bring a plethora of applications along with them into an enterprise. </a:t>
            </a:r>
          </a:p>
          <a:p>
            <a:endParaRPr lang="en-US" dirty="0"/>
          </a:p>
          <a:p>
            <a:r>
              <a:rPr lang="en-US" dirty="0"/>
              <a:t>While MDM solutions can protect the enterprise from applications installed on a device, there is also a need to manage corporate applications on the device. </a:t>
            </a:r>
          </a:p>
          <a:p>
            <a:endParaRPr lang="en-US" dirty="0"/>
          </a:p>
          <a:p>
            <a:r>
              <a:rPr lang="en-US" dirty="0"/>
              <a:t>The deployment, updating, and configuration of applications on devices requires an enterprise solution that is scalable and provides for the installation, updating, and management of in-house applications across a set of mobile devices. </a:t>
            </a:r>
          </a:p>
          <a:p>
            <a:endParaRPr lang="en-US" dirty="0"/>
          </a:p>
          <a:p>
            <a:r>
              <a:rPr lang="en-US" dirty="0"/>
              <a:t>Mobile Application Management (MAM) tool suites provide these capabilities in the enterprise.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1334492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SEAndroid</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i="1" dirty="0"/>
              <a:t>Security Enhanced Android (SEAndroid) </a:t>
            </a:r>
            <a:r>
              <a:rPr lang="en-US" dirty="0"/>
              <a:t>is a mobile version of the Security Enhanced Linux (SELinux) distribution that enforces mandatory access control (MAC) over all processes, even processes running with root/superuser privileges. </a:t>
            </a:r>
          </a:p>
          <a:p>
            <a:endParaRPr lang="en-US" dirty="0"/>
          </a:p>
          <a:p>
            <a:r>
              <a:rPr lang="en-US" dirty="0"/>
              <a:t>SELinux has one overarching principle: default denial. </a:t>
            </a:r>
          </a:p>
          <a:p>
            <a:endParaRPr lang="en-US" dirty="0"/>
          </a:p>
          <a:p>
            <a:r>
              <a:rPr lang="en-US" dirty="0"/>
              <a:t>This means that anything that is not explicitly allowed is denied.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45703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Connection Methods and Receivers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dirty="0"/>
              <a:t>Common methods of connecting, including cellular, Wi-Fi, Bluetooth, NFC, infrared, and USB. </a:t>
            </a:r>
          </a:p>
          <a:p>
            <a:endParaRPr lang="en-US" dirty="0"/>
          </a:p>
          <a:p>
            <a:r>
              <a:rPr lang="en-US" dirty="0"/>
              <a:t>The connection methods of point-to-point and point-to-multipoint are explained. </a:t>
            </a:r>
          </a:p>
          <a:p>
            <a:endParaRPr lang="en-US" dirty="0"/>
          </a:p>
          <a:p>
            <a:r>
              <a:rPr lang="en-US" dirty="0"/>
              <a:t>Specialized receivers, such as GPS and RFID, are covered at the end of the section.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Enforcement and Monitoring</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Your organization’s policies regarding mobile devices should be consistent with your existing computer security policies. </a:t>
            </a:r>
          </a:p>
          <a:p>
            <a:endParaRPr lang="en-US" dirty="0"/>
          </a:p>
          <a:p>
            <a:r>
              <a:rPr lang="en-US" dirty="0"/>
              <a:t>Your training programs should include instruction on mobile device security. </a:t>
            </a:r>
          </a:p>
          <a:p>
            <a:endParaRPr lang="en-US" dirty="0"/>
          </a:p>
          <a:p>
            <a:r>
              <a:rPr lang="en-US" dirty="0"/>
              <a:t>Disciplinary actions should be consistent. Your monitoring programs should be enhanced to include monitoring and control of mobile devices.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3223832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Third-Party Application Stores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dirty="0"/>
              <a:t>Many mobile devices have manufacturer-associated app stores from which apps can be downloaded to their respective devices. </a:t>
            </a:r>
          </a:p>
          <a:p>
            <a:endParaRPr lang="en-US" dirty="0"/>
          </a:p>
          <a:p>
            <a:r>
              <a:rPr lang="en-US" dirty="0"/>
              <a:t>These app stores are considered by an enterprise to be third-party application stores, as the contents they offer come from neither the user nor the enterprise.</a:t>
            </a:r>
          </a:p>
          <a:p>
            <a:pPr lvl="1"/>
            <a:r>
              <a:rPr lang="en-US" dirty="0"/>
              <a:t>Apple App Store</a:t>
            </a:r>
          </a:p>
          <a:p>
            <a:pPr lvl="1"/>
            <a:r>
              <a:rPr lang="en-US" dirty="0"/>
              <a:t>Google Play</a:t>
            </a:r>
          </a:p>
          <a:p>
            <a:endParaRPr lang="en-US" dirty="0"/>
          </a:p>
          <a:p>
            <a:r>
              <a:rPr lang="en-US" dirty="0"/>
              <a:t>Managing what apps a user can add to the device is essential because many of these apps can create security risks for an organization.</a:t>
            </a:r>
          </a:p>
          <a:p>
            <a:endParaRPr lang="en-US" dirty="0"/>
          </a:p>
          <a:p>
            <a:r>
              <a:rPr lang="en-US" dirty="0"/>
              <a:t>Virtually all segmentation is done via an additional app—the MDM solution. </a:t>
            </a:r>
          </a:p>
          <a:p>
            <a:endParaRPr lang="en-US" dirty="0"/>
          </a:p>
          <a:p>
            <a:r>
              <a:rPr lang="en-US" dirty="0"/>
              <a:t>Devices permitted access to sensitive corporate information should be limited to company-owned devices, allowing more stringent control.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3641216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Rooting/Jailbreaking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Jailbreaking</a:t>
            </a:r>
            <a:r>
              <a:rPr lang="en-US" dirty="0"/>
              <a:t> is a process by which the user escalates their privilege level, bypassing the operating system’s controls and limitations. </a:t>
            </a:r>
          </a:p>
          <a:p>
            <a:endParaRPr lang="en-US" dirty="0"/>
          </a:p>
          <a:p>
            <a:r>
              <a:rPr lang="en-US" dirty="0"/>
              <a:t>The user still has the complete functionality of the device, but also has additional capabilities, bypassing the OS-imposed user restrictions.</a:t>
            </a:r>
          </a:p>
          <a:p>
            <a:endParaRPr lang="en-US" dirty="0"/>
          </a:p>
          <a:p>
            <a:r>
              <a:rPr lang="en-US" dirty="0"/>
              <a:t>Jailbreaking an Apple iOS device can also void the manufacturer’s warranty, as well as render the device no longer usable with the App Store.</a:t>
            </a:r>
          </a:p>
          <a:p>
            <a:endParaRPr lang="en-US" dirty="0"/>
          </a:p>
          <a:p>
            <a:r>
              <a:rPr lang="en-US" i="1" dirty="0"/>
              <a:t>Rooting</a:t>
            </a:r>
            <a:r>
              <a:rPr lang="en-US" dirty="0"/>
              <a:t> a device is a process by which OS controls are bypassed, and this is the term frequently used for Android devices.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3215857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Sideloading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Sideloading</a:t>
            </a:r>
            <a:r>
              <a:rPr lang="en-US" dirty="0"/>
              <a:t> is the process of adding apps to a mobile device without using the authorized store associated with the device. </a:t>
            </a:r>
          </a:p>
          <a:p>
            <a:endParaRPr lang="en-US" dirty="0"/>
          </a:p>
          <a:p>
            <a:r>
              <a:rPr lang="en-US" dirty="0"/>
              <a:t>Currently, sideloading only works on Android devices, as Apple has not enabled execution of any apps except those coming through the App Store. </a:t>
            </a:r>
          </a:p>
          <a:p>
            <a:endParaRPr lang="en-US" dirty="0"/>
          </a:p>
          <a:p>
            <a:r>
              <a:rPr lang="en-US" dirty="0"/>
              <a:t>Sideloading is an alternative means of instantiating an app on the device without having to have it hosted on the requisite app store. </a:t>
            </a:r>
          </a:p>
          <a:p>
            <a:endParaRPr lang="en-US" dirty="0"/>
          </a:p>
          <a:p>
            <a:r>
              <a:rPr lang="en-US" dirty="0"/>
              <a:t>The downside, simply put, is that without the vendor app store screening, one is at greater risk of installing malicious software in the guise of a desired app.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2301540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Custom Firmware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Custom firmware is firmware for a device that has been altered from the original factory settings. </a:t>
            </a:r>
          </a:p>
          <a:p>
            <a:endParaRPr lang="en-US" dirty="0"/>
          </a:p>
          <a:p>
            <a:r>
              <a:rPr lang="en-US" dirty="0"/>
              <a:t>This firmware can bring added functionality, but it can also result in security holes. </a:t>
            </a:r>
          </a:p>
          <a:p>
            <a:endParaRPr lang="en-US" dirty="0"/>
          </a:p>
          <a:p>
            <a:r>
              <a:rPr lang="en-US" dirty="0"/>
              <a:t>Custom firmware should be used only on devices that do not have access to critical information.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2773754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Carrier Unlocking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Most mobile devices in the United States come locked to a carrier, while in other parts of the world they are unlocked, relying upon a subscriber identity module (SIM) for connection and billing information.</a:t>
            </a:r>
          </a:p>
          <a:p>
            <a:endParaRPr lang="en-US" i="1" dirty="0"/>
          </a:p>
          <a:p>
            <a:r>
              <a:rPr lang="en-US" b="1" i="1" dirty="0"/>
              <a:t>Carrier unlocking </a:t>
            </a:r>
            <a:r>
              <a:rPr lang="en-US" dirty="0"/>
              <a:t>is the process of programming the device to sever itself from the carrier. </a:t>
            </a:r>
          </a:p>
          <a:p>
            <a:endParaRPr lang="en-US" dirty="0"/>
          </a:p>
          <a:p>
            <a:r>
              <a:rPr lang="en-US" dirty="0"/>
              <a:t>This is usually done through the inputting of a special key sequence that unlocks the device.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51805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Firmware OTA Updates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Firmware essentially is software. It may be stored in a chip, but like all software, it sometimes requires updating. </a:t>
            </a:r>
          </a:p>
          <a:p>
            <a:endParaRPr lang="en-US" dirty="0"/>
          </a:p>
          <a:p>
            <a:r>
              <a:rPr lang="en-US" dirty="0"/>
              <a:t>With mobile devices being literally everywhere, the scale does not support bringing the devices to a central location or connection for updating. </a:t>
            </a:r>
          </a:p>
          <a:p>
            <a:endParaRPr lang="en-US" dirty="0"/>
          </a:p>
          <a:p>
            <a:r>
              <a:rPr lang="en-US" dirty="0"/>
              <a:t>Firmware OTA (over-the-air) updates are a solution to this problem. </a:t>
            </a:r>
          </a:p>
          <a:p>
            <a:endParaRPr lang="en-US" dirty="0"/>
          </a:p>
          <a:p>
            <a:r>
              <a:rPr lang="en-US" dirty="0"/>
              <a:t>Similar to adding or updating an app from an app store, you can tap a menu option on a mobile device to connect to an app store and update the device firmware. </a:t>
            </a:r>
          </a:p>
          <a:p>
            <a:endParaRPr lang="en-US" dirty="0"/>
          </a:p>
          <a:p>
            <a:r>
              <a:rPr lang="en-US" dirty="0"/>
              <a:t>All major device manufacturers support this model because it is the only real workable solution.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2193419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Camera Use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Many mobile devices include on-board cameras, and the photos/videos they take can divulge information. </a:t>
            </a:r>
          </a:p>
          <a:p>
            <a:endParaRPr lang="en-US" dirty="0"/>
          </a:p>
          <a:p>
            <a:r>
              <a:rPr lang="en-US" dirty="0"/>
              <a:t>This information can be associated with anything the camera can image—whiteboards, documents, and even the location of the device when the photo/video was taken via geo-tagging (discussed in the upcoming “GPS Tagging” section). </a:t>
            </a:r>
          </a:p>
          <a:p>
            <a:endParaRPr lang="en-US" dirty="0"/>
          </a:p>
          <a:p>
            <a:r>
              <a:rPr lang="en-US" dirty="0"/>
              <a:t>Another challenge presented by mobile devices is the possibility that they will be used for illegal purposes.  This can create liability for the company if it is a company-owned device. </a:t>
            </a:r>
          </a:p>
          <a:p>
            <a:endParaRPr lang="en-US" dirty="0"/>
          </a:p>
          <a:p>
            <a:r>
              <a:rPr lang="en-US" dirty="0"/>
              <a:t>Despite all the potential legal concerns, possibly the greatest concern of mobile device users is that their personal photos will be lost during a device wipe originated by the company.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47</a:t>
            </a:fld>
            <a:endParaRPr lang="en-US" dirty="0"/>
          </a:p>
        </p:txBody>
      </p:sp>
    </p:spTree>
    <p:extLst>
      <p:ext uri="{BB962C8B-B14F-4D97-AF65-F5344CB8AC3E}">
        <p14:creationId xmlns:p14="http://schemas.microsoft.com/office/powerpoint/2010/main" val="160050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SMS/Multimedia Message Service (MMS)/Rich Communication Services (RCS)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b="1" i="1" dirty="0"/>
              <a:t>Short Message Service (SMS) </a:t>
            </a:r>
            <a:r>
              <a:rPr lang="en-US" dirty="0"/>
              <a:t>and </a:t>
            </a:r>
            <a:r>
              <a:rPr lang="en-US" b="1" i="1" dirty="0"/>
              <a:t>Multimedia Messaging Service (MMS)</a:t>
            </a:r>
            <a:r>
              <a:rPr lang="en-US" dirty="0"/>
              <a:t> are standard protocols used to send messages, including multimedia content in the case of MMS, to and from mobile devices over a cellular network. </a:t>
            </a:r>
          </a:p>
          <a:p>
            <a:endParaRPr lang="en-US" dirty="0"/>
          </a:p>
          <a:p>
            <a:r>
              <a:rPr lang="en-US" dirty="0"/>
              <a:t>SMS is limited to short, text-only messages of fewer than 160 characters and is carried over the signaling path of the cellular network when signaling data is not being sent.</a:t>
            </a:r>
          </a:p>
          <a:p>
            <a:endParaRPr lang="en-US" dirty="0"/>
          </a:p>
          <a:p>
            <a:r>
              <a:rPr lang="en-US" b="1" i="1" dirty="0"/>
              <a:t>Rich Communication Services (RCS) </a:t>
            </a:r>
            <a:r>
              <a:rPr lang="en-US" dirty="0"/>
              <a:t>is a protocol that is currently used alongside SMS and MMS.</a:t>
            </a:r>
          </a:p>
          <a:p>
            <a:endParaRPr lang="en-US" dirty="0"/>
          </a:p>
          <a:p>
            <a:r>
              <a:rPr lang="en-US" dirty="0"/>
              <a:t>Requires RCS-capable apps on both ends of the communication. RCS supports modern methods of communication.</a:t>
            </a:r>
          </a:p>
          <a:p>
            <a:endParaRPr lang="en-US" dirty="0"/>
          </a:p>
          <a:p>
            <a:r>
              <a:rPr lang="en-US" dirty="0"/>
              <a:t>RCS is intended to eventually replace both SMS and MMS.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48</a:t>
            </a:fld>
            <a:endParaRPr lang="en-US" dirty="0"/>
          </a:p>
        </p:txBody>
      </p:sp>
    </p:spTree>
    <p:extLst>
      <p:ext uri="{BB962C8B-B14F-4D97-AF65-F5344CB8AC3E}">
        <p14:creationId xmlns:p14="http://schemas.microsoft.com/office/powerpoint/2010/main" val="8841345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External Media</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External media </a:t>
            </a:r>
            <a:r>
              <a:rPr lang="en-US" dirty="0"/>
              <a:t>refers to any item or device that can store data. From flash drives to hard drives, music players, smartphones, and even smart watches, if it can store data, it is a pathway for data exfiltration. </a:t>
            </a:r>
          </a:p>
          <a:p>
            <a:endParaRPr lang="en-US" dirty="0"/>
          </a:p>
          <a:p>
            <a:r>
              <a:rPr lang="en-US" dirty="0"/>
              <a:t>External media can also deliver malware into the enterprise. </a:t>
            </a:r>
          </a:p>
          <a:p>
            <a:endParaRPr lang="en-US" dirty="0"/>
          </a:p>
          <a:p>
            <a:r>
              <a:rPr lang="en-US" dirty="0"/>
              <a:t>The risk is evident: these devices can carry data into and out of the enterprise, yet they have become synonymous with today’s tech worker. </a:t>
            </a:r>
          </a:p>
          <a:p>
            <a:endParaRPr lang="en-US" dirty="0"/>
          </a:p>
          <a:p>
            <a:r>
              <a:rPr lang="en-US" dirty="0"/>
              <a:t>The key is to develop a policy that determines where these devices can exist and where they should be banned, and then follow the plan with monitoring and enforcement.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49</a:t>
            </a:fld>
            <a:endParaRPr lang="en-US" dirty="0"/>
          </a:p>
        </p:txBody>
      </p:sp>
    </p:spTree>
    <p:extLst>
      <p:ext uri="{BB962C8B-B14F-4D97-AF65-F5344CB8AC3E}">
        <p14:creationId xmlns:p14="http://schemas.microsoft.com/office/powerpoint/2010/main" val="261376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Cellular</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b="1" dirty="0"/>
              <a:t>3G</a:t>
            </a:r>
            <a:r>
              <a:rPr lang="en-US" dirty="0"/>
              <a:t> – 384 Kbps, digital</a:t>
            </a:r>
          </a:p>
          <a:p>
            <a:endParaRPr lang="en-US" dirty="0"/>
          </a:p>
          <a:p>
            <a:r>
              <a:rPr lang="en-US" b="1" dirty="0"/>
              <a:t>4G</a:t>
            </a:r>
            <a:r>
              <a:rPr lang="en-US" dirty="0"/>
              <a:t> – All IP-based</a:t>
            </a:r>
          </a:p>
          <a:p>
            <a:endParaRPr lang="en-US" dirty="0"/>
          </a:p>
          <a:p>
            <a:r>
              <a:rPr lang="en-US" b="1" dirty="0"/>
              <a:t>5G</a:t>
            </a:r>
            <a:r>
              <a:rPr lang="en-US" dirty="0"/>
              <a:t> – A redesign to improve network communications through greater throughput, lower latency, better quality-of-service controls, and service differentiations. </a:t>
            </a:r>
          </a:p>
          <a:p>
            <a:endParaRPr lang="en-US" dirty="0"/>
          </a:p>
          <a:p>
            <a:r>
              <a:rPr lang="en-US" dirty="0"/>
              <a:t>It is designed to handle streaming video downloads, standard audio calls, and data transfers from a myriad of smaller Internet of Things (IoT) devices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531037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USB On-The-Go (USB OTG)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USB On-The-Go (USB OTG)</a:t>
            </a:r>
            <a:r>
              <a:rPr lang="en-US" dirty="0"/>
              <a:t>, an extension of USB technology that facilitates direct connection between USB OTG–enabled mobile devices.</a:t>
            </a:r>
          </a:p>
          <a:p>
            <a:endParaRPr lang="en-US" dirty="0"/>
          </a:p>
          <a:p>
            <a:r>
              <a:rPr lang="en-US" dirty="0"/>
              <a:t>USB OTG allows those devices to switch back and forth between the roles of host and device, including deciding which provides power (host) and which consumes power across the interface. </a:t>
            </a:r>
          </a:p>
          <a:p>
            <a:endParaRPr lang="en-US" dirty="0"/>
          </a:p>
          <a:p>
            <a:r>
              <a:rPr lang="en-US" dirty="0"/>
              <a:t>USB OTG also allows the connection of USB-based peripherals, such as keyboards, mice, and external storage, to mobile devices. </a:t>
            </a:r>
          </a:p>
          <a:p>
            <a:endParaRPr lang="en-US" dirty="0"/>
          </a:p>
          <a:p>
            <a:r>
              <a:rPr lang="en-US" dirty="0"/>
              <a:t>Although USB OTG is relatively new, most mobile devices made since 2015 are USB OTG compatible.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50</a:t>
            </a:fld>
            <a:endParaRPr lang="en-US" dirty="0"/>
          </a:p>
        </p:txBody>
      </p:sp>
    </p:spTree>
    <p:extLst>
      <p:ext uri="{BB962C8B-B14F-4D97-AF65-F5344CB8AC3E}">
        <p14:creationId xmlns:p14="http://schemas.microsoft.com/office/powerpoint/2010/main" val="4172352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Recording Microphone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Many of today’s electronic devices—from smartphones and smart watches to devices such as the online assistants from Amazon and Google, and even toys—have the ability to record audio information. </a:t>
            </a:r>
          </a:p>
          <a:p>
            <a:endParaRPr lang="en-US" dirty="0"/>
          </a:p>
          <a:p>
            <a:r>
              <a:rPr lang="en-US" dirty="0"/>
              <a:t>Recording microphones can be used to record conversations, collecting sensitive data without the parties under observation even being aware of the activity. </a:t>
            </a:r>
          </a:p>
          <a:p>
            <a:endParaRPr lang="en-US" dirty="0"/>
          </a:p>
          <a:p>
            <a:r>
              <a:rPr lang="en-US" dirty="0"/>
              <a:t>As with other high-tech gadgets, the key is to determine the policy of where recording microphones can be used and the rules for their use.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51</a:t>
            </a:fld>
            <a:endParaRPr lang="en-US" dirty="0"/>
          </a:p>
        </p:txBody>
      </p:sp>
    </p:spTree>
    <p:extLst>
      <p:ext uri="{BB962C8B-B14F-4D97-AF65-F5344CB8AC3E}">
        <p14:creationId xmlns:p14="http://schemas.microsoft.com/office/powerpoint/2010/main" val="518942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GPS Tagging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Photos taken on mobile devices or with cameras that have GPS capabilities can have location information embedded in the digital photo. </a:t>
            </a:r>
          </a:p>
          <a:p>
            <a:endParaRPr lang="en-US" dirty="0"/>
          </a:p>
          <a:p>
            <a:r>
              <a:rPr lang="en-US" dirty="0"/>
              <a:t>This is called GPS tagging by CompTIA and geo-tagging by others.</a:t>
            </a:r>
          </a:p>
          <a:p>
            <a:endParaRPr lang="en-US" dirty="0"/>
          </a:p>
          <a:p>
            <a:r>
              <a:rPr lang="en-US" dirty="0"/>
              <a:t>Posting photos with geo-tags embedded in them has its use, but it can also unexpectedly publish information that users may not want to share.</a:t>
            </a:r>
          </a:p>
          <a:p>
            <a:endParaRPr lang="en-US" dirty="0"/>
          </a:p>
          <a:p>
            <a:r>
              <a:rPr lang="en-US" dirty="0"/>
              <a:t>It is recommended that it be disabled unless you have a specific reason for having the location information embedded in the photo.</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52</a:t>
            </a:fld>
            <a:endParaRPr lang="en-US" dirty="0"/>
          </a:p>
        </p:txBody>
      </p:sp>
    </p:spTree>
    <p:extLst>
      <p:ext uri="{BB962C8B-B14F-4D97-AF65-F5344CB8AC3E}">
        <p14:creationId xmlns:p14="http://schemas.microsoft.com/office/powerpoint/2010/main" val="1096149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Wi-Fi Direct/Ad Hoc</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Two Wi-Fi devices connect to each other via a single-hop connection. </a:t>
            </a:r>
          </a:p>
          <a:p>
            <a:endParaRPr lang="en-US" dirty="0"/>
          </a:p>
          <a:p>
            <a:r>
              <a:rPr lang="en-US" dirty="0"/>
              <a:t>In essence, one of the two devices acts as an access point for the other device. </a:t>
            </a:r>
          </a:p>
          <a:p>
            <a:endParaRPr lang="en-US" dirty="0"/>
          </a:p>
          <a:p>
            <a:r>
              <a:rPr lang="en-US" dirty="0"/>
              <a:t>The key element is the single-hop nature of a Wi-Fi direct connection. </a:t>
            </a:r>
          </a:p>
          <a:p>
            <a:endParaRPr lang="en-US" dirty="0"/>
          </a:p>
          <a:p>
            <a:r>
              <a:rPr lang="en-US" dirty="0"/>
              <a:t>Wi-Fi direct connects only two devices, but these two devices can be connected with all of the bells and whistles of modern wireless networking, including WPA2.</a:t>
            </a:r>
          </a:p>
          <a:p>
            <a:endParaRPr lang="en-US" dirty="0"/>
          </a:p>
          <a:p>
            <a:r>
              <a:rPr lang="en-US" dirty="0"/>
              <a:t>Uses a couple of services to establish secure connections between two devices:</a:t>
            </a:r>
          </a:p>
          <a:p>
            <a:pPr lvl="1"/>
            <a:r>
              <a:rPr lang="en-US" dirty="0"/>
              <a:t>Wi-Fi Direct Device</a:t>
            </a:r>
          </a:p>
          <a:p>
            <a:pPr lvl="1"/>
            <a:r>
              <a:rPr lang="en-US" dirty="0"/>
              <a:t>Service Discovery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53</a:t>
            </a:fld>
            <a:endParaRPr lang="en-US" dirty="0"/>
          </a:p>
        </p:txBody>
      </p:sp>
    </p:spTree>
    <p:extLst>
      <p:ext uri="{BB962C8B-B14F-4D97-AF65-F5344CB8AC3E}">
        <p14:creationId xmlns:p14="http://schemas.microsoft.com/office/powerpoint/2010/main" val="1867380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Tethering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i="1" dirty="0"/>
              <a:t>Tethering</a:t>
            </a:r>
            <a:r>
              <a:rPr lang="en-US" dirty="0"/>
              <a:t> involves connecting a device to a mobile device that has a means of accessing a network for the purpose of sharing the network access. </a:t>
            </a:r>
          </a:p>
          <a:p>
            <a:endParaRPr lang="en-US" dirty="0"/>
          </a:p>
          <a:p>
            <a:r>
              <a:rPr lang="en-US" dirty="0"/>
              <a:t>Connecting a mobile phone to a laptop to charge the phone’s battery is not tethering. </a:t>
            </a:r>
          </a:p>
          <a:p>
            <a:endParaRPr lang="en-US" dirty="0"/>
          </a:p>
          <a:p>
            <a:r>
              <a:rPr lang="en-US" dirty="0"/>
              <a:t>Connecting a mobile phone to a laptop so that the laptop can use the phone to connect to the Internet is tethering. </a:t>
            </a:r>
          </a:p>
          <a:p>
            <a:endParaRPr lang="en-US" dirty="0"/>
          </a:p>
          <a:p>
            <a:r>
              <a:rPr lang="en-US" dirty="0"/>
              <a:t>When you tether a device, you create additional external network connections.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54</a:t>
            </a:fld>
            <a:endParaRPr lang="en-US" dirty="0"/>
          </a:p>
        </p:txBody>
      </p:sp>
    </p:spTree>
    <p:extLst>
      <p:ext uri="{BB962C8B-B14F-4D97-AF65-F5344CB8AC3E}">
        <p14:creationId xmlns:p14="http://schemas.microsoft.com/office/powerpoint/2010/main" val="22279502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Hotspot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term </a:t>
            </a:r>
            <a:r>
              <a:rPr lang="en-US" i="1" dirty="0"/>
              <a:t>hotspot</a:t>
            </a:r>
            <a:r>
              <a:rPr lang="en-US" dirty="0"/>
              <a:t> can refer to a specific piece of network equipment, an endpoint for a wireless solution, or in other respects the physical area in which it provides connectivity. </a:t>
            </a:r>
          </a:p>
          <a:p>
            <a:endParaRPr lang="en-US" dirty="0"/>
          </a:p>
          <a:p>
            <a:r>
              <a:rPr lang="en-US" dirty="0"/>
              <a:t>Typically, a Wi-Fi endpoint, a hotspot provides a set of users a method of connecting to a network. </a:t>
            </a:r>
          </a:p>
          <a:p>
            <a:endParaRPr lang="en-US" dirty="0"/>
          </a:p>
          <a:p>
            <a:r>
              <a:rPr lang="en-US" dirty="0"/>
              <a:t>These can be used for employees, customers, guests, or combinations thereof based on access control mechanisms employed at the endpoint device. </a:t>
            </a:r>
          </a:p>
          <a:p>
            <a:endParaRPr lang="en-US" dirty="0"/>
          </a:p>
          <a:p>
            <a:r>
              <a:rPr lang="en-US" dirty="0"/>
              <a:t>A network engineer will refer to a hotspot as the physical equipment that provides services over a specified geographic area, while a user will refer to it as a place they can connect to the network.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55</a:t>
            </a:fld>
            <a:endParaRPr lang="en-US" dirty="0"/>
          </a:p>
        </p:txBody>
      </p:sp>
    </p:spTree>
    <p:extLst>
      <p:ext uri="{BB962C8B-B14F-4D97-AF65-F5344CB8AC3E}">
        <p14:creationId xmlns:p14="http://schemas.microsoft.com/office/powerpoint/2010/main" val="16084756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Payment Methods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Twenty years ago, payment methods were cash, check, or charge. </a:t>
            </a:r>
          </a:p>
          <a:p>
            <a:endParaRPr lang="en-US" dirty="0"/>
          </a:p>
          <a:p>
            <a:r>
              <a:rPr lang="en-US" dirty="0"/>
              <a:t>Today we have new intermediaries: smart devices with near field communication (NFC) linked to credit cards offer a convenient alternative form of payment. </a:t>
            </a:r>
          </a:p>
          <a:p>
            <a:endParaRPr lang="en-US" dirty="0"/>
          </a:p>
          <a:p>
            <a:r>
              <a:rPr lang="en-US" dirty="0"/>
              <a:t>While the actual payment is still a credit/debit card charge, the payment pathway is through the digital device. </a:t>
            </a:r>
          </a:p>
          <a:p>
            <a:endParaRPr lang="en-US" dirty="0"/>
          </a:p>
          <a:p>
            <a:r>
              <a:rPr lang="en-US" dirty="0"/>
              <a:t>Utilizing the security features of the device, NFC, and biometrics/PIN, this form of payment has some advantages over the other methods because it allows additional specific security measures, such as biometric-based approval for the transaction, before accessing the payment method.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56</a:t>
            </a:fld>
            <a:endParaRPr lang="en-US" dirty="0"/>
          </a:p>
        </p:txBody>
      </p:sp>
    </p:spTree>
    <p:extLst>
      <p:ext uri="{BB962C8B-B14F-4D97-AF65-F5344CB8AC3E}">
        <p14:creationId xmlns:p14="http://schemas.microsoft.com/office/powerpoint/2010/main" val="318689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 y="274638"/>
            <a:ext cx="8763000" cy="1143000"/>
          </a:xfrm>
          <a:noFill/>
        </p:spPr>
        <p:txBody>
          <a:bodyPr>
            <a:normAutofit/>
          </a:bodyPr>
          <a:lstStyle/>
          <a:p>
            <a:pPr eaLnBrk="1" hangingPunct="1"/>
            <a:r>
              <a:rPr lang="en-US" sz="4000" b="1" dirty="0"/>
              <a:t>Deployment Models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dirty="0"/>
              <a:t>Bring Your Own Device (BYOD)</a:t>
            </a:r>
          </a:p>
          <a:p>
            <a:r>
              <a:rPr lang="en-US" dirty="0"/>
              <a:t>Corporate-Owned, Personally Enabled (COPE)</a:t>
            </a:r>
          </a:p>
          <a:p>
            <a:r>
              <a:rPr lang="en-US" dirty="0"/>
              <a:t>Choose Your Own Device (CYOD)</a:t>
            </a:r>
          </a:p>
          <a:p>
            <a:r>
              <a:rPr lang="en-US" dirty="0"/>
              <a:t>Corporate-Owned</a:t>
            </a:r>
          </a:p>
          <a:p>
            <a:r>
              <a:rPr lang="en-US" dirty="0"/>
              <a:t>Virtual Desktop Infrastructure (VDI)</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57</a:t>
            </a:fld>
            <a:endParaRPr lang="en-US" dirty="0"/>
          </a:p>
        </p:txBody>
      </p:sp>
    </p:spTree>
    <p:extLst>
      <p:ext uri="{BB962C8B-B14F-4D97-AF65-F5344CB8AC3E}">
        <p14:creationId xmlns:p14="http://schemas.microsoft.com/office/powerpoint/2010/main" val="394187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Wi-Fi</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Wi-Fi refers to the radio communication methods developed under the Wi-Fi Alliance. </a:t>
            </a:r>
          </a:p>
          <a:p>
            <a:endParaRPr lang="en-US" dirty="0"/>
          </a:p>
          <a:p>
            <a:r>
              <a:rPr lang="en-US" dirty="0"/>
              <a:t>These systems exist on 2.4- and 5-GHz frequency spectrums, and networks are constructed by both the enterprise you are associated with and third parties. </a:t>
            </a:r>
          </a:p>
          <a:p>
            <a:endParaRPr lang="en-US" dirty="0"/>
          </a:p>
          <a:p>
            <a:r>
              <a:rPr lang="en-US" dirty="0"/>
              <a:t>This communication methodology is ubiquitous with computing platforms and is relatively easy to implement and secure. </a:t>
            </a:r>
          </a:p>
          <a:p>
            <a:endParaRPr lang="en-US" dirty="0"/>
          </a:p>
          <a:p>
            <a:r>
              <a:rPr lang="en-US" dirty="0"/>
              <a:t>Securing Wi-Fi networks is covered extensively in Chapter 20, “Wireless 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195359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Bluetooth</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Bluetooth is a short-to-medium range, low-power wireless protocol</a:t>
            </a:r>
          </a:p>
          <a:p>
            <a:endParaRPr lang="en-US" dirty="0"/>
          </a:p>
          <a:p>
            <a:r>
              <a:rPr lang="en-US" dirty="0"/>
              <a:t>IEEE standard 802.15.1</a:t>
            </a:r>
          </a:p>
          <a:p>
            <a:endParaRPr lang="en-US" dirty="0"/>
          </a:p>
          <a:p>
            <a:r>
              <a:rPr lang="en-US" dirty="0"/>
              <a:t>2.4 GHz band</a:t>
            </a:r>
          </a:p>
          <a:p>
            <a:endParaRPr lang="en-US" dirty="0"/>
          </a:p>
          <a:p>
            <a:r>
              <a:rPr lang="en-US" dirty="0"/>
              <a:t>32 feet/10 meters</a:t>
            </a:r>
          </a:p>
          <a:p>
            <a:endParaRPr lang="en-US" dirty="0"/>
          </a:p>
          <a:p>
            <a:r>
              <a:rPr lang="en-US" dirty="0"/>
              <a:t>Multiple releases:  v1.1, v1.2, v2.0, v3.0, v4.0, and v5.0</a:t>
            </a:r>
          </a:p>
          <a:p>
            <a:endParaRPr lang="en-US" dirty="0"/>
          </a:p>
          <a:p>
            <a:r>
              <a:rPr lang="en-US" dirty="0"/>
              <a:t>Bluetooth 4 includes BLE (Bluetooth Low Energy), designed to aggregate data from various sensors, like heart rate monitors, thermometers, etc.</a:t>
            </a:r>
          </a:p>
          <a:p>
            <a:endParaRPr lang="en-US" dirty="0"/>
          </a:p>
          <a:p>
            <a:r>
              <a:rPr lang="en-US" dirty="0"/>
              <a:t>Bluetooth 5 continues the improvements of BLE, increasing BLE’s data rate and range.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147090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Bluetooth</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Requires pairing between devices to establish a trust relationship.</a:t>
            </a:r>
          </a:p>
          <a:p>
            <a:endParaRPr lang="en-US" dirty="0"/>
          </a:p>
          <a:p>
            <a:r>
              <a:rPr lang="en-US" dirty="0"/>
              <a:t>To establish that trust, the devices advertise capabilities and require a passkey. </a:t>
            </a:r>
          </a:p>
          <a:p>
            <a:endParaRPr lang="en-US" dirty="0"/>
          </a:p>
          <a:p>
            <a:r>
              <a:rPr lang="en-US" dirty="0"/>
              <a:t>To help maintain security, most devices require the passkey to be entered into both devices; this prevents a default passkey–type attack.</a:t>
            </a:r>
          </a:p>
          <a:p>
            <a:endParaRPr lang="en-US" dirty="0"/>
          </a:p>
          <a:p>
            <a:r>
              <a:rPr lang="en-US" dirty="0"/>
              <a:t>Discoverable mode should be turned off when not needed.</a:t>
            </a:r>
          </a:p>
          <a:p>
            <a:endParaRPr lang="en-US" dirty="0"/>
          </a:p>
          <a:p>
            <a:r>
              <a:rPr lang="en-US" dirty="0"/>
              <a:t>Bluetooth 5 uses a different frequency spectrum, requiring new hardware and limiting backward compatibility, but it is designed for local networks of the future with low power consumption, inexpensive hardware, small implementations, and scalable data rates versus range considerations.</a:t>
            </a:r>
          </a:p>
          <a:p>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142480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Bluetooth</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Common attacks against Bluetooth:</a:t>
            </a:r>
          </a:p>
          <a:p>
            <a:endParaRPr lang="en-US" dirty="0"/>
          </a:p>
          <a:p>
            <a:r>
              <a:rPr lang="en-US" u="sng" dirty="0"/>
              <a:t>Bluejacking</a:t>
            </a:r>
            <a:r>
              <a:rPr lang="en-US" dirty="0"/>
              <a:t> – Send traffic one-way to Bluetooth device.</a:t>
            </a:r>
          </a:p>
          <a:p>
            <a:endParaRPr lang="en-US" dirty="0"/>
          </a:p>
          <a:p>
            <a:r>
              <a:rPr lang="en-US" u="sng" dirty="0"/>
              <a:t>Bluesnarfing</a:t>
            </a:r>
            <a:r>
              <a:rPr lang="en-US" dirty="0"/>
              <a:t> – Stealing data from Bluetooth-enabled device.</a:t>
            </a:r>
          </a:p>
          <a:p>
            <a:endParaRPr lang="en-US" dirty="0"/>
          </a:p>
          <a:p>
            <a:r>
              <a:rPr lang="en-US" u="sng" dirty="0"/>
              <a:t>Bluebugging</a:t>
            </a:r>
            <a:r>
              <a:rPr lang="en-US" dirty="0"/>
              <a:t> – Eavesdropping on calls, texts messages, emails, etc.</a:t>
            </a:r>
          </a:p>
          <a:p>
            <a:endParaRPr lang="en-US" dirty="0"/>
          </a:p>
          <a:p>
            <a:r>
              <a:rPr lang="en-US" u="sng" dirty="0"/>
              <a:t>Blueborne</a:t>
            </a:r>
            <a:r>
              <a:rPr lang="en-US" dirty="0"/>
              <a:t> – malware allows an attacker to take control of the device</a:t>
            </a:r>
          </a:p>
          <a:p>
            <a:endParaRPr lang="en-US" dirty="0"/>
          </a:p>
          <a:p>
            <a:r>
              <a:rPr lang="en-US" u="sng" dirty="0"/>
              <a:t>Car whisperer </a:t>
            </a:r>
            <a:r>
              <a:rPr lang="en-US" dirty="0"/>
              <a:t>– Hacker can listen to phone conversation in a car.</a:t>
            </a:r>
          </a:p>
          <a:p>
            <a:endParaRPr lang="en-US" dirty="0"/>
          </a:p>
          <a:p>
            <a:r>
              <a:rPr lang="en-US" u="sng" dirty="0"/>
              <a:t>Location tracking </a:t>
            </a:r>
            <a:r>
              <a:rPr lang="en-US" dirty="0"/>
              <a:t>– when paired with fitness tracking device.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2049305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50115F2A-04CF-4FF9-93E6-35A8D5F6D167}"/>
</file>

<file path=docProps/app.xml><?xml version="1.0" encoding="utf-8"?>
<Properties xmlns="http://schemas.openxmlformats.org/officeDocument/2006/extended-properties" xmlns:vt="http://schemas.openxmlformats.org/officeDocument/2006/docPropsVTypes">
  <Template/>
  <TotalTime>8507</TotalTime>
  <Words>5129</Words>
  <Application>Microsoft Office PowerPoint</Application>
  <PresentationFormat>On-screen Show (4:3)</PresentationFormat>
  <Paragraphs>574</Paragraphs>
  <Slides>57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Tahoma</vt:lpstr>
      <vt:lpstr>Verdana</vt:lpstr>
      <vt:lpstr>Office Theme</vt:lpstr>
      <vt:lpstr>PowerPoint Presentation</vt:lpstr>
      <vt:lpstr>Chapter 21 (Domain 3.5) Learning Objectives</vt:lpstr>
      <vt:lpstr>Chapter 21 (Domain 3.5) Learning Objectives</vt:lpstr>
      <vt:lpstr>Connection Methods and Receivers</vt:lpstr>
      <vt:lpstr>Cellular</vt:lpstr>
      <vt:lpstr>Wi-Fi</vt:lpstr>
      <vt:lpstr>Bluetooth</vt:lpstr>
      <vt:lpstr>Bluetooth</vt:lpstr>
      <vt:lpstr>Bluetooth</vt:lpstr>
      <vt:lpstr>NFC</vt:lpstr>
      <vt:lpstr>Infrared</vt:lpstr>
      <vt:lpstr>USB</vt:lpstr>
      <vt:lpstr>USB</vt:lpstr>
      <vt:lpstr>Point-to-Point</vt:lpstr>
      <vt:lpstr>Point-to-Multipoint</vt:lpstr>
      <vt:lpstr>Global Positioning System (GPS)</vt:lpstr>
      <vt:lpstr>RFID</vt:lpstr>
      <vt:lpstr>RFID</vt:lpstr>
      <vt:lpstr>RFID</vt:lpstr>
      <vt:lpstr>Mobile Device Management (MDM)</vt:lpstr>
      <vt:lpstr>Mobile Device Management (MDM)</vt:lpstr>
      <vt:lpstr>Application Management</vt:lpstr>
      <vt:lpstr>Content Management</vt:lpstr>
      <vt:lpstr>Remote Wipe</vt:lpstr>
      <vt:lpstr>Geofencing</vt:lpstr>
      <vt:lpstr>Geolocation</vt:lpstr>
      <vt:lpstr>Screen Locks</vt:lpstr>
      <vt:lpstr>Push Notification Services</vt:lpstr>
      <vt:lpstr>Passwords and PINs</vt:lpstr>
      <vt:lpstr>Biometrics</vt:lpstr>
      <vt:lpstr>Context-Aware Authentication</vt:lpstr>
      <vt:lpstr>Containerization</vt:lpstr>
      <vt:lpstr>Storage Segmentation</vt:lpstr>
      <vt:lpstr>Full Device Encryption</vt:lpstr>
      <vt:lpstr>Mobile Devices</vt:lpstr>
      <vt:lpstr>MicroSD Hardware Security Module (HSM)</vt:lpstr>
      <vt:lpstr>MDM/Unified Endpoint Management (UEM)</vt:lpstr>
      <vt:lpstr>Mobile Application Management (MAM)</vt:lpstr>
      <vt:lpstr>SEAndroid</vt:lpstr>
      <vt:lpstr>Enforcement and Monitoring</vt:lpstr>
      <vt:lpstr>Third-Party Application Stores</vt:lpstr>
      <vt:lpstr>Rooting/Jailbreaking</vt:lpstr>
      <vt:lpstr>Sideloading</vt:lpstr>
      <vt:lpstr>Custom Firmware</vt:lpstr>
      <vt:lpstr>Carrier Unlocking</vt:lpstr>
      <vt:lpstr>Firmware OTA Updates</vt:lpstr>
      <vt:lpstr>Camera Use</vt:lpstr>
      <vt:lpstr>SMS/Multimedia Message Service (MMS)/Rich Communication Services (RCS)</vt:lpstr>
      <vt:lpstr>External Media</vt:lpstr>
      <vt:lpstr>USB On-The-Go (USB OTG)</vt:lpstr>
      <vt:lpstr>Recording Microphone</vt:lpstr>
      <vt:lpstr>GPS Tagging</vt:lpstr>
      <vt:lpstr>Wi-Fi Direct/Ad Hoc</vt:lpstr>
      <vt:lpstr>Tethering</vt:lpstr>
      <vt:lpstr>Hotspot</vt:lpstr>
      <vt:lpstr>Payment Methods</vt:lpstr>
      <vt:lpstr>Deployment Models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270</cp:revision>
  <dcterms:created xsi:type="dcterms:W3CDTF">2007-03-12T15:36:22Z</dcterms:created>
  <dcterms:modified xsi:type="dcterms:W3CDTF">2022-09-18T03:48:33Z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