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36"/>
  </p:notesMasterIdLst>
  <p:sldIdLst>
    <p:sldId id="307" r:id="rId5"/>
    <p:sldId id="308"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6" autoAdjust="0"/>
    <p:restoredTop sz="88095" autoAdjust="0"/>
  </p:normalViewPr>
  <p:slideViewPr>
    <p:cSldViewPr>
      <p:cViewPr varScale="1">
        <p:scale>
          <a:sx n="75" d="100"/>
          <a:sy n="75" d="100"/>
        </p:scale>
        <p:origin x="1546" y="62"/>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3304859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845176"/>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22 </a:t>
            </a:r>
          </a:p>
          <a:p>
            <a:pPr algn="ctr"/>
            <a:r>
              <a:rPr lang="en-US" sz="2800" dirty="0">
                <a:latin typeface="Arial" charset="0"/>
                <a:cs typeface="Arial" charset="0"/>
              </a:rPr>
              <a:t>Implementing Cloud Security</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Permissions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20000"/>
          </a:bodyPr>
          <a:lstStyle/>
          <a:p>
            <a:r>
              <a:rPr lang="en-US" dirty="0"/>
              <a:t>Permissions for data access and modifications are handled in the same manner as in an on-premises IT environment. </a:t>
            </a:r>
          </a:p>
          <a:p>
            <a:endParaRPr lang="en-US" dirty="0"/>
          </a:p>
          <a:p>
            <a:r>
              <a:rPr lang="en-US" dirty="0"/>
              <a:t>Identity access management (IAM) systems are employed to manage the details of who can do what with each object. </a:t>
            </a:r>
          </a:p>
          <a:p>
            <a:endParaRPr lang="en-US" dirty="0"/>
          </a:p>
          <a:p>
            <a:r>
              <a:rPr lang="en-US" dirty="0"/>
              <a:t>The key to managing this in the cloud is the integration of the on-premises IAM system with the cloud-based IAM system.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421782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Encryption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20000"/>
          </a:bodyPr>
          <a:lstStyle/>
          <a:p>
            <a:r>
              <a:rPr lang="en-US" dirty="0"/>
              <a:t>Encryption of data in the cloud is one of the foundational elements to securing one’s data when it is on another system. </a:t>
            </a:r>
          </a:p>
          <a:p>
            <a:endParaRPr lang="en-US" dirty="0"/>
          </a:p>
          <a:p>
            <a:r>
              <a:rPr lang="en-US" dirty="0"/>
              <a:t>Data should be encrypted when stored in the cloud, and the keys should be maintained by the enterprise, not the cloud provider. </a:t>
            </a:r>
          </a:p>
          <a:p>
            <a:endParaRPr lang="en-US" dirty="0"/>
          </a:p>
          <a:p>
            <a:r>
              <a:rPr lang="en-US" dirty="0"/>
              <a:t>Keys should be managed in accordance with the same level of security afforded keys in the enterprise.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637451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Replication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Data may replicate across the cloud as part of a variety of cloud-based activities. </a:t>
            </a:r>
          </a:p>
          <a:p>
            <a:endParaRPr lang="en-US" dirty="0"/>
          </a:p>
          <a:p>
            <a:r>
              <a:rPr lang="en-US" dirty="0"/>
              <a:t>From shared environments to high availability systems, including their backup systems, data in the cloud can seem to be fluid, moving across multiple physical systems. </a:t>
            </a:r>
          </a:p>
          <a:p>
            <a:endParaRPr lang="en-US" dirty="0"/>
          </a:p>
          <a:p>
            <a:r>
              <a:rPr lang="en-US" dirty="0"/>
              <a:t>This level of replication is yet another reason that data should be encrypted for security. </a:t>
            </a:r>
          </a:p>
          <a:p>
            <a:endParaRPr lang="en-US" dirty="0"/>
          </a:p>
          <a:p>
            <a:r>
              <a:rPr lang="en-US" dirty="0"/>
              <a:t>The act of replicating data across multiple systems is part of the resiliency of the cloud, in that single points of failure will not have the same effects that occur in the standard IT enterprise. </a:t>
            </a:r>
          </a:p>
          <a:p>
            <a:endParaRPr lang="en-US" dirty="0"/>
          </a:p>
          <a:p>
            <a:r>
              <a:rPr lang="en-US" dirty="0"/>
              <a:t>Therefore, this is one of the advantages of the cloud.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3863429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High Availability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High availability storage works in the same manner as high availability systems described earlier in the chapter. </a:t>
            </a:r>
          </a:p>
          <a:p>
            <a:endParaRPr lang="en-US" dirty="0"/>
          </a:p>
          <a:p>
            <a:r>
              <a:rPr lang="en-US" dirty="0"/>
              <a:t>Having multiple different physical systems working together to ensure your data is redundantly and resiliently stored is one of the cloud’s advantages. </a:t>
            </a:r>
          </a:p>
          <a:p>
            <a:endParaRPr lang="en-US" dirty="0"/>
          </a:p>
          <a:p>
            <a:r>
              <a:rPr lang="en-US" dirty="0"/>
              <a:t>What’s more, the cloud-based IAM system can use encryption protections to keep your data secret, while high availability keeps it available.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2382666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Network</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Cloud-based systems are made up of machines connected using a network. </a:t>
            </a:r>
          </a:p>
          <a:p>
            <a:endParaRPr lang="en-US" dirty="0"/>
          </a:p>
          <a:p>
            <a:r>
              <a:rPr lang="en-US" dirty="0"/>
              <a:t>Typically, this network is under the control of the Cloud Service Provider (CSP). </a:t>
            </a:r>
          </a:p>
          <a:p>
            <a:endParaRPr lang="en-US" dirty="0"/>
          </a:p>
          <a:p>
            <a:r>
              <a:rPr lang="en-US" dirty="0"/>
              <a:t>While you may be given network information, including addresses, the networks you see might actually be encapsulated on top of another network that is maintained by the service provider. </a:t>
            </a:r>
          </a:p>
          <a:p>
            <a:endParaRPr lang="en-US" dirty="0"/>
          </a:p>
          <a:p>
            <a:r>
              <a:rPr lang="en-US" dirty="0"/>
              <a:t>In this fashion, many cloud service providers offer a virtual network that delivers the required functions without providing direct access to the actual network environment.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519753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Virtual Networks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Most networking in cloud environments is via a virtual network operating in an overlay on top of a physical network. </a:t>
            </a:r>
          </a:p>
          <a:p>
            <a:endParaRPr lang="en-US" dirty="0"/>
          </a:p>
          <a:p>
            <a:r>
              <a:rPr lang="en-US" dirty="0"/>
              <a:t>The virtual network can be used and manipulated by users, whereas the actual network underneath cannot. </a:t>
            </a:r>
          </a:p>
          <a:p>
            <a:endParaRPr lang="en-US" dirty="0"/>
          </a:p>
          <a:p>
            <a:r>
              <a:rPr lang="en-US" dirty="0"/>
              <a:t>This gives the cloud service provider the ability to manage and service network functionality independent of the cloud instance with respect to a user. </a:t>
            </a:r>
          </a:p>
          <a:p>
            <a:endParaRPr lang="en-US" dirty="0"/>
          </a:p>
          <a:p>
            <a:r>
              <a:rPr lang="en-US" dirty="0"/>
              <a:t>The virtual network technology used in cloud environments can include </a:t>
            </a:r>
            <a:r>
              <a:rPr lang="en-US" b="1" dirty="0"/>
              <a:t>software-defined networking (SDN) </a:t>
            </a:r>
            <a:r>
              <a:rPr lang="en-US" dirty="0"/>
              <a:t>and </a:t>
            </a:r>
            <a:r>
              <a:rPr lang="en-US" b="1" dirty="0"/>
              <a:t>network function virtualization (NFV)</a:t>
            </a:r>
            <a:r>
              <a:rPr lang="en-US" dirty="0"/>
              <a:t> as elements that make it easier to perform the desired networking tasks in the cloud.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453966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Public and Private Subnets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There is typically a need for public-facing subnets, where the public/Internet can interact with servers, such as mail servers, web servers, and the like. </a:t>
            </a:r>
          </a:p>
          <a:p>
            <a:endParaRPr lang="en-US" dirty="0"/>
          </a:p>
          <a:p>
            <a:r>
              <a:rPr lang="en-US" dirty="0"/>
              <a:t>There is also a need for private subnets, where access is limited to specific addresses, preventing direct access to secrets such as data-stores and other important information assets. </a:t>
            </a:r>
          </a:p>
          <a:p>
            <a:endParaRPr lang="en-US" dirty="0"/>
          </a:p>
          <a:p>
            <a:r>
              <a:rPr lang="en-US" dirty="0"/>
              <a:t>The cloud comes with the capability of using both public-facing and private subnets; in other words, just because something is “in the cloud” does not change the business architecture of some having machines connected to the Internet and some not. </a:t>
            </a:r>
          </a:p>
          <a:p>
            <a:endParaRPr lang="en-US" dirty="0"/>
          </a:p>
          <a:p>
            <a:r>
              <a:rPr lang="en-US" dirty="0"/>
              <a:t>“In the cloud” means that the Internet is used for all access. </a:t>
            </a:r>
          </a:p>
          <a:p>
            <a:endParaRPr lang="en-US" dirty="0"/>
          </a:p>
          <a:p>
            <a:r>
              <a:rPr lang="en-US" dirty="0"/>
              <a:t>However, in the case of private subnets, the cloud-based IAM system can determine who is authorized to access which parts of the cloud’s virtual network.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2942372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Segmentation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b="1" dirty="0"/>
              <a:t>Segmentation</a:t>
            </a:r>
            <a:r>
              <a:rPr lang="en-US" dirty="0"/>
              <a:t> is the network process of separating network elements into segments and regulating traffic between the segments. </a:t>
            </a:r>
          </a:p>
          <a:p>
            <a:endParaRPr lang="en-US" dirty="0"/>
          </a:p>
          <a:p>
            <a:r>
              <a:rPr lang="en-US" dirty="0"/>
              <a:t>Creates security barriers for unauthorized accessors through the inspection of packets as they move from one segment to another.</a:t>
            </a:r>
          </a:p>
          <a:p>
            <a:endParaRPr lang="en-US" dirty="0"/>
          </a:p>
          <a:p>
            <a:r>
              <a:rPr lang="en-US" dirty="0"/>
              <a:t>Can be done multiple way:  MAC tables, IP tables, tunnels, firewalls, secure web gateways, VLANs.</a:t>
            </a:r>
          </a:p>
          <a:p>
            <a:endParaRPr lang="en-US" dirty="0"/>
          </a:p>
          <a:p>
            <a:r>
              <a:rPr lang="en-US" dirty="0"/>
              <a:t>The ultimate in segmentation is the </a:t>
            </a:r>
            <a:r>
              <a:rPr lang="en-US" b="1" dirty="0"/>
              <a:t>zero-trust environment</a:t>
            </a:r>
            <a:r>
              <a:rPr lang="en-US" dirty="0"/>
              <a:t>, where micro segmentation is used to continually invoke the verification of permissions and controls.</a:t>
            </a:r>
          </a:p>
          <a:p>
            <a:endParaRPr lang="en-US" dirty="0"/>
          </a:p>
          <a:p>
            <a:r>
              <a:rPr lang="en-US" dirty="0"/>
              <a:t>Can be performed in the cloud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3752630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API Inspection and Integration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APIs are software interfaces that allow various software components to communicate with each other. </a:t>
            </a:r>
          </a:p>
          <a:p>
            <a:endParaRPr lang="en-US" dirty="0"/>
          </a:p>
          <a:p>
            <a:r>
              <a:rPr lang="en-US" dirty="0"/>
              <a:t>Because of the nature of cloud environments, accepting virtually all requests across the web, there is a need for verifying information before it can be used.</a:t>
            </a:r>
          </a:p>
          <a:p>
            <a:endParaRPr lang="en-US" dirty="0"/>
          </a:p>
          <a:p>
            <a:r>
              <a:rPr lang="en-US" dirty="0"/>
              <a:t>Next-generation secure web gateway - analyzes information transfers at the application layer to verify authenticity and correctness.</a:t>
            </a:r>
          </a:p>
          <a:p>
            <a:endParaRPr lang="en-US" dirty="0"/>
          </a:p>
          <a:p>
            <a:r>
              <a:rPr lang="en-US" dirty="0"/>
              <a:t>Content inspection refers to the examination of the contents of a request to an API by applying rules to determine whether a request is legitimate and should be accepted.</a:t>
            </a:r>
          </a:p>
          <a:p>
            <a:endParaRPr lang="en-US" dirty="0"/>
          </a:p>
          <a:p>
            <a:r>
              <a:rPr lang="en-US" dirty="0"/>
              <a:t>API content inspection is an active measure to prevent errors from propagating through a system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3493438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Compute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The compute aspects of a cloud system have the same security issues as a traditional IT system; in other words, the fact that a compute element is in the cloud does not make it any more or less secure. </a:t>
            </a:r>
          </a:p>
          <a:p>
            <a:endParaRPr lang="en-US" dirty="0"/>
          </a:p>
          <a:p>
            <a:r>
              <a:rPr lang="en-US" dirty="0"/>
              <a:t>What has to happen is that security requirements need to be addressed as data comes and goes from the compute element.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182147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Autofit/>
          </a:bodyPr>
          <a:lstStyle/>
          <a:p>
            <a:pPr eaLnBrk="1" hangingPunct="1"/>
            <a:r>
              <a:rPr lang="en-US" sz="3600" b="1" dirty="0"/>
              <a:t>Chapter 22 (Domain 3.6)</a:t>
            </a:r>
            <a:br>
              <a:rPr lang="en-US" sz="3600" b="1" dirty="0"/>
            </a:br>
            <a:r>
              <a:rPr lang="en-US" sz="3600" b="1" dirty="0"/>
              <a:t>Learning Objectives</a:t>
            </a:r>
            <a:endParaRPr lang="en-US" sz="3600" dirty="0">
              <a:latin typeface="Arial" charset="0"/>
              <a:cs typeface="Arial" charset="0"/>
            </a:endParaRPr>
          </a:p>
        </p:txBody>
      </p:sp>
      <p:sp>
        <p:nvSpPr>
          <p:cNvPr id="4" name="Rectangle 3"/>
          <p:cNvSpPr>
            <a:spLocks noGrp="1" noChangeArrowheads="1"/>
          </p:cNvSpPr>
          <p:nvPr>
            <p:ph idx="1"/>
          </p:nvPr>
        </p:nvSpPr>
        <p:spPr>
          <a:xfrm>
            <a:off x="457200" y="1752600"/>
            <a:ext cx="8229600" cy="457200"/>
          </a:xfrm>
        </p:spPr>
        <p:txBody>
          <a:bodyPr>
            <a:normAutofit/>
          </a:bodyPr>
          <a:lstStyle/>
          <a:p>
            <a:r>
              <a:rPr lang="en-US" sz="2400" dirty="0"/>
              <a:t>Apply cybersecurity solutions to the cloud.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4239C0C0-053B-EEF5-5F3F-29BC757F40C2}"/>
              </a:ext>
            </a:extLst>
          </p:cNvPr>
          <p:cNvSpPr txBox="1">
            <a:spLocks/>
          </p:cNvSpPr>
          <p:nvPr/>
        </p:nvSpPr>
        <p:spPr bwMode="auto">
          <a:xfrm>
            <a:off x="838200" y="2195512"/>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a:t>Cloud security controls</a:t>
            </a:r>
          </a:p>
          <a:p>
            <a:pPr lvl="1"/>
            <a:r>
              <a:rPr lang="en-US" sz="1200" dirty="0"/>
              <a:t>High availability across zones</a:t>
            </a:r>
          </a:p>
          <a:p>
            <a:pPr lvl="1"/>
            <a:r>
              <a:rPr lang="en-US" sz="1200" dirty="0"/>
              <a:t>Resource policies</a:t>
            </a:r>
          </a:p>
          <a:p>
            <a:pPr lvl="1"/>
            <a:r>
              <a:rPr lang="en-US" sz="1200" dirty="0"/>
              <a:t>Secrets management</a:t>
            </a:r>
          </a:p>
          <a:p>
            <a:pPr lvl="1"/>
            <a:r>
              <a:rPr lang="en-US" sz="1200" dirty="0"/>
              <a:t>Integration and auditing</a:t>
            </a:r>
          </a:p>
          <a:p>
            <a:pPr lvl="1"/>
            <a:r>
              <a:rPr lang="en-US" sz="1200" dirty="0"/>
              <a:t>Storage</a:t>
            </a:r>
          </a:p>
          <a:p>
            <a:pPr lvl="2"/>
            <a:r>
              <a:rPr lang="en-US" sz="1200" dirty="0"/>
              <a:t>Permissions</a:t>
            </a:r>
          </a:p>
          <a:p>
            <a:pPr lvl="2"/>
            <a:r>
              <a:rPr lang="en-US" sz="1200" dirty="0"/>
              <a:t>Encryption</a:t>
            </a:r>
          </a:p>
          <a:p>
            <a:pPr lvl="2"/>
            <a:r>
              <a:rPr lang="en-US" sz="1200" dirty="0"/>
              <a:t>Replication</a:t>
            </a:r>
          </a:p>
          <a:p>
            <a:pPr lvl="2"/>
            <a:r>
              <a:rPr lang="en-US" sz="1200" dirty="0"/>
              <a:t>High availability</a:t>
            </a:r>
          </a:p>
          <a:p>
            <a:pPr lvl="1"/>
            <a:r>
              <a:rPr lang="en-US" sz="1200" dirty="0"/>
              <a:t>Network</a:t>
            </a:r>
          </a:p>
          <a:p>
            <a:pPr lvl="2"/>
            <a:r>
              <a:rPr lang="en-US" sz="1200" dirty="0"/>
              <a:t>Virtual networks</a:t>
            </a:r>
          </a:p>
          <a:p>
            <a:pPr lvl="2"/>
            <a:r>
              <a:rPr lang="en-US" sz="1200" dirty="0"/>
              <a:t>Public and private subnets</a:t>
            </a:r>
          </a:p>
          <a:p>
            <a:pPr lvl="2"/>
            <a:r>
              <a:rPr lang="en-US" sz="1200" dirty="0"/>
              <a:t>Segmentation</a:t>
            </a:r>
          </a:p>
          <a:p>
            <a:pPr lvl="2"/>
            <a:r>
              <a:rPr lang="en-US" sz="1200" dirty="0"/>
              <a:t>API inspection and integration</a:t>
            </a:r>
          </a:p>
          <a:p>
            <a:pPr lvl="1"/>
            <a:r>
              <a:rPr lang="en-US" sz="1200" dirty="0"/>
              <a:t>Compute</a:t>
            </a:r>
          </a:p>
          <a:p>
            <a:pPr lvl="1"/>
            <a:r>
              <a:rPr lang="en-US" sz="1200" dirty="0"/>
              <a:t>Security groups</a:t>
            </a:r>
          </a:p>
          <a:p>
            <a:pPr lvl="1"/>
            <a:r>
              <a:rPr lang="en-US" sz="1200" dirty="0"/>
              <a:t>Dynamic resource allocation</a:t>
            </a:r>
          </a:p>
          <a:p>
            <a:pPr lvl="1"/>
            <a:r>
              <a:rPr lang="en-US" sz="1200" dirty="0"/>
              <a:t>Instance awareness</a:t>
            </a:r>
          </a:p>
          <a:p>
            <a:pPr lvl="1"/>
            <a:r>
              <a:rPr lang="en-US" sz="1200" dirty="0"/>
              <a:t>Virtual awareness</a:t>
            </a:r>
          </a:p>
          <a:p>
            <a:pPr lvl="1"/>
            <a:r>
              <a:rPr lang="en-US" sz="1200" dirty="0"/>
              <a:t>Cloud (VPC) endpoint</a:t>
            </a:r>
          </a:p>
          <a:p>
            <a:pPr lvl="1"/>
            <a:r>
              <a:rPr lang="en-US" sz="1200" dirty="0"/>
              <a:t>Container security</a:t>
            </a:r>
          </a:p>
        </p:txBody>
      </p:sp>
      <p:sp>
        <p:nvSpPr>
          <p:cNvPr id="3" name="Content Placeholder 6">
            <a:extLst>
              <a:ext uri="{FF2B5EF4-FFF2-40B4-BE49-F238E27FC236}">
                <a16:creationId xmlns:a16="http://schemas.microsoft.com/office/drawing/2014/main" id="{278C5352-12A7-606D-AC21-25F6AE3A14BC}"/>
              </a:ext>
            </a:extLst>
          </p:cNvPr>
          <p:cNvSpPr txBox="1">
            <a:spLocks/>
          </p:cNvSpPr>
          <p:nvPr/>
        </p:nvSpPr>
        <p:spPr>
          <a:xfrm>
            <a:off x="4701540" y="2197576"/>
            <a:ext cx="4038600" cy="4525963"/>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a:t>Solutions</a:t>
            </a:r>
          </a:p>
          <a:p>
            <a:r>
              <a:rPr lang="en-US" sz="1200" dirty="0"/>
              <a:t>CASB</a:t>
            </a:r>
          </a:p>
          <a:p>
            <a:r>
              <a:rPr lang="en-US" sz="1200" dirty="0"/>
              <a:t>Application security</a:t>
            </a:r>
          </a:p>
          <a:p>
            <a:r>
              <a:rPr lang="en-US" sz="1200" dirty="0"/>
              <a:t>Next-generation secure web gateway (SWG)</a:t>
            </a:r>
          </a:p>
          <a:p>
            <a:r>
              <a:rPr lang="en-US" sz="1200" dirty="0"/>
              <a:t>Firewall considerations in a cloud environment</a:t>
            </a:r>
          </a:p>
          <a:p>
            <a:pPr lvl="1"/>
            <a:r>
              <a:rPr lang="en-US" sz="1200" dirty="0"/>
              <a:t>Cost</a:t>
            </a:r>
          </a:p>
          <a:p>
            <a:pPr lvl="1"/>
            <a:r>
              <a:rPr lang="en-US" sz="1200" dirty="0"/>
              <a:t>Need for segmentation</a:t>
            </a:r>
          </a:p>
          <a:p>
            <a:pPr lvl="1"/>
            <a:r>
              <a:rPr lang="en-US" sz="1200" dirty="0"/>
              <a:t>Open systems interconnection (OSI) layers</a:t>
            </a:r>
          </a:p>
          <a:p>
            <a:r>
              <a:rPr lang="en-US" sz="1200" b="1" dirty="0"/>
              <a:t>Cloud native controls vs third-party solutions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Security Groups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Security groups </a:t>
            </a:r>
            <a:r>
              <a:rPr lang="en-US" dirty="0"/>
              <a:t>are composed of the set of rules and policies associated with a cloud instance. </a:t>
            </a:r>
          </a:p>
          <a:p>
            <a:endParaRPr lang="en-US" dirty="0"/>
          </a:p>
          <a:p>
            <a:r>
              <a:rPr lang="en-US" dirty="0"/>
              <a:t>These rules can be network rules, such as rules for passing a firewall, or they can be IAM rules with respect to who can access or interact with an object on the system. </a:t>
            </a:r>
          </a:p>
          <a:p>
            <a:endParaRPr lang="en-US" dirty="0"/>
          </a:p>
          <a:p>
            <a:r>
              <a:rPr lang="en-US" dirty="0"/>
              <a:t>Security groups are handled differently by each cloud service provider, but in the end, they provide a means of managing permissions in a limited granularity mode. </a:t>
            </a:r>
          </a:p>
          <a:p>
            <a:endParaRPr lang="en-US" dirty="0"/>
          </a:p>
          <a:p>
            <a:r>
              <a:rPr lang="en-US" dirty="0"/>
              <a:t>The end the objective is to place users into groups rather than to perform individual checks for every access request. </a:t>
            </a:r>
          </a:p>
          <a:p>
            <a:endParaRPr lang="en-US" dirty="0"/>
          </a:p>
          <a:p>
            <a:r>
              <a:rPr lang="en-US" dirty="0"/>
              <a:t>This is done to manage scalability, which is one of the foundational elements of cloud computing.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1833609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Dynamic Resource Allocation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A cloud-based system provides scalable, reliable computing in a cost-efficient manner.</a:t>
            </a:r>
          </a:p>
          <a:p>
            <a:endParaRPr lang="en-US" dirty="0"/>
          </a:p>
          <a:p>
            <a:r>
              <a:rPr lang="en-US" dirty="0"/>
              <a:t>Having a system whose resources can grow and shrink as the compute requirements change, without the need to buy new servers, expand systems, and so on, is one of the primary advantages of the cloud.</a:t>
            </a:r>
          </a:p>
          <a:p>
            <a:endParaRPr lang="en-US" dirty="0"/>
          </a:p>
          <a:p>
            <a:r>
              <a:rPr lang="en-US" dirty="0"/>
              <a:t>Cloud service providers manage this using dynamic resource allocation software that monitors the levels of performance. </a:t>
            </a:r>
          </a:p>
          <a:p>
            <a:endParaRPr lang="en-US" dirty="0"/>
          </a:p>
          <a:p>
            <a:r>
              <a:rPr lang="en-US" dirty="0"/>
              <a:t>In accordance with the service agreement, they can act to increase resources incrementally as needed.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3414673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Instance Awareness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Just as enterprises have moved to the cloud, so have attackers. </a:t>
            </a:r>
          </a:p>
          <a:p>
            <a:endParaRPr lang="en-US" dirty="0"/>
          </a:p>
          <a:p>
            <a:r>
              <a:rPr lang="en-US" dirty="0"/>
              <a:t>Command-and-control networks can be spun up in cloud environments, just as they are on real enterprise hardware. </a:t>
            </a:r>
          </a:p>
          <a:p>
            <a:endParaRPr lang="en-US" dirty="0"/>
          </a:p>
          <a:p>
            <a:r>
              <a:rPr lang="en-US" b="1" dirty="0"/>
              <a:t>Instance awareness </a:t>
            </a:r>
            <a:r>
              <a:rPr lang="en-US" dirty="0"/>
              <a:t>is the name of a capability that must be enabled on firewalls, secure web gateways, and cloud access security brokers (CASBs) to determine if the next system in a communication chain is legitimate or not.</a:t>
            </a:r>
          </a:p>
          <a:p>
            <a:endParaRPr lang="en-US" dirty="0"/>
          </a:p>
          <a:p>
            <a:r>
              <a:rPr lang="en-US" dirty="0"/>
              <a:t>This is a relatively new and advanced feature, but one that is becoming increasingly important to prevent data disclosures and other issues from integrating cloud apps with unauthorized endpoints.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2849108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Virtual Private Cloud (VPC) Endpoint</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A </a:t>
            </a:r>
            <a:r>
              <a:rPr lang="en-US" b="1" dirty="0"/>
              <a:t>virtual private cloud endpoint </a:t>
            </a:r>
            <a:r>
              <a:rPr lang="en-US" dirty="0"/>
              <a:t>allows connections to and from a virtual private cloud instance. </a:t>
            </a:r>
          </a:p>
          <a:p>
            <a:endParaRPr lang="en-US" dirty="0"/>
          </a:p>
          <a:p>
            <a:r>
              <a:rPr lang="en-US" dirty="0"/>
              <a:t>VPC endpoints are virtual elements that can scale. They are also redundant and typically highly available. </a:t>
            </a:r>
          </a:p>
          <a:p>
            <a:endParaRPr lang="en-US" dirty="0"/>
          </a:p>
          <a:p>
            <a:r>
              <a:rPr lang="en-US" dirty="0"/>
              <a:t>A VPC endpoint provides a means to connect a VPC to other resources without going out over the Internet. </a:t>
            </a:r>
          </a:p>
          <a:p>
            <a:endParaRPr lang="en-US" dirty="0"/>
          </a:p>
          <a:p>
            <a:r>
              <a:rPr lang="en-US" dirty="0"/>
              <a:t>View it as a secure tunnel to directly access other cloud-based resources without exposing the traffic to other parties. </a:t>
            </a:r>
          </a:p>
          <a:p>
            <a:endParaRPr lang="en-US" dirty="0"/>
          </a:p>
          <a:p>
            <a:r>
              <a:rPr lang="en-US" dirty="0"/>
              <a:t>VPC endpoints can be programmable to enable integration with IAM and other security solutions, enabling cross-cloud connections securely.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876254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Container Security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1600" i="1" dirty="0"/>
              <a:t>Container security </a:t>
            </a:r>
            <a:r>
              <a:rPr lang="en-US" sz="1600" dirty="0"/>
              <a:t>is the process of implementing security tools and policies to ensure your container is running as intended. </a:t>
            </a:r>
          </a:p>
          <a:p>
            <a:endParaRPr lang="en-US" sz="1600" dirty="0"/>
          </a:p>
          <a:p>
            <a:r>
              <a:rPr lang="en-US" sz="1600" dirty="0"/>
              <a:t>Allows applications and their dependencies to be packaged together into one operational element. </a:t>
            </a:r>
          </a:p>
          <a:p>
            <a:endParaRPr lang="en-US" sz="1600" dirty="0"/>
          </a:p>
          <a:p>
            <a:r>
              <a:rPr lang="en-US" sz="1600" dirty="0"/>
              <a:t>Commonly called a manifest, can be version-controlled, deployed, replicated, and managed across an environment. </a:t>
            </a:r>
          </a:p>
          <a:p>
            <a:endParaRPr lang="en-US" sz="1600" dirty="0"/>
          </a:p>
          <a:p>
            <a:r>
              <a:rPr lang="en-US" sz="1600" dirty="0"/>
              <a:t>Can contain all the necessary OS elements for an application to run; they can be considered self-contained compute platforms. </a:t>
            </a:r>
          </a:p>
          <a:p>
            <a:endParaRPr lang="en-US" sz="1600" dirty="0"/>
          </a:p>
          <a:p>
            <a:r>
              <a:rPr lang="en-US" sz="1600" dirty="0"/>
              <a:t>Security can be designed into the containers, as well as enforced in the environment in which the containers run. </a:t>
            </a:r>
          </a:p>
          <a:p>
            <a:endParaRPr lang="en-US" sz="1600" dirty="0"/>
          </a:p>
          <a:p>
            <a:r>
              <a:rPr lang="en-US" sz="1600" dirty="0"/>
              <a:t>Running containers in cloud-based environments is a common occurrence because the ease of managing and deploying the containers fits the cloud model well. </a:t>
            </a:r>
          </a:p>
          <a:p>
            <a:endParaRPr lang="en-US" sz="1600" dirty="0"/>
          </a:p>
          <a:p>
            <a:r>
              <a:rPr lang="en-US" sz="1600" dirty="0"/>
              <a:t>Most cloud providers have container-friendly environments that enable the necessary cloud environment security controls as well as allow the container to make its own security decisions within the container.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1669842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Solutions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Cloud security solutions are similar to traditional IT security solutions in one simple way: there is no easy, magic solution. </a:t>
            </a:r>
          </a:p>
          <a:p>
            <a:endParaRPr lang="en-US" dirty="0"/>
          </a:p>
          <a:p>
            <a:r>
              <a:rPr lang="en-US" dirty="0"/>
              <a:t>Security is achieved through multiple actions designed to ensure the security policies are being followed. </a:t>
            </a:r>
          </a:p>
          <a:p>
            <a:endParaRPr lang="en-US" dirty="0"/>
          </a:p>
          <a:p>
            <a:r>
              <a:rPr lang="en-US" dirty="0"/>
              <a:t>Whether in the cloud or in an on-premises environment, security requires multiple activities, with metrics, reporting, management, and auditing to ensure effectiveness. </a:t>
            </a:r>
          </a:p>
          <a:p>
            <a:endParaRPr lang="en-US" dirty="0"/>
          </a:p>
          <a:p>
            <a:r>
              <a:rPr lang="en-US" dirty="0"/>
              <a:t>With respect to the cloud, some specific elements need to be considered, mostly in interfacing existing enterprise IT security efforts with the methods employed in the cloud instance.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1478385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4000" b="1" dirty="0"/>
              <a:t>CASB</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 </a:t>
            </a:r>
            <a:r>
              <a:rPr lang="en-US" b="1" dirty="0"/>
              <a:t>Cloud Access Security Broker </a:t>
            </a:r>
            <a:r>
              <a:rPr lang="en-US" dirty="0"/>
              <a:t>(CASB) is a security policy enforcement point that is placed between cloud service consumers and cloud service providers to manage enterprise security policies as cloud-based resources are accessed. </a:t>
            </a:r>
          </a:p>
          <a:p>
            <a:endParaRPr lang="en-US" dirty="0"/>
          </a:p>
          <a:p>
            <a:r>
              <a:rPr lang="en-US" dirty="0"/>
              <a:t>Can be an on-premises or cloud-based item; the key is that it exists between the cloud provider and customer connection, thus enabling it to mediate all access.</a:t>
            </a:r>
          </a:p>
          <a:p>
            <a:endParaRPr lang="en-US" dirty="0"/>
          </a:p>
          <a:p>
            <a:r>
              <a:rPr lang="en-US" dirty="0"/>
              <a:t>Enterprises use CASB vendors to address cloud service risks, enforce security policies, and comply with regulations.</a:t>
            </a:r>
          </a:p>
          <a:p>
            <a:endParaRPr lang="en-US" dirty="0"/>
          </a:p>
          <a:p>
            <a:r>
              <a:rPr lang="en-US" dirty="0"/>
              <a:t>They require an investment in the development of appropriate strategies in the form of data policies that can be enforced as data moves to and from the cloud.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2354096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Application Security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When applications are provided by the cloud, application security is part of the equation.</a:t>
            </a:r>
          </a:p>
          <a:p>
            <a:endParaRPr lang="en-US" dirty="0"/>
          </a:p>
          <a:p>
            <a:r>
              <a:rPr lang="en-US" dirty="0"/>
              <a:t>If the customer has the responsibilities for securing the applications, then the issues are the same as in the enterprise.</a:t>
            </a:r>
          </a:p>
          <a:p>
            <a:endParaRPr lang="en-US" dirty="0"/>
          </a:p>
          <a:p>
            <a:r>
              <a:rPr lang="en-US" dirty="0"/>
              <a:t>If the cloud service provider is responsible, there can be economies of scale, and the providers have the convenience of having their own admins maintain the applications. </a:t>
            </a:r>
          </a:p>
          <a:p>
            <a:endParaRPr lang="en-US" dirty="0"/>
          </a:p>
          <a:p>
            <a:r>
              <a:rPr lang="en-US" dirty="0"/>
              <a:t>However, with that comes the cost, and the issues of auditing to ensure it is being done correctly.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1194138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Next-Generation Secure Web Gateway </a:t>
            </a:r>
            <a:br>
              <a:rPr lang="en-US" sz="4000" b="1" dirty="0"/>
            </a:br>
            <a:r>
              <a:rPr lang="en-US" sz="4000" b="1" dirty="0"/>
              <a:t>(SWG)</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A </a:t>
            </a:r>
            <a:r>
              <a:rPr lang="en-US" b="1" dirty="0"/>
              <a:t>Next-generation Secure Web Gateway (SWG) </a:t>
            </a:r>
            <a:r>
              <a:rPr lang="en-US" dirty="0"/>
              <a:t>is a network security service located between the users and the Internet. </a:t>
            </a:r>
          </a:p>
          <a:p>
            <a:endParaRPr lang="en-US" dirty="0"/>
          </a:p>
          <a:p>
            <a:r>
              <a:rPr lang="en-US" dirty="0"/>
              <a:t>SWGs work by inspecting web requests against company policy to ensure malicious applications and websites are blocked and inaccessible. </a:t>
            </a:r>
          </a:p>
          <a:p>
            <a:endParaRPr lang="en-US" dirty="0"/>
          </a:p>
          <a:p>
            <a:r>
              <a:rPr lang="en-US" dirty="0"/>
              <a:t>An SWG solution includes essential security technologies such as URL filtering, application control, data loss prevention, antivirus, and HTTPS inspection rolled into a comprehensive service to deliver strong web security.</a:t>
            </a:r>
          </a:p>
          <a:p>
            <a:endParaRPr lang="en-US" dirty="0"/>
          </a:p>
          <a:p>
            <a:r>
              <a:rPr lang="en-US" dirty="0"/>
              <a:t>Secure web gateways and next-generation firewalls (NGFWs) are similar because they both provide advanced network protection and are able to identify friendly versus malicious traffic.</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3252124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Firewall Considerations in a </a:t>
            </a:r>
            <a:br>
              <a:rPr lang="en-US" sz="4000" b="1" dirty="0"/>
            </a:br>
            <a:r>
              <a:rPr lang="en-US" sz="4000" b="1" dirty="0"/>
              <a:t>Cloud Environment</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Firewalls are needed in cloud environments in the same manner they are needed in traditional IT environments. </a:t>
            </a:r>
          </a:p>
          <a:p>
            <a:endParaRPr lang="en-US" dirty="0"/>
          </a:p>
          <a:p>
            <a:r>
              <a:rPr lang="en-US" dirty="0"/>
              <a:t>In cloud computing, the network perimeter has essentially disappeared; it is a series of services running outside the traditional IT environment and connected via the Internet. </a:t>
            </a:r>
          </a:p>
          <a:p>
            <a:endParaRPr lang="en-US" dirty="0"/>
          </a:p>
          <a:p>
            <a:r>
              <a:rPr lang="en-US" dirty="0"/>
              <a:t>To the cloud, the user’s physical location and the device they’re using no longer matter. </a:t>
            </a:r>
          </a:p>
          <a:p>
            <a:endParaRPr lang="en-US" dirty="0"/>
          </a:p>
          <a:p>
            <a:r>
              <a:rPr lang="en-US" dirty="0"/>
              <a:t>The cloud needs a firewall blocking all unauthorized connections to the cloud instance. </a:t>
            </a:r>
          </a:p>
          <a:p>
            <a:endParaRPr lang="en-US" dirty="0"/>
          </a:p>
          <a:p>
            <a:r>
              <a:rPr lang="en-US" dirty="0"/>
              <a:t>In some cases, this is built into the cloud environment; in others, it is up to the enterprise or cloud customer to provide this functionality.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227681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Cloud Security Controls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Cloud security controls are a shared issue—one that is shared between the user and the cloud provider. </a:t>
            </a:r>
          </a:p>
          <a:p>
            <a:endParaRPr lang="en-US" dirty="0"/>
          </a:p>
          <a:p>
            <a:r>
              <a:rPr lang="en-US" dirty="0"/>
              <a:t>Depending on your terms of service with your cloud provider, you will share responsibilities for software updates, access control, encryption, and other key security controls.</a:t>
            </a:r>
          </a:p>
          <a:p>
            <a:endParaRPr lang="en-US" dirty="0"/>
          </a:p>
          <a:p>
            <a:r>
              <a:rPr lang="en-US" dirty="0"/>
              <a:t>What is important to remember is to define the requirements up front and have them written into the service agreement with the cloud provider, because unless they are part of the package, they will not occur.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4000" b="1" dirty="0"/>
              <a:t>Cost</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The first question on every manager’s mind is cost.</a:t>
            </a:r>
          </a:p>
          <a:p>
            <a:endParaRPr lang="en-US" dirty="0"/>
          </a:p>
          <a:p>
            <a:r>
              <a:rPr lang="en-US" dirty="0"/>
              <a:t>There are cloud environments that are barebones and cheap, but they also don’t come with any built-in security functionality, such as a firewall, leaving it up to the customer to provide. </a:t>
            </a:r>
          </a:p>
          <a:p>
            <a:endParaRPr lang="en-US" dirty="0"/>
          </a:p>
          <a:p>
            <a:r>
              <a:rPr lang="en-US" dirty="0"/>
              <a:t>Therefore, this needs to be included in the cost comparisons to cloud environments with built-in firewall functionality. </a:t>
            </a:r>
          </a:p>
          <a:p>
            <a:endParaRPr lang="en-US" dirty="0"/>
          </a:p>
          <a:p>
            <a:r>
              <a:rPr lang="en-US" dirty="0"/>
              <a:t>The cost of a firewall is not just in the procurement but also the deployment and operation. </a:t>
            </a:r>
          </a:p>
          <a:p>
            <a:endParaRPr lang="en-US" dirty="0"/>
          </a:p>
          <a:p>
            <a:r>
              <a:rPr lang="en-US" dirty="0"/>
              <a:t>And all of these factors need to be included, not only for firewalls around the cloud perimeter, but internal firewalls used for segmentation as well.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324419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Cloud Native Controls vs.</a:t>
            </a:r>
            <a:br>
              <a:rPr lang="en-US" sz="4000" b="1" dirty="0"/>
            </a:br>
            <a:r>
              <a:rPr lang="en-US" sz="4000" b="1" dirty="0"/>
              <a:t>Third-Party Solutions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When one is looking at cloud security automation and orchestration tools, there are two sources. </a:t>
            </a:r>
          </a:p>
          <a:p>
            <a:endParaRPr lang="en-US" dirty="0"/>
          </a:p>
          <a:p>
            <a:r>
              <a:rPr lang="en-US" dirty="0"/>
              <a:t>Provided by the cloud service provider</a:t>
            </a:r>
          </a:p>
          <a:p>
            <a:pPr lvl="1"/>
            <a:r>
              <a:rPr lang="en-US" dirty="0"/>
              <a:t>cloud-native controls vary by provider and by specific offering that an enterprise subscribes to as part of the user agreement and service license.</a:t>
            </a:r>
          </a:p>
          <a:p>
            <a:endParaRPr lang="en-US" dirty="0"/>
          </a:p>
          <a:p>
            <a:r>
              <a:rPr lang="en-US" dirty="0"/>
              <a:t>Third-party tools</a:t>
            </a:r>
          </a:p>
          <a:p>
            <a:pPr lvl="1"/>
            <a:r>
              <a:rPr lang="en-US" dirty="0"/>
              <a:t>The customer can license and deploy in the cloud environment.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3752394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High Availability Across Zones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Cloud computing environments can be configured to provide nearly full-time availability.</a:t>
            </a:r>
          </a:p>
          <a:p>
            <a:endParaRPr lang="en-US" dirty="0"/>
          </a:p>
          <a:p>
            <a:r>
              <a:rPr lang="en-US" dirty="0"/>
              <a:t>This is done using redundant hardware and software that make the system available despite individual element failures. </a:t>
            </a:r>
          </a:p>
          <a:p>
            <a:endParaRPr lang="en-US" dirty="0"/>
          </a:p>
          <a:p>
            <a:r>
              <a:rPr lang="en-US" dirty="0"/>
              <a:t>When something experiences an error or failure, the failover process moves the processing performed by the failed component to the backup component elsewhere in the cloud. </a:t>
            </a:r>
          </a:p>
          <a:p>
            <a:endParaRPr lang="en-US" dirty="0"/>
          </a:p>
          <a:p>
            <a:r>
              <a:rPr lang="en-US" dirty="0"/>
              <a:t>This process is transparent to users as much as possible, creating an image of a high availability system to users. </a:t>
            </a:r>
          </a:p>
          <a:p>
            <a:endParaRPr lang="en-US" dirty="0"/>
          </a:p>
          <a:p>
            <a:r>
              <a:rPr lang="en-US" dirty="0"/>
              <a:t>Architecting these failover components across zones provides high availability across zones.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185136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Resource Policies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55000" lnSpcReduction="20000"/>
          </a:bodyPr>
          <a:lstStyle/>
          <a:p>
            <a:r>
              <a:rPr lang="en-US" dirty="0"/>
              <a:t>Cloud-based resources are controlled via a set of policies. </a:t>
            </a:r>
          </a:p>
          <a:p>
            <a:endParaRPr lang="en-US" dirty="0"/>
          </a:p>
          <a:p>
            <a:r>
              <a:rPr lang="en-US" dirty="0"/>
              <a:t>This is basically your authorization model projected into the cloud space. </a:t>
            </a:r>
          </a:p>
          <a:p>
            <a:endParaRPr lang="en-US" dirty="0"/>
          </a:p>
          <a:p>
            <a:r>
              <a:rPr lang="en-US" dirty="0"/>
              <a:t>Different cloud vendors have different mechanisms to define the groups, types of resources allowed, and assignments by location or compartment. </a:t>
            </a:r>
          </a:p>
          <a:p>
            <a:endParaRPr lang="en-US" dirty="0"/>
          </a:p>
          <a:p>
            <a:r>
              <a:rPr lang="en-US" dirty="0"/>
              <a:t>The integration between the enterprise identity access management (IAM) system and the cloud-based IAM system is a configuration element of utmost importance when setting up the cloud environment. </a:t>
            </a:r>
          </a:p>
          <a:p>
            <a:endParaRPr lang="en-US" dirty="0"/>
          </a:p>
          <a:p>
            <a:r>
              <a:rPr lang="en-US" dirty="0"/>
              <a:t>The policies set the permissions for the cloud objects. Once the resource policies from the enterprise are extended into the cloud environment and set up, they must be maintained. </a:t>
            </a:r>
          </a:p>
          <a:p>
            <a:endParaRPr lang="en-US" dirty="0"/>
          </a:p>
          <a:p>
            <a:r>
              <a:rPr lang="en-US" dirty="0"/>
              <a:t>The level of integration between the cloud-based IAM system and the enterprise-based IAM system will determine the level of work required for regular maintenance activities.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346385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Secrets Management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Data that is in the cloud is still data that is on a server and is therefore, by definition, remotely accessible. </a:t>
            </a:r>
          </a:p>
          <a:p>
            <a:endParaRPr lang="en-US" dirty="0"/>
          </a:p>
          <a:p>
            <a:r>
              <a:rPr lang="en-US" dirty="0"/>
              <a:t>It is important to secure the data using encryption. A common mistake is to leave data unencrypted on the cloud.</a:t>
            </a:r>
          </a:p>
          <a:p>
            <a:endParaRPr lang="en-US" dirty="0"/>
          </a:p>
          <a:p>
            <a:r>
              <a:rPr lang="en-US" b="1" dirty="0"/>
              <a:t>Secrets management </a:t>
            </a:r>
            <a:r>
              <a:rPr lang="en-US" dirty="0"/>
              <a:t>is the term used to denote the policies and procedures employed to connect the IAM systems of the enterprise and the cloud to enable communication with the data.</a:t>
            </a:r>
          </a:p>
          <a:p>
            <a:endParaRPr lang="en-US" dirty="0"/>
          </a:p>
          <a:p>
            <a:r>
              <a:rPr lang="en-US" dirty="0"/>
              <a:t>Secrets management is an important aspect of maintaining cloud security.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191075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Integration and Auditing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The integration of the appropriate level and quantity of security controls is a subject that is always being audited.</a:t>
            </a:r>
          </a:p>
          <a:p>
            <a:pPr lvl="1"/>
            <a:r>
              <a:rPr lang="en-US" dirty="0"/>
              <a:t>Are the controls appropriate? </a:t>
            </a:r>
          </a:p>
          <a:p>
            <a:pPr lvl="1"/>
            <a:r>
              <a:rPr lang="en-US" dirty="0"/>
              <a:t>Are they placed and used correctly? </a:t>
            </a:r>
          </a:p>
          <a:p>
            <a:pPr lvl="1"/>
            <a:r>
              <a:rPr lang="en-US" dirty="0"/>
              <a:t>Most importantly, are they effective? </a:t>
            </a:r>
          </a:p>
          <a:p>
            <a:endParaRPr lang="en-US" dirty="0"/>
          </a:p>
          <a:p>
            <a:r>
              <a:rPr lang="en-US" dirty="0"/>
              <a:t>These are standard IT audit elements in the enterprise. 	</a:t>
            </a:r>
          </a:p>
          <a:p>
            <a:endParaRPr lang="en-US" dirty="0"/>
          </a:p>
          <a:p>
            <a:r>
              <a:rPr lang="en-US" dirty="0"/>
              <a:t>The moving of computing resources to the cloud does not change the need or intent of audit functions.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400837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Integration and Auditing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Cloud computing audits have become a standard as enterprises are realizing that unique cloud-based risks exist with their data being hosted by other organizations. </a:t>
            </a:r>
          </a:p>
          <a:p>
            <a:endParaRPr lang="en-US" dirty="0"/>
          </a:p>
          <a:p>
            <a:r>
              <a:rPr lang="en-US" dirty="0"/>
              <a:t>To address these risks, organizations are using specific cloud computing audits to gain assurance and to understand the risk of their information being lost or released to unauthorized parties.</a:t>
            </a:r>
          </a:p>
          <a:p>
            <a:endParaRPr lang="en-US" dirty="0"/>
          </a:p>
          <a:p>
            <a:r>
              <a:rPr lang="en-US" dirty="0"/>
              <a:t>Two sets of requirements:</a:t>
            </a:r>
          </a:p>
          <a:p>
            <a:pPr lvl="1"/>
            <a:r>
              <a:rPr lang="en-US" dirty="0"/>
              <a:t>Understanding of the cloud security environment as deployed</a:t>
            </a:r>
          </a:p>
          <a:p>
            <a:pPr lvl="1"/>
            <a:r>
              <a:rPr lang="en-US" dirty="0"/>
              <a:t>Data security requirements</a:t>
            </a:r>
          </a:p>
          <a:p>
            <a:endParaRPr lang="en-US" dirty="0"/>
          </a:p>
          <a:p>
            <a:r>
              <a:rPr lang="en-US" dirty="0"/>
              <a:t>The result is that cloud computing audits can be in different forms, such as SOC 1 and SOC 2 reporting, HITRUST, PCI, and FedRAMP.</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1794324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Storage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Cloud-based data storage was one of the first uses of cloud computing. </a:t>
            </a:r>
          </a:p>
          <a:p>
            <a:pPr lvl="1"/>
            <a:r>
              <a:rPr lang="en-US" dirty="0"/>
              <a:t>Defined permissions to access and modify data</a:t>
            </a:r>
          </a:p>
          <a:p>
            <a:pPr lvl="1"/>
            <a:r>
              <a:rPr lang="en-US" dirty="0"/>
              <a:t>Protect data from unauthorized access</a:t>
            </a:r>
          </a:p>
          <a:p>
            <a:pPr lvl="1"/>
            <a:r>
              <a:rPr lang="en-US" dirty="0"/>
              <a:t>Encryption</a:t>
            </a:r>
          </a:p>
          <a:p>
            <a:endParaRPr lang="en-US" dirty="0"/>
          </a:p>
          <a:p>
            <a:r>
              <a:rPr lang="en-US" dirty="0"/>
              <a:t>The replication of data across multiple different systems as part of the cloud deployment and the aspects of high availability elements of a cloud environment can complicate the securing of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438045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D1A4E5E-4E81-4424-A8F9-D23AB4D97CAA}"/>
</file>

<file path=customXml/itemProps3.xml><?xml version="1.0" encoding="utf-8"?>
<ds:datastoreItem xmlns:ds="http://schemas.openxmlformats.org/officeDocument/2006/customXml" ds:itemID="{9DD1A344-B63D-4AE8-BA55-A1B9A7C571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8472</TotalTime>
  <Words>2994</Words>
  <Application>Microsoft Office PowerPoint</Application>
  <PresentationFormat>On-screen Show (4:3)</PresentationFormat>
  <Paragraphs>320</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Tahoma</vt:lpstr>
      <vt:lpstr>Verdana</vt:lpstr>
      <vt:lpstr>Office Theme</vt:lpstr>
      <vt:lpstr>PowerPoint Presentation</vt:lpstr>
      <vt:lpstr>Chapter 22 (Domain 3.6) Learning Objectives</vt:lpstr>
      <vt:lpstr>Cloud Security Controls</vt:lpstr>
      <vt:lpstr>High Availability Across Zones</vt:lpstr>
      <vt:lpstr>Resource Policies</vt:lpstr>
      <vt:lpstr>Secrets Management</vt:lpstr>
      <vt:lpstr>Integration and Auditing</vt:lpstr>
      <vt:lpstr>Integration and Auditing</vt:lpstr>
      <vt:lpstr>Storage</vt:lpstr>
      <vt:lpstr>Permissions</vt:lpstr>
      <vt:lpstr>Encryption</vt:lpstr>
      <vt:lpstr>Replication</vt:lpstr>
      <vt:lpstr>High Availability</vt:lpstr>
      <vt:lpstr>Network</vt:lpstr>
      <vt:lpstr>Virtual Networks</vt:lpstr>
      <vt:lpstr>Public and Private Subnets</vt:lpstr>
      <vt:lpstr>Segmentation</vt:lpstr>
      <vt:lpstr>API Inspection and Integration</vt:lpstr>
      <vt:lpstr>Compute</vt:lpstr>
      <vt:lpstr>Security Groups</vt:lpstr>
      <vt:lpstr>Dynamic Resource Allocation</vt:lpstr>
      <vt:lpstr>Instance Awareness</vt:lpstr>
      <vt:lpstr>Virtual Private Cloud (VPC) Endpoint</vt:lpstr>
      <vt:lpstr>Container Security</vt:lpstr>
      <vt:lpstr>Solutions</vt:lpstr>
      <vt:lpstr>CASB</vt:lpstr>
      <vt:lpstr>Application Security</vt:lpstr>
      <vt:lpstr>Next-Generation Secure Web Gateway  (SWG)</vt:lpstr>
      <vt:lpstr>Firewall Considerations in a  Cloud Environment</vt:lpstr>
      <vt:lpstr>Cost</vt:lpstr>
      <vt:lpstr>Cloud Native Controls vs. Third-Party Solutions</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274</cp:revision>
  <dcterms:created xsi:type="dcterms:W3CDTF">2007-03-12T15:36:22Z</dcterms:created>
  <dcterms:modified xsi:type="dcterms:W3CDTF">2022-09-19T13:04:13Z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