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32"/>
  </p:notesMasterIdLst>
  <p:sldIdLst>
    <p:sldId id="307" r:id="rId5"/>
    <p:sldId id="308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6" autoAdjust="0"/>
    <p:restoredTop sz="88095" autoAdjust="0"/>
  </p:normalViewPr>
  <p:slideViewPr>
    <p:cSldViewPr>
      <p:cViewPr varScale="1">
        <p:scale>
          <a:sx n="72" d="100"/>
          <a:sy n="72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A191EBD5-A87E-4693-A196-409EED94F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Gain Attention 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DD515-EEAC-4D7D-B2DA-C9CC3E8B6A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tc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7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152400" y="1600200"/>
            <a:ext cx="87630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3200">
                <a:latin typeface="Arial" pitchFamily="34" charset="0"/>
                <a:cs typeface="Arial" pitchFamily="34" charset="0"/>
              </a:defRPr>
            </a:lvl2pPr>
            <a:lvl3pPr>
              <a:defRPr sz="3200">
                <a:latin typeface="Arial" pitchFamily="34" charset="0"/>
                <a:cs typeface="Arial" pitchFamily="34" charset="0"/>
              </a:defRPr>
            </a:lvl3pPr>
            <a:lvl4pPr>
              <a:defRPr sz="3200">
                <a:latin typeface="Arial" pitchFamily="34" charset="0"/>
                <a:cs typeface="Arial" pitchFamily="34" charset="0"/>
              </a:defRPr>
            </a:lvl4pPr>
            <a:lvl5pPr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3AAA-F4EE-49AF-BC77-A6BA378C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C6C6E-2880-4BA3-AF29-749510A56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9EE67-1043-47CF-9584-C84B92A35C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8C441-459F-4A1E-B644-1C4D10F65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4B01B-EED3-4920-A7FE-053872226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295-BCF8-44AC-8C04-3DFCD757D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9A12-B371-4802-AA7D-EE527FDAB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C2303-3F66-41DB-8D74-59034D071A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9AED9-641D-4297-A129-8B25FA00A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BECD-F158-4BBA-BF06-39B10C3B5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1FD4-A8B1-4830-9F87-0B6C67156C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33600" y="274638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A1774-3F8E-4E63-855F-9BCC8ABFC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spaceb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 descr="ctc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752600"/>
            <a:ext cx="43434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latin typeface="Arial" charset="0"/>
                <a:cs typeface="Arial" charset="0"/>
              </a:rPr>
              <a:t>Security+</a:t>
            </a:r>
          </a:p>
          <a:p>
            <a:pPr algn="ctr"/>
            <a:r>
              <a:rPr lang="en-US" sz="4400" dirty="0">
                <a:latin typeface="Arial" charset="0"/>
                <a:cs typeface="Arial" charset="0"/>
              </a:rPr>
              <a:t>Exam SY0-601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685800" y="5845176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dirty="0">
                <a:latin typeface="Arial" charset="0"/>
                <a:cs typeface="Arial" charset="0"/>
              </a:rPr>
              <a:t>Chapter 23 </a:t>
            </a:r>
          </a:p>
          <a:p>
            <a:pPr algn="ctr"/>
            <a:r>
              <a:rPr lang="en-US" sz="2800" dirty="0">
                <a:latin typeface="Arial" charset="0"/>
                <a:cs typeface="Arial" charset="0"/>
              </a:rPr>
              <a:t>Identity and Account Management Controls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8C441-459F-4A1E-B644-1C4D10F6515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Account Types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manage the privileges of many different people effectively on the same system, a mechanism for separating people into distinct entities (users) is required, so you can control access on an individual level.</a:t>
            </a:r>
          </a:p>
          <a:p>
            <a:endParaRPr lang="en-US" dirty="0"/>
          </a:p>
          <a:p>
            <a:r>
              <a:rPr lang="en-US" dirty="0"/>
              <a:t>It’s convenient and efficient to be able to lump users together when granting many different people (groups) access to a resource at the same time. </a:t>
            </a:r>
          </a:p>
          <a:p>
            <a:endParaRPr lang="en-US" dirty="0"/>
          </a:p>
          <a:p>
            <a:r>
              <a:rPr lang="en-US" dirty="0"/>
              <a:t>At other times, it’s useful to be able to grant or restrict access based on a person’s job or function within the organization (role). </a:t>
            </a:r>
          </a:p>
          <a:p>
            <a:endParaRPr lang="en-US" dirty="0"/>
          </a:p>
          <a:p>
            <a:r>
              <a:rPr lang="en-US" dirty="0"/>
              <a:t>While you can manage privileges on the basis of users alone, managing user, group, and role assignments together is far more convenient and efficient.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User Account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User account </a:t>
            </a:r>
            <a:r>
              <a:rPr lang="en-US" dirty="0"/>
              <a:t>refers to the account credentials used when accessing a computer system.</a:t>
            </a:r>
          </a:p>
          <a:p>
            <a:endParaRPr lang="en-US" dirty="0"/>
          </a:p>
          <a:p>
            <a:r>
              <a:rPr lang="en-US" dirty="0"/>
              <a:t>This is generally the lowest level addressed by privilege management and the most common area for addressing access, rights, and capabilities.</a:t>
            </a:r>
          </a:p>
          <a:p>
            <a:endParaRPr lang="en-US" dirty="0"/>
          </a:p>
          <a:p>
            <a:r>
              <a:rPr lang="en-US" dirty="0"/>
              <a:t>Each user is generally given a user ID—a unique alphanumeric identifier they will use to identify themselves when logging in or accessing the system.</a:t>
            </a:r>
          </a:p>
          <a:p>
            <a:endParaRPr lang="en-US" dirty="0"/>
          </a:p>
          <a:p>
            <a:r>
              <a:rPr lang="en-US" dirty="0"/>
              <a:t>Combination of the user’s first, middle, and last names and often include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5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User Account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general, a user wanting to access a computer system must first have a user ID created for them on the system they wish to use.</a:t>
            </a:r>
          </a:p>
          <a:p>
            <a:endParaRPr lang="en-US" dirty="0"/>
          </a:p>
          <a:p>
            <a:r>
              <a:rPr lang="en-US" dirty="0"/>
              <a:t>This is usually done by a system administrator, security administrator, or other privileged user, and this is the first step in privilege management—a user should not be allowed to create their own account.</a:t>
            </a:r>
          </a:p>
          <a:p>
            <a:endParaRPr lang="en-US" dirty="0"/>
          </a:p>
          <a:p>
            <a:r>
              <a:rPr lang="en-US" dirty="0"/>
              <a:t>Once the account is created and a user ID is selected, the administrator can assign specific permissions to that user.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User Account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Account policy enforcement is an important part of user credential systems. </a:t>
            </a:r>
          </a:p>
          <a:p>
            <a:endParaRPr lang="en-US" dirty="0"/>
          </a:p>
          <a:p>
            <a:r>
              <a:rPr lang="en-US" dirty="0"/>
              <a:t>Managing credentials begins with policies that state the desired objectives. </a:t>
            </a:r>
          </a:p>
          <a:p>
            <a:endParaRPr lang="en-US" dirty="0"/>
          </a:p>
          <a:p>
            <a:r>
              <a:rPr lang="en-US" dirty="0"/>
              <a:t>Key elements of a policy include prohibition of sharing accounts and of generic accounts not assigned to a user. </a:t>
            </a:r>
          </a:p>
          <a:p>
            <a:endParaRPr lang="en-US" dirty="0"/>
          </a:p>
          <a:p>
            <a:r>
              <a:rPr lang="en-US" dirty="0"/>
              <a:t>For users who have multiple roles, multiple accounts may be necessary, but these need to be delineated by policy rather than on an ad hoc basis. </a:t>
            </a:r>
          </a:p>
          <a:p>
            <a:endParaRPr lang="en-US" dirty="0"/>
          </a:p>
          <a:p>
            <a:r>
              <a:rPr lang="en-US" dirty="0"/>
              <a:t>Credential management rules, such as password policy, should be enacted, including lockout and recovery procedures. </a:t>
            </a:r>
          </a:p>
          <a:p>
            <a:endParaRPr lang="en-US" dirty="0"/>
          </a:p>
          <a:p>
            <a:r>
              <a:rPr lang="en-US" dirty="0"/>
              <a:t>When users no longer are authorized, such as when they leave the firm or change jobs, their accounts should be disabled, not removed.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7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Shared and Generic Accounts/Credentials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Shared </a:t>
            </a:r>
            <a:r>
              <a:rPr lang="en-US" b="1" dirty="0"/>
              <a:t>accounts</a:t>
            </a:r>
            <a:r>
              <a:rPr lang="en-US" dirty="0"/>
              <a:t>, sometime called </a:t>
            </a:r>
            <a:r>
              <a:rPr lang="en-US" b="1" i="1" dirty="0"/>
              <a:t>generic</a:t>
            </a:r>
            <a:r>
              <a:rPr lang="en-US" i="1" dirty="0"/>
              <a:t> </a:t>
            </a:r>
            <a:r>
              <a:rPr lang="en-US" dirty="0"/>
              <a:t>accounts, go against the specific premise that accounts exist so that user activity can be tracked. </a:t>
            </a:r>
          </a:p>
          <a:p>
            <a:endParaRPr lang="en-US" dirty="0"/>
          </a:p>
          <a:p>
            <a:r>
              <a:rPr lang="en-US" dirty="0"/>
              <a:t>There are times that shared accounts are used for groups like guests </a:t>
            </a:r>
          </a:p>
          <a:p>
            <a:endParaRPr lang="en-US" dirty="0"/>
          </a:p>
          <a:p>
            <a:r>
              <a:rPr lang="en-US" dirty="0"/>
              <a:t>Sometimes the shared accounts are called generic accounts and exist only to provide a specific set of functionalities, such as in a PC running in kiosk mode, with a browser limited to accessing specific sites as an information display. </a:t>
            </a:r>
          </a:p>
          <a:p>
            <a:endParaRPr lang="en-US" dirty="0"/>
          </a:p>
          <a:p>
            <a:r>
              <a:rPr lang="en-US" dirty="0"/>
              <a:t>Under these circumstances, being able to trace the activity to a user is not particularly useful.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Shared and Generic Accounts/Credentials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common form of a shared account is one created to run nightly batch operations.</a:t>
            </a:r>
          </a:p>
          <a:p>
            <a:endParaRPr lang="en-US" dirty="0"/>
          </a:p>
          <a:p>
            <a:r>
              <a:rPr lang="en-US" dirty="0"/>
              <a:t>As every action must be associated to a user account, a shared account in the name of a batch user can be used to run batch jobs. </a:t>
            </a:r>
          </a:p>
          <a:p>
            <a:endParaRPr lang="en-US" dirty="0"/>
          </a:p>
          <a:p>
            <a:r>
              <a:rPr lang="en-US" dirty="0"/>
              <a:t>This is a generic set of credentials, not actually associated with a single person but rather associated with a particular type of process (batch jobs, backups, and so on).</a:t>
            </a:r>
          </a:p>
          <a:p>
            <a:endParaRPr lang="en-US" dirty="0"/>
          </a:p>
          <a:p>
            <a:r>
              <a:rPr lang="en-US" dirty="0"/>
              <a:t>These credentials are maintained by administrators but are reserved for specific uses.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Guest Accounts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Guest accounts </a:t>
            </a:r>
            <a:r>
              <a:rPr lang="en-US" dirty="0"/>
              <a:t>are frequently used on corporate networks to provide visitors access to the Internet and to some common corporate resources, such as projectors, printers in conference rooms, and so forth. </a:t>
            </a:r>
          </a:p>
          <a:p>
            <a:endParaRPr lang="en-US" dirty="0"/>
          </a:p>
          <a:p>
            <a:r>
              <a:rPr lang="en-US" dirty="0"/>
              <a:t>Again, like generic accounts, these types of accounts are restricted in their network capability to a defined set of machines, with a defined set of access, much like a user visiting the company’s public-facing website via the Internet. </a:t>
            </a:r>
          </a:p>
          <a:p>
            <a:endParaRPr lang="en-US" dirty="0"/>
          </a:p>
          <a:p>
            <a:r>
              <a:rPr lang="en-US" dirty="0"/>
              <a:t>As such, logging and tracing activity have little to no use, so the overhead of establishing a unique account does not make sense.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Service Accounts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Service accounts </a:t>
            </a:r>
            <a:r>
              <a:rPr lang="en-US" dirty="0"/>
              <a:t>are accounts that are used to run processes that do not require human intervention to start, stop, or administer. </a:t>
            </a:r>
          </a:p>
          <a:p>
            <a:endParaRPr lang="en-US" dirty="0"/>
          </a:p>
          <a:p>
            <a:r>
              <a:rPr lang="en-US" dirty="0"/>
              <a:t>From running batch jobs in the data center to executing simple tasks that an organization must complete for purposes of regulatory compliance; many reasons exist for running processes with service accounts that don’t require an account holder. </a:t>
            </a:r>
          </a:p>
          <a:p>
            <a:endParaRPr lang="en-US" dirty="0"/>
          </a:p>
          <a:p>
            <a:r>
              <a:rPr lang="en-US" dirty="0"/>
              <a:t>From a security perspective, administrators can configure service accounts to minimize risks associate with them. </a:t>
            </a:r>
          </a:p>
          <a:p>
            <a:endParaRPr lang="en-US" dirty="0"/>
          </a:p>
          <a:p>
            <a:r>
              <a:rPr lang="en-US" dirty="0"/>
              <a:t>Any service account that has to run in an elevated privilege mode can be designated to receive extra monitoring and scrutiny.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2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Account Policies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key method used to control access to most systems is still one based on passwords. In conjunction with a strongly enforced account policy that prohibits sharing of passwords and credentials, use of passwords forms the foundation to support the concept that each user ID should be traceable to a single person’s activity. </a:t>
            </a:r>
          </a:p>
          <a:p>
            <a:endParaRPr lang="en-US" dirty="0"/>
          </a:p>
          <a:p>
            <a:r>
              <a:rPr lang="en-US" dirty="0"/>
              <a:t>Passwords need to be managed to provide appropriate levels of protection. </a:t>
            </a:r>
          </a:p>
          <a:p>
            <a:endParaRPr lang="en-US" dirty="0"/>
          </a:p>
          <a:p>
            <a:r>
              <a:rPr lang="en-US" dirty="0"/>
              <a:t>They need to be strong enough to resist attack, and yet not too difficult for users to remember. </a:t>
            </a:r>
          </a:p>
          <a:p>
            <a:endParaRPr lang="en-US" dirty="0"/>
          </a:p>
          <a:p>
            <a:r>
              <a:rPr lang="en-US" dirty="0"/>
              <a:t>An account policy can act to ensure that the necessary steps are taken to enact a secure password solution, both by users and by the password infrastructure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Password Complexity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 organization should have defined password complexity requirements that passwords must meet. </a:t>
            </a:r>
          </a:p>
          <a:p>
            <a:endParaRPr lang="en-US" dirty="0"/>
          </a:p>
          <a:p>
            <a:r>
              <a:rPr lang="en-US" dirty="0"/>
              <a:t>Typical requirements specify that the password must meet the minimum length requirement and have characters from at least three of the following four groups: </a:t>
            </a:r>
          </a:p>
          <a:p>
            <a:pPr lvl="1"/>
            <a:r>
              <a:rPr lang="en-US" dirty="0"/>
              <a:t>English uppercase characters (A through Z), </a:t>
            </a:r>
          </a:p>
          <a:p>
            <a:pPr lvl="1"/>
            <a:r>
              <a:rPr lang="en-US" dirty="0"/>
              <a:t>English lowercase characters (a through z), </a:t>
            </a:r>
          </a:p>
          <a:p>
            <a:pPr lvl="1"/>
            <a:r>
              <a:rPr lang="en-US" dirty="0"/>
              <a:t>numerals (0 through 9), and </a:t>
            </a:r>
          </a:p>
          <a:p>
            <a:pPr lvl="1"/>
            <a:r>
              <a:rPr lang="en-US" dirty="0"/>
              <a:t>nonalphabetic characters (such as !, $, #, and %).</a:t>
            </a:r>
          </a:p>
          <a:p>
            <a:endParaRPr lang="en-US" dirty="0"/>
          </a:p>
          <a:p>
            <a:r>
              <a:rPr lang="en-US" dirty="0"/>
              <a:t>Relying on passwords alone is no longer sufficient.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0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10400" cy="11430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3600" b="1" dirty="0"/>
              <a:t>Chapter 23 (Domain 3.7)</a:t>
            </a:r>
            <a:br>
              <a:rPr lang="en-US" sz="3600" b="1" dirty="0"/>
            </a:br>
            <a:r>
              <a:rPr lang="en-US" sz="3600" b="1" dirty="0"/>
              <a:t>Learning Objectives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Implement identity and account management controls.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30AA027-9FEE-9E12-14A0-3DE07B9F8FE4}"/>
              </a:ext>
            </a:extLst>
          </p:cNvPr>
          <p:cNvSpPr txBox="1">
            <a:spLocks/>
          </p:cNvSpPr>
          <p:nvPr/>
        </p:nvSpPr>
        <p:spPr bwMode="auto">
          <a:xfrm>
            <a:off x="838200" y="215893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Identity</a:t>
            </a:r>
          </a:p>
          <a:p>
            <a:pPr lvl="1"/>
            <a:r>
              <a:rPr lang="en-US" dirty="0"/>
              <a:t>Identity provider (IdP)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Certificates</a:t>
            </a:r>
          </a:p>
          <a:p>
            <a:pPr lvl="1"/>
            <a:r>
              <a:rPr lang="en-US" dirty="0"/>
              <a:t>Tokens</a:t>
            </a:r>
          </a:p>
          <a:p>
            <a:pPr lvl="1"/>
            <a:r>
              <a:rPr lang="en-US" dirty="0"/>
              <a:t> SSH keys</a:t>
            </a:r>
          </a:p>
          <a:p>
            <a:pPr lvl="1"/>
            <a:r>
              <a:rPr lang="en-US" dirty="0"/>
              <a:t>Smart cards</a:t>
            </a:r>
          </a:p>
          <a:p>
            <a:r>
              <a:rPr lang="en-US" b="1" dirty="0"/>
              <a:t>Account types</a:t>
            </a:r>
          </a:p>
          <a:p>
            <a:pPr lvl="1"/>
            <a:r>
              <a:rPr lang="en-US" dirty="0"/>
              <a:t>User account</a:t>
            </a:r>
          </a:p>
          <a:p>
            <a:pPr lvl="1"/>
            <a:r>
              <a:rPr lang="en-US" dirty="0"/>
              <a:t>Shared and generic accounts/credentials</a:t>
            </a:r>
          </a:p>
          <a:p>
            <a:pPr lvl="1"/>
            <a:r>
              <a:rPr lang="en-US" dirty="0"/>
              <a:t>Guest accounts</a:t>
            </a:r>
          </a:p>
          <a:p>
            <a:pPr lvl="1"/>
            <a:r>
              <a:rPr lang="en-US" dirty="0"/>
              <a:t>Service accounts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25C03F-DABB-C5DD-749D-64C3111E625B}"/>
              </a:ext>
            </a:extLst>
          </p:cNvPr>
          <p:cNvSpPr txBox="1">
            <a:spLocks/>
          </p:cNvSpPr>
          <p:nvPr/>
        </p:nvSpPr>
        <p:spPr>
          <a:xfrm>
            <a:off x="4876800" y="2158936"/>
            <a:ext cx="4038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Account policies</a:t>
            </a:r>
          </a:p>
          <a:p>
            <a:pPr lvl="1"/>
            <a:r>
              <a:rPr lang="en-US" dirty="0"/>
              <a:t>Password complexity</a:t>
            </a:r>
          </a:p>
          <a:p>
            <a:pPr lvl="1"/>
            <a:r>
              <a:rPr lang="en-US" dirty="0"/>
              <a:t>Password history</a:t>
            </a:r>
          </a:p>
          <a:p>
            <a:pPr lvl="1"/>
            <a:r>
              <a:rPr lang="en-US" dirty="0"/>
              <a:t>Password reuse</a:t>
            </a:r>
          </a:p>
          <a:p>
            <a:pPr lvl="1"/>
            <a:r>
              <a:rPr lang="en-US" dirty="0"/>
              <a:t>Network location</a:t>
            </a:r>
          </a:p>
          <a:p>
            <a:pPr lvl="1"/>
            <a:r>
              <a:rPr lang="en-US" dirty="0"/>
              <a:t>Geofencing</a:t>
            </a:r>
          </a:p>
          <a:p>
            <a:pPr lvl="1"/>
            <a:r>
              <a:rPr lang="en-US" dirty="0"/>
              <a:t>Geotagging</a:t>
            </a:r>
          </a:p>
          <a:p>
            <a:pPr lvl="1"/>
            <a:r>
              <a:rPr lang="en-US" dirty="0"/>
              <a:t>Geolocation</a:t>
            </a:r>
          </a:p>
          <a:p>
            <a:pPr lvl="1"/>
            <a:r>
              <a:rPr lang="en-US" dirty="0"/>
              <a:t>Time-based logins</a:t>
            </a:r>
          </a:p>
          <a:p>
            <a:pPr lvl="1"/>
            <a:r>
              <a:rPr lang="en-US" dirty="0"/>
              <a:t>Access policies</a:t>
            </a:r>
          </a:p>
          <a:p>
            <a:pPr lvl="1"/>
            <a:r>
              <a:rPr lang="en-US" dirty="0"/>
              <a:t>Account permissions</a:t>
            </a:r>
          </a:p>
          <a:p>
            <a:pPr lvl="1"/>
            <a:r>
              <a:rPr lang="en-US" dirty="0"/>
              <a:t>Account audits</a:t>
            </a:r>
          </a:p>
          <a:p>
            <a:pPr lvl="1"/>
            <a:r>
              <a:rPr lang="en-US" dirty="0"/>
              <a:t>Impossible travel time/risky login</a:t>
            </a:r>
          </a:p>
          <a:p>
            <a:pPr lvl="1"/>
            <a:r>
              <a:rPr lang="en-US" dirty="0"/>
              <a:t>Lockout</a:t>
            </a:r>
          </a:p>
          <a:p>
            <a:pPr lvl="1"/>
            <a:r>
              <a:rPr lang="en-US" dirty="0"/>
              <a:t>Disablement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Password History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Password history </a:t>
            </a:r>
            <a:r>
              <a:rPr lang="en-US" dirty="0"/>
              <a:t>refers to passwords previously used by an account.</a:t>
            </a:r>
          </a:p>
          <a:p>
            <a:endParaRPr lang="en-US" b="1" dirty="0"/>
          </a:p>
          <a:p>
            <a:r>
              <a:rPr lang="en-US" b="1" dirty="0"/>
              <a:t>Enforce password history</a:t>
            </a:r>
          </a:p>
          <a:p>
            <a:pPr lvl="1"/>
            <a:r>
              <a:rPr lang="en-US" dirty="0"/>
              <a:t>Tells the system how many passwords to remember and does not allow a user to reuse an old password in that list</a:t>
            </a:r>
          </a:p>
          <a:p>
            <a:endParaRPr lang="en-US" b="1" dirty="0"/>
          </a:p>
          <a:p>
            <a:r>
              <a:rPr lang="en-US" b="1" dirty="0"/>
              <a:t>Maximum password age</a:t>
            </a:r>
          </a:p>
          <a:p>
            <a:pPr lvl="1"/>
            <a:r>
              <a:rPr lang="en-US" dirty="0"/>
              <a:t>Specifies the maximum number of days a password may be used before it must be changed</a:t>
            </a:r>
          </a:p>
          <a:p>
            <a:endParaRPr lang="en-US" b="1" dirty="0"/>
          </a:p>
          <a:p>
            <a:r>
              <a:rPr lang="en-US" b="1" dirty="0"/>
              <a:t>Minimum password age</a:t>
            </a:r>
          </a:p>
          <a:p>
            <a:pPr lvl="1"/>
            <a:r>
              <a:rPr lang="en-US" dirty="0"/>
              <a:t>Specifies the minimum number of days a password must be used before it can be changed again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Password History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5609A-8805-4293-91F1-BFF0EA96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686800" cy="42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6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Password Reuse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Password reuse </a:t>
            </a:r>
            <a:r>
              <a:rPr lang="en-US" dirty="0"/>
              <a:t>is a bad idea in that it reopens an exposure to an adversary who has previously obtained a password. </a:t>
            </a:r>
          </a:p>
          <a:p>
            <a:endParaRPr lang="en-US" dirty="0"/>
          </a:p>
          <a:p>
            <a:r>
              <a:rPr lang="en-US" dirty="0"/>
              <a:t>Official guidance is passwords should not be reused for at least a year, and for at least a half-dozen changes, whichever comes last. </a:t>
            </a:r>
          </a:p>
          <a:p>
            <a:endParaRPr lang="en-US" dirty="0"/>
          </a:p>
          <a:p>
            <a:r>
              <a:rPr lang="en-US" dirty="0"/>
              <a:t>Practically, we should never reuse passwords—for a single account or between accounts. </a:t>
            </a:r>
          </a:p>
          <a:p>
            <a:endParaRPr lang="en-US" dirty="0"/>
          </a:p>
          <a:p>
            <a:r>
              <a:rPr lang="en-US" dirty="0"/>
              <a:t>Adopting a policy of no reuse makes good sense from a risk perspective. </a:t>
            </a:r>
          </a:p>
          <a:p>
            <a:endParaRPr lang="en-US" dirty="0"/>
          </a:p>
          <a:p>
            <a:r>
              <a:rPr lang="en-US" dirty="0"/>
              <a:t>This is to minimize the opportunity for an adversary to take advantage of a reuse case.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0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Time of Day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Creating </a:t>
            </a:r>
            <a:r>
              <a:rPr lang="en-US" i="1" dirty="0"/>
              <a:t>time-of-day</a:t>
            </a:r>
            <a:r>
              <a:rPr lang="en-US" dirty="0"/>
              <a:t> restrictions for access can solve many account management problems. </a:t>
            </a:r>
          </a:p>
          <a:p>
            <a:endParaRPr lang="en-US" dirty="0"/>
          </a:p>
          <a:p>
            <a:r>
              <a:rPr lang="en-US" dirty="0"/>
              <a:t>Reduces the attack surface for attackers.</a:t>
            </a:r>
          </a:p>
          <a:p>
            <a:endParaRPr lang="en-US" dirty="0"/>
          </a:p>
          <a:p>
            <a:r>
              <a:rPr lang="en-US" dirty="0"/>
              <a:t>This is even more important for privileged users.</a:t>
            </a:r>
          </a:p>
          <a:p>
            <a:endParaRPr lang="en-US" dirty="0"/>
          </a:p>
          <a:p>
            <a:r>
              <a:rPr lang="en-US" dirty="0"/>
              <a:t>You can set logon time limits for a user in Windows using an administrative command prompt with the following syntax:</a:t>
            </a:r>
          </a:p>
          <a:p>
            <a:pPr lvl="1"/>
            <a:r>
              <a:rPr lang="en-US" dirty="0"/>
              <a:t>net user &lt;username&gt; /time:&lt;day&gt;,&lt;time&gt;</a:t>
            </a:r>
          </a:p>
          <a:p>
            <a:endParaRPr lang="en-US" dirty="0"/>
          </a:p>
          <a:p>
            <a:r>
              <a:rPr lang="en-US" dirty="0"/>
              <a:t>Alternatively, in a domain environment, you can also set logon hour restrictions in Active Directory through Group Policy and Group Policy Objects (GPOs).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Network Location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Having restrictions for accounts based on the network location can be a very powerful tool in limiting attack surfaces against privileged accounts. </a:t>
            </a:r>
          </a:p>
          <a:p>
            <a:endParaRPr lang="en-US" dirty="0"/>
          </a:p>
          <a:p>
            <a:r>
              <a:rPr lang="en-US" dirty="0"/>
              <a:t>Prohibiting specific types of access based on where on the network a user is currently located will prevent someone from using the CFO’s credentials from the manufacturing floor, or the head of HR from a kiosk in the lobby. </a:t>
            </a:r>
          </a:p>
          <a:p>
            <a:endParaRPr lang="en-US" dirty="0"/>
          </a:p>
          <a:p>
            <a:r>
              <a:rPr lang="en-US" dirty="0"/>
              <a:t>While this might on rare occasion prevent the legitimate user from performing actions under these circumstances, this is a small price to pay for the blanket protection of privileged account access.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9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Geofencing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Geofencing</a:t>
            </a:r>
            <a:r>
              <a:rPr lang="en-US" dirty="0"/>
              <a:t> is the use of the Global Positioning System (GPS) and/or radio frequency identification (RFID) technology to create a virtual fence around a particular location and detect when mobile devices cross the fence. </a:t>
            </a:r>
          </a:p>
          <a:p>
            <a:endParaRPr lang="en-US" dirty="0"/>
          </a:p>
          <a:p>
            <a:r>
              <a:rPr lang="en-US" dirty="0"/>
              <a:t>This enables devices to be recognized by others, based on location, and have actions taken. </a:t>
            </a:r>
          </a:p>
          <a:p>
            <a:endParaRPr lang="en-US" dirty="0"/>
          </a:p>
          <a:p>
            <a:r>
              <a:rPr lang="en-US" dirty="0"/>
              <a:t>Geofencing is used in marketing to send messages to devices that are in a specific area such as near a point of sale, or just to count potential customers. </a:t>
            </a:r>
          </a:p>
          <a:p>
            <a:endParaRPr lang="en-US" dirty="0"/>
          </a:p>
          <a:p>
            <a:r>
              <a:rPr lang="en-US" dirty="0"/>
              <a:t>Geofencing has been used for remote workers, notifying management when they have arrived at remote work sites, allowing things like network connections to be enabled for them. </a:t>
            </a:r>
          </a:p>
          <a:p>
            <a:endParaRPr lang="en-US" dirty="0"/>
          </a:p>
          <a:p>
            <a:r>
              <a:rPr lang="en-US" dirty="0"/>
              <a:t>The uses of geofencing are truly only limited by one’s imagination.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5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Geotagging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Geotagging</a:t>
            </a:r>
            <a:r>
              <a:rPr lang="en-US" dirty="0"/>
              <a:t> is the process of applying geotags (location information) to a specific item.</a:t>
            </a:r>
          </a:p>
          <a:p>
            <a:endParaRPr lang="en-US" dirty="0"/>
          </a:p>
          <a:p>
            <a:r>
              <a:rPr lang="en-US" dirty="0"/>
              <a:t>The actual geotags can be in a variety of formats but are typically some form of an encoding of latitude and longitude.</a:t>
            </a:r>
          </a:p>
          <a:p>
            <a:pPr lvl="1"/>
            <a:r>
              <a:rPr lang="en-US" dirty="0"/>
              <a:t>photographs, videos, websites, and items posted on social media sites.</a:t>
            </a:r>
          </a:p>
          <a:p>
            <a:endParaRPr lang="en-US" dirty="0"/>
          </a:p>
          <a:p>
            <a:r>
              <a:rPr lang="en-US" dirty="0"/>
              <a:t>Closely related is the concept of geocoding, which refers to the use of non-coordinate-based geographic metadata elements such as physical street addresses or building locations.</a:t>
            </a:r>
          </a:p>
          <a:p>
            <a:endParaRPr lang="en-US" dirty="0"/>
          </a:p>
          <a:p>
            <a:r>
              <a:rPr lang="en-US" dirty="0"/>
              <a:t>Together these elements can provide a significant level of utility to various services, allowing them to customize things based on the location of the device, service, or user.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Geotagging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/>
          </a:bodyPr>
          <a:lstStyle/>
          <a:p>
            <a:r>
              <a:rPr lang="en-US" i="1" dirty="0"/>
              <a:t>Geotags</a:t>
            </a:r>
            <a:r>
              <a:rPr lang="en-US" dirty="0"/>
              <a:t> have been used in many investigations, as many photos have geotag information embedded in the metadata at the time of creation. </a:t>
            </a:r>
          </a:p>
          <a:p>
            <a:endParaRPr lang="en-US" dirty="0"/>
          </a:p>
          <a:p>
            <a:r>
              <a:rPr lang="en-US" dirty="0"/>
              <a:t>This data can be read by special utilities that can read the exchangeable image file (EXIF) or extensible metadata platform (XMP) formats.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Identity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55000" lnSpcReduction="20000"/>
          </a:bodyPr>
          <a:lstStyle/>
          <a:p>
            <a:r>
              <a:rPr lang="en-US" i="1" dirty="0"/>
              <a:t>Identification</a:t>
            </a:r>
            <a:r>
              <a:rPr lang="en-US" dirty="0"/>
              <a:t> is the process of ascribing a computer ID to a specific user, computer, network device, or computer process. </a:t>
            </a:r>
          </a:p>
          <a:p>
            <a:endParaRPr lang="en-US" dirty="0"/>
          </a:p>
          <a:p>
            <a:r>
              <a:rPr lang="en-US" dirty="0"/>
              <a:t>The identification process is typically performed only once, when a user ID is issued to a particular user. </a:t>
            </a:r>
          </a:p>
          <a:p>
            <a:endParaRPr lang="en-US" dirty="0"/>
          </a:p>
          <a:p>
            <a:r>
              <a:rPr lang="en-US" dirty="0"/>
              <a:t>User identification enables authentication and authorization to form the basis for accountability. </a:t>
            </a:r>
          </a:p>
          <a:p>
            <a:endParaRPr lang="en-US" dirty="0"/>
          </a:p>
          <a:p>
            <a:r>
              <a:rPr lang="en-US" dirty="0"/>
              <a:t>For accountability purposes, user IDs should not be shared, and for security purposes, user IDs should not be descriptive of job function. </a:t>
            </a:r>
          </a:p>
          <a:p>
            <a:endParaRPr lang="en-US" dirty="0"/>
          </a:p>
          <a:p>
            <a:r>
              <a:rPr lang="en-US" dirty="0"/>
              <a:t>This practice enables you to trace activities to individual users or computer processes so that users can be held responsible for their actions. </a:t>
            </a:r>
          </a:p>
          <a:p>
            <a:endParaRPr lang="en-US" dirty="0"/>
          </a:p>
          <a:p>
            <a:r>
              <a:rPr lang="en-US" dirty="0"/>
              <a:t>Identification usually takes the form of a logon ID or user ID that must be unique.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8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Identity Provider (IdP)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term </a:t>
            </a:r>
            <a:r>
              <a:rPr lang="en-US" i="1" dirty="0"/>
              <a:t>Identity Provider (IdP) </a:t>
            </a:r>
            <a:r>
              <a:rPr lang="en-US" dirty="0"/>
              <a:t>is used to denote a system or service that creates, maintains, and manages identity information. </a:t>
            </a:r>
          </a:p>
          <a:p>
            <a:endParaRPr lang="en-US" dirty="0"/>
          </a:p>
          <a:p>
            <a:r>
              <a:rPr lang="en-US" dirty="0"/>
              <a:t>IdPs can range in scale and scope—from operating for a single system to operating across an enterprise. </a:t>
            </a:r>
          </a:p>
          <a:p>
            <a:endParaRPr lang="en-US" dirty="0"/>
          </a:p>
          <a:p>
            <a:r>
              <a:rPr lang="en-US" dirty="0"/>
              <a:t>Additionally, they can be operated locally, distributed, or federated, depending on the specific solution. </a:t>
            </a:r>
          </a:p>
          <a:p>
            <a:endParaRPr lang="en-US" dirty="0"/>
          </a:p>
          <a:p>
            <a:r>
              <a:rPr lang="en-US" dirty="0"/>
              <a:t>Multiple standards have been employed to achieve these services, including those built on the Security Assertion Markup Language (SAML), OpenID, and OAuth. </a:t>
            </a:r>
          </a:p>
          <a:p>
            <a:endParaRPr lang="en-US" dirty="0"/>
          </a:p>
          <a:p>
            <a:r>
              <a:rPr lang="en-US" dirty="0"/>
              <a:t>These standards are covered in Chapter 24, “Implement Authentication and Authorization.”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5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Attributes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Identity attributes are the specific characteristics of an identity—name, department, location, login ID, identification number, e-mail address, and so on—that are used to accurately describe a specific entity. </a:t>
            </a:r>
          </a:p>
          <a:p>
            <a:endParaRPr lang="en-US" dirty="0"/>
          </a:p>
          <a:p>
            <a:r>
              <a:rPr lang="en-US" dirty="0"/>
              <a:t>These elements are needed if one is to store identity information in some form of directory, such as an LDAP directory. </a:t>
            </a:r>
          </a:p>
          <a:p>
            <a:endParaRPr lang="en-US" dirty="0"/>
          </a:p>
          <a:p>
            <a:r>
              <a:rPr lang="en-US" dirty="0"/>
              <a:t>The particulars of a schema need to be considered to include attributes for people, equipment (servers and devices), and services (apps and programs), as any of these can have an identity in a system. </a:t>
            </a:r>
          </a:p>
          <a:p>
            <a:endParaRPr lang="en-US" dirty="0"/>
          </a:p>
          <a:p>
            <a:r>
              <a:rPr lang="en-US" dirty="0"/>
              <a:t>The details of schemas have already been taken care of via Active Directory, various IdPs, and so on, so this is not something that needs to be created; however, it does need to be understood.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8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Certificates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Certificate-based authentication is a means of proving identity via the presentation of a certificate. </a:t>
            </a:r>
          </a:p>
          <a:p>
            <a:endParaRPr lang="en-US" dirty="0"/>
          </a:p>
          <a:p>
            <a:r>
              <a:rPr lang="en-US" dirty="0"/>
              <a:t>Certificates offer a method of establishing authenticity of specific objects such as an individual’s public key or downloaded software.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/>
              <a:t>digital certificate </a:t>
            </a:r>
            <a:r>
              <a:rPr lang="en-US" dirty="0"/>
              <a:t>is a digital file that is sent as an attachment to a message and is used to verify that the message did indeed come from the entity it claims to have come from. </a:t>
            </a:r>
          </a:p>
          <a:p>
            <a:endParaRPr lang="en-US" dirty="0"/>
          </a:p>
          <a:p>
            <a:r>
              <a:rPr lang="en-US" dirty="0"/>
              <a:t>Using a digital certificate is a verifiable means of establishing possession of an item (specifically, the certificate).</a:t>
            </a:r>
          </a:p>
          <a:p>
            <a:endParaRPr lang="en-US" dirty="0"/>
          </a:p>
          <a:p>
            <a:r>
              <a:rPr lang="en-US" dirty="0"/>
              <a:t>When the certificate is held within a store that prevents tampering or extraction, this becomes a reliable means of identification, especially when combined with an additional factor such as something you know or a biometric.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Tokens</a:t>
            </a:r>
            <a:endParaRPr lang="en-US" sz="40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4419600" cy="48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access token is a physical object that identifies specific access rights and, in authentication, falls into the “something you have” factor.</a:t>
            </a:r>
          </a:p>
          <a:p>
            <a:endParaRPr lang="en-US" dirty="0"/>
          </a:p>
          <a:p>
            <a:r>
              <a:rPr lang="en-US" dirty="0"/>
              <a:t>RFID cards and proximity readers</a:t>
            </a:r>
          </a:p>
          <a:p>
            <a:endParaRPr lang="en-US" dirty="0"/>
          </a:p>
          <a:p>
            <a:r>
              <a:rPr lang="en-US" dirty="0"/>
              <a:t>Smart cards</a:t>
            </a:r>
          </a:p>
          <a:p>
            <a:endParaRPr lang="en-US" dirty="0"/>
          </a:p>
          <a:p>
            <a:r>
              <a:rPr lang="en-US" dirty="0"/>
              <a:t>Hardware tokens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F7EDD-9A64-45B2-88D1-C8AD5F9E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58" y="3384550"/>
            <a:ext cx="441848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SSH Keys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SSH keys </a:t>
            </a:r>
            <a:r>
              <a:rPr lang="en-US" dirty="0"/>
              <a:t>are access credentials used by the Secure Shell (SSH) protocol. </a:t>
            </a:r>
          </a:p>
          <a:p>
            <a:endParaRPr lang="en-US" dirty="0"/>
          </a:p>
          <a:p>
            <a:r>
              <a:rPr lang="en-US" dirty="0"/>
              <a:t>They function like usernames and passwords, but SSH keys are primarily used for automated processes and services. </a:t>
            </a:r>
          </a:p>
          <a:p>
            <a:endParaRPr lang="en-US" dirty="0"/>
          </a:p>
          <a:p>
            <a:r>
              <a:rPr lang="en-US" dirty="0"/>
              <a:t>SSH keys are also used in implementing single sign-on (SSO) systems used by system administrators. </a:t>
            </a:r>
          </a:p>
          <a:p>
            <a:endParaRPr lang="en-US" dirty="0"/>
          </a:p>
          <a:p>
            <a:r>
              <a:rPr lang="en-US" dirty="0"/>
              <a:t>SSH keys are exchanged using public key cryptography, and the keys themselves are digital keys.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8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Smart Cards</a:t>
            </a:r>
            <a:endParaRPr lang="en-US" sz="3600" b="1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44196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Smart cards </a:t>
            </a:r>
            <a:r>
              <a:rPr lang="en-US" dirty="0"/>
              <a:t>are devices that store cryptographic tokens associated with an identity. </a:t>
            </a:r>
          </a:p>
          <a:p>
            <a:endParaRPr lang="en-US" dirty="0"/>
          </a:p>
          <a:p>
            <a:r>
              <a:rPr lang="en-US" dirty="0"/>
              <a:t>The form factor is commonly a physical card, credit card sized, that contains an embedded chip that has various electronic components to act as a physical carrier of information.</a:t>
            </a:r>
          </a:p>
          <a:p>
            <a:endParaRPr lang="en-US" dirty="0"/>
          </a:p>
          <a:p>
            <a:r>
              <a:rPr lang="en-US" dirty="0"/>
              <a:t>PIV</a:t>
            </a:r>
          </a:p>
          <a:p>
            <a:endParaRPr lang="en-US" dirty="0"/>
          </a:p>
          <a:p>
            <a:r>
              <a:rPr lang="en-US" dirty="0"/>
              <a:t>CAC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DEA4E-F4AD-4E48-BB4A-AA7D15E0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60" y="3152310"/>
            <a:ext cx="4514663" cy="30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89C11AA0AB44595EC353BBA768739" ma:contentTypeVersion="10" ma:contentTypeDescription="Create a new document." ma:contentTypeScope="" ma:versionID="d1c99731b95cc0e617e3398324fc2854">
  <xsd:schema xmlns:xsd="http://www.w3.org/2001/XMLSchema" xmlns:xs="http://www.w3.org/2001/XMLSchema" xmlns:p="http://schemas.microsoft.com/office/2006/metadata/properties" xmlns:ns2="c50467e4-2c06-4b72-b13b-ffd5a4dda326" xmlns:ns3="db2f98d1-a375-4e57-90a4-bf5b96f64ed3" targetNamespace="http://schemas.microsoft.com/office/2006/metadata/properties" ma:root="true" ma:fieldsID="8c1d73bc21da2064f814ae3196394a63" ns2:_="" ns3:_="">
    <xsd:import namespace="c50467e4-2c06-4b72-b13b-ffd5a4dda326"/>
    <xsd:import namespace="db2f98d1-a375-4e57-90a4-bf5b96f64ed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467e4-2c06-4b72-b13b-ffd5a4dda3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cd0e2c5-efa8-4cfa-a88b-8e69209b900c}" ma:internalName="TaxCatchAll" ma:showField="CatchAllData" ma:web="c50467e4-2c06-4b72-b13b-ffd5a4dda3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f98d1-a375-4e57-90a4-bf5b96f64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5d3ac6-1551-48e8-8fc6-d83c23d0a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2f98d1-a375-4e57-90a4-bf5b96f64ed3">
      <Terms xmlns="http://schemas.microsoft.com/office/infopath/2007/PartnerControls"/>
    </lcf76f155ced4ddcb4097134ff3c332f>
    <TaxCatchAll xmlns="c50467e4-2c06-4b72-b13b-ffd5a4dda32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AB86CC-DFC1-4FEB-B412-83C90C60C7E4}"/>
</file>

<file path=customXml/itemProps2.xml><?xml version="1.0" encoding="utf-8"?>
<ds:datastoreItem xmlns:ds="http://schemas.openxmlformats.org/officeDocument/2006/customXml" ds:itemID="{1C0B0726-258C-4E57-8068-9599F33DF1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1A344-B63D-4AE8-BA55-A1B9A7C57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8526</TotalTime>
  <Words>2471</Words>
  <Application>Microsoft Office PowerPoint</Application>
  <PresentationFormat>On-screen Show (4:3)</PresentationFormat>
  <Paragraphs>270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Verdana</vt:lpstr>
      <vt:lpstr>Office Theme</vt:lpstr>
      <vt:lpstr>PowerPoint Presentation</vt:lpstr>
      <vt:lpstr>Chapter 23 (Domain 3.7) Learning Objectives</vt:lpstr>
      <vt:lpstr>Identity</vt:lpstr>
      <vt:lpstr>Identity Provider (IdP)</vt:lpstr>
      <vt:lpstr>Attributes</vt:lpstr>
      <vt:lpstr>Certificates</vt:lpstr>
      <vt:lpstr>Tokens</vt:lpstr>
      <vt:lpstr>SSH Keys</vt:lpstr>
      <vt:lpstr>Smart Cards</vt:lpstr>
      <vt:lpstr>Account Types</vt:lpstr>
      <vt:lpstr>User Account</vt:lpstr>
      <vt:lpstr>User Account</vt:lpstr>
      <vt:lpstr>User Account</vt:lpstr>
      <vt:lpstr>Shared and Generic Accounts/Credentials</vt:lpstr>
      <vt:lpstr>Shared and Generic Accounts/Credentials</vt:lpstr>
      <vt:lpstr>Guest Accounts</vt:lpstr>
      <vt:lpstr>Service Accounts</vt:lpstr>
      <vt:lpstr>Account Policies</vt:lpstr>
      <vt:lpstr>Password Complexity</vt:lpstr>
      <vt:lpstr>Password History</vt:lpstr>
      <vt:lpstr>Password History</vt:lpstr>
      <vt:lpstr>Password Reuse</vt:lpstr>
      <vt:lpstr>Time of Day</vt:lpstr>
      <vt:lpstr>Network Location</vt:lpstr>
      <vt:lpstr>Geofencing</vt:lpstr>
      <vt:lpstr>Geotagging</vt:lpstr>
      <vt:lpstr>Geotagging</vt:lpstr>
    </vt:vector>
  </TitlesOfParts>
  <Company>MCCES BN Bravo Co DTS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Setup and Description</dc:title>
  <dc:subject>GBS(TGRS)</dc:subject>
  <dc:creator>Jimmie.Binford</dc:creator>
  <cp:keywords>GBS, RBM, Satellite</cp:keywords>
  <dc:description>This is a working presentation that can be updated readily to keep in tune with updates done to the Lesson Plan for GB.01.01 GBS Equipment Description and Setup.</dc:description>
  <cp:lastModifiedBy>Ken Hunnicutt</cp:lastModifiedBy>
  <cp:revision>276</cp:revision>
  <dcterms:created xsi:type="dcterms:W3CDTF">2007-03-12T15:36:22Z</dcterms:created>
  <dcterms:modified xsi:type="dcterms:W3CDTF">2022-09-19T13:15:26Z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  <property fmtid="{D5CDD505-2E9C-101B-9397-08002B2CF9AE}" pid="3" name="ContentTypeId">
    <vt:lpwstr>0x0101006D289C11AA0AB44595EC353BBA768739</vt:lpwstr>
  </property>
</Properties>
</file>