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56"/>
  </p:notesMasterIdLst>
  <p:sldIdLst>
    <p:sldId id="307" r:id="rId5"/>
    <p:sldId id="308"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355" r:id="rId51"/>
    <p:sldId id="356" r:id="rId52"/>
    <p:sldId id="357" r:id="rId53"/>
    <p:sldId id="358" r:id="rId54"/>
    <p:sldId id="359" r:id="rId5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6" autoAdjust="0"/>
    <p:restoredTop sz="88095" autoAdjust="0"/>
  </p:normalViewPr>
  <p:slideViewPr>
    <p:cSldViewPr>
      <p:cViewPr varScale="1">
        <p:scale>
          <a:sx n="75" d="100"/>
          <a:sy n="75" d="100"/>
        </p:scale>
        <p:origin x="1546" y="53"/>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889538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5800" y="5805488"/>
            <a:ext cx="7772400" cy="476250"/>
          </a:xfrm>
          <a:prstGeom prst="rect">
            <a:avLst/>
          </a:prstGeom>
          <a:noFill/>
          <a:ln w="9525">
            <a:noFill/>
            <a:miter lim="800000"/>
            <a:headEnd/>
            <a:tailEnd/>
          </a:ln>
        </p:spPr>
        <p:txBody>
          <a:bodyPr/>
          <a:lstStyle/>
          <a:p>
            <a:pPr algn="ctr"/>
            <a:r>
              <a:rPr lang="en-US" sz="2800" dirty="0">
                <a:latin typeface="Arial" charset="0"/>
                <a:cs typeface="Arial" charset="0"/>
              </a:rPr>
              <a:t>Chapter 24 </a:t>
            </a:r>
          </a:p>
          <a:p>
            <a:pPr algn="ctr"/>
            <a:r>
              <a:rPr lang="en-US" sz="2800" dirty="0">
                <a:latin typeface="Arial" charset="0"/>
                <a:cs typeface="Arial" charset="0"/>
              </a:rPr>
              <a:t>Implementing Authentication and Authorization</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Knowledge-based </a:t>
            </a:r>
            <a:br>
              <a:rPr lang="en-US" sz="3600" b="1" dirty="0"/>
            </a:br>
            <a:r>
              <a:rPr lang="en-US" sz="3600" b="1" dirty="0"/>
              <a:t>Authentication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i="1" dirty="0"/>
              <a:t>Knowledge-based authentication </a:t>
            </a:r>
            <a:r>
              <a:rPr lang="en-US" dirty="0"/>
              <a:t>is a method where the identity of a user is verified via a common set of knowledge.</a:t>
            </a:r>
          </a:p>
          <a:p>
            <a:endParaRPr lang="en-US" dirty="0"/>
          </a:p>
          <a:p>
            <a:r>
              <a:rPr lang="en-US" dirty="0"/>
              <a:t>The standard methodology associated with authentication is an identity and a common secret that are previously recorded in a system, and then upon later use verified by recall on the user’s part and lookup by the system. </a:t>
            </a:r>
          </a:p>
          <a:p>
            <a:endParaRPr lang="en-US" dirty="0"/>
          </a:p>
          <a:p>
            <a:r>
              <a:rPr lang="en-US" dirty="0"/>
              <a:t>Knowledge-based authentication relies on a set of knowledge that, while it may be available to many, is from such a vast set of information that the recall only will work for the user themselves.</a:t>
            </a:r>
          </a:p>
          <a:p>
            <a:endParaRPr lang="en-US" dirty="0"/>
          </a:p>
          <a:p>
            <a:pPr lvl="1"/>
            <a:r>
              <a:rPr lang="en-US" dirty="0"/>
              <a:t>Security questions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1375511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Authentication</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dirty="0"/>
              <a:t>Authentication protocols are the standardized methods used to provide authentication services, and in the case of wireless networks, these are provided remotely. </a:t>
            </a:r>
          </a:p>
          <a:p>
            <a:endParaRPr lang="en-US" dirty="0"/>
          </a:p>
          <a:p>
            <a:r>
              <a:rPr lang="en-US" dirty="0"/>
              <a:t>Wireless networks have a need for secure authentication protocols. The following sections cover several key authentication protocols and methods in use today.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587210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EAP</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b="1" dirty="0"/>
              <a:t>Extensible Authentication Protocol (EAP) </a:t>
            </a:r>
            <a:r>
              <a:rPr lang="en-US" dirty="0"/>
              <a:t>is a protocol for wireless networks that expands on authentication methods used by the Point-to-Point Protocol (PPP). </a:t>
            </a:r>
          </a:p>
          <a:p>
            <a:endParaRPr lang="en-US" dirty="0"/>
          </a:p>
          <a:p>
            <a:pPr lvl="1"/>
            <a:r>
              <a:rPr lang="en-US" dirty="0"/>
              <a:t>PPP is a protocol that was commonly used to directly connect devices to each other. </a:t>
            </a:r>
          </a:p>
          <a:p>
            <a:endParaRPr lang="en-US" dirty="0"/>
          </a:p>
          <a:p>
            <a:r>
              <a:rPr lang="en-US" dirty="0"/>
              <a:t>EAP is designed to support multiple authentication mechanisms, including tokens, smart cards, certificates, one-time passwords, and public key encryption authentication. </a:t>
            </a:r>
          </a:p>
          <a:p>
            <a:endParaRPr lang="en-US" dirty="0"/>
          </a:p>
          <a:p>
            <a:r>
              <a:rPr lang="en-US" dirty="0"/>
              <a:t>There are two key elements concerning EAP. </a:t>
            </a:r>
          </a:p>
          <a:p>
            <a:pPr lvl="1"/>
            <a:r>
              <a:rPr lang="en-US" dirty="0"/>
              <a:t>First, it is only a framework to secure the authentication process. </a:t>
            </a:r>
          </a:p>
          <a:p>
            <a:pPr lvl="1"/>
            <a:r>
              <a:rPr lang="en-US" dirty="0"/>
              <a:t>Second, it can support multiple methods and itself is not an actual encryption method.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1186775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PEAP</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b="1" dirty="0"/>
              <a:t>PEAP</a:t>
            </a:r>
            <a:r>
              <a:rPr lang="en-US" dirty="0"/>
              <a:t>, or </a:t>
            </a:r>
            <a:r>
              <a:rPr lang="en-US" b="1" dirty="0"/>
              <a:t>Protected EAP</a:t>
            </a:r>
            <a:r>
              <a:rPr lang="en-US" dirty="0"/>
              <a:t>, was developed to protect the EAP communication by encapsulating it with Transport Layer Security (TLS). </a:t>
            </a:r>
          </a:p>
          <a:p>
            <a:endParaRPr lang="en-US" dirty="0"/>
          </a:p>
          <a:p>
            <a:r>
              <a:rPr lang="en-US" dirty="0"/>
              <a:t>This is an open standard developed jointly by Cisco, Microsoft, and RSA. </a:t>
            </a:r>
          </a:p>
          <a:p>
            <a:endParaRPr lang="en-US" dirty="0"/>
          </a:p>
          <a:p>
            <a:r>
              <a:rPr lang="en-US" dirty="0"/>
              <a:t>EAP was designed assuming a secure communication channel. </a:t>
            </a:r>
          </a:p>
          <a:p>
            <a:endParaRPr lang="en-US" dirty="0"/>
          </a:p>
          <a:p>
            <a:r>
              <a:rPr lang="en-US" dirty="0"/>
              <a:t>PEAP provides that protection as part of the protocol via a TLS tunnel. </a:t>
            </a:r>
          </a:p>
          <a:p>
            <a:endParaRPr lang="en-US" dirty="0"/>
          </a:p>
          <a:p>
            <a:r>
              <a:rPr lang="en-US" dirty="0"/>
              <a:t>PEAP is widely supported by vendors for use over wireless networks.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621107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EAP-FAST</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The Wi-Fi Alliance added EAP-FAST to its list of supported protocols for WPA/WPA2 in 2010, and to WPA3 in 2018.</a:t>
            </a:r>
          </a:p>
          <a:p>
            <a:endParaRPr lang="en-US" dirty="0"/>
          </a:p>
          <a:p>
            <a:r>
              <a:rPr lang="en-US" b="1" dirty="0"/>
              <a:t>EAP-FAST (EAP Flexible Authentication via Secure Tunneling) </a:t>
            </a:r>
            <a:r>
              <a:rPr lang="en-US" dirty="0"/>
              <a:t>is described in RFC 4851 and proposed by Cisco to be a replacement for LEAP, a previous Cisco version of EAP.</a:t>
            </a:r>
          </a:p>
          <a:p>
            <a:endParaRPr lang="en-US" dirty="0"/>
          </a:p>
          <a:p>
            <a:r>
              <a:rPr lang="en-US" dirty="0"/>
              <a:t>It offers a lightweight tunneling protocol to enable authentication. </a:t>
            </a:r>
          </a:p>
          <a:p>
            <a:endParaRPr lang="en-US" dirty="0"/>
          </a:p>
          <a:p>
            <a:r>
              <a:rPr lang="en-US" dirty="0"/>
              <a:t>The distinguishing characteristic is the passing of a Protected Access Credential (PAC) that is used to establish a TLS tunnel through which client credentials are verified.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1830944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EAP-TLS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The Wi-Fi Alliance also added EAP-TLS to its list of supported protocols for WPA/WPA2 in 2010, and WPA3 was added in 2018.</a:t>
            </a:r>
          </a:p>
          <a:p>
            <a:endParaRPr lang="en-US" dirty="0"/>
          </a:p>
          <a:p>
            <a:r>
              <a:rPr lang="en-US" b="1" dirty="0"/>
              <a:t>EAP-TLS</a:t>
            </a:r>
            <a:r>
              <a:rPr lang="en-US" dirty="0"/>
              <a:t> is an IETF open standard (RFC 5216) that uses the TLS protocol to secure the authentication process. </a:t>
            </a:r>
          </a:p>
          <a:p>
            <a:endParaRPr lang="en-US" dirty="0"/>
          </a:p>
          <a:p>
            <a:r>
              <a:rPr lang="en-US" dirty="0"/>
              <a:t>EAP-TLS relies on TLS, an attempt to standardize the SSL structure to pass credentials. </a:t>
            </a:r>
          </a:p>
          <a:p>
            <a:endParaRPr lang="en-US" b="1" dirty="0">
              <a:solidFill>
                <a:srgbClr val="FF0000"/>
              </a:solidFill>
            </a:endParaRPr>
          </a:p>
          <a:p>
            <a:r>
              <a:rPr lang="en-US" b="1" dirty="0">
                <a:solidFill>
                  <a:srgbClr val="FF0000"/>
                </a:solidFill>
              </a:rPr>
              <a:t>This is still considered one of the most secure implementations, primarily because common implementations employ client-side certificates. </a:t>
            </a:r>
          </a:p>
          <a:p>
            <a:endParaRPr lang="en-US" dirty="0"/>
          </a:p>
          <a:p>
            <a:r>
              <a:rPr lang="en-US" dirty="0"/>
              <a:t>This means that an attacker must also possess the key for the client-side certificate to break the TLS channel.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432459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EAP-TTLS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The Wi-Fi Alliance also added EAP-TTLS to its list of supported protocols for WPA/WPA2 in 2010, and WPA3 in 2018. </a:t>
            </a:r>
          </a:p>
          <a:p>
            <a:endParaRPr lang="en-US" dirty="0"/>
          </a:p>
          <a:p>
            <a:r>
              <a:rPr lang="en-US" b="1" dirty="0"/>
              <a:t>EAP-TTLS</a:t>
            </a:r>
            <a:r>
              <a:rPr lang="en-US" dirty="0"/>
              <a:t> (the acronym stands for EAP–Tunneled TLS protocol) is a variant of the EAP-TLS protocol. </a:t>
            </a:r>
          </a:p>
          <a:p>
            <a:endParaRPr lang="en-US" dirty="0"/>
          </a:p>
          <a:p>
            <a:r>
              <a:rPr lang="en-US" dirty="0"/>
              <a:t>EAP-TTLS works much the same way as EAP-TLS, with the server authenticating to the client with a certificate, but the protocol tunnels the client side of the authentication, allowing the use of legacy authentication protocols:</a:t>
            </a:r>
          </a:p>
          <a:p>
            <a:pPr lvl="1"/>
            <a:r>
              <a:rPr lang="en-US" dirty="0"/>
              <a:t>PAP</a:t>
            </a:r>
          </a:p>
          <a:p>
            <a:pPr lvl="1"/>
            <a:r>
              <a:rPr lang="en-US" dirty="0"/>
              <a:t>CHAP</a:t>
            </a:r>
          </a:p>
          <a:p>
            <a:pPr lvl="1"/>
            <a:r>
              <a:rPr lang="en-US" dirty="0"/>
              <a:t>MS-CHAP</a:t>
            </a:r>
          </a:p>
          <a:p>
            <a:pPr lvl="1"/>
            <a:r>
              <a:rPr lang="en-US" dirty="0"/>
              <a:t>MS-CHAP-v2</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313180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Challenge-Handshake Authentication Protocol (CHAP)</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b="1" dirty="0"/>
              <a:t>Challenge-Handshake Authentication Protocol (CHAP) </a:t>
            </a:r>
            <a:r>
              <a:rPr lang="en-US" dirty="0"/>
              <a:t>is used to provide authentication across a point-to-point link using PPP. </a:t>
            </a:r>
          </a:p>
          <a:p>
            <a:endParaRPr lang="en-US" dirty="0"/>
          </a:p>
          <a:p>
            <a:r>
              <a:rPr lang="en-US" dirty="0"/>
              <a:t>In this protocol, authentication after the link has been established is not mandatory. </a:t>
            </a:r>
          </a:p>
          <a:p>
            <a:endParaRPr lang="en-US" dirty="0"/>
          </a:p>
          <a:p>
            <a:r>
              <a:rPr lang="en-US" dirty="0"/>
              <a:t>CHAP is designed to provide authentication periodically through the use of a challenge/response system sometimes described as a three-way handshake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3356684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Challenge-Handshake Authentication Protocol (CHAP)</a:t>
            </a:r>
            <a:endParaRPr lang="en-US" sz="4000" b="1"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pic>
        <p:nvPicPr>
          <p:cNvPr id="6" name="Picture 5">
            <a:extLst>
              <a:ext uri="{FF2B5EF4-FFF2-40B4-BE49-F238E27FC236}">
                <a16:creationId xmlns:a16="http://schemas.microsoft.com/office/drawing/2014/main" id="{3A808191-2E8C-4E6F-B359-77715610B0C9}"/>
              </a:ext>
            </a:extLst>
          </p:cNvPr>
          <p:cNvPicPr>
            <a:picLocks noChangeAspect="1"/>
          </p:cNvPicPr>
          <p:nvPr/>
        </p:nvPicPr>
        <p:blipFill>
          <a:blip r:embed="rId2"/>
          <a:stretch>
            <a:fillRect/>
          </a:stretch>
        </p:blipFill>
        <p:spPr>
          <a:xfrm>
            <a:off x="280771" y="2527099"/>
            <a:ext cx="8710829" cy="2349701"/>
          </a:xfrm>
          <a:prstGeom prst="rect">
            <a:avLst/>
          </a:prstGeom>
        </p:spPr>
      </p:pic>
    </p:spTree>
    <p:extLst>
      <p:ext uri="{BB962C8B-B14F-4D97-AF65-F5344CB8AC3E}">
        <p14:creationId xmlns:p14="http://schemas.microsoft.com/office/powerpoint/2010/main" val="2065682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Challenge-Handshake Authentication Protocol (CHAP)</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CHAP uses PPP, which supports three functions:</a:t>
            </a:r>
          </a:p>
          <a:p>
            <a:pPr lvl="1"/>
            <a:r>
              <a:rPr lang="en-US" dirty="0"/>
              <a:t>Encapsulate datagrams across serial links</a:t>
            </a:r>
          </a:p>
          <a:p>
            <a:pPr lvl="1"/>
            <a:r>
              <a:rPr lang="en-US" dirty="0"/>
              <a:t>Establish, configure, and test links using LCP (Link Control Protocol)</a:t>
            </a:r>
          </a:p>
          <a:p>
            <a:pPr lvl="1"/>
            <a:r>
              <a:rPr lang="en-US" dirty="0"/>
              <a:t>Establish and configure different network protocols using NCP (Network Control Protocol)</a:t>
            </a:r>
          </a:p>
          <a:p>
            <a:endParaRPr lang="en-US" dirty="0"/>
          </a:p>
          <a:p>
            <a:r>
              <a:rPr lang="en-US" dirty="0"/>
              <a:t>PPP supports two authentication protocols:</a:t>
            </a:r>
          </a:p>
          <a:p>
            <a:pPr lvl="1"/>
            <a:r>
              <a:rPr lang="en-US" dirty="0"/>
              <a:t>Password Authentication Protocol (PAP)</a:t>
            </a:r>
          </a:p>
          <a:p>
            <a:pPr lvl="1"/>
            <a:r>
              <a:rPr lang="en-US" dirty="0"/>
              <a:t>Challenge-Handshake Authentication Protocol (CHAP)</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1668499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010400" cy="1143000"/>
          </a:xfrm>
          <a:noFill/>
        </p:spPr>
        <p:txBody>
          <a:bodyPr>
            <a:noAutofit/>
          </a:bodyPr>
          <a:lstStyle/>
          <a:p>
            <a:pPr eaLnBrk="1" hangingPunct="1"/>
            <a:r>
              <a:rPr lang="en-US" sz="3600" b="1" dirty="0"/>
              <a:t>Chapter 24 (Domain 3.8)</a:t>
            </a:r>
            <a:br>
              <a:rPr lang="en-US" sz="3600" b="1" dirty="0"/>
            </a:br>
            <a:r>
              <a:rPr lang="en-US" sz="3600" b="1" dirty="0"/>
              <a:t>Learning Objectives</a:t>
            </a:r>
            <a:endParaRPr lang="en-US" sz="3600" dirty="0">
              <a:latin typeface="Arial" charset="0"/>
              <a:cs typeface="Arial" charset="0"/>
            </a:endParaRPr>
          </a:p>
        </p:txBody>
      </p:sp>
      <p:sp>
        <p:nvSpPr>
          <p:cNvPr id="4" name="Rectangle 3"/>
          <p:cNvSpPr>
            <a:spLocks noGrp="1" noChangeArrowheads="1"/>
          </p:cNvSpPr>
          <p:nvPr>
            <p:ph idx="1"/>
          </p:nvPr>
        </p:nvSpPr>
        <p:spPr>
          <a:xfrm>
            <a:off x="457200" y="1752600"/>
            <a:ext cx="8229600" cy="457200"/>
          </a:xfrm>
        </p:spPr>
        <p:txBody>
          <a:bodyPr>
            <a:normAutofit/>
          </a:bodyPr>
          <a:lstStyle/>
          <a:p>
            <a:r>
              <a:rPr lang="en-US" sz="2400" dirty="0"/>
              <a:t>Implement authentication and authorization solutions.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504C79E7-1691-B74E-AB1B-E5B7F10AC476}"/>
              </a:ext>
            </a:extLst>
          </p:cNvPr>
          <p:cNvSpPr txBox="1">
            <a:spLocks/>
          </p:cNvSpPr>
          <p:nvPr/>
        </p:nvSpPr>
        <p:spPr bwMode="auto">
          <a:xfrm>
            <a:off x="838200" y="2195512"/>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0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t>Authentication management</a:t>
            </a:r>
          </a:p>
          <a:p>
            <a:pPr lvl="1"/>
            <a:r>
              <a:rPr lang="en-US" sz="2300" dirty="0"/>
              <a:t>Password keys</a:t>
            </a:r>
          </a:p>
          <a:p>
            <a:pPr lvl="1"/>
            <a:r>
              <a:rPr lang="en-US" sz="2300" dirty="0"/>
              <a:t>Password vaults</a:t>
            </a:r>
          </a:p>
          <a:p>
            <a:pPr lvl="1"/>
            <a:r>
              <a:rPr lang="en-US" sz="2300" dirty="0"/>
              <a:t>TPM</a:t>
            </a:r>
          </a:p>
          <a:p>
            <a:pPr lvl="1"/>
            <a:r>
              <a:rPr lang="en-US" sz="2300" dirty="0"/>
              <a:t>HSM</a:t>
            </a:r>
          </a:p>
          <a:p>
            <a:pPr lvl="1"/>
            <a:r>
              <a:rPr lang="en-US" sz="2300" dirty="0"/>
              <a:t>Knowledge-based authentication</a:t>
            </a:r>
          </a:p>
          <a:p>
            <a:r>
              <a:rPr lang="en-US" sz="2300" b="1" dirty="0"/>
              <a:t>Authentication/authorization</a:t>
            </a:r>
          </a:p>
          <a:p>
            <a:pPr lvl="1"/>
            <a:r>
              <a:rPr lang="en-US" sz="2300" dirty="0"/>
              <a:t>EAP</a:t>
            </a:r>
          </a:p>
          <a:p>
            <a:pPr lvl="1"/>
            <a:r>
              <a:rPr lang="en-US" sz="2300" dirty="0"/>
              <a:t>Challenge-Handshake Authentication Protocol (CHAP)</a:t>
            </a:r>
          </a:p>
          <a:p>
            <a:pPr lvl="1"/>
            <a:r>
              <a:rPr lang="en-US" sz="2300" dirty="0"/>
              <a:t>Password Authentication Protocol (PAP)</a:t>
            </a:r>
          </a:p>
          <a:p>
            <a:pPr lvl="1"/>
            <a:r>
              <a:rPr lang="en-US" sz="2300" dirty="0"/>
              <a:t>802.1X</a:t>
            </a:r>
          </a:p>
          <a:p>
            <a:pPr lvl="1"/>
            <a:r>
              <a:rPr lang="en-US" sz="2300" dirty="0"/>
              <a:t>RADIUS</a:t>
            </a:r>
          </a:p>
          <a:p>
            <a:pPr lvl="1"/>
            <a:r>
              <a:rPr lang="en-US" sz="2300" dirty="0"/>
              <a:t>Single Sign On (SSO)</a:t>
            </a:r>
          </a:p>
          <a:p>
            <a:pPr lvl="1"/>
            <a:r>
              <a:rPr lang="en-US" sz="2300" dirty="0"/>
              <a:t>Security Assertion Markup Language (SAML)</a:t>
            </a:r>
          </a:p>
          <a:p>
            <a:endParaRPr lang="en-US" dirty="0"/>
          </a:p>
        </p:txBody>
      </p:sp>
      <p:sp>
        <p:nvSpPr>
          <p:cNvPr id="3" name="Content Placeholder 6">
            <a:extLst>
              <a:ext uri="{FF2B5EF4-FFF2-40B4-BE49-F238E27FC236}">
                <a16:creationId xmlns:a16="http://schemas.microsoft.com/office/drawing/2014/main" id="{9B37E8CE-4595-2C49-C19F-5945B25F80D3}"/>
              </a:ext>
            </a:extLst>
          </p:cNvPr>
          <p:cNvSpPr txBox="1">
            <a:spLocks/>
          </p:cNvSpPr>
          <p:nvPr/>
        </p:nvSpPr>
        <p:spPr>
          <a:xfrm>
            <a:off x="4871720" y="2209800"/>
            <a:ext cx="4038600" cy="4525963"/>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600" dirty="0"/>
              <a:t>Terminal Access Controller Access Control System Plus (TACACS+)</a:t>
            </a:r>
          </a:p>
          <a:p>
            <a:pPr lvl="1"/>
            <a:r>
              <a:rPr lang="en-US" sz="1600" dirty="0"/>
              <a:t>OAuth</a:t>
            </a:r>
          </a:p>
          <a:p>
            <a:pPr lvl="1"/>
            <a:r>
              <a:rPr lang="en-US" sz="1600" dirty="0"/>
              <a:t>OpenID</a:t>
            </a:r>
          </a:p>
          <a:p>
            <a:pPr lvl="1"/>
            <a:r>
              <a:rPr lang="en-US" sz="1600" dirty="0"/>
              <a:t>Kerberos</a:t>
            </a:r>
          </a:p>
          <a:p>
            <a:r>
              <a:rPr lang="en-US" sz="1600" b="1" dirty="0"/>
              <a:t>Access control schemes</a:t>
            </a:r>
          </a:p>
          <a:p>
            <a:pPr lvl="1"/>
            <a:r>
              <a:rPr lang="en-US" sz="1600" dirty="0"/>
              <a:t>Attribute-Based Access Control (ABAC)</a:t>
            </a:r>
          </a:p>
          <a:p>
            <a:pPr lvl="1"/>
            <a:r>
              <a:rPr lang="en-US" sz="1600" dirty="0"/>
              <a:t>Role-based access control (RBAC)</a:t>
            </a:r>
          </a:p>
          <a:p>
            <a:pPr lvl="1"/>
            <a:r>
              <a:rPr lang="en-US" sz="1600" dirty="0"/>
              <a:t>Rule-based access control (RBAC)</a:t>
            </a:r>
          </a:p>
          <a:p>
            <a:pPr lvl="1"/>
            <a:r>
              <a:rPr lang="en-US" sz="1600" dirty="0"/>
              <a:t>Mandatory Access Control (MAC)</a:t>
            </a:r>
          </a:p>
          <a:p>
            <a:pPr lvl="1"/>
            <a:r>
              <a:rPr lang="en-US" sz="1600" dirty="0"/>
              <a:t>Discretionary Access Control (DAC)</a:t>
            </a:r>
          </a:p>
          <a:p>
            <a:pPr lvl="1"/>
            <a:r>
              <a:rPr lang="en-US" sz="1600" dirty="0"/>
              <a:t>Conditional access</a:t>
            </a:r>
          </a:p>
          <a:p>
            <a:pPr lvl="1"/>
            <a:r>
              <a:rPr lang="en-US" sz="1600" dirty="0"/>
              <a:t>Privileged access management</a:t>
            </a:r>
          </a:p>
          <a:p>
            <a:pPr lvl="1"/>
            <a:r>
              <a:rPr lang="en-US" sz="1600" dirty="0"/>
              <a:t>File system permissions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Password Authentication Protocol (PAP)</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b="1" dirty="0"/>
              <a:t>Password Authentication Protocol (PAP) </a:t>
            </a:r>
            <a:r>
              <a:rPr lang="en-US" dirty="0"/>
              <a:t>authentication involves a two-way handshake in which the username and password are sent across the link in clear text. </a:t>
            </a:r>
          </a:p>
          <a:p>
            <a:endParaRPr lang="en-US" dirty="0"/>
          </a:p>
          <a:p>
            <a:r>
              <a:rPr lang="en-US" dirty="0"/>
              <a:t>PAP authentication does not provide any protection against playback and line sniffing. </a:t>
            </a:r>
          </a:p>
          <a:p>
            <a:endParaRPr lang="en-US" dirty="0"/>
          </a:p>
          <a:p>
            <a:r>
              <a:rPr lang="en-US" dirty="0"/>
              <a:t>PAP is a cleartext authentication protocol and hence is subject to interception. </a:t>
            </a:r>
          </a:p>
          <a:p>
            <a:endParaRPr lang="en-US" dirty="0"/>
          </a:p>
          <a:p>
            <a:r>
              <a:rPr lang="en-US" dirty="0"/>
              <a:t>CHAP uses a challenge/response handshake protocol to secure the channel.</a:t>
            </a:r>
          </a:p>
          <a:p>
            <a:endParaRPr lang="en-US" dirty="0"/>
          </a:p>
          <a:p>
            <a:r>
              <a:rPr lang="en-US" dirty="0">
                <a:solidFill>
                  <a:srgbClr val="FF0000"/>
                </a:solidFill>
              </a:rPr>
              <a:t>PAP is now a deprecated standard.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2880626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802.1X</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b="1" dirty="0"/>
              <a:t>802.1X</a:t>
            </a:r>
            <a:r>
              <a:rPr lang="en-US" dirty="0"/>
              <a:t> is an authentication standard that supports </a:t>
            </a:r>
            <a:r>
              <a:rPr lang="en-US" b="1" dirty="0"/>
              <a:t>port-based authentication </a:t>
            </a:r>
            <a:r>
              <a:rPr lang="en-US" dirty="0"/>
              <a:t>services between a user and an authorization device, such as an edge router. </a:t>
            </a:r>
          </a:p>
          <a:p>
            <a:endParaRPr lang="en-US" dirty="0"/>
          </a:p>
          <a:p>
            <a:r>
              <a:rPr lang="en-US" dirty="0"/>
              <a:t>802.1X is commonly used on wireless access points as a port-based authentication service prior to admission to the wireless network. </a:t>
            </a:r>
          </a:p>
          <a:p>
            <a:endParaRPr lang="en-US" dirty="0"/>
          </a:p>
          <a:p>
            <a:r>
              <a:rPr lang="en-US" dirty="0"/>
              <a:t>802.1X over wireless uses either 802.11i or an EAP-based protocol, such as EAP-TLS or PEAP-TLS.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2499990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RADIUS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b="1" dirty="0"/>
              <a:t>Remote Authentication Dial-In User Service (RADIUS) </a:t>
            </a:r>
            <a:r>
              <a:rPr lang="en-US" dirty="0"/>
              <a:t>is a protocol that was developed as an AAA protocol.</a:t>
            </a:r>
          </a:p>
          <a:p>
            <a:endParaRPr lang="en-US" dirty="0"/>
          </a:p>
          <a:p>
            <a:r>
              <a:rPr lang="en-US" dirty="0"/>
              <a:t>The IETF AAA Working Group has proposed extensions to RADIUS (RFC 2882) and a replacement protocol called Diameter (RFC 7075).</a:t>
            </a:r>
          </a:p>
          <a:p>
            <a:endParaRPr lang="en-US" dirty="0"/>
          </a:p>
          <a:p>
            <a:r>
              <a:rPr lang="en-US" dirty="0"/>
              <a:t>RADIUS is designed as a connectionless protocol utilizing User Datagram Protocol (UDP) as its transport-level protocol. Connection-type issues, such as timeouts, are handled by the RADIUS application instead of the transport layer. </a:t>
            </a:r>
          </a:p>
          <a:p>
            <a:endParaRPr lang="en-US" dirty="0"/>
          </a:p>
          <a:p>
            <a:r>
              <a:rPr lang="en-US" dirty="0"/>
              <a:t>RADIUS utilizes UDP ports 1812 for authentication and authorization and 1813 for accounting functions.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1249151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RADIUS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b="1" dirty="0"/>
              <a:t>RADIUS</a:t>
            </a:r>
            <a:r>
              <a:rPr lang="en-US" dirty="0"/>
              <a:t> is a client/server protocol. The RADIUS client is typically a network access server (NAS). </a:t>
            </a:r>
          </a:p>
          <a:p>
            <a:endParaRPr lang="en-US" dirty="0"/>
          </a:p>
          <a:p>
            <a:r>
              <a:rPr lang="en-US" dirty="0"/>
              <a:t>The RADIUS server is a process or daemon running on a Linux or Windows Server machine. </a:t>
            </a:r>
          </a:p>
          <a:p>
            <a:endParaRPr lang="en-US" dirty="0"/>
          </a:p>
          <a:p>
            <a:r>
              <a:rPr lang="en-US" dirty="0"/>
              <a:t>Communications between a RADIUS client (NAS) and RADIUS server are encrypted using a shared secret that is manually configured into each entity and not shared over a connection.</a:t>
            </a:r>
          </a:p>
          <a:p>
            <a:endParaRPr lang="en-US" dirty="0"/>
          </a:p>
          <a:p>
            <a:r>
              <a:rPr lang="en-US" dirty="0"/>
              <a:t>The communications between a user (typically a PC) and the RADIUS client are subject to compromise. </a:t>
            </a:r>
          </a:p>
          <a:p>
            <a:endParaRPr lang="en-US" dirty="0"/>
          </a:p>
          <a:p>
            <a:r>
              <a:rPr lang="en-US" dirty="0"/>
              <a:t>This is important to note because if the user’s machine (the PC) is not the RADIUS client (the NAS), then communications between the PC and the NAS are typically not encrypted and are passed in the clear.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594084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Single Sign-On (SSO)</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b="1" dirty="0"/>
              <a:t>Single sign-on (SSO) </a:t>
            </a:r>
            <a:r>
              <a:rPr lang="en-US" dirty="0"/>
              <a:t>is a form of authentication that involves the transferring of credentials between systems. </a:t>
            </a:r>
          </a:p>
          <a:p>
            <a:endParaRPr lang="en-US" dirty="0"/>
          </a:p>
          <a:p>
            <a:r>
              <a:rPr lang="en-US" dirty="0"/>
              <a:t>As more and more systems are combined in daily use, users are forced to have multiple sets of credentials. </a:t>
            </a:r>
          </a:p>
          <a:p>
            <a:endParaRPr lang="en-US" dirty="0"/>
          </a:p>
          <a:p>
            <a:r>
              <a:rPr lang="en-US" dirty="0"/>
              <a:t>A user may have to log in to three, four, five, or even more systems every day just to do her job. </a:t>
            </a:r>
          </a:p>
          <a:p>
            <a:endParaRPr lang="en-US" dirty="0"/>
          </a:p>
          <a:p>
            <a:r>
              <a:rPr lang="en-US" dirty="0"/>
              <a:t>Single sign-on allows a user to transfer her credentials so that logging in to one system acts to log her in to all of them. </a:t>
            </a:r>
          </a:p>
          <a:p>
            <a:endParaRPr lang="en-US" dirty="0"/>
          </a:p>
          <a:p>
            <a:r>
              <a:rPr lang="en-US" dirty="0"/>
              <a:t>This has the advantage of reducing login hassles for the user. It also has the disadvantage of combining the authentication systems in such a way that if one login is compromised, then all the user’s logins are compromised.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3381377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Security Assertion Markup Language (SAML)</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b="1" dirty="0"/>
              <a:t>Security Assertion Markup Language (SAML) </a:t>
            </a:r>
            <a:r>
              <a:rPr lang="en-US" dirty="0"/>
              <a:t>is a single sign-on capability used for web applications to ensure user identities can be shared and are protected. </a:t>
            </a:r>
          </a:p>
          <a:p>
            <a:endParaRPr lang="en-US" dirty="0"/>
          </a:p>
          <a:p>
            <a:r>
              <a:rPr lang="en-US" dirty="0"/>
              <a:t>It defines standards for exchanging authentication and authorization data between security domains. </a:t>
            </a:r>
          </a:p>
          <a:p>
            <a:endParaRPr lang="en-US" dirty="0"/>
          </a:p>
          <a:p>
            <a:r>
              <a:rPr lang="en-US" dirty="0"/>
              <a:t>It is becoming increasingly important with cloud-based solutions and with Software as a Service (SaaS) applications, as it ensures interoperability across identity providers.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2559089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Security Assertion Markup Language (SAML)</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SAML is an XML-based protocol that uses security tokens and assertions to pass information about a “principal” (typically an end user) to a SAML authority (an “identity provider” or IdP) and the service provider (SP).</a:t>
            </a:r>
          </a:p>
          <a:p>
            <a:endParaRPr lang="en-US" dirty="0"/>
          </a:p>
          <a:p>
            <a:r>
              <a:rPr lang="en-US" dirty="0"/>
              <a:t>The principal requests a service from the SP, which then requests and obtains an identity assertion from the IdP. </a:t>
            </a:r>
          </a:p>
          <a:p>
            <a:endParaRPr lang="en-US" dirty="0"/>
          </a:p>
          <a:p>
            <a:r>
              <a:rPr lang="en-US" dirty="0"/>
              <a:t>The SP can then grant access or perform the requested service for the principal.</a:t>
            </a:r>
          </a:p>
          <a:p>
            <a:endParaRPr lang="en-US" dirty="0"/>
          </a:p>
          <a:p>
            <a:r>
              <a:rPr lang="en-US" dirty="0"/>
              <a:t>By allowing identity providers to pass on credentials to service providers, SAML allows you log in too many different websites using one set of credentials.</a:t>
            </a:r>
          </a:p>
          <a:p>
            <a:endParaRPr lang="en-US" dirty="0"/>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3326077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Terminal Access Controller Access Control System Plus (TACACS+)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The </a:t>
            </a:r>
            <a:r>
              <a:rPr lang="en-US" b="1" dirty="0"/>
              <a:t>Terminal Access Controller Access Control System Plus (TACACS+) </a:t>
            </a:r>
            <a:r>
              <a:rPr lang="en-US" dirty="0"/>
              <a:t>protocol is the current generation of the TACACS family. </a:t>
            </a:r>
          </a:p>
          <a:p>
            <a:endParaRPr lang="en-US" dirty="0"/>
          </a:p>
          <a:p>
            <a:r>
              <a:rPr lang="en-US" dirty="0"/>
              <a:t>TACACS+ has extended attribute control and accounting processes.</a:t>
            </a:r>
          </a:p>
          <a:p>
            <a:endParaRPr lang="en-US" dirty="0"/>
          </a:p>
          <a:p>
            <a:r>
              <a:rPr lang="en-US" dirty="0"/>
              <a:t>One of the fundamental design aspects is the separation of authentication, authorization, and accounting in this protocol. </a:t>
            </a:r>
          </a:p>
          <a:p>
            <a:endParaRPr lang="en-US" dirty="0"/>
          </a:p>
          <a:p>
            <a:r>
              <a:rPr lang="en-US" dirty="0"/>
              <a:t>TACACS+ uses TCP as its transport protocol, typically operating over TCP port 49. This port is used for the login process. </a:t>
            </a:r>
          </a:p>
          <a:p>
            <a:endParaRPr lang="en-US" dirty="0"/>
          </a:p>
          <a:p>
            <a:r>
              <a:rPr lang="en-US" dirty="0"/>
              <a:t>Both UDP and TCP port 49 are reserved for the TACACS+ login host protocol.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140659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OAuth</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b="1" dirty="0"/>
              <a:t>OAuth (Open Authorization) </a:t>
            </a:r>
            <a:r>
              <a:rPr lang="en-US" dirty="0"/>
              <a:t>is an open protocol that allows secure, token-based authorization on the Internet from web, mobile, and desktop applications via a simple and standard method. </a:t>
            </a:r>
          </a:p>
          <a:p>
            <a:endParaRPr lang="en-US" dirty="0"/>
          </a:p>
          <a:p>
            <a:r>
              <a:rPr lang="en-US" dirty="0"/>
              <a:t>OAuth is used by companies such as Google, Facebook, Microsoft, and Twitter to permit users to share information about their accounts with third-party applications or websites.</a:t>
            </a:r>
          </a:p>
          <a:p>
            <a:endParaRPr lang="en-US" dirty="0"/>
          </a:p>
          <a:p>
            <a:r>
              <a:rPr lang="en-US" dirty="0"/>
              <a:t>OAuth’s main strength is that it can be used by an external partner site to allow access to protected data without having to re-authenticate the user.</a:t>
            </a:r>
          </a:p>
          <a:p>
            <a:endParaRPr lang="en-US" dirty="0"/>
          </a:p>
          <a:p>
            <a:r>
              <a:rPr lang="en-US" dirty="0"/>
              <a:t>OAuth was created to remove the need for users to share their passwords with third-party applications, instead substituting a token.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Tree>
    <p:extLst>
      <p:ext uri="{BB962C8B-B14F-4D97-AF65-F5344CB8AC3E}">
        <p14:creationId xmlns:p14="http://schemas.microsoft.com/office/powerpoint/2010/main" val="1831973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OpenID</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b="1" dirty="0"/>
              <a:t>OpenID</a:t>
            </a:r>
            <a:r>
              <a:rPr lang="en-US" dirty="0"/>
              <a:t> is a simple identity layer on top of the OAuth 2.0 protocol.</a:t>
            </a:r>
          </a:p>
          <a:p>
            <a:endParaRPr lang="en-US" dirty="0"/>
          </a:p>
          <a:p>
            <a:r>
              <a:rPr lang="en-US" dirty="0"/>
              <a:t>OpenID allows clients of all types, including mobile, JavaScript, and web-based clients, to request and receive information about authenticated sessions and end users.</a:t>
            </a:r>
          </a:p>
          <a:p>
            <a:endParaRPr lang="en-US" dirty="0"/>
          </a:p>
          <a:p>
            <a:r>
              <a:rPr lang="en-US" dirty="0"/>
              <a:t>OpenID is intended to make the process of proving who you are easier.</a:t>
            </a:r>
          </a:p>
          <a:p>
            <a:endParaRPr lang="en-US" dirty="0"/>
          </a:p>
          <a:p>
            <a:r>
              <a:rPr lang="en-US" dirty="0"/>
              <a:t>To do authorization, a second process is needed, and OpenID is commonly paired with OAuth 2.0.</a:t>
            </a:r>
          </a:p>
          <a:p>
            <a:endParaRPr lang="en-US" dirty="0"/>
          </a:p>
          <a:p>
            <a:r>
              <a:rPr lang="en-US" dirty="0"/>
              <a:t>OpenID was created for federated authentication that lets a third party, such as Google or Facebook, authenticate your users for you, by using accounts that the users already have.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3364578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latin typeface="Arial" charset="0"/>
                <a:cs typeface="Arial" charset="0"/>
              </a:rPr>
              <a:t>Authentication</a:t>
            </a:r>
            <a:br>
              <a:rPr lang="en-US" sz="4000" b="1" dirty="0">
                <a:latin typeface="Arial" charset="0"/>
                <a:cs typeface="Arial" charset="0"/>
              </a:rPr>
            </a:br>
            <a:r>
              <a:rPr lang="en-US" sz="4000" b="1" dirty="0">
                <a:latin typeface="Arial" charset="0"/>
                <a:cs typeface="Arial" charset="0"/>
              </a:rPr>
              <a:t>Management</a:t>
            </a:r>
          </a:p>
        </p:txBody>
      </p:sp>
      <p:sp>
        <p:nvSpPr>
          <p:cNvPr id="4" name="Rectangle 3"/>
          <p:cNvSpPr>
            <a:spLocks noGrp="1" noChangeArrowheads="1"/>
          </p:cNvSpPr>
          <p:nvPr>
            <p:ph idx="1"/>
          </p:nvPr>
        </p:nvSpPr>
        <p:spPr>
          <a:xfrm>
            <a:off x="152400" y="1752600"/>
            <a:ext cx="8763000" cy="4830762"/>
          </a:xfrm>
        </p:spPr>
        <p:txBody>
          <a:bodyPr>
            <a:normAutofit fontScale="92500" lnSpcReduction="10000"/>
          </a:bodyPr>
          <a:lstStyle/>
          <a:p>
            <a:r>
              <a:rPr lang="en-US" b="1" dirty="0"/>
              <a:t>Authentication</a:t>
            </a:r>
            <a:r>
              <a:rPr lang="en-US" dirty="0"/>
              <a:t> is one of the foundational elements of establishing and maintaining security. </a:t>
            </a:r>
          </a:p>
          <a:p>
            <a:endParaRPr lang="en-US" dirty="0"/>
          </a:p>
          <a:p>
            <a:r>
              <a:rPr lang="en-US" i="1" dirty="0"/>
              <a:t>Authentication management </a:t>
            </a:r>
            <a:r>
              <a:rPr lang="en-US" dirty="0"/>
              <a:t>is achieved through a combination of hardware and software elements, including passwords, password keys, vaults, Trusted Platform Module (TPM) and hardware security module (HSM) solutions, as well as alternative authentication methods such as knowledge-based systems.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Tree>
    <p:extLst>
      <p:ext uri="{BB962C8B-B14F-4D97-AF65-F5344CB8AC3E}">
        <p14:creationId xmlns:p14="http://schemas.microsoft.com/office/powerpoint/2010/main" val="445981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Kerberos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Developed as part of MIT’s project Athena, </a:t>
            </a:r>
            <a:r>
              <a:rPr lang="en-US" b="1" dirty="0"/>
              <a:t>Kerberos</a:t>
            </a:r>
            <a:r>
              <a:rPr lang="en-US" dirty="0"/>
              <a:t> is a network authentication protocol designed for a client/server environment.</a:t>
            </a:r>
          </a:p>
          <a:p>
            <a:endParaRPr lang="en-US" dirty="0"/>
          </a:p>
          <a:p>
            <a:r>
              <a:rPr lang="en-US" dirty="0"/>
              <a:t>Kerberos securely passes a symmetric key over an insecure network using the Needham-Schroeder symmetric key protocol. </a:t>
            </a:r>
          </a:p>
          <a:p>
            <a:endParaRPr lang="en-US" dirty="0"/>
          </a:p>
          <a:p>
            <a:r>
              <a:rPr lang="en-US" dirty="0"/>
              <a:t>Kerberos is built around the idea of a trusted third party, termed a </a:t>
            </a:r>
            <a:r>
              <a:rPr lang="en-US" b="1" dirty="0"/>
              <a:t>key distribution center (KDC), </a:t>
            </a:r>
            <a:r>
              <a:rPr lang="en-US" dirty="0"/>
              <a:t>which consists of two logically separate parts: an </a:t>
            </a:r>
            <a:r>
              <a:rPr lang="en-US" b="1" dirty="0"/>
              <a:t>authentication server (AS) </a:t>
            </a:r>
            <a:r>
              <a:rPr lang="en-US" dirty="0"/>
              <a:t>and a </a:t>
            </a:r>
            <a:r>
              <a:rPr lang="en-US" b="1" dirty="0"/>
              <a:t>ticket-granting server (TGS). </a:t>
            </a:r>
          </a:p>
          <a:p>
            <a:endParaRPr lang="en-US" dirty="0"/>
          </a:p>
          <a:p>
            <a:r>
              <a:rPr lang="en-US" dirty="0"/>
              <a:t>Kerberos communicates via “tickets” that serve to prove the identity of users.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3864437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Kerberos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Named after Kerberos, the three-headed dog of Greek mythology, Kerberos is designed to work across the Internet, an inherently insecure environment. </a:t>
            </a:r>
          </a:p>
          <a:p>
            <a:endParaRPr lang="en-US" dirty="0"/>
          </a:p>
          <a:p>
            <a:r>
              <a:rPr lang="en-US" dirty="0"/>
              <a:t>Kerberos uses strong encryption so that a client can prove its identity to a server, and the server can in turn authenticate itself to the client.</a:t>
            </a:r>
          </a:p>
          <a:p>
            <a:endParaRPr lang="en-US" dirty="0"/>
          </a:p>
          <a:p>
            <a:r>
              <a:rPr lang="en-US" dirty="0"/>
              <a:t>A complete Kerberos environment is referred to as a Kerberos realm. </a:t>
            </a:r>
          </a:p>
          <a:p>
            <a:endParaRPr lang="en-US" dirty="0"/>
          </a:p>
          <a:p>
            <a:r>
              <a:rPr lang="en-US" dirty="0"/>
              <a:t>The Kerberos server contains user IDs and hashed passwords for all users that will have authorizations to realm services. </a:t>
            </a:r>
          </a:p>
          <a:p>
            <a:endParaRPr lang="en-US" dirty="0"/>
          </a:p>
          <a:p>
            <a:r>
              <a:rPr lang="en-US" dirty="0"/>
              <a:t>The Kerberos server also has shared secret keys with every server to which it will grant access tickets.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641957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Kerberos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Autofit/>
          </a:bodyPr>
          <a:lstStyle/>
          <a:p>
            <a:r>
              <a:rPr lang="en-US" sz="1700" dirty="0"/>
              <a:t>The basis for authentication in a Kerberos environment is the </a:t>
            </a:r>
            <a:r>
              <a:rPr lang="en-US" sz="1700" b="1" dirty="0"/>
              <a:t>ticket</a:t>
            </a:r>
            <a:r>
              <a:rPr lang="en-US" sz="1700" dirty="0"/>
              <a:t>. </a:t>
            </a:r>
          </a:p>
          <a:p>
            <a:endParaRPr lang="en-US" sz="1700" dirty="0"/>
          </a:p>
          <a:p>
            <a:r>
              <a:rPr lang="en-US" sz="1700" dirty="0"/>
              <a:t>Tickets are used in a two-step process with the client. </a:t>
            </a:r>
          </a:p>
          <a:p>
            <a:endParaRPr lang="en-US" sz="1700" dirty="0"/>
          </a:p>
          <a:p>
            <a:r>
              <a:rPr lang="en-US" sz="1700" dirty="0"/>
              <a:t>The first ticket is a ticket-granting ticket (TGT) issued by the AS to a requesting client. </a:t>
            </a:r>
          </a:p>
          <a:p>
            <a:endParaRPr lang="en-US" sz="1700" dirty="0"/>
          </a:p>
          <a:p>
            <a:r>
              <a:rPr lang="en-US" sz="1700" dirty="0"/>
              <a:t>The client can then present this ticket to the Kerberos server with a request for a ticket to access a specific server. </a:t>
            </a:r>
          </a:p>
          <a:p>
            <a:endParaRPr lang="en-US" sz="1700" dirty="0"/>
          </a:p>
          <a:p>
            <a:r>
              <a:rPr lang="en-US" sz="1700" dirty="0"/>
              <a:t>This client-to-server ticket is used to gain access to a server’s service in the realm. </a:t>
            </a:r>
          </a:p>
          <a:p>
            <a:endParaRPr lang="en-US" sz="1700" dirty="0"/>
          </a:p>
          <a:p>
            <a:r>
              <a:rPr lang="en-US" sz="1700" dirty="0"/>
              <a:t>Since the entire session can be encrypted, this will eliminate the inherently insecure transmission of items such as a password that can be intercepted on the network. </a:t>
            </a:r>
          </a:p>
          <a:p>
            <a:endParaRPr lang="en-US" sz="1700" dirty="0"/>
          </a:p>
          <a:p>
            <a:r>
              <a:rPr lang="en-US" sz="1700" dirty="0"/>
              <a:t>Tickets are time-stamped and have a lifetime, so attempting to reuse a ticket will not be successful.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32</a:t>
            </a:fld>
            <a:endParaRPr lang="en-US" dirty="0"/>
          </a:p>
        </p:txBody>
      </p:sp>
    </p:spTree>
    <p:extLst>
      <p:ext uri="{BB962C8B-B14F-4D97-AF65-F5344CB8AC3E}">
        <p14:creationId xmlns:p14="http://schemas.microsoft.com/office/powerpoint/2010/main" val="2360781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Kerberos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pPr marL="0" indent="0">
              <a:buNone/>
            </a:pPr>
            <a:r>
              <a:rPr lang="en-US" dirty="0"/>
              <a:t>The steps involved in Kerberos authentication are as follows:</a:t>
            </a:r>
          </a:p>
          <a:p>
            <a:pPr marL="0" indent="0">
              <a:buNone/>
            </a:pPr>
            <a:endParaRPr lang="en-US" dirty="0"/>
          </a:p>
          <a:p>
            <a:pPr marL="514350" indent="-514350">
              <a:buFont typeface="+mj-lt"/>
              <a:buAutoNum type="arabicPeriod"/>
            </a:pPr>
            <a:r>
              <a:rPr lang="en-US" dirty="0"/>
              <a:t>The user presents credentials and requests a ticket from the Key Distribution Server (KDS).</a:t>
            </a:r>
          </a:p>
          <a:p>
            <a:pPr marL="514350" indent="-514350">
              <a:buFont typeface="+mj-lt"/>
              <a:buAutoNum type="arabicPeriod"/>
            </a:pPr>
            <a:endParaRPr lang="en-US" dirty="0"/>
          </a:p>
          <a:p>
            <a:pPr marL="514350" indent="-514350">
              <a:buFont typeface="+mj-lt"/>
              <a:buAutoNum type="arabicPeriod"/>
            </a:pPr>
            <a:r>
              <a:rPr lang="en-US" dirty="0"/>
              <a:t>The KDS verifies credentials and issues a TGT.</a:t>
            </a:r>
          </a:p>
          <a:p>
            <a:pPr marL="514350" indent="-514350">
              <a:buFont typeface="+mj-lt"/>
              <a:buAutoNum type="arabicPeriod"/>
            </a:pPr>
            <a:endParaRPr lang="en-US" dirty="0"/>
          </a:p>
          <a:p>
            <a:pPr marL="514350" indent="-514350">
              <a:buFont typeface="+mj-lt"/>
              <a:buAutoNum type="arabicPeriod"/>
            </a:pPr>
            <a:r>
              <a:rPr lang="en-US" dirty="0"/>
              <a:t>The user presents a TGT and request for service to the KDS.</a:t>
            </a:r>
          </a:p>
          <a:p>
            <a:pPr marL="514350" indent="-514350">
              <a:buFont typeface="+mj-lt"/>
              <a:buAutoNum type="arabicPeriod"/>
            </a:pPr>
            <a:endParaRPr lang="en-US" dirty="0"/>
          </a:p>
          <a:p>
            <a:pPr marL="514350" indent="-514350">
              <a:buFont typeface="+mj-lt"/>
              <a:buAutoNum type="arabicPeriod"/>
            </a:pPr>
            <a:r>
              <a:rPr lang="en-US" dirty="0"/>
              <a:t>The KDS verifies authorization and issues a client-to-server ticket.</a:t>
            </a:r>
          </a:p>
          <a:p>
            <a:pPr marL="514350" indent="-514350">
              <a:buFont typeface="+mj-lt"/>
              <a:buAutoNum type="arabicPeriod"/>
            </a:pPr>
            <a:endParaRPr lang="en-US" dirty="0"/>
          </a:p>
          <a:p>
            <a:pPr marL="514350" indent="-514350">
              <a:buFont typeface="+mj-lt"/>
              <a:buAutoNum type="arabicPeriod"/>
            </a:pPr>
            <a:r>
              <a:rPr lang="en-US" dirty="0"/>
              <a:t>The user presents a request and a client-to-server ticket to the desired service.</a:t>
            </a:r>
          </a:p>
          <a:p>
            <a:pPr marL="514350" indent="-514350">
              <a:buFont typeface="+mj-lt"/>
              <a:buAutoNum type="arabicPeriod"/>
            </a:pPr>
            <a:endParaRPr lang="en-US" dirty="0"/>
          </a:p>
          <a:p>
            <a:pPr marL="514350" indent="-514350">
              <a:buFont typeface="+mj-lt"/>
              <a:buAutoNum type="arabicPeriod"/>
            </a:pPr>
            <a:r>
              <a:rPr lang="en-US" dirty="0"/>
              <a:t>If the client-to-server ticket is valid, service is granted to the client.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33</a:t>
            </a:fld>
            <a:endParaRPr lang="en-US" dirty="0"/>
          </a:p>
        </p:txBody>
      </p:sp>
    </p:spTree>
    <p:extLst>
      <p:ext uri="{BB962C8B-B14F-4D97-AF65-F5344CB8AC3E}">
        <p14:creationId xmlns:p14="http://schemas.microsoft.com/office/powerpoint/2010/main" val="2271836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Access Control Schemes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10000"/>
          </a:bodyPr>
          <a:lstStyle/>
          <a:p>
            <a:r>
              <a:rPr lang="en-US" dirty="0"/>
              <a:t>The term access control describes a variety of protection schemes.</a:t>
            </a:r>
          </a:p>
          <a:p>
            <a:endParaRPr lang="en-US" b="1" i="1" dirty="0"/>
          </a:p>
          <a:p>
            <a:r>
              <a:rPr lang="en-US" b="1" i="1" dirty="0"/>
              <a:t>Access</a:t>
            </a:r>
            <a:r>
              <a:rPr lang="en-US" dirty="0"/>
              <a:t> is the ability of a subject (such as an individual or a process running on a computer system) to interact with an object (such as a file or hardware device). </a:t>
            </a:r>
          </a:p>
          <a:p>
            <a:endParaRPr lang="en-US" b="1" i="1" dirty="0"/>
          </a:p>
          <a:p>
            <a:r>
              <a:rPr lang="en-US" b="1" i="1" dirty="0"/>
              <a:t>Authentication</a:t>
            </a:r>
            <a:r>
              <a:rPr lang="en-US" dirty="0"/>
              <a:t>, on the other hand, deals with verifying the identity of a subject.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34</a:t>
            </a:fld>
            <a:endParaRPr lang="en-US" dirty="0"/>
          </a:p>
        </p:txBody>
      </p:sp>
    </p:spTree>
    <p:extLst>
      <p:ext uri="{BB962C8B-B14F-4D97-AF65-F5344CB8AC3E}">
        <p14:creationId xmlns:p14="http://schemas.microsoft.com/office/powerpoint/2010/main" val="4266919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Access Control Matrix</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599"/>
            <a:ext cx="8763000" cy="3886201"/>
          </a:xfrm>
        </p:spPr>
        <p:txBody>
          <a:bodyPr>
            <a:normAutofit fontScale="77500" lnSpcReduction="20000"/>
          </a:bodyPr>
          <a:lstStyle/>
          <a:p>
            <a:r>
              <a:rPr lang="en-US" dirty="0"/>
              <a:t>Access controls can be implemented in several ways. </a:t>
            </a:r>
          </a:p>
          <a:p>
            <a:endParaRPr lang="en-US" dirty="0"/>
          </a:p>
          <a:p>
            <a:r>
              <a:rPr lang="en-US" dirty="0"/>
              <a:t>An </a:t>
            </a:r>
            <a:r>
              <a:rPr lang="en-US" i="1" dirty="0"/>
              <a:t>access control matrix </a:t>
            </a:r>
            <a:r>
              <a:rPr lang="en-US" dirty="0"/>
              <a:t>provides the simplest framework for illustrating the process.</a:t>
            </a:r>
          </a:p>
          <a:p>
            <a:endParaRPr lang="en-US" dirty="0"/>
          </a:p>
          <a:p>
            <a:r>
              <a:rPr lang="en-US" dirty="0"/>
              <a:t>In this matrix, the system is keeping track of two processes, two files, and one hardware device. Process 1 can read both File 1 and File 2 but can write only to File 1. Process 1 cannot access Process 2, but Process 2 can execute Process 1. Both processes have the ability to write to the printer.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35</a:t>
            </a:fld>
            <a:endParaRPr lang="en-US" dirty="0"/>
          </a:p>
        </p:txBody>
      </p:sp>
      <p:pic>
        <p:nvPicPr>
          <p:cNvPr id="2" name="Picture 1">
            <a:extLst>
              <a:ext uri="{FF2B5EF4-FFF2-40B4-BE49-F238E27FC236}">
                <a16:creationId xmlns:a16="http://schemas.microsoft.com/office/drawing/2014/main" id="{6E8FE44B-4060-4699-B6CA-CD4FFAFEE27A}"/>
              </a:ext>
            </a:extLst>
          </p:cNvPr>
          <p:cNvPicPr>
            <a:picLocks noChangeAspect="1"/>
          </p:cNvPicPr>
          <p:nvPr/>
        </p:nvPicPr>
        <p:blipFill>
          <a:blip r:embed="rId2"/>
          <a:stretch>
            <a:fillRect/>
          </a:stretch>
        </p:blipFill>
        <p:spPr>
          <a:xfrm>
            <a:off x="493422" y="5458880"/>
            <a:ext cx="8157155" cy="1018120"/>
          </a:xfrm>
          <a:prstGeom prst="rect">
            <a:avLst/>
          </a:prstGeom>
        </p:spPr>
      </p:pic>
    </p:spTree>
    <p:extLst>
      <p:ext uri="{BB962C8B-B14F-4D97-AF65-F5344CB8AC3E}">
        <p14:creationId xmlns:p14="http://schemas.microsoft.com/office/powerpoint/2010/main" val="505012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Access Control List (ACL)</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599"/>
            <a:ext cx="8763000" cy="3352801"/>
          </a:xfrm>
        </p:spPr>
        <p:txBody>
          <a:bodyPr>
            <a:normAutofit fontScale="85000" lnSpcReduction="10000"/>
          </a:bodyPr>
          <a:lstStyle/>
          <a:p>
            <a:r>
              <a:rPr lang="en-US" dirty="0"/>
              <a:t>An ACL is nothing more than a list that contains the subjects that have access rights to a particular object. </a:t>
            </a:r>
          </a:p>
          <a:p>
            <a:r>
              <a:rPr lang="en-US" dirty="0"/>
              <a:t>The list identifies not only the subject, but the specific access granted to the subject for the object. </a:t>
            </a:r>
          </a:p>
          <a:p>
            <a:r>
              <a:rPr lang="en-US" dirty="0"/>
              <a:t>Typical types of access include read, write, and execute, as indicated in the sample access control matrix.</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36</a:t>
            </a:fld>
            <a:endParaRPr lang="en-US" dirty="0"/>
          </a:p>
        </p:txBody>
      </p:sp>
      <p:pic>
        <p:nvPicPr>
          <p:cNvPr id="3" name="Picture 2">
            <a:extLst>
              <a:ext uri="{FF2B5EF4-FFF2-40B4-BE49-F238E27FC236}">
                <a16:creationId xmlns:a16="http://schemas.microsoft.com/office/drawing/2014/main" id="{7DDDA407-D54A-42B0-AF37-F41CD471AA11}"/>
              </a:ext>
            </a:extLst>
          </p:cNvPr>
          <p:cNvPicPr>
            <a:picLocks noChangeAspect="1"/>
          </p:cNvPicPr>
          <p:nvPr/>
        </p:nvPicPr>
        <p:blipFill>
          <a:blip r:embed="rId2"/>
          <a:stretch>
            <a:fillRect/>
          </a:stretch>
        </p:blipFill>
        <p:spPr>
          <a:xfrm>
            <a:off x="2316284" y="4614491"/>
            <a:ext cx="4511431" cy="2091109"/>
          </a:xfrm>
          <a:prstGeom prst="rect">
            <a:avLst/>
          </a:prstGeom>
        </p:spPr>
      </p:pic>
    </p:spTree>
    <p:extLst>
      <p:ext uri="{BB962C8B-B14F-4D97-AF65-F5344CB8AC3E}">
        <p14:creationId xmlns:p14="http://schemas.microsoft.com/office/powerpoint/2010/main" val="1133409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200" b="1" dirty="0"/>
              <a:t>Attribute-Based Access Control (ABAC)</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i="1" dirty="0"/>
              <a:t>Attribute-Based Access Control (ABAC)</a:t>
            </a:r>
            <a:r>
              <a:rPr lang="en-US" dirty="0"/>
              <a:t> is a form of access control based on attributes. </a:t>
            </a:r>
          </a:p>
          <a:p>
            <a:endParaRPr lang="en-US" dirty="0"/>
          </a:p>
          <a:p>
            <a:r>
              <a:rPr lang="en-US" dirty="0"/>
              <a:t>These attributes can be in a wide variety of forms, such as user attributes, resource or object attributes, and environmental attributes. </a:t>
            </a:r>
          </a:p>
          <a:p>
            <a:endParaRPr lang="en-US" dirty="0"/>
          </a:p>
          <a:p>
            <a:r>
              <a:rPr lang="en-US" dirty="0"/>
              <a:t>For instance, a doctor can access medical records, but only for patients to which she is assigned, or only when she is on shift.</a:t>
            </a:r>
          </a:p>
          <a:p>
            <a:endParaRPr lang="en-US" dirty="0"/>
          </a:p>
          <a:p>
            <a:r>
              <a:rPr lang="en-US" dirty="0"/>
              <a:t>The ABAC process of authorization evaluates specific rules and policies against attributes associated with a subject or object. </a:t>
            </a:r>
          </a:p>
          <a:p>
            <a:endParaRPr lang="en-US" dirty="0"/>
          </a:p>
          <a:p>
            <a:r>
              <a:rPr lang="en-US" dirty="0"/>
              <a:t>ABAC is often used in large enterprises that use a federated structure. </a:t>
            </a:r>
          </a:p>
          <a:p>
            <a:endParaRPr lang="en-US" dirty="0"/>
          </a:p>
          <a:p>
            <a:r>
              <a:rPr lang="en-US" dirty="0"/>
              <a:t>It is somewhat more complicated and costly to implement than other access control models.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37</a:t>
            </a:fld>
            <a:endParaRPr lang="en-US" dirty="0"/>
          </a:p>
        </p:txBody>
      </p:sp>
    </p:spTree>
    <p:extLst>
      <p:ext uri="{BB962C8B-B14F-4D97-AF65-F5344CB8AC3E}">
        <p14:creationId xmlns:p14="http://schemas.microsoft.com/office/powerpoint/2010/main" val="1741665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Role-Based Access Control</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ACLs can be cumbersome and can take time to administer properly. Another access control mechanism that has been attracting increased attention is </a:t>
            </a:r>
            <a:r>
              <a:rPr lang="en-US" b="1" i="1" dirty="0"/>
              <a:t>Role-Based Access Control (RBAC)</a:t>
            </a:r>
            <a:r>
              <a:rPr lang="en-US" b="1" dirty="0"/>
              <a:t>. </a:t>
            </a:r>
          </a:p>
          <a:p>
            <a:endParaRPr lang="en-US" dirty="0"/>
          </a:p>
          <a:p>
            <a:r>
              <a:rPr lang="en-US" dirty="0"/>
              <a:t>In this scheme, instead of each user being assigned specific access permissions for the objects associated with the computer system or network, each user is assigned a set of roles that he or she may perform. </a:t>
            </a:r>
          </a:p>
          <a:p>
            <a:endParaRPr lang="en-US" dirty="0"/>
          </a:p>
          <a:p>
            <a:r>
              <a:rPr lang="en-US" dirty="0"/>
              <a:t>The roles are in turn assigned the access permissions necessary to perform the tasks associated with those roles. </a:t>
            </a:r>
          </a:p>
          <a:p>
            <a:endParaRPr lang="en-US" dirty="0"/>
          </a:p>
          <a:p>
            <a:r>
              <a:rPr lang="en-US" dirty="0"/>
              <a:t>Users will thus be granted permissions to objects in terms of the specific duties they must perform—not according to a security classification associated with individual objects.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38</a:t>
            </a:fld>
            <a:endParaRPr lang="en-US" dirty="0"/>
          </a:p>
        </p:txBody>
      </p:sp>
    </p:spTree>
    <p:extLst>
      <p:ext uri="{BB962C8B-B14F-4D97-AF65-F5344CB8AC3E}">
        <p14:creationId xmlns:p14="http://schemas.microsoft.com/office/powerpoint/2010/main" val="660012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Rule-Based Access Control</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lnSpcReduction="10000"/>
          </a:bodyPr>
          <a:lstStyle/>
          <a:p>
            <a:r>
              <a:rPr lang="en-US" sz="2800" b="1" dirty="0"/>
              <a:t>Rule-Based Access Control (RBAC) </a:t>
            </a:r>
            <a:r>
              <a:rPr lang="en-US" sz="2800" dirty="0"/>
              <a:t>also uses objects such as ACLs to help determine whether or not access should be granted. </a:t>
            </a:r>
          </a:p>
          <a:p>
            <a:endParaRPr lang="en-US" sz="2800" dirty="0"/>
          </a:p>
          <a:p>
            <a:r>
              <a:rPr lang="en-US" sz="2800" dirty="0"/>
              <a:t>In this case, a series of rules is contained in the ACL, and the determination of whether to grant access will be made based on these rules.</a:t>
            </a:r>
          </a:p>
          <a:p>
            <a:endParaRPr lang="en-US" sz="2800" dirty="0"/>
          </a:p>
          <a:p>
            <a:r>
              <a:rPr lang="en-US" sz="2800" dirty="0"/>
              <a:t>Rule-based access control can actually be used in addition to or as a method of implementing other access control methods.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39</a:t>
            </a:fld>
            <a:endParaRPr lang="en-US" dirty="0"/>
          </a:p>
        </p:txBody>
      </p:sp>
    </p:spTree>
    <p:extLst>
      <p:ext uri="{BB962C8B-B14F-4D97-AF65-F5344CB8AC3E}">
        <p14:creationId xmlns:p14="http://schemas.microsoft.com/office/powerpoint/2010/main" val="2398658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Password Keys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Passwords represent a secret between a user and an authentication system. </a:t>
            </a:r>
          </a:p>
          <a:p>
            <a:endParaRPr lang="en-US" dirty="0"/>
          </a:p>
          <a:p>
            <a:r>
              <a:rPr lang="en-US" dirty="0"/>
              <a:t>One of the challenges in maintaining passwords is for a user to have a system that maintains passwords, as secrets, and does so securely. </a:t>
            </a:r>
          </a:p>
          <a:p>
            <a:endParaRPr lang="en-US" dirty="0"/>
          </a:p>
          <a:p>
            <a:r>
              <a:rPr lang="en-US" dirty="0"/>
              <a:t>The usual method involves managing the group of passwords collectively via a password manager solution, which encrypts the passwords with a key. </a:t>
            </a:r>
          </a:p>
          <a:p>
            <a:endParaRPr lang="en-US" dirty="0"/>
          </a:p>
          <a:p>
            <a:r>
              <a:rPr lang="en-US" dirty="0"/>
              <a:t>This password key represents the access pathway to the passwords and changes the myriad of different passwords, which can be unique for every site or use, into a single secret represented by the password key. </a:t>
            </a:r>
          </a:p>
          <a:p>
            <a:endParaRPr lang="en-US" dirty="0"/>
          </a:p>
          <a:p>
            <a:r>
              <a:rPr lang="en-US" dirty="0"/>
              <a:t>The user maintains the secrecy of the password key, and the password manager manages the other passwords.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2651160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Mandatory Access Control</a:t>
            </a:r>
            <a:br>
              <a:rPr lang="en-US" sz="4000" b="1" dirty="0"/>
            </a:br>
            <a:r>
              <a:rPr lang="en-US" sz="4000" b="1" dirty="0"/>
              <a:t>(MAC)</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A less frequently employed system for restricting access is </a:t>
            </a:r>
            <a:r>
              <a:rPr lang="en-US" b="1" dirty="0"/>
              <a:t>Mandatory Access Control (MAC). </a:t>
            </a:r>
          </a:p>
          <a:p>
            <a:endParaRPr lang="en-US" dirty="0"/>
          </a:p>
          <a:p>
            <a:r>
              <a:rPr lang="en-US" dirty="0"/>
              <a:t>This system, generally used only in environments in which different levels of security classifications exist, is much more restrictive regarding what a user is allowed to do.</a:t>
            </a:r>
          </a:p>
          <a:p>
            <a:endParaRPr lang="en-US" dirty="0"/>
          </a:p>
          <a:p>
            <a:r>
              <a:rPr lang="en-US" dirty="0"/>
              <a:t>Mandatory Access Control is “a means of restricting access to objects based on the sensitivity (as represented by a label) of the information contained in the objects and the formal authorization (i.e., clearance) of subjects to access information of such sensitivity.” </a:t>
            </a:r>
          </a:p>
          <a:p>
            <a:endParaRPr lang="en-US" dirty="0"/>
          </a:p>
          <a:p>
            <a:r>
              <a:rPr lang="en-US" dirty="0"/>
              <a:t>In this case, the owner or subject can’t determine whether access is to be granted to another subject; it is the job of the operating system to decide.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40</a:t>
            </a:fld>
            <a:endParaRPr lang="en-US" dirty="0"/>
          </a:p>
        </p:txBody>
      </p:sp>
    </p:spTree>
    <p:extLst>
      <p:ext uri="{BB962C8B-B14F-4D97-AF65-F5344CB8AC3E}">
        <p14:creationId xmlns:p14="http://schemas.microsoft.com/office/powerpoint/2010/main" val="2911026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Mandatory Access Control</a:t>
            </a:r>
            <a:br>
              <a:rPr lang="en-US" sz="4000" b="1" dirty="0"/>
            </a:br>
            <a:r>
              <a:rPr lang="en-US" sz="4000" b="1" dirty="0"/>
              <a:t>(MAC)</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In MAC, the security mechanism controls access to all objects, and individual subjects cannot change that access. </a:t>
            </a:r>
          </a:p>
          <a:p>
            <a:endParaRPr lang="en-US" dirty="0"/>
          </a:p>
          <a:p>
            <a:r>
              <a:rPr lang="en-US" dirty="0"/>
              <a:t>The key here is the label attached to every subject and object. The label will identify the level of classification for that object and the level to which the subject is entitled. </a:t>
            </a:r>
          </a:p>
          <a:p>
            <a:endParaRPr lang="en-US" dirty="0"/>
          </a:p>
          <a:p>
            <a:r>
              <a:rPr lang="en-US" dirty="0"/>
              <a:t>Think of SIPR</a:t>
            </a:r>
          </a:p>
          <a:p>
            <a:r>
              <a:rPr lang="en-US" dirty="0"/>
              <a:t>Designed for the military classification systems.</a:t>
            </a:r>
          </a:p>
          <a:p>
            <a:pPr lvl="1"/>
            <a:r>
              <a:rPr lang="en-US" dirty="0"/>
              <a:t>Top Secret</a:t>
            </a:r>
          </a:p>
          <a:p>
            <a:pPr lvl="1"/>
            <a:r>
              <a:rPr lang="en-US" dirty="0"/>
              <a:t>Secret</a:t>
            </a:r>
          </a:p>
          <a:p>
            <a:pPr lvl="1"/>
            <a:r>
              <a:rPr lang="en-US" dirty="0"/>
              <a:t>Confidential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41</a:t>
            </a:fld>
            <a:endParaRPr lang="en-US" dirty="0"/>
          </a:p>
        </p:txBody>
      </p:sp>
    </p:spTree>
    <p:extLst>
      <p:ext uri="{BB962C8B-B14F-4D97-AF65-F5344CB8AC3E}">
        <p14:creationId xmlns:p14="http://schemas.microsoft.com/office/powerpoint/2010/main" val="709417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Discretionary Access Control (DAC)</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b="1" dirty="0"/>
              <a:t>DAC</a:t>
            </a:r>
            <a:r>
              <a:rPr lang="en-US" dirty="0"/>
              <a:t>s are “a means of restricting access to objects based on the identity of subjects and/or groups to which they belong. </a:t>
            </a:r>
          </a:p>
          <a:p>
            <a:endParaRPr lang="en-US" dirty="0"/>
          </a:p>
          <a:p>
            <a:r>
              <a:rPr lang="en-US" dirty="0"/>
              <a:t>The controls are discretionary in the sense that a subject with a certain access permission is capable of passing that permission (perhaps indirectly) on to any other subject.”</a:t>
            </a:r>
          </a:p>
          <a:p>
            <a:endParaRPr lang="en-US" dirty="0"/>
          </a:p>
          <a:p>
            <a:r>
              <a:rPr lang="en-US" dirty="0"/>
              <a:t>The owner of an object can decide which other subjects can have access to the object and what specific access they can have. </a:t>
            </a:r>
          </a:p>
          <a:p>
            <a:endParaRPr lang="en-US" dirty="0"/>
          </a:p>
          <a:p>
            <a:r>
              <a:rPr lang="en-US" dirty="0"/>
              <a:t>Think of NIPR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42</a:t>
            </a:fld>
            <a:endParaRPr lang="en-US" dirty="0"/>
          </a:p>
        </p:txBody>
      </p:sp>
    </p:spTree>
    <p:extLst>
      <p:ext uri="{BB962C8B-B14F-4D97-AF65-F5344CB8AC3E}">
        <p14:creationId xmlns:p14="http://schemas.microsoft.com/office/powerpoint/2010/main" val="1906768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Conditional Access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lnSpcReduction="10000"/>
          </a:bodyPr>
          <a:lstStyle/>
          <a:p>
            <a:r>
              <a:rPr lang="en-US" dirty="0"/>
              <a:t>Conditional access is an access control scheme where specific conditions are examined before access is given. </a:t>
            </a:r>
          </a:p>
          <a:p>
            <a:endParaRPr lang="en-US" dirty="0"/>
          </a:p>
          <a:p>
            <a:r>
              <a:rPr lang="en-US" dirty="0"/>
              <a:t>A condition could be the user location when accessing resources.</a:t>
            </a:r>
          </a:p>
          <a:p>
            <a:endParaRPr lang="en-US" dirty="0"/>
          </a:p>
          <a:p>
            <a:r>
              <a:rPr lang="en-US" dirty="0"/>
              <a:t>Based on “</a:t>
            </a:r>
            <a:r>
              <a:rPr lang="en-US" b="1" dirty="0"/>
              <a:t>If</a:t>
            </a:r>
            <a:r>
              <a:rPr lang="en-US" dirty="0"/>
              <a:t> {condition} </a:t>
            </a:r>
            <a:r>
              <a:rPr lang="en-US" b="1" dirty="0"/>
              <a:t>then</a:t>
            </a:r>
            <a:r>
              <a:rPr lang="en-US" dirty="0"/>
              <a:t> {action}” statements.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43</a:t>
            </a:fld>
            <a:endParaRPr lang="en-US" dirty="0"/>
          </a:p>
        </p:txBody>
      </p:sp>
    </p:spTree>
    <p:extLst>
      <p:ext uri="{BB962C8B-B14F-4D97-AF65-F5344CB8AC3E}">
        <p14:creationId xmlns:p14="http://schemas.microsoft.com/office/powerpoint/2010/main" val="9217179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200" b="1" dirty="0"/>
              <a:t>Privileged Access Management</a:t>
            </a:r>
            <a:br>
              <a:rPr lang="en-US" sz="3200" b="1" dirty="0"/>
            </a:br>
            <a:r>
              <a:rPr lang="en-US" sz="3200" b="1" dirty="0"/>
              <a:t>(PAM)</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Privileged accounts are any accounts with greater-than-normal user access. </a:t>
            </a:r>
          </a:p>
          <a:p>
            <a:endParaRPr lang="en-US" dirty="0"/>
          </a:p>
          <a:p>
            <a:r>
              <a:rPr lang="en-US" dirty="0"/>
              <a:t>Privileged accounts are typically root- or administrative-level accounts and represent risk in that they are unlimited in their powers. </a:t>
            </a:r>
          </a:p>
          <a:p>
            <a:endParaRPr lang="en-US" dirty="0"/>
          </a:p>
          <a:p>
            <a:r>
              <a:rPr lang="en-US" dirty="0"/>
              <a:t>These accounts require regular real-time monitoring, if at all possible, and should always be monitored when operating remotely. </a:t>
            </a:r>
          </a:p>
          <a:p>
            <a:endParaRPr lang="en-US" dirty="0"/>
          </a:p>
          <a:p>
            <a:r>
              <a:rPr lang="en-US" dirty="0"/>
              <a:t>Administrators may need to perform tasks via a remote session in certain scenarios, but when they do, they first need to identify the purpose and get approval.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44</a:t>
            </a:fld>
            <a:endParaRPr lang="en-US" dirty="0"/>
          </a:p>
        </p:txBody>
      </p:sp>
    </p:spTree>
    <p:extLst>
      <p:ext uri="{BB962C8B-B14F-4D97-AF65-F5344CB8AC3E}">
        <p14:creationId xmlns:p14="http://schemas.microsoft.com/office/powerpoint/2010/main" val="13175650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Privileged Access Management</a:t>
            </a:r>
            <a:br>
              <a:rPr lang="en-US" sz="4000" b="1" dirty="0"/>
            </a:br>
            <a:r>
              <a:rPr lang="en-US" sz="4000" b="1" dirty="0"/>
              <a:t>(PAM)</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Privileged access management is a combination of the policies, procedures, and technologies for controlling access to and use of elevated or privileged accounts. </a:t>
            </a:r>
          </a:p>
          <a:p>
            <a:endParaRPr lang="en-US" dirty="0"/>
          </a:p>
          <a:p>
            <a:r>
              <a:rPr lang="en-US" dirty="0"/>
              <a:t>This enables the organization to log and control privileged access across the entire environment. </a:t>
            </a:r>
          </a:p>
          <a:p>
            <a:endParaRPr lang="en-US" dirty="0"/>
          </a:p>
          <a:p>
            <a:r>
              <a:rPr lang="en-US" dirty="0"/>
              <a:t>The primary purpose is to limit the attack surface that these accounts have, and to minimize exposure based on current operational needs and conditions.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45</a:t>
            </a:fld>
            <a:endParaRPr lang="en-US" dirty="0"/>
          </a:p>
        </p:txBody>
      </p:sp>
    </p:spTree>
    <p:extLst>
      <p:ext uri="{BB962C8B-B14F-4D97-AF65-F5344CB8AC3E}">
        <p14:creationId xmlns:p14="http://schemas.microsoft.com/office/powerpoint/2010/main" val="16058548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File System Permissions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Files need security on systems, to prevent unauthorized access and unauthorized alterations. </a:t>
            </a:r>
          </a:p>
          <a:p>
            <a:endParaRPr lang="en-US" dirty="0"/>
          </a:p>
          <a:p>
            <a:r>
              <a:rPr lang="en-US" dirty="0"/>
              <a:t>File system security is the set of mechanisms and processes employed to ensure this critical function. </a:t>
            </a:r>
          </a:p>
          <a:p>
            <a:endParaRPr lang="en-US" dirty="0"/>
          </a:p>
          <a:p>
            <a:r>
              <a:rPr lang="en-US" dirty="0"/>
              <a:t>You need a file system capable of supporting user-level access differentiation—something NTFS does but FAT32 does not.</a:t>
            </a:r>
          </a:p>
          <a:p>
            <a:endParaRPr lang="en-US" dirty="0"/>
          </a:p>
          <a:p>
            <a:r>
              <a:rPr lang="en-US" dirty="0"/>
              <a:t>Next, you need to have a functioning access control model—MAC, DAC, ABAC, or other, as previously described in this chapter. </a:t>
            </a:r>
          </a:p>
          <a:p>
            <a:endParaRPr lang="en-US" dirty="0"/>
          </a:p>
          <a:p>
            <a:r>
              <a:rPr lang="en-US" dirty="0"/>
              <a:t>Then you need a system to apply the users’ permissions to the files, which can be handled by the OS, although administering and maintaining this can be a challenge.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46</a:t>
            </a:fld>
            <a:endParaRPr lang="en-US" dirty="0"/>
          </a:p>
        </p:txBody>
      </p:sp>
    </p:spTree>
    <p:extLst>
      <p:ext uri="{BB962C8B-B14F-4D97-AF65-F5344CB8AC3E}">
        <p14:creationId xmlns:p14="http://schemas.microsoft.com/office/powerpoint/2010/main" val="1946702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File System Permissions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If multiple users share a computer system, the system administrator likely needs to control who is allowed to do what when it comes to viewing, using, or changing system resources. </a:t>
            </a:r>
          </a:p>
          <a:p>
            <a:endParaRPr lang="en-US" i="1" dirty="0"/>
          </a:p>
          <a:p>
            <a:r>
              <a:rPr lang="en-US" i="1" dirty="0"/>
              <a:t>Permissions</a:t>
            </a:r>
            <a:r>
              <a:rPr lang="en-US" dirty="0"/>
              <a:t> control what a user is allowed to do with objects on a system, and </a:t>
            </a:r>
            <a:r>
              <a:rPr lang="en-US" i="1" dirty="0"/>
              <a:t>rights</a:t>
            </a:r>
            <a:r>
              <a:rPr lang="en-US" dirty="0"/>
              <a:t> define the actions a user can perform on the system itself. </a:t>
            </a:r>
          </a:p>
          <a:p>
            <a:endParaRPr lang="en-US" dirty="0"/>
          </a:p>
          <a:p>
            <a:r>
              <a:rPr lang="en-US" dirty="0"/>
              <a:t>Permissions can be applied to a specific user or group to control that user or group’s ability to view, modify, access, use, or delete resources such as folders and files.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47</a:t>
            </a:fld>
            <a:endParaRPr lang="en-US" dirty="0"/>
          </a:p>
        </p:txBody>
      </p:sp>
    </p:spTree>
    <p:extLst>
      <p:ext uri="{BB962C8B-B14F-4D97-AF65-F5344CB8AC3E}">
        <p14:creationId xmlns:p14="http://schemas.microsoft.com/office/powerpoint/2010/main" val="16116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File System Permissions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The basic categories of NTFS permissions are as follows:</a:t>
            </a:r>
          </a:p>
          <a:p>
            <a:pPr lvl="1"/>
            <a:r>
              <a:rPr lang="en-US" b="1" dirty="0"/>
              <a:t>Full Control</a:t>
            </a:r>
            <a:r>
              <a:rPr lang="en-US" dirty="0"/>
              <a:t>  A user/group can change permissions on the folder/file, take ownership if someone else owns the folder/file, delete subfolders and files, and perform actions permitted by all other NTFS folder permissions.</a:t>
            </a:r>
          </a:p>
          <a:p>
            <a:pPr lvl="1"/>
            <a:endParaRPr lang="en-US" dirty="0"/>
          </a:p>
          <a:p>
            <a:pPr lvl="1"/>
            <a:r>
              <a:rPr lang="en-US" b="1" dirty="0"/>
              <a:t>Modify</a:t>
            </a:r>
            <a:r>
              <a:rPr lang="en-US" dirty="0"/>
              <a:t>  A user/group can view and modify files/folders and their properties, can delete and add files/folders, and can delete properties from or add properties to a file/folder.</a:t>
            </a:r>
          </a:p>
          <a:p>
            <a:pPr lvl="1"/>
            <a:endParaRPr lang="en-US" dirty="0"/>
          </a:p>
          <a:p>
            <a:pPr lvl="1"/>
            <a:r>
              <a:rPr lang="en-US" b="1" dirty="0"/>
              <a:t>Read &amp; Execute</a:t>
            </a:r>
            <a:r>
              <a:rPr lang="en-US" dirty="0"/>
              <a:t>  A user/group can view the file/folder and can execute scripts and executables, but they cannot make any changes (files/folders are read-only).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48</a:t>
            </a:fld>
            <a:endParaRPr lang="en-US" dirty="0"/>
          </a:p>
        </p:txBody>
      </p:sp>
    </p:spTree>
    <p:extLst>
      <p:ext uri="{BB962C8B-B14F-4D97-AF65-F5344CB8AC3E}">
        <p14:creationId xmlns:p14="http://schemas.microsoft.com/office/powerpoint/2010/main" val="8734395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File System Permissions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20000"/>
          </a:bodyPr>
          <a:lstStyle/>
          <a:p>
            <a:r>
              <a:rPr lang="en-US" dirty="0"/>
              <a:t>The basic categories of NTFS permissions are as follows (cont.):</a:t>
            </a:r>
          </a:p>
          <a:p>
            <a:pPr lvl="1"/>
            <a:r>
              <a:rPr lang="en-US" b="1" dirty="0"/>
              <a:t>List Folder Contents</a:t>
            </a:r>
            <a:r>
              <a:rPr lang="en-US" dirty="0"/>
              <a:t>  A user/group can list only what is inside the folder (applies to folders only).</a:t>
            </a:r>
          </a:p>
          <a:p>
            <a:pPr lvl="1"/>
            <a:endParaRPr lang="en-US" dirty="0"/>
          </a:p>
          <a:p>
            <a:pPr lvl="1"/>
            <a:r>
              <a:rPr lang="en-US" b="1" dirty="0"/>
              <a:t>Read</a:t>
            </a:r>
            <a:r>
              <a:rPr lang="en-US" dirty="0"/>
              <a:t>  A user/group can view the contents of the file/folder and the file/folder properties.</a:t>
            </a:r>
          </a:p>
          <a:p>
            <a:pPr lvl="1"/>
            <a:endParaRPr lang="en-US" dirty="0"/>
          </a:p>
          <a:p>
            <a:pPr lvl="1"/>
            <a:r>
              <a:rPr lang="en-US" b="1" dirty="0"/>
              <a:t>Write</a:t>
            </a:r>
            <a:r>
              <a:rPr lang="en-US" dirty="0"/>
              <a:t>  A user/group can write to the file or folder.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49</a:t>
            </a:fld>
            <a:endParaRPr lang="en-US" dirty="0"/>
          </a:p>
        </p:txBody>
      </p:sp>
    </p:spTree>
    <p:extLst>
      <p:ext uri="{BB962C8B-B14F-4D97-AF65-F5344CB8AC3E}">
        <p14:creationId xmlns:p14="http://schemas.microsoft.com/office/powerpoint/2010/main" val="2463827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Password Vaults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i="1" dirty="0"/>
              <a:t>Password vaults </a:t>
            </a:r>
            <a:r>
              <a:rPr lang="en-US" dirty="0"/>
              <a:t>are software mechanisms designed to manage the problem of users having multiple passwords for the myriad of different systems. </a:t>
            </a:r>
          </a:p>
          <a:p>
            <a:endParaRPr lang="en-US" dirty="0"/>
          </a:p>
          <a:p>
            <a:r>
              <a:rPr lang="en-US" dirty="0"/>
              <a:t>Vaults provide a means of storing the passwords until they are needed, and many password manager programs include additional functionality such as password generation and password handling via a browser.</a:t>
            </a:r>
          </a:p>
          <a:p>
            <a:endParaRPr lang="en-US" dirty="0"/>
          </a:p>
          <a:p>
            <a:r>
              <a:rPr lang="en-US" dirty="0"/>
              <a:t>Another form of password vaults is the systems built into software and operating systems (OSs) to securely hold credentials.</a:t>
            </a:r>
          </a:p>
          <a:p>
            <a:pPr lvl="1"/>
            <a:r>
              <a:rPr lang="en-US" dirty="0"/>
              <a:t>Keychain in macOS</a:t>
            </a:r>
          </a:p>
          <a:p>
            <a:pPr lvl="1"/>
            <a:r>
              <a:rPr lang="en-US" dirty="0"/>
              <a:t>Credential Manager in Microsoft Windows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1821318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File System Permissions</a:t>
            </a:r>
            <a:endParaRPr lang="en-US" sz="3600" b="1"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50</a:t>
            </a:fld>
            <a:endParaRPr lang="en-US" dirty="0"/>
          </a:p>
        </p:txBody>
      </p:sp>
      <p:pic>
        <p:nvPicPr>
          <p:cNvPr id="6" name="Picture 5">
            <a:extLst>
              <a:ext uri="{FF2B5EF4-FFF2-40B4-BE49-F238E27FC236}">
                <a16:creationId xmlns:a16="http://schemas.microsoft.com/office/drawing/2014/main" id="{FC00EE25-E12B-45C5-9E61-FFF0D7C31E03}"/>
              </a:ext>
            </a:extLst>
          </p:cNvPr>
          <p:cNvPicPr>
            <a:picLocks noChangeAspect="1"/>
          </p:cNvPicPr>
          <p:nvPr/>
        </p:nvPicPr>
        <p:blipFill>
          <a:blip r:embed="rId2"/>
          <a:stretch>
            <a:fillRect/>
          </a:stretch>
        </p:blipFill>
        <p:spPr>
          <a:xfrm>
            <a:off x="2450236" y="1767412"/>
            <a:ext cx="4102964" cy="4938188"/>
          </a:xfrm>
          <a:prstGeom prst="rect">
            <a:avLst/>
          </a:prstGeom>
        </p:spPr>
      </p:pic>
    </p:spTree>
    <p:extLst>
      <p:ext uri="{BB962C8B-B14F-4D97-AF65-F5344CB8AC3E}">
        <p14:creationId xmlns:p14="http://schemas.microsoft.com/office/powerpoint/2010/main" val="3067549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File System Permissions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Under UNIX operating systems, file permissions consist of three distinct parts:</a:t>
            </a:r>
          </a:p>
          <a:p>
            <a:pPr lvl="1"/>
            <a:r>
              <a:rPr lang="en-US" b="1" dirty="0"/>
              <a:t>Owner permissions (read, write, and execute)</a:t>
            </a:r>
            <a:r>
              <a:rPr lang="en-US" dirty="0"/>
              <a:t>  The owner of the file</a:t>
            </a:r>
          </a:p>
          <a:p>
            <a:endParaRPr lang="en-US" dirty="0"/>
          </a:p>
          <a:p>
            <a:pPr lvl="1"/>
            <a:r>
              <a:rPr lang="en-US" b="1" dirty="0"/>
              <a:t>Group permissions (read, write, and execute)</a:t>
            </a:r>
            <a:r>
              <a:rPr lang="en-US" dirty="0"/>
              <a:t>  The group to which the owner of the file belongs</a:t>
            </a:r>
          </a:p>
          <a:p>
            <a:endParaRPr lang="en-US" dirty="0"/>
          </a:p>
          <a:p>
            <a:pPr lvl="1"/>
            <a:r>
              <a:rPr lang="en-US" b="1" dirty="0"/>
              <a:t>World permissions (read, write, and execute)</a:t>
            </a:r>
            <a:r>
              <a:rPr lang="en-US" dirty="0"/>
              <a:t>  Anyone else who is not the owner and does not belong to the group to which the owner of the file belongs</a:t>
            </a:r>
          </a:p>
          <a:p>
            <a:endParaRPr lang="en-US" dirty="0"/>
          </a:p>
          <a:p>
            <a:r>
              <a:rPr lang="en-US" dirty="0"/>
              <a:t>Sometime called a File Access Control List (FACL)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51</a:t>
            </a:fld>
            <a:endParaRPr lang="en-US" dirty="0"/>
          </a:p>
        </p:txBody>
      </p:sp>
    </p:spTree>
    <p:extLst>
      <p:ext uri="{BB962C8B-B14F-4D97-AF65-F5344CB8AC3E}">
        <p14:creationId xmlns:p14="http://schemas.microsoft.com/office/powerpoint/2010/main" val="155764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TPM</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The </a:t>
            </a:r>
            <a:r>
              <a:rPr lang="en-US" b="1" dirty="0"/>
              <a:t>Trusted Platform Module (TPM) </a:t>
            </a:r>
            <a:r>
              <a:rPr lang="en-US" dirty="0"/>
              <a:t>is a hardware solution on the motherboard, one that assists with key generation and storage as well as random number generation. </a:t>
            </a:r>
          </a:p>
          <a:p>
            <a:endParaRPr lang="en-US" dirty="0"/>
          </a:p>
          <a:p>
            <a:r>
              <a:rPr lang="en-US" dirty="0"/>
              <a:t>When the encryption keys are stored in the TPM, they are not accessible via normal software channels and are physically separated from the hard drive or other encrypted data locations. </a:t>
            </a:r>
          </a:p>
          <a:p>
            <a:endParaRPr lang="en-US" dirty="0"/>
          </a:p>
          <a:p>
            <a:r>
              <a:rPr lang="en-US" dirty="0"/>
              <a:t>This makes the TPM a more secure solution than keeping the keys in the machine’s normal storage.</a:t>
            </a:r>
          </a:p>
          <a:p>
            <a:endParaRPr lang="en-US" dirty="0"/>
          </a:p>
          <a:p>
            <a:r>
              <a:rPr lang="en-US" dirty="0"/>
              <a:t>A TPM acts as a secure cryptoprocessor. It is a hardware solution that assists with key generation and secure, encrypted storage.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414436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TPM</a:t>
            </a:r>
            <a:endParaRPr lang="en-US" sz="4000" b="1"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pic>
        <p:nvPicPr>
          <p:cNvPr id="6" name="Picture 5">
            <a:extLst>
              <a:ext uri="{FF2B5EF4-FFF2-40B4-BE49-F238E27FC236}">
                <a16:creationId xmlns:a16="http://schemas.microsoft.com/office/drawing/2014/main" id="{8B362F89-A49F-4147-A8EE-6B16ABE3D754}"/>
              </a:ext>
            </a:extLst>
          </p:cNvPr>
          <p:cNvPicPr>
            <a:picLocks noChangeAspect="1"/>
          </p:cNvPicPr>
          <p:nvPr/>
        </p:nvPicPr>
        <p:blipFill>
          <a:blip r:embed="rId2"/>
          <a:stretch>
            <a:fillRect/>
          </a:stretch>
        </p:blipFill>
        <p:spPr>
          <a:xfrm>
            <a:off x="2204184" y="1797419"/>
            <a:ext cx="4735631" cy="4735631"/>
          </a:xfrm>
          <a:prstGeom prst="rect">
            <a:avLst/>
          </a:prstGeom>
        </p:spPr>
      </p:pic>
    </p:spTree>
    <p:extLst>
      <p:ext uri="{BB962C8B-B14F-4D97-AF65-F5344CB8AC3E}">
        <p14:creationId xmlns:p14="http://schemas.microsoft.com/office/powerpoint/2010/main" val="772047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HSM</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A </a:t>
            </a:r>
            <a:r>
              <a:rPr lang="en-US" b="1" dirty="0"/>
              <a:t>Hardware Security Module (HSM)</a:t>
            </a:r>
            <a:r>
              <a:rPr lang="en-US" dirty="0"/>
              <a:t> is a device used to manage or store encryption keys. It can also assist in cryptographic operations such as encryption, hashing, or the application of digital signatures. </a:t>
            </a:r>
          </a:p>
          <a:p>
            <a:endParaRPr lang="en-US" dirty="0"/>
          </a:p>
          <a:p>
            <a:r>
              <a:rPr lang="en-US" dirty="0"/>
              <a:t>HSMs typically are peripheral devices connected via USB or a network connection. HSMs have tamper-protection mechanisms to prevent physical access to the secrets they protect. </a:t>
            </a:r>
          </a:p>
          <a:p>
            <a:endParaRPr lang="en-US" dirty="0"/>
          </a:p>
          <a:p>
            <a:r>
              <a:rPr lang="en-US" dirty="0"/>
              <a:t>Because of their dedicated design, they can offer significant performance advantages over general-purpose computers when it comes to cryptographic operations. </a:t>
            </a:r>
          </a:p>
          <a:p>
            <a:endParaRPr lang="en-US" dirty="0"/>
          </a:p>
          <a:p>
            <a:r>
              <a:rPr lang="en-US" dirty="0"/>
              <a:t>When an enterprise has significant levels of cryptographic operations, HSMs can provide throughput efficiencies.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1498720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HSM</a:t>
            </a:r>
            <a:endParaRPr lang="en-US" sz="4000" b="1"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pic>
        <p:nvPicPr>
          <p:cNvPr id="6" name="Picture 5">
            <a:extLst>
              <a:ext uri="{FF2B5EF4-FFF2-40B4-BE49-F238E27FC236}">
                <a16:creationId xmlns:a16="http://schemas.microsoft.com/office/drawing/2014/main" id="{70AAFAF1-B47A-4590-BA05-C0D7A2B6707B}"/>
              </a:ext>
            </a:extLst>
          </p:cNvPr>
          <p:cNvPicPr>
            <a:picLocks noChangeAspect="1"/>
          </p:cNvPicPr>
          <p:nvPr/>
        </p:nvPicPr>
        <p:blipFill>
          <a:blip r:embed="rId2"/>
          <a:stretch>
            <a:fillRect/>
          </a:stretch>
        </p:blipFill>
        <p:spPr>
          <a:xfrm>
            <a:off x="1130509" y="2052201"/>
            <a:ext cx="6882981" cy="4304149"/>
          </a:xfrm>
          <a:prstGeom prst="rect">
            <a:avLst/>
          </a:prstGeom>
        </p:spPr>
      </p:pic>
    </p:spTree>
    <p:extLst>
      <p:ext uri="{BB962C8B-B14F-4D97-AF65-F5344CB8AC3E}">
        <p14:creationId xmlns:p14="http://schemas.microsoft.com/office/powerpoint/2010/main" val="337465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D1A344-B63D-4AE8-BA55-A1B9A7C57179}">
  <ds:schemaRefs>
    <ds:schemaRef ds:uri="http://schemas.microsoft.com/sharepoint/v3/contenttype/forms"/>
  </ds:schemaRefs>
</ds:datastoreItem>
</file>

<file path=customXml/itemProps2.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97D4F55-501D-4028-9014-24D7F9E2D824}"/>
</file>

<file path=docProps/app.xml><?xml version="1.0" encoding="utf-8"?>
<Properties xmlns="http://schemas.openxmlformats.org/officeDocument/2006/extended-properties" xmlns:vt="http://schemas.openxmlformats.org/officeDocument/2006/docPropsVTypes">
  <Template/>
  <TotalTime>8578</TotalTime>
  <Words>4393</Words>
  <Application>Microsoft Office PowerPoint</Application>
  <PresentationFormat>On-screen Show (4:3)</PresentationFormat>
  <Paragraphs>462</Paragraphs>
  <Slides>51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Tahoma</vt:lpstr>
      <vt:lpstr>Verdana</vt:lpstr>
      <vt:lpstr>Office Theme</vt:lpstr>
      <vt:lpstr>PowerPoint Presentation</vt:lpstr>
      <vt:lpstr>Chapter 24 (Domain 3.8) Learning Objectives</vt:lpstr>
      <vt:lpstr>Authentication Management</vt:lpstr>
      <vt:lpstr>Password Keys</vt:lpstr>
      <vt:lpstr>Password Vaults</vt:lpstr>
      <vt:lpstr>TPM</vt:lpstr>
      <vt:lpstr>TPM</vt:lpstr>
      <vt:lpstr>HSM</vt:lpstr>
      <vt:lpstr>HSM</vt:lpstr>
      <vt:lpstr>Knowledge-based  Authentication</vt:lpstr>
      <vt:lpstr>Authentication</vt:lpstr>
      <vt:lpstr>EAP</vt:lpstr>
      <vt:lpstr>PEAP</vt:lpstr>
      <vt:lpstr>EAP-FAST</vt:lpstr>
      <vt:lpstr>EAP-TLS</vt:lpstr>
      <vt:lpstr>EAP-TTLS</vt:lpstr>
      <vt:lpstr>Challenge-Handshake Authentication Protocol (CHAP)</vt:lpstr>
      <vt:lpstr>Challenge-Handshake Authentication Protocol (CHAP)</vt:lpstr>
      <vt:lpstr>Challenge-Handshake Authentication Protocol (CHAP)</vt:lpstr>
      <vt:lpstr>Password Authentication Protocol (PAP)</vt:lpstr>
      <vt:lpstr>802.1X</vt:lpstr>
      <vt:lpstr>RADIUS</vt:lpstr>
      <vt:lpstr>RADIUS</vt:lpstr>
      <vt:lpstr>Single Sign-On (SSO)</vt:lpstr>
      <vt:lpstr>Security Assertion Markup Language (SAML)</vt:lpstr>
      <vt:lpstr>Security Assertion Markup Language (SAML)</vt:lpstr>
      <vt:lpstr>Terminal Access Controller Access Control System Plus (TACACS+)</vt:lpstr>
      <vt:lpstr>OAuth</vt:lpstr>
      <vt:lpstr>OpenID</vt:lpstr>
      <vt:lpstr>Kerberos</vt:lpstr>
      <vt:lpstr>Kerberos</vt:lpstr>
      <vt:lpstr>Kerberos</vt:lpstr>
      <vt:lpstr>Kerberos</vt:lpstr>
      <vt:lpstr>Access Control Schemes</vt:lpstr>
      <vt:lpstr>Access Control Matrix</vt:lpstr>
      <vt:lpstr>Access Control List (ACL)</vt:lpstr>
      <vt:lpstr>Attribute-Based Access Control (ABAC)</vt:lpstr>
      <vt:lpstr>Role-Based Access Control</vt:lpstr>
      <vt:lpstr>Rule-Based Access Control</vt:lpstr>
      <vt:lpstr>Mandatory Access Control (MAC)</vt:lpstr>
      <vt:lpstr>Mandatory Access Control (MAC)</vt:lpstr>
      <vt:lpstr>Discretionary Access Control (DAC)</vt:lpstr>
      <vt:lpstr>Conditional Access</vt:lpstr>
      <vt:lpstr>Privileged Access Management (PAM)</vt:lpstr>
      <vt:lpstr>Privileged Access Management (PAM)</vt:lpstr>
      <vt:lpstr>File System Permissions</vt:lpstr>
      <vt:lpstr>File System Permissions</vt:lpstr>
      <vt:lpstr>File System Permissions</vt:lpstr>
      <vt:lpstr>File System Permissions</vt:lpstr>
      <vt:lpstr>File System Permissions</vt:lpstr>
      <vt:lpstr>File System Permissions</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281</cp:revision>
  <dcterms:created xsi:type="dcterms:W3CDTF">2007-03-12T15:36:22Z</dcterms:created>
  <dcterms:modified xsi:type="dcterms:W3CDTF">2022-09-19T17:12:32Z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