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2"/>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3039778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80548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26 </a:t>
            </a:r>
          </a:p>
          <a:p>
            <a:pPr algn="ctr"/>
            <a:r>
              <a:rPr lang="en-US" sz="2800" dirty="0">
                <a:latin typeface="Arial" charset="0"/>
                <a:cs typeface="Arial" charset="0"/>
              </a:rPr>
              <a:t>Tools to Assess Organizational Security</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netstat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a:t>
            </a:r>
            <a:r>
              <a:rPr lang="en-US" i="1" dirty="0"/>
              <a:t>netstat</a:t>
            </a:r>
            <a:r>
              <a:rPr lang="en-US" dirty="0"/>
              <a:t> command is used to monitor network connections to and from a system.</a:t>
            </a:r>
          </a:p>
          <a:p>
            <a:endParaRPr lang="en-US" dirty="0"/>
          </a:p>
          <a:p>
            <a:r>
              <a:rPr lang="en-US" dirty="0"/>
              <a:t>The netstat command is available on Windows and Linux, but availability of certain netstat command switches and other netstat command syntax may differ from operating system to operating system.</a:t>
            </a:r>
          </a:p>
          <a:p>
            <a:endParaRPr lang="en-US" dirty="0"/>
          </a:p>
          <a:p>
            <a:r>
              <a:rPr lang="en-US" dirty="0"/>
              <a:t>The netstat command is useful for viewing all listening ports on a computer and determining which connections are active.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59281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netcat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Netcat</a:t>
            </a:r>
            <a:r>
              <a:rPr lang="en-US" dirty="0"/>
              <a:t> is the network utility designed for Linux environments. </a:t>
            </a:r>
          </a:p>
          <a:p>
            <a:endParaRPr lang="en-US" dirty="0"/>
          </a:p>
          <a:p>
            <a:r>
              <a:rPr lang="en-US" dirty="0"/>
              <a:t>It has been ported to Windows but is not regularly used in Windows environments. </a:t>
            </a:r>
          </a:p>
          <a:p>
            <a:endParaRPr lang="en-US" dirty="0"/>
          </a:p>
          <a:p>
            <a:r>
              <a:rPr lang="en-US" dirty="0"/>
              <a:t>The actual command to invoke netcat is: nc –options –address.</a:t>
            </a:r>
          </a:p>
          <a:p>
            <a:endParaRPr lang="en-US" dirty="0"/>
          </a:p>
          <a:p>
            <a:r>
              <a:rPr lang="en-US" dirty="0"/>
              <a:t>It is designed for scripts and automation. </a:t>
            </a:r>
          </a:p>
          <a:p>
            <a:endParaRPr lang="en-US" dirty="0"/>
          </a:p>
          <a:p>
            <a:r>
              <a:rPr lang="en-US" dirty="0"/>
              <a:t>Netcat has a wide range of functions. </a:t>
            </a:r>
          </a:p>
          <a:p>
            <a:pPr lvl="1"/>
            <a:r>
              <a:rPr lang="en-US" dirty="0"/>
              <a:t>It acts as a connection to the network and can act as a transmitter or a receiver, and with redirection it can turn virtually any running process into a server. </a:t>
            </a:r>
          </a:p>
          <a:p>
            <a:pPr lvl="1"/>
            <a:r>
              <a:rPr lang="en-US" dirty="0"/>
              <a:t>It can listen on a port and pipe the input it receives to the process identified.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15054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 Scanners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Scan IP networks and can report on the status of IP addresses. </a:t>
            </a:r>
          </a:p>
          <a:p>
            <a:endParaRPr lang="en-US" dirty="0"/>
          </a:p>
          <a:p>
            <a:r>
              <a:rPr lang="en-US" dirty="0"/>
              <a:t>There are a wide range of free and commercial scanning tools, and most come with significantly greater functionality than just reporting on address usage. </a:t>
            </a:r>
          </a:p>
          <a:p>
            <a:endParaRPr lang="en-US" dirty="0"/>
          </a:p>
          <a:p>
            <a:r>
              <a:rPr lang="en-US" dirty="0"/>
              <a:t>If all you want are addresses, there are a variety of simple command-line network discovery tools that can provide those answers.</a:t>
            </a:r>
          </a:p>
          <a:p>
            <a:endParaRPr lang="en-US" dirty="0"/>
          </a:p>
          <a:p>
            <a:r>
              <a:rPr lang="en-US" dirty="0"/>
              <a:t>Another solution is Nessus, a commercial offering covered later in the chapter.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19282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arp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The </a:t>
            </a:r>
            <a:r>
              <a:rPr lang="en-US" i="1" dirty="0"/>
              <a:t>arp</a:t>
            </a:r>
            <a:r>
              <a:rPr lang="en-US" dirty="0"/>
              <a:t> command is designed to interface with the operating system’s Address Resolution Protocol (ARP) caches on a system. </a:t>
            </a:r>
          </a:p>
          <a:p>
            <a:endParaRPr lang="en-US" dirty="0"/>
          </a:p>
          <a:p>
            <a:r>
              <a:rPr lang="en-US" dirty="0"/>
              <a:t>In moving packets between machines, a device sometimes needs to know where to send a packet using the MAC or layer 2 address. </a:t>
            </a:r>
          </a:p>
          <a:p>
            <a:endParaRPr lang="en-US" dirty="0"/>
          </a:p>
          <a:p>
            <a:r>
              <a:rPr lang="en-US" dirty="0"/>
              <a:t>ARP handles this problem through four basic message types:</a:t>
            </a:r>
          </a:p>
          <a:p>
            <a:pPr lvl="1"/>
            <a:r>
              <a:rPr lang="en-US" dirty="0"/>
              <a:t>ARP request  “Who has this IP address?”</a:t>
            </a:r>
          </a:p>
          <a:p>
            <a:pPr lvl="1"/>
            <a:r>
              <a:rPr lang="en-US" dirty="0"/>
              <a:t>ARP reply  “I have that IP address; my MAC address is…”</a:t>
            </a:r>
          </a:p>
          <a:p>
            <a:pPr lvl="1"/>
            <a:r>
              <a:rPr lang="en-US" dirty="0"/>
              <a:t>Reverse ARP (RARP) request  “Who has this MAC address?”</a:t>
            </a:r>
          </a:p>
          <a:p>
            <a:pPr lvl="1"/>
            <a:r>
              <a:rPr lang="en-US" dirty="0"/>
              <a:t>RARP reply  “I have that MAC address; my IP address 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344796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route</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The </a:t>
            </a:r>
            <a:r>
              <a:rPr lang="en-US" sz="2800" i="1" dirty="0"/>
              <a:t>route</a:t>
            </a:r>
            <a:r>
              <a:rPr lang="en-US" sz="2800" dirty="0"/>
              <a:t> command works in Linux and Windows systems to provide information on current routing parameters and to manipulate these parameters. </a:t>
            </a:r>
          </a:p>
          <a:p>
            <a:endParaRPr lang="en-US" sz="2800" dirty="0"/>
          </a:p>
          <a:p>
            <a:r>
              <a:rPr lang="en-US" sz="2800" dirty="0"/>
              <a:t>In addition to listing the current routing table, it has the ability to modify the table.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70597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curl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dirty="0"/>
              <a:t>Curl</a:t>
            </a:r>
            <a:r>
              <a:rPr lang="en-US" dirty="0"/>
              <a:t> is a tool designed to transfer data to or from a server, without user interaction. It support a long list of protocols (DICT, FILE, FTP, FTPS, Gopher, HTTP, HTTPS, IMAP, IMAPS, LDAP, LDAPS, MQTT, POP3, POP3S, RTMP, RTMPS, RTSP, SCP, SFTP, SMB, SMBS, SMTP, SMTPS, Telnet, and TFTP).</a:t>
            </a:r>
          </a:p>
          <a:p>
            <a:endParaRPr lang="en-US" dirty="0"/>
          </a:p>
          <a:p>
            <a:r>
              <a:rPr lang="en-US" dirty="0"/>
              <a:t>Originally designed to interact with URLs, curl has expanded into a jack-of-all-trades supporting numerous protocols. </a:t>
            </a:r>
          </a:p>
          <a:p>
            <a:endParaRPr lang="en-US" dirty="0"/>
          </a:p>
          <a:p>
            <a:r>
              <a:rPr lang="en-US" dirty="0"/>
              <a:t>It works on both Linux and Windows systems, although the command options are slightly different.</a:t>
            </a:r>
          </a:p>
          <a:p>
            <a:pPr lvl="1"/>
            <a:r>
              <a:rPr lang="en-US" dirty="0"/>
              <a:t>curl https://www.example.com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196603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theHarvester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b="1" dirty="0"/>
              <a:t>theHarvester</a:t>
            </a:r>
            <a:r>
              <a:rPr lang="en-US" dirty="0"/>
              <a:t> is a Python-based program designed to assist penetration testers in the gathering of information during the reconnaissance portion of a penetration test. </a:t>
            </a:r>
          </a:p>
          <a:p>
            <a:endParaRPr lang="en-US" dirty="0"/>
          </a:p>
          <a:p>
            <a:r>
              <a:rPr lang="en-US" dirty="0"/>
              <a:t>This is a useful tool for exploring what is publicly available about your organization on the Web, and it can provide information on employees, e-mails, and subdomains using different public sources such as search engines, PGP key servers, and Shodan databases. </a:t>
            </a:r>
          </a:p>
          <a:p>
            <a:endParaRPr lang="en-US" dirty="0"/>
          </a:p>
          <a:p>
            <a:r>
              <a:rPr lang="en-US" dirty="0"/>
              <a:t>Designed for Linux and included as part of Kali and other penetration testing distributions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02080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theHarvester</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pic>
        <p:nvPicPr>
          <p:cNvPr id="6" name="Picture 5">
            <a:extLst>
              <a:ext uri="{FF2B5EF4-FFF2-40B4-BE49-F238E27FC236}">
                <a16:creationId xmlns:a16="http://schemas.microsoft.com/office/drawing/2014/main" id="{BCB0832A-D4AC-42C0-8253-BB48D46D847D}"/>
              </a:ext>
            </a:extLst>
          </p:cNvPr>
          <p:cNvPicPr>
            <a:picLocks noChangeAspect="1"/>
          </p:cNvPicPr>
          <p:nvPr/>
        </p:nvPicPr>
        <p:blipFill>
          <a:blip r:embed="rId2"/>
          <a:stretch>
            <a:fillRect/>
          </a:stretch>
        </p:blipFill>
        <p:spPr>
          <a:xfrm>
            <a:off x="2084616" y="1685743"/>
            <a:ext cx="4974767" cy="5035732"/>
          </a:xfrm>
          <a:prstGeom prst="rect">
            <a:avLst/>
          </a:prstGeom>
        </p:spPr>
      </p:pic>
    </p:spTree>
    <p:extLst>
      <p:ext uri="{BB962C8B-B14F-4D97-AF65-F5344CB8AC3E}">
        <p14:creationId xmlns:p14="http://schemas.microsoft.com/office/powerpoint/2010/main" val="150236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sn1per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Sn1per</a:t>
            </a:r>
            <a:r>
              <a:rPr lang="en-US" dirty="0"/>
              <a:t> is a Linux-based tool used by penetration testers. </a:t>
            </a:r>
          </a:p>
          <a:p>
            <a:endParaRPr lang="en-US" dirty="0"/>
          </a:p>
          <a:p>
            <a:r>
              <a:rPr lang="en-US" dirty="0"/>
              <a:t>Sn1per is an automated scanner designed to collect a large amount of information while scanning for vulnerabilities. </a:t>
            </a:r>
          </a:p>
          <a:p>
            <a:endParaRPr lang="en-US" dirty="0"/>
          </a:p>
          <a:p>
            <a:r>
              <a:rPr lang="en-US" dirty="0"/>
              <a:t>It runs a series of automated scripts to enumerate servers, open ports, and vulnerabilities, and it’s designed to integrate with the penetration testing tool Metasploit. </a:t>
            </a:r>
          </a:p>
          <a:p>
            <a:endParaRPr lang="en-US" dirty="0"/>
          </a:p>
          <a:p>
            <a:r>
              <a:rPr lang="en-US" dirty="0"/>
              <a:t>Sn1per goes further than just scanning; it can also brute force open ports, brute force subdomains and DNS systems, scan web applications for common vulnerabilities, and run targeted nmap scripts against open ports as well as targeted Metasploit scans and exploit modules.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20931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scanless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b="1" dirty="0"/>
              <a:t>Scanless</a:t>
            </a:r>
            <a:r>
              <a:rPr lang="en-US" dirty="0"/>
              <a:t> is a command-line utility to interface with websites that can perform port scans as part of a penetration test. </a:t>
            </a:r>
          </a:p>
          <a:p>
            <a:endParaRPr lang="en-US" dirty="0"/>
          </a:p>
          <a:p>
            <a:r>
              <a:rPr lang="en-US" dirty="0"/>
              <a:t>When you use this tool, the source IP address for the scan is the website, not your testing machine. </a:t>
            </a:r>
          </a:p>
          <a:p>
            <a:r>
              <a:rPr lang="en-US" dirty="0"/>
              <a:t>Written in Python, with a simple interface, </a:t>
            </a:r>
          </a:p>
          <a:p>
            <a:r>
              <a:rPr lang="en-US" dirty="0"/>
              <a:t>scanless anonymizes your port scans.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96061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26 (Domain 4.1)</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457200" y="1600200"/>
            <a:ext cx="8229600" cy="533400"/>
          </a:xfrm>
        </p:spPr>
        <p:txBody>
          <a:bodyPr>
            <a:normAutofit/>
          </a:bodyPr>
          <a:lstStyle/>
          <a:p>
            <a:r>
              <a:rPr lang="en-US" sz="2200" dirty="0"/>
              <a:t>Use the appropriate tool to assess organization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968B0276-F0E5-976E-2616-38DDB6B76790}"/>
              </a:ext>
            </a:extLst>
          </p:cNvPr>
          <p:cNvSpPr txBox="1">
            <a:spLocks/>
          </p:cNvSpPr>
          <p:nvPr/>
        </p:nvSpPr>
        <p:spPr bwMode="auto">
          <a:xfrm>
            <a:off x="838200" y="2057399"/>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2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b="1" dirty="0"/>
              <a:t>Network reconnaissance and discovery</a:t>
            </a:r>
          </a:p>
          <a:p>
            <a:pPr lvl="1"/>
            <a:r>
              <a:rPr lang="en-US" sz="4400" dirty="0"/>
              <a:t>Tracert/traceroute</a:t>
            </a:r>
          </a:p>
          <a:p>
            <a:pPr lvl="1"/>
            <a:r>
              <a:rPr lang="en-US" sz="4400" dirty="0"/>
              <a:t>Nslookup/dig</a:t>
            </a:r>
          </a:p>
          <a:p>
            <a:pPr lvl="1"/>
            <a:r>
              <a:rPr lang="en-US" sz="4400" dirty="0"/>
              <a:t>Nmap</a:t>
            </a:r>
          </a:p>
          <a:p>
            <a:pPr lvl="1"/>
            <a:r>
              <a:rPr lang="en-US" sz="4400" dirty="0"/>
              <a:t>Ping/pathping</a:t>
            </a:r>
          </a:p>
          <a:p>
            <a:pPr lvl="1"/>
            <a:r>
              <a:rPr lang="en-US" sz="4400" dirty="0"/>
              <a:t>Hping</a:t>
            </a:r>
          </a:p>
          <a:p>
            <a:pPr lvl="1"/>
            <a:r>
              <a:rPr lang="en-US" sz="4400" dirty="0"/>
              <a:t>Netstat</a:t>
            </a:r>
          </a:p>
          <a:p>
            <a:pPr lvl="1"/>
            <a:r>
              <a:rPr lang="en-US" sz="4400" dirty="0"/>
              <a:t>Netcat</a:t>
            </a:r>
          </a:p>
          <a:p>
            <a:pPr lvl="1"/>
            <a:r>
              <a:rPr lang="en-US" sz="4400" dirty="0"/>
              <a:t>IP scanners</a:t>
            </a:r>
          </a:p>
          <a:p>
            <a:pPr lvl="1"/>
            <a:r>
              <a:rPr lang="en-US" sz="4400" dirty="0"/>
              <a:t>Arp</a:t>
            </a:r>
          </a:p>
          <a:p>
            <a:pPr lvl="1"/>
            <a:r>
              <a:rPr lang="en-US" sz="4400" dirty="0"/>
              <a:t>Route</a:t>
            </a:r>
          </a:p>
          <a:p>
            <a:pPr lvl="1"/>
            <a:r>
              <a:rPr lang="en-US" sz="4400" dirty="0"/>
              <a:t>Curl</a:t>
            </a:r>
          </a:p>
          <a:p>
            <a:pPr lvl="1"/>
            <a:r>
              <a:rPr lang="en-US" sz="4400" dirty="0"/>
              <a:t>theHarvester</a:t>
            </a:r>
          </a:p>
          <a:p>
            <a:pPr lvl="1"/>
            <a:r>
              <a:rPr lang="en-US" sz="4400" dirty="0"/>
              <a:t>Sn1per</a:t>
            </a:r>
          </a:p>
          <a:p>
            <a:pPr lvl="1"/>
            <a:r>
              <a:rPr lang="en-US" sz="4400" dirty="0"/>
              <a:t>Scanless</a:t>
            </a:r>
          </a:p>
          <a:p>
            <a:pPr lvl="1"/>
            <a:r>
              <a:rPr lang="en-US" sz="4400" dirty="0"/>
              <a:t>Dnsenum</a:t>
            </a:r>
          </a:p>
          <a:p>
            <a:pPr lvl="1"/>
            <a:r>
              <a:rPr lang="en-US" sz="4400" dirty="0"/>
              <a:t>Nessus</a:t>
            </a:r>
          </a:p>
          <a:p>
            <a:pPr lvl="1"/>
            <a:r>
              <a:rPr lang="en-US" sz="4400" dirty="0"/>
              <a:t>Cuckoo</a:t>
            </a:r>
          </a:p>
          <a:p>
            <a:r>
              <a:rPr lang="en-US" sz="4400" b="1" dirty="0"/>
              <a:t>File manipulation</a:t>
            </a:r>
          </a:p>
          <a:p>
            <a:pPr lvl="1"/>
            <a:r>
              <a:rPr lang="en-US" sz="4400" dirty="0"/>
              <a:t>head</a:t>
            </a:r>
          </a:p>
          <a:p>
            <a:pPr lvl="1"/>
            <a:r>
              <a:rPr lang="en-US" sz="4400" dirty="0"/>
              <a:t>tail</a:t>
            </a:r>
          </a:p>
          <a:p>
            <a:pPr lvl="1"/>
            <a:r>
              <a:rPr lang="en-US" sz="4400" dirty="0"/>
              <a:t>cat</a:t>
            </a:r>
          </a:p>
          <a:p>
            <a:pPr lvl="1"/>
            <a:r>
              <a:rPr lang="en-US" sz="4400" dirty="0"/>
              <a:t>grep</a:t>
            </a:r>
          </a:p>
          <a:p>
            <a:pPr lvl="1"/>
            <a:r>
              <a:rPr lang="en-US" sz="4400" dirty="0"/>
              <a:t>chmod</a:t>
            </a:r>
          </a:p>
          <a:p>
            <a:pPr lvl="1"/>
            <a:r>
              <a:rPr lang="en-US" sz="4400" dirty="0"/>
              <a:t>logger</a:t>
            </a:r>
          </a:p>
          <a:p>
            <a:endParaRPr lang="en-US" dirty="0"/>
          </a:p>
        </p:txBody>
      </p:sp>
      <p:sp>
        <p:nvSpPr>
          <p:cNvPr id="3" name="Content Placeholder 6">
            <a:extLst>
              <a:ext uri="{FF2B5EF4-FFF2-40B4-BE49-F238E27FC236}">
                <a16:creationId xmlns:a16="http://schemas.microsoft.com/office/drawing/2014/main" id="{893B12BE-4CB6-2F81-716D-1CD7F4CA4B92}"/>
              </a:ext>
            </a:extLst>
          </p:cNvPr>
          <p:cNvSpPr txBox="1">
            <a:spLocks/>
          </p:cNvSpPr>
          <p:nvPr/>
        </p:nvSpPr>
        <p:spPr>
          <a:xfrm>
            <a:off x="4572000" y="2057399"/>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t>Shell and script environments</a:t>
            </a:r>
          </a:p>
          <a:p>
            <a:pPr lvl="1"/>
            <a:r>
              <a:rPr lang="en-US" sz="1200" dirty="0"/>
              <a:t>SSH</a:t>
            </a:r>
          </a:p>
          <a:p>
            <a:pPr lvl="1"/>
            <a:r>
              <a:rPr lang="en-US" sz="1200" dirty="0"/>
              <a:t>PowerShell</a:t>
            </a:r>
          </a:p>
          <a:p>
            <a:pPr lvl="1"/>
            <a:r>
              <a:rPr lang="en-US" sz="1200" dirty="0"/>
              <a:t>Python</a:t>
            </a:r>
          </a:p>
          <a:p>
            <a:pPr lvl="1"/>
            <a:r>
              <a:rPr lang="en-US" sz="1200" dirty="0"/>
              <a:t>OpenSSL</a:t>
            </a:r>
          </a:p>
          <a:p>
            <a:r>
              <a:rPr lang="en-US" sz="1200" b="1" dirty="0"/>
              <a:t>Packet capture and replay</a:t>
            </a:r>
          </a:p>
          <a:p>
            <a:pPr lvl="1"/>
            <a:r>
              <a:rPr lang="en-US" sz="1200" dirty="0"/>
              <a:t>TCPreplay</a:t>
            </a:r>
          </a:p>
          <a:p>
            <a:pPr lvl="1"/>
            <a:r>
              <a:rPr lang="en-US" sz="1200" dirty="0"/>
              <a:t>TCPDump</a:t>
            </a:r>
          </a:p>
          <a:p>
            <a:pPr lvl="1"/>
            <a:r>
              <a:rPr lang="en-US" sz="1200" dirty="0"/>
              <a:t>Wireshark</a:t>
            </a:r>
          </a:p>
          <a:p>
            <a:pPr lvl="1"/>
            <a:r>
              <a:rPr lang="en-US" sz="1200" b="1" dirty="0"/>
              <a:t>Forensics</a:t>
            </a:r>
          </a:p>
          <a:p>
            <a:pPr lvl="1"/>
            <a:r>
              <a:rPr lang="en-US" sz="1200" dirty="0"/>
              <a:t>dd</a:t>
            </a:r>
          </a:p>
          <a:p>
            <a:pPr lvl="1"/>
            <a:r>
              <a:rPr lang="en-US" sz="1200" dirty="0"/>
              <a:t>Memdump</a:t>
            </a:r>
          </a:p>
          <a:p>
            <a:pPr lvl="1"/>
            <a:r>
              <a:rPr lang="en-US" sz="1200" dirty="0"/>
              <a:t>WinHex</a:t>
            </a:r>
          </a:p>
          <a:p>
            <a:pPr lvl="1"/>
            <a:r>
              <a:rPr lang="en-US" sz="1200" dirty="0"/>
              <a:t>FTK imager</a:t>
            </a:r>
          </a:p>
          <a:p>
            <a:pPr lvl="1"/>
            <a:r>
              <a:rPr lang="en-US" sz="1200" dirty="0"/>
              <a:t>Autopsy</a:t>
            </a:r>
          </a:p>
          <a:p>
            <a:r>
              <a:rPr lang="en-US" sz="1200" b="1" dirty="0"/>
              <a:t>Exploitation frameworks</a:t>
            </a:r>
          </a:p>
          <a:p>
            <a:r>
              <a:rPr lang="en-US" sz="1200" b="1" dirty="0"/>
              <a:t>Password crackers</a:t>
            </a:r>
          </a:p>
          <a:p>
            <a:r>
              <a:rPr lang="en-US" sz="1200" b="1" dirty="0"/>
              <a:t>Data sanitization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dnsenum</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dirty="0"/>
              <a:t>dnsenum</a:t>
            </a:r>
            <a:r>
              <a:rPr lang="en-US" dirty="0"/>
              <a:t> is a Perl script designed to enumerate DNS information. </a:t>
            </a:r>
          </a:p>
          <a:p>
            <a:endParaRPr lang="en-US" dirty="0"/>
          </a:p>
          <a:p>
            <a:r>
              <a:rPr lang="en-US" dirty="0"/>
              <a:t>dnsenum will enumerate DNS entries, including subdomains, MX records, and IP addresses. </a:t>
            </a:r>
          </a:p>
          <a:p>
            <a:endParaRPr lang="en-US" dirty="0"/>
          </a:p>
          <a:p>
            <a:r>
              <a:rPr lang="en-US" dirty="0"/>
              <a:t>It can interface with Whois, a public record that identifies domain owners, to gather additional information. </a:t>
            </a:r>
          </a:p>
          <a:p>
            <a:endParaRPr lang="en-US" dirty="0"/>
          </a:p>
          <a:p>
            <a:r>
              <a:rPr lang="en-US" dirty="0"/>
              <a:t>dnsenum works on Linux distros that support Perl.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497574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Nessus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b="1" dirty="0"/>
              <a:t>Nessus</a:t>
            </a:r>
            <a:r>
              <a:rPr lang="en-US" sz="2400" dirty="0"/>
              <a:t> is one of the leading vulnerability scanners in the marketplace. </a:t>
            </a:r>
          </a:p>
          <a:p>
            <a:endParaRPr lang="en-US" sz="2400" dirty="0"/>
          </a:p>
          <a:p>
            <a:r>
              <a:rPr lang="en-US" sz="2400" dirty="0"/>
              <a:t>It comes in a free version, with limited IP address capability, and fully functional commercial versions. </a:t>
            </a:r>
          </a:p>
          <a:p>
            <a:endParaRPr lang="en-US" sz="2400" dirty="0"/>
          </a:p>
          <a:p>
            <a:r>
              <a:rPr lang="en-US" sz="2400" dirty="0"/>
              <a:t>Nessus is designed to perform a wide range of testing on a system, including the use of user credentials, patch level testing, common misconfigurations, password attacks, and more. </a:t>
            </a:r>
          </a:p>
          <a:p>
            <a:endParaRPr lang="en-US" sz="2400" dirty="0"/>
          </a:p>
          <a:p>
            <a:r>
              <a:rPr lang="en-US" sz="2400" dirty="0"/>
              <a:t>Designed as a full suite of vulnerability and configuration testing tools, Nessus is commonly used to audit systems for compliance to various security standards such as PCI DSS, SOX, and other compliance schemes. </a:t>
            </a:r>
          </a:p>
          <a:p>
            <a:endParaRPr lang="en-US" sz="2400" dirty="0"/>
          </a:p>
          <a:p>
            <a:r>
              <a:rPr lang="en-US" sz="2400" dirty="0"/>
              <a:t>Nessus free version was the original source of the OpenVAS fork, which is a popular free vulnerability scanner.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515877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Cuckoo</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dirty="0"/>
              <a:t>Cuckoo</a:t>
            </a:r>
            <a:r>
              <a:rPr lang="en-US" dirty="0"/>
              <a:t> is a sandbox used for malware analysis. </a:t>
            </a:r>
          </a:p>
          <a:p>
            <a:endParaRPr lang="en-US" dirty="0"/>
          </a:p>
          <a:p>
            <a:r>
              <a:rPr lang="en-US" dirty="0"/>
              <a:t>Cuckoo is designed to allow a means of testing a suspicious file and determining what it does. </a:t>
            </a:r>
          </a:p>
          <a:p>
            <a:endParaRPr lang="en-US" dirty="0"/>
          </a:p>
          <a:p>
            <a:r>
              <a:rPr lang="en-US" dirty="0"/>
              <a:t>It is open source, free software that can run on Linux and Windows. </a:t>
            </a:r>
          </a:p>
          <a:p>
            <a:endParaRPr lang="en-US" dirty="0"/>
          </a:p>
          <a:p>
            <a:r>
              <a:rPr lang="en-US" dirty="0"/>
              <a:t>Cuckoo is a common security tool used to investigate suspicious files, as it can provide reports on system calls, API calls, network analysis, and memory analysis.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225001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Manipulation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In computer systems, most information can be represented as a file. </a:t>
            </a:r>
          </a:p>
          <a:p>
            <a:endParaRPr lang="en-US" dirty="0"/>
          </a:p>
          <a:p>
            <a:r>
              <a:rPr lang="en-US" dirty="0"/>
              <a:t>Files are files, as are directories and even entire storage systems. </a:t>
            </a:r>
          </a:p>
          <a:p>
            <a:endParaRPr lang="en-US" dirty="0"/>
          </a:p>
          <a:p>
            <a:r>
              <a:rPr lang="en-US" dirty="0"/>
              <a:t>The concept of a file is the basic interface to information. Because of this, file manipulation tools have the ability to manage a lot of tasks. </a:t>
            </a:r>
          </a:p>
          <a:p>
            <a:endParaRPr lang="en-US" dirty="0"/>
          </a:p>
          <a:p>
            <a:r>
              <a:rPr lang="en-US" dirty="0"/>
              <a:t>As many operations are scripted, the ability to manipulate a file, returning specific elements or records, has great utility. </a:t>
            </a:r>
          </a:p>
          <a:p>
            <a:endParaRPr lang="en-US" dirty="0"/>
          </a:p>
          <a:p>
            <a:r>
              <a:rPr lang="en-US" dirty="0"/>
              <a:t>This next section looks at a bunch of tools used to manipulate files in Linux systems.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92816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Manipulation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u="sng" dirty="0"/>
              <a:t>head</a:t>
            </a:r>
          </a:p>
          <a:p>
            <a:pPr lvl="1"/>
            <a:r>
              <a:rPr lang="en-US" dirty="0"/>
              <a:t>Head is a utility designed to return the first lines of a file.</a:t>
            </a:r>
          </a:p>
          <a:p>
            <a:endParaRPr lang="en-US" dirty="0"/>
          </a:p>
          <a:p>
            <a:r>
              <a:rPr lang="en-US" u="sng" dirty="0"/>
              <a:t>tail</a:t>
            </a:r>
          </a:p>
          <a:p>
            <a:pPr lvl="1"/>
            <a:r>
              <a:rPr lang="en-US" dirty="0"/>
              <a:t>Tail is a utility designed to return the last lines of a file.</a:t>
            </a:r>
          </a:p>
          <a:p>
            <a:endParaRPr lang="en-US" dirty="0"/>
          </a:p>
          <a:p>
            <a:r>
              <a:rPr lang="en-US" u="sng" dirty="0"/>
              <a:t>cat</a:t>
            </a:r>
          </a:p>
          <a:p>
            <a:pPr lvl="1"/>
            <a:r>
              <a:rPr lang="en-US" dirty="0"/>
              <a:t>Cat is a Linux command, short for concatenate, that can be used to create and manipulate files. It can display the contents of a file, handle multiple files, and can be used to input data from stdin, which is a stream of input, to a file if the file does not exist.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669512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File Manipulation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grep</a:t>
            </a:r>
          </a:p>
          <a:p>
            <a:pPr lvl="1"/>
            <a:r>
              <a:rPr lang="en-US" dirty="0"/>
              <a:t>Grep is a Linux utility that can perform pattern-matching searches on file contents. The name grep comes from “Globally search for Regular Expression and Print the matching lines.”</a:t>
            </a:r>
          </a:p>
          <a:p>
            <a:endParaRPr lang="en-US" dirty="0"/>
          </a:p>
          <a:p>
            <a:r>
              <a:rPr lang="en-US" dirty="0"/>
              <a:t>chmod</a:t>
            </a:r>
          </a:p>
          <a:p>
            <a:pPr lvl="1"/>
            <a:r>
              <a:rPr lang="en-US" dirty="0"/>
              <a:t>chmod is the Linux command used to change access permissions of a file.</a:t>
            </a:r>
          </a:p>
          <a:p>
            <a:endParaRPr lang="en-US" dirty="0"/>
          </a:p>
          <a:p>
            <a:r>
              <a:rPr lang="en-US" dirty="0"/>
              <a:t>logger</a:t>
            </a:r>
          </a:p>
          <a:p>
            <a:pPr lvl="1"/>
            <a:r>
              <a:rPr lang="en-US" dirty="0"/>
              <a:t>The Linux command logger is how you can add log file information to /var/log/syslog.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601226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Shell and Script</a:t>
            </a:r>
            <a:br>
              <a:rPr lang="en-US" sz="4000" b="1" dirty="0"/>
            </a:br>
            <a:r>
              <a:rPr lang="en-US" sz="4000" b="1" dirty="0"/>
              <a:t>Environments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One of the more powerful aspects of the Linux environment is the ability to create shell scripts. </a:t>
            </a:r>
          </a:p>
          <a:p>
            <a:endParaRPr lang="en-US" dirty="0"/>
          </a:p>
          <a:p>
            <a:r>
              <a:rPr lang="en-US" dirty="0"/>
              <a:t>By combining a series of functions, and through the use of redirecting inputs and outputs, one can do significant data manipulation.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2440600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SSH</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b="1" dirty="0"/>
              <a:t>SSH</a:t>
            </a:r>
            <a:r>
              <a:rPr lang="en-US" dirty="0"/>
              <a:t> (Secure Shell) is a cryptographically secured means of communicating and managing a network over an unsecured connection. </a:t>
            </a:r>
          </a:p>
          <a:p>
            <a:endParaRPr lang="en-US" dirty="0"/>
          </a:p>
          <a:p>
            <a:r>
              <a:rPr lang="en-US" dirty="0"/>
              <a:t>It was originally designed as a replacement for the plaintext protocols of Telnet and other tools. </a:t>
            </a:r>
          </a:p>
          <a:p>
            <a:endParaRPr lang="en-US" dirty="0"/>
          </a:p>
          <a:p>
            <a:r>
              <a:rPr lang="en-US" dirty="0"/>
              <a:t>When remotely accessing a system, it is important not to use a plaintext communication channel, as that would expose information such as passwords and other sensitive items to interception.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68657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PowerShell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b="1" dirty="0"/>
              <a:t>PowerShell</a:t>
            </a:r>
            <a:r>
              <a:rPr lang="en-US" dirty="0"/>
              <a:t> is a Microsoft Windows-based task automation and configuration management framework, consisting of a command-line shell and scripting language. </a:t>
            </a:r>
          </a:p>
          <a:p>
            <a:endParaRPr lang="en-US" dirty="0"/>
          </a:p>
          <a:p>
            <a:r>
              <a:rPr lang="en-US" dirty="0"/>
              <a:t>PowerShell is built on top of the .NET Common Language Runtime (CLR) and accepts and returns .NET objects.</a:t>
            </a:r>
          </a:p>
          <a:p>
            <a:endParaRPr lang="en-US" dirty="0"/>
          </a:p>
          <a:p>
            <a:r>
              <a:rPr lang="en-US" dirty="0"/>
              <a:t>The commands used in PowerShell are called cmdlets, and they can be combined to process complex tasks. </a:t>
            </a:r>
          </a:p>
          <a:p>
            <a:endParaRPr lang="en-US" dirty="0"/>
          </a:p>
          <a:p>
            <a:r>
              <a:rPr lang="en-US" dirty="0"/>
              <a:t>PowerShell can be run from a PowerShell Console prompt, or through the Windows PowerShell Integrated Scripting Environment (ISE), which is a host application for Windows PowerShell.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3960222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Python</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b="1" dirty="0"/>
              <a:t>Python</a:t>
            </a:r>
            <a:r>
              <a:rPr lang="en-US" dirty="0"/>
              <a:t> is a computer language commonly used for scripting and data analysis tasks facing system administrators and security personnel. </a:t>
            </a:r>
          </a:p>
          <a:p>
            <a:endParaRPr lang="en-US" dirty="0"/>
          </a:p>
          <a:p>
            <a:r>
              <a:rPr lang="en-US" dirty="0"/>
              <a:t>Python is a full-fledged computer language. </a:t>
            </a:r>
          </a:p>
          <a:p>
            <a:endParaRPr lang="en-US" dirty="0"/>
          </a:p>
          <a:p>
            <a:r>
              <a:rPr lang="en-US" dirty="0"/>
              <a:t>It supports objects, functional programming, and garbage collection, and most importantly has a very large range of libraries that can be used to bring functionality to a program. </a:t>
            </a:r>
          </a:p>
          <a:p>
            <a:endParaRPr lang="en-US" dirty="0"/>
          </a:p>
          <a:p>
            <a:r>
              <a:rPr lang="en-US" dirty="0"/>
              <a:t>The downside is that it is interpreted, so speed is not a strong attribute. </a:t>
            </a:r>
          </a:p>
          <a:p>
            <a:endParaRPr lang="en-US" dirty="0"/>
          </a:p>
          <a:p>
            <a:r>
              <a:rPr lang="en-US" dirty="0"/>
              <a:t>However, usability is high, and coupled with the library support, Python is a must-learn language for most security professionals.</a:t>
            </a:r>
          </a:p>
          <a:p>
            <a:endParaRPr lang="en-US" dirty="0"/>
          </a:p>
          <a:p>
            <a:r>
              <a:rPr lang="en-US" dirty="0"/>
              <a:t>Python is a general-purpose computer programming language that uses the file extension .py.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135258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tracert/traceroute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The </a:t>
            </a:r>
            <a:r>
              <a:rPr lang="en-US" i="1" dirty="0"/>
              <a:t>tracert</a:t>
            </a:r>
            <a:r>
              <a:rPr lang="en-US" dirty="0"/>
              <a:t> command is a Windows command for tracing the route that packets take over the network. </a:t>
            </a:r>
          </a:p>
          <a:p>
            <a:endParaRPr lang="en-US" dirty="0"/>
          </a:p>
          <a:p>
            <a:r>
              <a:rPr lang="en-US" dirty="0"/>
              <a:t>The tracert command provides a list of the hosts, switches, and routers in the order in which a packet passes through them, providing a trace of the network route from source to target. </a:t>
            </a:r>
          </a:p>
          <a:p>
            <a:endParaRPr lang="en-US" dirty="0"/>
          </a:p>
          <a:p>
            <a:r>
              <a:rPr lang="en-US" dirty="0"/>
              <a:t>As tracert uses Internet Control Message Protocol (ICMP), if ICMP is blocked, tracert will fail to provide information. </a:t>
            </a:r>
          </a:p>
          <a:p>
            <a:endParaRPr lang="en-US" dirty="0"/>
          </a:p>
          <a:p>
            <a:r>
              <a:rPr lang="en-US" dirty="0"/>
              <a:t>On Linux and macOS systems, the command with similar functionality is </a:t>
            </a:r>
            <a:r>
              <a:rPr lang="en-US" i="1" dirty="0"/>
              <a:t>traceroute</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OpenSSL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b="1" dirty="0"/>
              <a:t>OpenSSL</a:t>
            </a:r>
            <a:r>
              <a:rPr lang="en-US" dirty="0"/>
              <a:t> is a general-purpose cryptography library that offers a wide range of cryptographic functions on Windows and Linux systems. </a:t>
            </a:r>
          </a:p>
          <a:p>
            <a:endParaRPr lang="en-US" dirty="0"/>
          </a:p>
          <a:p>
            <a:r>
              <a:rPr lang="en-US" dirty="0"/>
              <a:t>Designed to be a full-featured toolkit for the Transport Layer Security (TLS) and Secure Sockets Layer (SSL) protocols, it provides so much more for real-world daily challenges.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416627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OpenSSL</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OpenSSL can perform the following tasks in either scripts or programs, offering access to cryptographic functions without having to develop the code:</a:t>
            </a:r>
          </a:p>
          <a:p>
            <a:pPr lvl="1"/>
            <a:r>
              <a:rPr lang="en-US" dirty="0"/>
              <a:t>Work with RSA and ECDSA keys</a:t>
            </a:r>
          </a:p>
          <a:p>
            <a:pPr lvl="1"/>
            <a:r>
              <a:rPr lang="en-US" dirty="0"/>
              <a:t>Create certificate signing requests (CSRs)</a:t>
            </a:r>
          </a:p>
          <a:p>
            <a:pPr lvl="1"/>
            <a:r>
              <a:rPr lang="en-US" dirty="0"/>
              <a:t>Verify CSRs</a:t>
            </a:r>
          </a:p>
          <a:p>
            <a:pPr lvl="1"/>
            <a:r>
              <a:rPr lang="en-US" dirty="0"/>
              <a:t>Create certificates</a:t>
            </a:r>
          </a:p>
          <a:p>
            <a:pPr lvl="1"/>
            <a:r>
              <a:rPr lang="en-US" dirty="0"/>
              <a:t> Generate self-signed certificates</a:t>
            </a:r>
          </a:p>
          <a:p>
            <a:pPr lvl="1"/>
            <a:r>
              <a:rPr lang="en-US" dirty="0"/>
              <a:t>Convert between encoding formats (PEM, DER) and container formats (PKCS12, PKCS7)</a:t>
            </a:r>
          </a:p>
          <a:p>
            <a:pPr lvl="1"/>
            <a:r>
              <a:rPr lang="en-US" dirty="0"/>
              <a:t>Check certificate revocation status</a:t>
            </a:r>
          </a:p>
          <a:p>
            <a:pPr lvl="1"/>
            <a:r>
              <a:rPr lang="en-US" dirty="0"/>
              <a:t>And more…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74108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Packet Capture </a:t>
            </a:r>
            <a:br>
              <a:rPr lang="en-US" sz="4000" b="1" dirty="0"/>
            </a:br>
            <a:r>
              <a:rPr lang="en-US" sz="4000" b="1" dirty="0"/>
              <a:t>and Replay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Computers communicate and exchange data via network connections by way of packets. </a:t>
            </a:r>
          </a:p>
          <a:p>
            <a:endParaRPr lang="en-US" dirty="0"/>
          </a:p>
          <a:p>
            <a:r>
              <a:rPr lang="en-US" dirty="0"/>
              <a:t>Software tools that enable the capturing, editing, and replaying of the packet streams can be very useful for a security professional. </a:t>
            </a:r>
          </a:p>
          <a:p>
            <a:endParaRPr lang="en-US" dirty="0"/>
          </a:p>
          <a:p>
            <a:r>
              <a:rPr lang="en-US" dirty="0"/>
              <a:t>Whether you’re testing a system or diagnosing a problem, having the ability to observe exactly what is flowing between machines and being able to edit the flows is of great utility. </a:t>
            </a:r>
          </a:p>
          <a:p>
            <a:endParaRPr lang="en-US" dirty="0"/>
          </a:p>
          <a:p>
            <a:r>
              <a:rPr lang="en-US" dirty="0"/>
              <a:t>The tools in this section provide this capability. </a:t>
            </a:r>
          </a:p>
          <a:p>
            <a:endParaRPr lang="en-US" dirty="0"/>
          </a:p>
          <a:p>
            <a:r>
              <a:rPr lang="en-US" dirty="0"/>
              <a:t>They can operate either on live network traffic or recorded traffic in the form of </a:t>
            </a:r>
            <a:r>
              <a:rPr lang="en-US" i="1" dirty="0"/>
              <a:t>packet capture (PCAP) </a:t>
            </a:r>
            <a:r>
              <a:rPr lang="en-US" dirty="0"/>
              <a:t>files.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1749511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Tcpreplay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b="1" dirty="0"/>
              <a:t>Tcpreplay</a:t>
            </a:r>
            <a:r>
              <a:rPr lang="en-US" sz="2400" dirty="0"/>
              <a:t> is the name for both a tool and a suite of tools. </a:t>
            </a:r>
          </a:p>
          <a:p>
            <a:endParaRPr lang="en-US" sz="2400" dirty="0"/>
          </a:p>
          <a:p>
            <a:r>
              <a:rPr lang="en-US" sz="2400" dirty="0"/>
              <a:t>As a suite, tcpreplay is a group of free, open-source utilities for editing and replaying previously captured network traffic. </a:t>
            </a:r>
          </a:p>
          <a:p>
            <a:endParaRPr lang="en-US" sz="2400" dirty="0"/>
          </a:p>
          <a:p>
            <a:r>
              <a:rPr lang="en-US" sz="2400" dirty="0"/>
              <a:t>As a tool, it specifically replays a PCAP file on a network. </a:t>
            </a:r>
          </a:p>
          <a:p>
            <a:endParaRPr lang="en-US" sz="2400" dirty="0"/>
          </a:p>
          <a:p>
            <a:r>
              <a:rPr lang="en-US" sz="2400" dirty="0"/>
              <a:t>Originally designed as an incident response tool, tcpreplay has utility in a wide range of circumstances where network packets are used. </a:t>
            </a:r>
          </a:p>
          <a:p>
            <a:endParaRPr lang="en-US" sz="2400" dirty="0"/>
          </a:p>
          <a:p>
            <a:r>
              <a:rPr lang="en-US" sz="2400" dirty="0"/>
              <a:t>It can be used to test all manner of security systems through the use of crafted PCAP files to trip certain controls. It is also used to test online services such as web servers.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4096828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Tcpdump</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The </a:t>
            </a:r>
            <a:r>
              <a:rPr lang="en-US" sz="2400" i="1" dirty="0"/>
              <a:t>tcpdump</a:t>
            </a:r>
            <a:r>
              <a:rPr lang="en-US" sz="2400" dirty="0"/>
              <a:t> utility is designed to analyze network packets either from a network connection or a recorded file. </a:t>
            </a:r>
          </a:p>
          <a:p>
            <a:endParaRPr lang="en-US" sz="2400" dirty="0"/>
          </a:p>
          <a:p>
            <a:r>
              <a:rPr lang="en-US" sz="2400" dirty="0"/>
              <a:t>You also can use tcpdump to create files of packet captures, called PCAP files, and perform filtering between input and output, making it a valuable tool to lessen data loads on other tools. </a:t>
            </a:r>
          </a:p>
          <a:p>
            <a:endParaRPr lang="en-US" sz="2400" dirty="0"/>
          </a:p>
          <a:p>
            <a:r>
              <a:rPr lang="en-US" sz="2400" dirty="0"/>
              <a:t>For example, if you have a complete packet capture file that has hundreds of millions of records, but you are only interested in one server’s connections, you can make a copy of the PCAP file containing only the packets associated with the server of interest. </a:t>
            </a:r>
          </a:p>
          <a:p>
            <a:endParaRPr lang="en-US" sz="2400" dirty="0"/>
          </a:p>
          <a:p>
            <a:r>
              <a:rPr lang="en-US" sz="2400" dirty="0"/>
              <a:t>This file will be smaller and easier to analyze with other tools, such as Wireshark.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2400275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Wireshark</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Wireshark</a:t>
            </a:r>
            <a:r>
              <a:rPr lang="en-US" dirty="0"/>
              <a:t> is the gold standard for graphical analysis of network protocols. </a:t>
            </a:r>
          </a:p>
          <a:p>
            <a:endParaRPr lang="en-US" dirty="0"/>
          </a:p>
          <a:p>
            <a:r>
              <a:rPr lang="en-US" dirty="0"/>
              <a:t>With dissectors that allow the analysis of virtually any network protocol, this tool can allow you to examine individual packets, monitor conversations, carve out files, and more. </a:t>
            </a:r>
          </a:p>
          <a:p>
            <a:endParaRPr lang="en-US" dirty="0"/>
          </a:p>
          <a:p>
            <a:r>
              <a:rPr lang="en-US" dirty="0"/>
              <a:t>When it comes to examining packets, Wireshark is the tool. </a:t>
            </a:r>
          </a:p>
          <a:p>
            <a:endParaRPr lang="en-US" dirty="0"/>
          </a:p>
          <a:p>
            <a:r>
              <a:rPr lang="en-US" dirty="0"/>
              <a:t>When it comes to using this functionality in a scripting environment, TShark provides the same processing in a scriptable form, producing a wide range of outputs, depending on the options set. </a:t>
            </a:r>
          </a:p>
          <a:p>
            <a:endParaRPr lang="en-US" dirty="0"/>
          </a:p>
          <a:p>
            <a:r>
              <a:rPr lang="en-US" dirty="0"/>
              <a:t>Wireshark has the ability to capture live traffic, or it can use recorded packets from other sources.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4134834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Forensics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Digital forensics is the use of specific methods to determine who did what on a system at a specific time, or some variant of this question. </a:t>
            </a:r>
          </a:p>
          <a:p>
            <a:endParaRPr lang="en-US" dirty="0"/>
          </a:p>
          <a:p>
            <a:r>
              <a:rPr lang="en-US" dirty="0"/>
              <a:t>Computers have a wide range of artifacts that can be analyzed to make these determinations. </a:t>
            </a:r>
          </a:p>
          <a:p>
            <a:endParaRPr lang="en-US" dirty="0"/>
          </a:p>
          <a:p>
            <a:r>
              <a:rPr lang="en-US" dirty="0"/>
              <a:t>There are tools to collect these artifacts, and tools used to analyze the data collected. </a:t>
            </a:r>
          </a:p>
          <a:p>
            <a:endParaRPr lang="en-US" dirty="0"/>
          </a:p>
          <a:p>
            <a:r>
              <a:rPr lang="en-US" dirty="0"/>
              <a:t>In this section, we examine some of the primary tools used in these efforts. </a:t>
            </a:r>
          </a:p>
          <a:p>
            <a:endParaRPr lang="en-US" dirty="0"/>
          </a:p>
          <a:p>
            <a:r>
              <a:rPr lang="en-US" dirty="0"/>
              <a:t>Digital forensic processes and procedures are covered in detail in Chapter 30, “Digital Forensics.” </a:t>
            </a:r>
          </a:p>
          <a:p>
            <a:endParaRPr lang="en-US" dirty="0"/>
          </a:p>
          <a:p>
            <a:r>
              <a:rPr lang="en-US" dirty="0"/>
              <a:t>This is just an examination of some of the tools used.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2357433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i="1" dirty="0"/>
              <a:t>Data dump (dd) </a:t>
            </a:r>
            <a:r>
              <a:rPr lang="en-US" dirty="0"/>
              <a:t>is a Linux command-line utility used to convert and copy files. </a:t>
            </a:r>
          </a:p>
          <a:p>
            <a:endParaRPr lang="en-US" dirty="0"/>
          </a:p>
          <a:p>
            <a:r>
              <a:rPr lang="en-US" dirty="0"/>
              <a:t>On Linux systems, virtually everything is represented in storage as a file, and dd can read and/or write from/to these files, provided that function is implemented in the respective drivers. </a:t>
            </a:r>
          </a:p>
          <a:p>
            <a:endParaRPr lang="en-US" dirty="0"/>
          </a:p>
          <a:p>
            <a:r>
              <a:rPr lang="en-US" dirty="0"/>
              <a:t>As a result, dd can be used for tasks such as backing up the boot sector of a hard drive, obtaining a fixed amount of random data, or copying (backing up) entire disks. </a:t>
            </a:r>
          </a:p>
          <a:p>
            <a:endParaRPr lang="en-US" dirty="0"/>
          </a:p>
          <a:p>
            <a:r>
              <a:rPr lang="en-US" dirty="0"/>
              <a:t>The dd program can also perform conversions on the data as it is copied, including byte order swapping and conversion to and from the ASCII and EBCDIC text encodings. </a:t>
            </a:r>
          </a:p>
          <a:p>
            <a:endParaRPr lang="en-US" dirty="0"/>
          </a:p>
          <a:p>
            <a:r>
              <a:rPr lang="en-US" dirty="0"/>
              <a:t>dd has the ability to copy everything, back up/restore a partition, and create/restore an image of an entire disk.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2024461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dd</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dirty="0"/>
              <a:t>When doing a forensics data capture, rather than taking a backup of the hard disk, you should create an image file of the hard disk and save it on another storage device. </a:t>
            </a:r>
          </a:p>
          <a:p>
            <a:endParaRPr lang="en-US" dirty="0"/>
          </a:p>
          <a:p>
            <a:r>
              <a:rPr lang="en-US" dirty="0"/>
              <a:t>There are many advantages to backing up your data to a disk image, one being the ease of use. </a:t>
            </a:r>
          </a:p>
          <a:p>
            <a:endParaRPr lang="en-US" dirty="0"/>
          </a:p>
          <a:p>
            <a:r>
              <a:rPr lang="en-US" dirty="0"/>
              <a:t>Image files contain all the information on the associated source, including unused and previously used space.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4265581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memdump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Linux has a utility program called </a:t>
            </a:r>
            <a:r>
              <a:rPr lang="en-US" i="1" dirty="0"/>
              <a:t>memory dumper</a:t>
            </a:r>
            <a:r>
              <a:rPr lang="en-US" dirty="0"/>
              <a:t>, or </a:t>
            </a:r>
            <a:r>
              <a:rPr lang="en-US" i="1" dirty="0"/>
              <a:t>memdump</a:t>
            </a:r>
            <a:r>
              <a:rPr lang="en-US" dirty="0"/>
              <a:t>. </a:t>
            </a:r>
          </a:p>
          <a:p>
            <a:endParaRPr lang="en-US" dirty="0"/>
          </a:p>
          <a:p>
            <a:r>
              <a:rPr lang="en-US" dirty="0"/>
              <a:t>This program dumps system memory to the standard output stream, skipping over any holes in memory maps. </a:t>
            </a:r>
          </a:p>
          <a:p>
            <a:endParaRPr lang="en-US" dirty="0"/>
          </a:p>
          <a:p>
            <a:r>
              <a:rPr lang="en-US" dirty="0"/>
              <a:t>By default, the program dumps the contents of physical memory (/dev/mem). </a:t>
            </a:r>
          </a:p>
          <a:p>
            <a:endParaRPr lang="en-US" dirty="0"/>
          </a:p>
          <a:p>
            <a:r>
              <a:rPr lang="en-US" dirty="0"/>
              <a:t>The output from memdump is in the form of a raw dump. </a:t>
            </a:r>
          </a:p>
          <a:p>
            <a:endParaRPr lang="en-US" dirty="0"/>
          </a:p>
          <a:p>
            <a:r>
              <a:rPr lang="en-US" dirty="0"/>
              <a:t>Because running memdump uses memory, it is important to send the output to a location that is off the host machine being copied, using a tool such as netcat.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46751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nslookup/dig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10000"/>
          </a:bodyPr>
          <a:lstStyle/>
          <a:p>
            <a:r>
              <a:rPr lang="en-US" dirty="0"/>
              <a:t>To examine a DNS query for a specific address, you can use the nslookup command.</a:t>
            </a:r>
          </a:p>
          <a:p>
            <a:endParaRPr lang="en-US" dirty="0"/>
          </a:p>
          <a:p>
            <a:r>
              <a:rPr lang="en-US" dirty="0"/>
              <a:t>The command </a:t>
            </a:r>
            <a:r>
              <a:rPr lang="en-US" i="1" dirty="0"/>
              <a:t>dig</a:t>
            </a:r>
            <a:r>
              <a:rPr lang="en-US" dirty="0"/>
              <a:t>, which stands for Domain Information Groper, works on Linux systems. </a:t>
            </a:r>
          </a:p>
          <a:p>
            <a:endParaRPr lang="en-US" dirty="0"/>
          </a:p>
          <a:p>
            <a:r>
              <a:rPr lang="en-US" dirty="0"/>
              <a:t>One difference is that dig is designed to return answers in a format that is easy to parse and include in scripts, which is a common trait of Linux command-line utilities.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251186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WinHex</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WinHex</a:t>
            </a:r>
            <a:r>
              <a:rPr lang="en-US" dirty="0"/>
              <a:t> is a hexadecimal file editor. </a:t>
            </a:r>
          </a:p>
          <a:p>
            <a:endParaRPr lang="en-US" dirty="0"/>
          </a:p>
          <a:p>
            <a:r>
              <a:rPr lang="en-US" dirty="0"/>
              <a:t>This tool is very useful in forensically investigating files, and it provides a whole host of forensic functions such as the ability to read almost any file, display contents of the file, convert between character sets and encoding, perform hash verification functions, and compare files. </a:t>
            </a:r>
          </a:p>
          <a:p>
            <a:endParaRPr lang="en-US" dirty="0"/>
          </a:p>
          <a:p>
            <a:r>
              <a:rPr lang="en-US" dirty="0"/>
              <a:t>As a native file reader/hex editor, it can examine specific application files without invoking the application and changing the data. </a:t>
            </a:r>
          </a:p>
          <a:p>
            <a:endParaRPr lang="en-US" dirty="0"/>
          </a:p>
          <a:p>
            <a:r>
              <a:rPr lang="en-US" dirty="0"/>
              <a:t>WinHex is a commercial program that is part of the X-Ways forensic suite, which is a comprehensive set of digital forensic tools.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3263498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FTK Imager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FTK Imager </a:t>
            </a:r>
            <a:r>
              <a:rPr lang="en-US" dirty="0"/>
              <a:t>is the company AccessData’s answer to dd. </a:t>
            </a:r>
          </a:p>
          <a:p>
            <a:endParaRPr lang="en-US" dirty="0"/>
          </a:p>
          <a:p>
            <a:r>
              <a:rPr lang="en-US" dirty="0"/>
              <a:t>FTK Imager is a commercial program, free for use, and is designed to capture an image of a hard drive (or other device) in a forensic fashion. </a:t>
            </a:r>
          </a:p>
          <a:p>
            <a:endParaRPr lang="en-US" dirty="0"/>
          </a:p>
          <a:p>
            <a:r>
              <a:rPr lang="en-US" dirty="0"/>
              <a:t>Forensic duplications are bit-by-bit copies, supported by hashes to demonstrate that the copy and the original are exact duplicates in all ways. </a:t>
            </a:r>
          </a:p>
          <a:p>
            <a:endParaRPr lang="en-US" dirty="0"/>
          </a:p>
          <a:p>
            <a:r>
              <a:rPr lang="en-US" dirty="0"/>
              <a:t>As with all forensically sound collection tools, FTK Imager retains the file system metadata (and the file path) and creates a log of the files copied. </a:t>
            </a:r>
          </a:p>
          <a:p>
            <a:endParaRPr lang="en-US" dirty="0"/>
          </a:p>
          <a:p>
            <a:r>
              <a:rPr lang="en-US" dirty="0"/>
              <a:t>This process does not change file access attributes. FTK Imager is part of the larger, and commercial, FTK suite of forensic tools.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3580057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Autopsy</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b="1" dirty="0"/>
              <a:t>Autopsy</a:t>
            </a:r>
            <a:r>
              <a:rPr lang="en-US" sz="2400" dirty="0"/>
              <a:t> is the open-source answer for digital forensic tool suites. </a:t>
            </a:r>
          </a:p>
          <a:p>
            <a:endParaRPr lang="en-US" sz="2400" dirty="0"/>
          </a:p>
          <a:p>
            <a:r>
              <a:rPr lang="en-US" sz="2400" dirty="0"/>
              <a:t>This suite, developed by Brian Carrier, has evolved over the past couple of decades into a community-supported open-source project that can perform virtually all digital forensic functions. </a:t>
            </a:r>
          </a:p>
          <a:p>
            <a:endParaRPr lang="en-US" sz="2400" dirty="0"/>
          </a:p>
          <a:p>
            <a:r>
              <a:rPr lang="en-US" sz="2400" dirty="0"/>
              <a:t>It runs on Windows and offers a comprehensive set of tools that can enable network-based collaboration and automated, intuitive workflows. </a:t>
            </a:r>
          </a:p>
          <a:p>
            <a:endParaRPr lang="en-US" sz="2400" dirty="0"/>
          </a:p>
          <a:p>
            <a:r>
              <a:rPr lang="en-US" sz="2400" dirty="0"/>
              <a:t>It has tools to support hard drives, removable devices, and smartphones. </a:t>
            </a:r>
          </a:p>
          <a:p>
            <a:endParaRPr lang="en-US" sz="2400" dirty="0"/>
          </a:p>
          <a:p>
            <a:r>
              <a:rPr lang="en-US" sz="2400" dirty="0"/>
              <a:t>It supports MD5 hash creation and lookup, deleted file carving, EXIF data extraction from JPEG images, indexed keyword searches, extension mismatch detections, e-mail message extractions, and artifact extractions from web browsers.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3948419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Exploitation Frameworks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Exploitation frameworks </a:t>
            </a:r>
            <a:r>
              <a:rPr lang="en-US" sz="2400" dirty="0"/>
              <a:t>are toolsets designed to assist hackers in the tasks associated with exploiting vulnerabilities in a system. </a:t>
            </a:r>
          </a:p>
          <a:p>
            <a:endParaRPr lang="en-US" sz="2400" dirty="0"/>
          </a:p>
          <a:p>
            <a:r>
              <a:rPr lang="en-US" sz="2400" dirty="0"/>
              <a:t>These frameworks are important because the exploitation path typically involves multiple steps, all done in precise order on a system to gain meaningful effect. </a:t>
            </a:r>
          </a:p>
          <a:p>
            <a:endParaRPr lang="en-US" sz="2400" dirty="0"/>
          </a:p>
          <a:p>
            <a:r>
              <a:rPr lang="en-US" sz="2400" dirty="0"/>
              <a:t>The most commonly used framework is Metasploit, a set of “tools” designed to assist a penetration tester in carrying out the steps needed to exploit a vulnerability on a system. </a:t>
            </a:r>
          </a:p>
          <a:p>
            <a:endParaRPr lang="en-US" sz="2400" dirty="0"/>
          </a:p>
          <a:p>
            <a:r>
              <a:rPr lang="en-US" sz="2400" dirty="0"/>
              <a:t>These frameworks can be used by security personnel as well, specifically to test the exploitability of a system based on existing vulnerabilities and employed security controls.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1877286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Password Crackers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Password crackers </a:t>
            </a:r>
            <a:r>
              <a:rPr lang="en-US" dirty="0"/>
              <a:t>are used by hackers to find weak passwords. </a:t>
            </a:r>
          </a:p>
          <a:p>
            <a:endParaRPr lang="en-US" dirty="0"/>
          </a:p>
          <a:p>
            <a:r>
              <a:rPr lang="en-US" dirty="0"/>
              <a:t>Why would a system administrator use one? Same reason. </a:t>
            </a:r>
          </a:p>
          <a:p>
            <a:endParaRPr lang="en-US" dirty="0"/>
          </a:p>
          <a:p>
            <a:r>
              <a:rPr lang="en-US" dirty="0"/>
              <a:t>Running your system’s password lists through a password cracker provides two things: an early warning of a crackable password, and peace of mind that your passwords are safe when you can’t crack any in a reasonable period of time.</a:t>
            </a:r>
          </a:p>
          <a:p>
            <a:endParaRPr lang="en-US" dirty="0"/>
          </a:p>
          <a:p>
            <a:r>
              <a:rPr lang="en-US" dirty="0"/>
              <a:t>Password crackers work using dictionary lists and brute force.</a:t>
            </a:r>
          </a:p>
          <a:p>
            <a:endParaRPr lang="en-US" dirty="0"/>
          </a:p>
          <a:p>
            <a:r>
              <a:rPr lang="en-US" dirty="0"/>
              <a:t>On a modern Core i9 machine with a GPU, ten-character passwords will fall in roughly a week of work. </a:t>
            </a:r>
          </a:p>
          <a:p>
            <a:endParaRPr lang="en-US" dirty="0"/>
          </a:p>
          <a:p>
            <a:r>
              <a:rPr lang="en-US" dirty="0"/>
              <a:t>With the use of multiple GPUs through a cloud vendor, this can fall to hours.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2935231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Sanitization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i="1" dirty="0"/>
              <a:t>Data sanitization </a:t>
            </a:r>
            <a:r>
              <a:rPr lang="en-US" dirty="0"/>
              <a:t>tools are tools used to destroy, purge, or otherwise identify for destruction specific types of data on systems. </a:t>
            </a:r>
          </a:p>
          <a:p>
            <a:endParaRPr lang="en-US" dirty="0"/>
          </a:p>
          <a:p>
            <a:r>
              <a:rPr lang="en-US" dirty="0"/>
              <a:t>Before a system can be retired and disposed of, you need to sanitize the data needs. </a:t>
            </a:r>
          </a:p>
          <a:p>
            <a:endParaRPr lang="en-US" dirty="0"/>
          </a:p>
          <a:p>
            <a:r>
              <a:rPr lang="en-US" dirty="0"/>
              <a:t>There are several approaches, the first being the whole disk approach. </a:t>
            </a:r>
          </a:p>
          <a:p>
            <a:endParaRPr lang="en-US" dirty="0"/>
          </a:p>
          <a:p>
            <a:r>
              <a:rPr lang="en-US" dirty="0"/>
              <a:t>You can use a data sanitization tool to erase or wipe the entire storage of the system, making the data no longer recoverable.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3640881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752600" y="274638"/>
            <a:ext cx="7162800" cy="1143000"/>
          </a:xfrm>
          <a:noFill/>
        </p:spPr>
        <p:txBody>
          <a:bodyPr>
            <a:normAutofit/>
          </a:bodyPr>
          <a:lstStyle/>
          <a:p>
            <a:pPr eaLnBrk="1" hangingPunct="1"/>
            <a:r>
              <a:rPr lang="en-US" sz="3600" b="1" dirty="0"/>
              <a:t>Data Sanitization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One method of doing this is to use self-encrypting disks, and the destruction of the key leaves the disk unrecoverable. </a:t>
            </a:r>
          </a:p>
          <a:p>
            <a:endParaRPr lang="en-US" dirty="0"/>
          </a:p>
          <a:p>
            <a:r>
              <a:rPr lang="en-US" dirty="0"/>
              <a:t>A second, more targeted approach is to identify the sensitive data and deal with it specifically. </a:t>
            </a:r>
          </a:p>
          <a:p>
            <a:endParaRPr lang="en-US" dirty="0"/>
          </a:p>
          <a:p>
            <a:r>
              <a:rPr lang="en-US" dirty="0"/>
              <a:t>Tools such as Identity Finder excel at this aspect of data sanitization. </a:t>
            </a:r>
          </a:p>
          <a:p>
            <a:endParaRPr lang="en-US" dirty="0"/>
          </a:p>
          <a:p>
            <a:r>
              <a:rPr lang="en-US" dirty="0"/>
              <a:t>As with all tools, it is not the tool that provides the true value but rather the processes and procedures that ensure the work is done and done correctly when required.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46</a:t>
            </a:fld>
            <a:endParaRPr lang="en-US" dirty="0"/>
          </a:p>
        </p:txBody>
      </p:sp>
    </p:spTree>
    <p:extLst>
      <p:ext uri="{BB962C8B-B14F-4D97-AF65-F5344CB8AC3E}">
        <p14:creationId xmlns:p14="http://schemas.microsoft.com/office/powerpoint/2010/main" val="1490462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 Sanitization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Types of data sanitization:</a:t>
            </a:r>
          </a:p>
          <a:p>
            <a:pPr lvl="1"/>
            <a:r>
              <a:rPr lang="en-US" dirty="0"/>
              <a:t>Delete/Reformat</a:t>
            </a:r>
          </a:p>
          <a:p>
            <a:pPr lvl="1"/>
            <a:r>
              <a:rPr lang="en-US" dirty="0"/>
              <a:t>Wipe</a:t>
            </a:r>
          </a:p>
          <a:p>
            <a:pPr lvl="1"/>
            <a:r>
              <a:rPr lang="en-US" dirty="0"/>
              <a:t>Overwrite</a:t>
            </a:r>
          </a:p>
          <a:p>
            <a:pPr lvl="1"/>
            <a:r>
              <a:rPr lang="en-US" dirty="0"/>
              <a:t>Erasure</a:t>
            </a:r>
          </a:p>
          <a:p>
            <a:pPr lvl="1"/>
            <a:r>
              <a:rPr lang="en-US" dirty="0"/>
              <a:t>Degaussing</a:t>
            </a:r>
          </a:p>
          <a:p>
            <a:pPr lvl="1"/>
            <a:r>
              <a:rPr lang="en-US" dirty="0"/>
              <a:t>Purging</a:t>
            </a:r>
          </a:p>
          <a:p>
            <a:pPr lvl="1"/>
            <a:r>
              <a:rPr lang="en-US" dirty="0"/>
              <a:t>Physical destruction</a:t>
            </a:r>
          </a:p>
          <a:p>
            <a:pPr lvl="1"/>
            <a:r>
              <a:rPr lang="en-US" dirty="0"/>
              <a:t>Electronic shredding</a:t>
            </a:r>
          </a:p>
          <a:p>
            <a:pPr lvl="1"/>
            <a:r>
              <a:rPr lang="en-US" dirty="0"/>
              <a:t>Solid State shredding</a:t>
            </a:r>
          </a:p>
          <a:p>
            <a:pPr lvl="1"/>
            <a:r>
              <a:rPr lang="en-US" dirty="0"/>
              <a:t>Pulping (for paper-based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47</a:t>
            </a:fld>
            <a:endParaRPr lang="en-US" dirty="0"/>
          </a:p>
        </p:txBody>
      </p:sp>
    </p:spTree>
    <p:extLst>
      <p:ext uri="{BB962C8B-B14F-4D97-AF65-F5344CB8AC3E}">
        <p14:creationId xmlns:p14="http://schemas.microsoft.com/office/powerpoint/2010/main" val="73347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ipconfig/ifconfig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Both </a:t>
            </a:r>
            <a:r>
              <a:rPr lang="en-US" i="1" dirty="0"/>
              <a:t>ipconfig</a:t>
            </a:r>
            <a:r>
              <a:rPr lang="en-US" dirty="0"/>
              <a:t> (for Windows) and </a:t>
            </a:r>
            <a:r>
              <a:rPr lang="en-US" i="1" dirty="0"/>
              <a:t>ifconfig</a:t>
            </a:r>
            <a:r>
              <a:rPr lang="en-US" dirty="0"/>
              <a:t> (for Linux) are command-line tools to manipulate the network interfaces on a system. </a:t>
            </a:r>
          </a:p>
          <a:p>
            <a:endParaRPr lang="en-US" dirty="0"/>
          </a:p>
          <a:p>
            <a:r>
              <a:rPr lang="en-US" dirty="0"/>
              <a:t>They have the ability to list the interfaces and connection parameters, alter parameters, and release/renew connections.</a:t>
            </a:r>
          </a:p>
          <a:p>
            <a:endParaRPr lang="en-US" dirty="0"/>
          </a:p>
          <a:p>
            <a:r>
              <a:rPr lang="en-US" dirty="0"/>
              <a:t>The </a:t>
            </a:r>
            <a:r>
              <a:rPr lang="en-US" b="1" i="1" dirty="0"/>
              <a:t>ip</a:t>
            </a:r>
            <a:r>
              <a:rPr lang="en-US" dirty="0"/>
              <a:t> command in Linux is used to show and manipulate routing, devices, policy routing, and tunnels. </a:t>
            </a:r>
          </a:p>
          <a:p>
            <a:endParaRPr lang="en-US" dirty="0"/>
          </a:p>
          <a:p>
            <a:r>
              <a:rPr lang="en-US" dirty="0"/>
              <a:t>The ipconfig command is an important command for troubleshooting because it displays current TCP/IP configurations on a local system. </a:t>
            </a:r>
          </a:p>
          <a:p>
            <a:endParaRPr lang="en-US" dirty="0"/>
          </a:p>
          <a:p>
            <a:r>
              <a:rPr lang="en-US" dirty="0"/>
              <a:t>This is an important troubleshooting tool because when you can’t connect to something, it is the first place to start exploring network connections, as it gives you all of your settings.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281115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nmap</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Nmap</a:t>
            </a:r>
            <a:r>
              <a:rPr lang="en-US" dirty="0"/>
              <a:t> is a is free, open-source port scanning tool developed by Gordon Lyon and has been the standard network mapping utility for Windows and Linux since 1999. </a:t>
            </a:r>
          </a:p>
          <a:p>
            <a:endParaRPr lang="en-US" dirty="0"/>
          </a:p>
          <a:p>
            <a:r>
              <a:rPr lang="en-US" dirty="0"/>
              <a:t>The nmap command is the command to launch and run the nmap utility. </a:t>
            </a:r>
          </a:p>
          <a:p>
            <a:endParaRPr lang="en-US" dirty="0"/>
          </a:p>
          <a:p>
            <a:r>
              <a:rPr lang="en-US" dirty="0"/>
              <a:t>Nmap is used to discover what systems are on a network and the open ports and services on those systems. </a:t>
            </a:r>
          </a:p>
          <a:p>
            <a:endParaRPr lang="en-US" dirty="0"/>
          </a:p>
          <a:p>
            <a:r>
              <a:rPr lang="en-US" dirty="0"/>
              <a:t>This tool has many other additional functions, such as OS fingerprinting, finding rogue devices, and discovering services and even application versions. </a:t>
            </a:r>
          </a:p>
          <a:p>
            <a:endParaRPr lang="en-US" dirty="0"/>
          </a:p>
          <a:p>
            <a:r>
              <a:rPr lang="en-US" dirty="0"/>
              <a:t>It operates via the command line, so it’s very scriptable. It also has a GUI interface called </a:t>
            </a:r>
            <a:r>
              <a:rPr lang="en-US" b="1" dirty="0"/>
              <a:t>Zenmap</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228705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ping/pathping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The </a:t>
            </a:r>
            <a:r>
              <a:rPr lang="en-US" i="1" dirty="0"/>
              <a:t>ping</a:t>
            </a:r>
            <a:r>
              <a:rPr lang="en-US" dirty="0"/>
              <a:t> command sends echo requests to a designated machine to determine if communication is possible. </a:t>
            </a:r>
          </a:p>
          <a:p>
            <a:endParaRPr lang="en-US" dirty="0"/>
          </a:p>
          <a:p>
            <a:pPr lvl="1"/>
            <a:r>
              <a:rPr lang="en-US" dirty="0"/>
              <a:t>The syntax is ping [options] targetname/address. </a:t>
            </a:r>
          </a:p>
          <a:p>
            <a:pPr lvl="1"/>
            <a:endParaRPr lang="en-US" dirty="0"/>
          </a:p>
          <a:p>
            <a:pPr lvl="1"/>
            <a:r>
              <a:rPr lang="en-US" dirty="0"/>
              <a:t>The options include items such as name resolution, how many pings, data size, TTL counts, and more.</a:t>
            </a:r>
          </a:p>
          <a:p>
            <a:endParaRPr lang="en-US" dirty="0"/>
          </a:p>
          <a:p>
            <a:r>
              <a:rPr lang="en-US" i="1" dirty="0"/>
              <a:t>Pathping</a:t>
            </a:r>
            <a:r>
              <a:rPr lang="en-US" dirty="0"/>
              <a:t> is a TCP/IP-based utility that provides additional data beyond that of a ping command.</a:t>
            </a:r>
          </a:p>
          <a:p>
            <a:endParaRPr lang="en-US" dirty="0"/>
          </a:p>
          <a:p>
            <a:pPr lvl="1"/>
            <a:r>
              <a:rPr lang="en-US" dirty="0"/>
              <a:t>Combination of </a:t>
            </a:r>
            <a:r>
              <a:rPr lang="en-US" i="1" dirty="0"/>
              <a:t>ping</a:t>
            </a:r>
            <a:r>
              <a:rPr lang="en-US" dirty="0"/>
              <a:t> and </a:t>
            </a:r>
            <a:r>
              <a:rPr lang="en-US" i="1" dirty="0"/>
              <a:t>tracert</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327561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hping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20000"/>
          </a:bodyPr>
          <a:lstStyle/>
          <a:p>
            <a:r>
              <a:rPr lang="en-US" sz="2800" b="1" dirty="0"/>
              <a:t>hping</a:t>
            </a:r>
            <a:r>
              <a:rPr lang="en-US" sz="2800" dirty="0"/>
              <a:t> is a TCP/IP packet creation tool that allows a user to craft raw IP, TCP, UDP, and ICMP packets from scratch. </a:t>
            </a:r>
          </a:p>
          <a:p>
            <a:endParaRPr lang="en-US" sz="2800" dirty="0"/>
          </a:p>
          <a:p>
            <a:r>
              <a:rPr lang="en-US" sz="2800" dirty="0"/>
              <a:t>This tool provides a means of performing a wide range of network operations; anything that you can do with those protocols can be crafted into a packet. </a:t>
            </a:r>
          </a:p>
          <a:p>
            <a:endParaRPr lang="en-US" sz="2800" dirty="0"/>
          </a:p>
          <a:p>
            <a:r>
              <a:rPr lang="en-US" sz="2800" dirty="0"/>
              <a:t>This includes port scanning, crafting ICMP packets, host discovery, and more. </a:t>
            </a:r>
          </a:p>
          <a:p>
            <a:endParaRPr lang="en-US" sz="2800" dirty="0"/>
          </a:p>
          <a:p>
            <a:r>
              <a:rPr lang="en-US" sz="2800" dirty="0"/>
              <a:t>The current version is hping3, and it is available on most operating systems, including Windows and Linux.</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94640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hping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Like all Linux commands, hping can be programmed in Bash scripts to achieve greater functionality. </a:t>
            </a:r>
          </a:p>
          <a:p>
            <a:endParaRPr lang="en-US" dirty="0"/>
          </a:p>
          <a:p>
            <a:r>
              <a:rPr lang="en-US" dirty="0"/>
              <a:t>Outputs can also be piped to other commands. Hping also works with an embedded Tcl scripting functionality, which further extends its usefulness for system administrators. </a:t>
            </a:r>
          </a:p>
          <a:p>
            <a:endParaRPr lang="en-US" dirty="0"/>
          </a:p>
          <a:p>
            <a:r>
              <a:rPr lang="en-US" dirty="0"/>
              <a:t>Between the range of options and the native scripting capability, hping offers a wide range of functions, including creating password-protected backdoors that are piped to other services. </a:t>
            </a:r>
          </a:p>
          <a:p>
            <a:endParaRPr lang="en-US" dirty="0"/>
          </a:p>
          <a:p>
            <a:r>
              <a:rPr lang="en-US" dirty="0"/>
              <a:t>The power comes from the programmability, the options, and the creative work of system administrators.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54979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899F25-184D-4FA7-99D0-E3B7AB14E13B}"/>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8658</TotalTime>
  <Words>4183</Words>
  <Application>Microsoft Office PowerPoint</Application>
  <PresentationFormat>On-screen Show (4:3)</PresentationFormat>
  <Paragraphs>476</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Tahoma</vt:lpstr>
      <vt:lpstr>Verdana</vt:lpstr>
      <vt:lpstr>Office Theme</vt:lpstr>
      <vt:lpstr>PowerPoint Presentation</vt:lpstr>
      <vt:lpstr>Chapter 26 (Domain 4.1) Learning Objectives</vt:lpstr>
      <vt:lpstr>tracert/traceroute</vt:lpstr>
      <vt:lpstr>nslookup/dig</vt:lpstr>
      <vt:lpstr>ipconfig/ifconfig</vt:lpstr>
      <vt:lpstr>nmap</vt:lpstr>
      <vt:lpstr>ping/pathping</vt:lpstr>
      <vt:lpstr>hping</vt:lpstr>
      <vt:lpstr>hping</vt:lpstr>
      <vt:lpstr>netstat</vt:lpstr>
      <vt:lpstr>netcat</vt:lpstr>
      <vt:lpstr>IP Scanners</vt:lpstr>
      <vt:lpstr>arp</vt:lpstr>
      <vt:lpstr>route</vt:lpstr>
      <vt:lpstr>curl</vt:lpstr>
      <vt:lpstr>theHarvester</vt:lpstr>
      <vt:lpstr>theHarvester</vt:lpstr>
      <vt:lpstr>sn1per</vt:lpstr>
      <vt:lpstr>scanless</vt:lpstr>
      <vt:lpstr>dnsenum</vt:lpstr>
      <vt:lpstr>Nessus</vt:lpstr>
      <vt:lpstr>Cuckoo</vt:lpstr>
      <vt:lpstr>File Manipulation</vt:lpstr>
      <vt:lpstr>File Manipulation</vt:lpstr>
      <vt:lpstr>File Manipulation</vt:lpstr>
      <vt:lpstr>Shell and Script Environments</vt:lpstr>
      <vt:lpstr>SSH</vt:lpstr>
      <vt:lpstr>PowerShell</vt:lpstr>
      <vt:lpstr>Python</vt:lpstr>
      <vt:lpstr>OpenSSL</vt:lpstr>
      <vt:lpstr>OpenSSL</vt:lpstr>
      <vt:lpstr>Packet Capture  and Replay</vt:lpstr>
      <vt:lpstr>Tcpreplay</vt:lpstr>
      <vt:lpstr>Tcpdump</vt:lpstr>
      <vt:lpstr>Wireshark</vt:lpstr>
      <vt:lpstr>Forensics</vt:lpstr>
      <vt:lpstr>dd</vt:lpstr>
      <vt:lpstr>dd</vt:lpstr>
      <vt:lpstr>memdump</vt:lpstr>
      <vt:lpstr>WinHex</vt:lpstr>
      <vt:lpstr>FTK Imager</vt:lpstr>
      <vt:lpstr>Autopsy</vt:lpstr>
      <vt:lpstr>Exploitation Frameworks</vt:lpstr>
      <vt:lpstr>Password Crackers</vt:lpstr>
      <vt:lpstr>Data Sanitization</vt:lpstr>
      <vt:lpstr>Data Sanitization</vt:lpstr>
      <vt:lpstr>Data Sanitization</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289</cp:revision>
  <dcterms:created xsi:type="dcterms:W3CDTF">2007-03-12T15:36:22Z</dcterms:created>
  <dcterms:modified xsi:type="dcterms:W3CDTF">2022-09-19T18:59:29Z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