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4"/>
  </p:sldMasterIdLst>
  <p:notesMasterIdLst>
    <p:notesMasterId r:id="rId36"/>
  </p:notesMasterIdLst>
  <p:sldIdLst>
    <p:sldId id="307" r:id="rId5"/>
    <p:sldId id="308" r:id="rId6"/>
    <p:sldId id="311" r:id="rId7"/>
    <p:sldId id="312" r:id="rId8"/>
    <p:sldId id="313" r:id="rId9"/>
    <p:sldId id="314" r:id="rId10"/>
    <p:sldId id="315" r:id="rId11"/>
    <p:sldId id="316" r:id="rId12"/>
    <p:sldId id="317" r:id="rId13"/>
    <p:sldId id="318" r:id="rId14"/>
    <p:sldId id="319" r:id="rId15"/>
    <p:sldId id="320" r:id="rId16"/>
    <p:sldId id="321" r:id="rId17"/>
    <p:sldId id="322" r:id="rId18"/>
    <p:sldId id="323" r:id="rId19"/>
    <p:sldId id="324" r:id="rId20"/>
    <p:sldId id="325" r:id="rId21"/>
    <p:sldId id="326" r:id="rId22"/>
    <p:sldId id="327" r:id="rId23"/>
    <p:sldId id="328" r:id="rId24"/>
    <p:sldId id="329" r:id="rId25"/>
    <p:sldId id="330" r:id="rId26"/>
    <p:sldId id="331" r:id="rId27"/>
    <p:sldId id="332" r:id="rId28"/>
    <p:sldId id="333" r:id="rId29"/>
    <p:sldId id="334" r:id="rId30"/>
    <p:sldId id="335" r:id="rId31"/>
    <p:sldId id="336" r:id="rId32"/>
    <p:sldId id="337" r:id="rId33"/>
    <p:sldId id="338" r:id="rId34"/>
    <p:sldId id="339" r:id="rId3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06" autoAdjust="0"/>
    <p:restoredTop sz="88095" autoAdjust="0"/>
  </p:normalViewPr>
  <p:slideViewPr>
    <p:cSldViewPr>
      <p:cViewPr varScale="1">
        <p:scale>
          <a:sx n="75" d="100"/>
          <a:sy n="75" d="100"/>
        </p:scale>
        <p:origin x="1546" y="43"/>
      </p:cViewPr>
      <p:guideLst>
        <p:guide orient="horz" pos="2160"/>
        <p:guide pos="2880"/>
      </p:guideLst>
    </p:cSldViewPr>
  </p:slid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ahoma" pitchFamily="34" charset="0"/>
              </a:defRPr>
            </a:lvl1pPr>
          </a:lstStyle>
          <a:p>
            <a:pPr>
              <a:defRPr/>
            </a:pPr>
            <a:endParaRPr lang="en-US" dirty="0"/>
          </a:p>
        </p:txBody>
      </p:sp>
      <p:sp>
        <p:nvSpPr>
          <p:cNvPr id="1167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ahoma" pitchFamily="34" charset="0"/>
              </a:defRPr>
            </a:lvl1pPr>
          </a:lstStyle>
          <a:p>
            <a:pPr>
              <a:defRPr/>
            </a:pPr>
            <a:endParaRPr lang="en-US" dirty="0"/>
          </a:p>
        </p:txBody>
      </p:sp>
      <p:sp>
        <p:nvSpPr>
          <p:cNvPr id="931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167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67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ahoma" pitchFamily="34" charset="0"/>
              </a:defRPr>
            </a:lvl1pPr>
          </a:lstStyle>
          <a:p>
            <a:pPr>
              <a:defRPr/>
            </a:pPr>
            <a:endParaRPr lang="en-US" dirty="0"/>
          </a:p>
        </p:txBody>
      </p:sp>
      <p:sp>
        <p:nvSpPr>
          <p:cNvPr id="1167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ahoma" pitchFamily="34" charset="0"/>
              </a:defRPr>
            </a:lvl1pPr>
          </a:lstStyle>
          <a:p>
            <a:pPr>
              <a:defRPr/>
            </a:pPr>
            <a:fld id="{A191EBD5-A87E-4693-A196-409EED94F4B6}" type="slidenum">
              <a:rPr lang="en-US"/>
              <a:pPr>
                <a:defRPr/>
              </a:pPr>
              <a:t>‹#›</a:t>
            </a:fld>
            <a:endParaRPr lang="en-US" dirty="0"/>
          </a:p>
        </p:txBody>
      </p:sp>
    </p:spTree>
    <p:extLst>
      <p:ext uri="{BB962C8B-B14F-4D97-AF65-F5344CB8AC3E}">
        <p14:creationId xmlns:p14="http://schemas.microsoft.com/office/powerpoint/2010/main" val="30519447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ahoma"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Tahoma"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Tahoma"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Tahoma"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Tahom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r>
              <a:rPr lang="en-US" dirty="0"/>
              <a:t>Gain Attention </a:t>
            </a:r>
          </a:p>
        </p:txBody>
      </p:sp>
      <p:sp>
        <p:nvSpPr>
          <p:cNvPr id="94212" name="Slide Number Placeholder 3"/>
          <p:cNvSpPr>
            <a:spLocks noGrp="1"/>
          </p:cNvSpPr>
          <p:nvPr>
            <p:ph type="sldNum" sz="quarter" idx="5"/>
          </p:nvPr>
        </p:nvSpPr>
        <p:spPr>
          <a:noFill/>
        </p:spPr>
        <p:txBody>
          <a:bodyPr/>
          <a:lstStyle/>
          <a:p>
            <a:fld id="{F02DD515-EEAC-4D7D-B2DA-C9CC3E8B6A6D}" type="slidenum">
              <a:rPr lang="en-US" smtClean="0"/>
              <a:pPr/>
              <a:t>1</a:t>
            </a:fld>
            <a:endParaRPr lang="en-US" dirty="0"/>
          </a:p>
        </p:txBody>
      </p:sp>
    </p:spTree>
    <p:extLst>
      <p:ext uri="{BB962C8B-B14F-4D97-AF65-F5344CB8AC3E}">
        <p14:creationId xmlns:p14="http://schemas.microsoft.com/office/powerpoint/2010/main" val="14372845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2" descr="ctclogo"/>
          <p:cNvPicPr>
            <a:picLocks noChangeAspect="1" noChangeArrowheads="1"/>
          </p:cNvPicPr>
          <p:nvPr userDrawn="1"/>
        </p:nvPicPr>
        <p:blipFill>
          <a:blip r:embed="rId2" cstate="print"/>
          <a:srcRect/>
          <a:stretch>
            <a:fillRect/>
          </a:stretch>
        </p:blipFill>
        <p:spPr bwMode="auto">
          <a:xfrm>
            <a:off x="0" y="0"/>
            <a:ext cx="1676400" cy="1524000"/>
          </a:xfrm>
          <a:prstGeom prst="rect">
            <a:avLst/>
          </a:prstGeom>
          <a:noFill/>
          <a:ln w="9525">
            <a:noFill/>
            <a:miter lim="800000"/>
            <a:headEnd/>
            <a:tailEnd/>
          </a:ln>
        </p:spPr>
      </p:pic>
      <p:cxnSp>
        <p:nvCxnSpPr>
          <p:cNvPr id="5" name="Straight Connector 4"/>
          <p:cNvCxnSpPr/>
          <p:nvPr userDrawn="1"/>
        </p:nvCxnSpPr>
        <p:spPr>
          <a:xfrm>
            <a:off x="152400" y="1600200"/>
            <a:ext cx="8763000" cy="1588"/>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p:nvPr>
        </p:nvSpPr>
        <p:spPr>
          <a:xfrm>
            <a:off x="2133600" y="274638"/>
            <a:ext cx="6553200" cy="1143000"/>
          </a:xfrm>
          <a:prstGeom prst="rect">
            <a:avLst/>
          </a:prstGeom>
        </p:spPr>
        <p:txBody>
          <a:bodyPr rtlCol="0">
            <a:normAutofit/>
          </a:bodyPr>
          <a:lstStyle/>
          <a:p>
            <a:r>
              <a:rPr lang="en-US" dirty="0"/>
              <a:t>Click to edit Master title style</a:t>
            </a:r>
          </a:p>
        </p:txBody>
      </p:sp>
      <p:sp>
        <p:nvSpPr>
          <p:cNvPr id="13" name="Content Placeholder 2"/>
          <p:cNvSpPr>
            <a:spLocks noGrp="1"/>
          </p:cNvSpPr>
          <p:nvPr>
            <p:ph idx="1"/>
          </p:nvPr>
        </p:nvSpPr>
        <p:spPr>
          <a:xfrm>
            <a:off x="457200" y="1676400"/>
            <a:ext cx="8229600" cy="4525963"/>
          </a:xfrm>
        </p:spPr>
        <p:txBody>
          <a:bodyPr>
            <a:normAutofit/>
          </a:bodyPr>
          <a:lstStyle>
            <a:lvl1pPr>
              <a:defRPr sz="3200">
                <a:latin typeface="Arial" pitchFamily="34" charset="0"/>
                <a:cs typeface="Arial" pitchFamily="34" charset="0"/>
              </a:defRPr>
            </a:lvl1pPr>
            <a:lvl2pPr>
              <a:defRPr sz="3200">
                <a:latin typeface="Arial" pitchFamily="34" charset="0"/>
                <a:cs typeface="Arial" pitchFamily="34" charset="0"/>
              </a:defRPr>
            </a:lvl2pPr>
            <a:lvl3pPr>
              <a:defRPr sz="3200">
                <a:latin typeface="Arial" pitchFamily="34" charset="0"/>
                <a:cs typeface="Arial" pitchFamily="34" charset="0"/>
              </a:defRPr>
            </a:lvl3pPr>
            <a:lvl4pPr>
              <a:defRPr sz="3200">
                <a:latin typeface="Arial" pitchFamily="34" charset="0"/>
                <a:cs typeface="Arial" pitchFamily="34" charset="0"/>
              </a:defRPr>
            </a:lvl4pPr>
            <a:lvl5pPr>
              <a:defRPr sz="3200">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Date Placeholder 3"/>
          <p:cNvSpPr>
            <a:spLocks noGrp="1"/>
          </p:cNvSpPr>
          <p:nvPr>
            <p:ph type="dt" sz="half" idx="10"/>
          </p:nvPr>
        </p:nvSpPr>
        <p:spPr/>
        <p:txBody>
          <a:bodyPr/>
          <a:lstStyle>
            <a:lvl1pPr>
              <a:defRPr/>
            </a:lvl1pPr>
          </a:lstStyle>
          <a:p>
            <a:pPr>
              <a:defRPr/>
            </a:pPr>
            <a:endParaRPr lang="en-US" dirty="0"/>
          </a:p>
        </p:txBody>
      </p:sp>
      <p:sp>
        <p:nvSpPr>
          <p:cNvPr id="7"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4E43AAA-F4EE-49AF-BC77-A6BA378C5A5B}"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05C6C6E-2880-4BA3-AF29-749510A563F8}"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DF9EE67-1043-47CF-9584-C84B92A35C5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E48C441-459F-4A1E-B644-1C4D10F65152}"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CD4B01B-EED3-4920-A7FE-053872226855}"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36210295-BCF8-44AC-8C04-3DFCD757D007}"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4DB59A12-B371-4802-AA7D-EE527FDAB29A}"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DE9C2303-3F66-41DB-8D74-59034D071ABD}"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EBD9AED9-641D-4297-A129-8B25FA00AC77}"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4486BECD-F158-4BBA-BF06-39B10C3B508C}"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F981FD4-A8B1-4830-9F87-0B6C67156CAB}"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133600" y="274638"/>
            <a:ext cx="6553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E30A1774-3F8E-4E63-855F-9BCC8ABFC229}"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09"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hf hdr="0" ftr="0" dt="0"/>
  <p:txStyles>
    <p:titleStyle>
      <a:lvl1pPr algn="ctr" rtl="0" eaLnBrk="0" fontAlgn="base" hangingPunct="0">
        <a:spcBef>
          <a:spcPct val="0"/>
        </a:spcBef>
        <a:spcAft>
          <a:spcPct val="0"/>
        </a:spcAft>
        <a:defRPr sz="44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4400">
          <a:solidFill>
            <a:schemeClr val="tx1"/>
          </a:solidFill>
          <a:latin typeface="Arial" charset="0"/>
          <a:cs typeface="Arial" charset="0"/>
        </a:defRPr>
      </a:lvl2pPr>
      <a:lvl3pPr algn="ctr" rtl="0" eaLnBrk="0" fontAlgn="base" hangingPunct="0">
        <a:spcBef>
          <a:spcPct val="0"/>
        </a:spcBef>
        <a:spcAft>
          <a:spcPct val="0"/>
        </a:spcAft>
        <a:defRPr sz="4400">
          <a:solidFill>
            <a:schemeClr val="tx1"/>
          </a:solidFill>
          <a:latin typeface="Arial" charset="0"/>
          <a:cs typeface="Arial" charset="0"/>
        </a:defRPr>
      </a:lvl3pPr>
      <a:lvl4pPr algn="ctr" rtl="0" eaLnBrk="0" fontAlgn="base" hangingPunct="0">
        <a:spcBef>
          <a:spcPct val="0"/>
        </a:spcBef>
        <a:spcAft>
          <a:spcPct val="0"/>
        </a:spcAft>
        <a:defRPr sz="4400">
          <a:solidFill>
            <a:schemeClr val="tx1"/>
          </a:solidFill>
          <a:latin typeface="Arial" charset="0"/>
          <a:cs typeface="Arial" charset="0"/>
        </a:defRPr>
      </a:lvl4pPr>
      <a:lvl5pPr algn="ctr" rtl="0" eaLnBrk="0" fontAlgn="base" hangingPunct="0">
        <a:spcBef>
          <a:spcPct val="0"/>
        </a:spcBef>
        <a:spcAft>
          <a:spcPct val="0"/>
        </a:spcAft>
        <a:defRPr sz="44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Arial" charset="0"/>
          <a:cs typeface="Arial" charset="0"/>
        </a:defRPr>
      </a:lvl6pPr>
      <a:lvl7pPr marL="914400" algn="ctr" rtl="0" fontAlgn="base">
        <a:spcBef>
          <a:spcPct val="0"/>
        </a:spcBef>
        <a:spcAft>
          <a:spcPct val="0"/>
        </a:spcAft>
        <a:defRPr sz="4400">
          <a:solidFill>
            <a:schemeClr val="tx1"/>
          </a:solidFill>
          <a:latin typeface="Arial" charset="0"/>
          <a:cs typeface="Arial" charset="0"/>
        </a:defRPr>
      </a:lvl7pPr>
      <a:lvl8pPr marL="1371600" algn="ctr" rtl="0" fontAlgn="base">
        <a:spcBef>
          <a:spcPct val="0"/>
        </a:spcBef>
        <a:spcAft>
          <a:spcPct val="0"/>
        </a:spcAft>
        <a:defRPr sz="4400">
          <a:solidFill>
            <a:schemeClr val="tx1"/>
          </a:solidFill>
          <a:latin typeface="Arial" charset="0"/>
          <a:cs typeface="Arial" charset="0"/>
        </a:defRPr>
      </a:lvl8pPr>
      <a:lvl9pPr marL="1828800" algn="ctr" rtl="0" fontAlgn="base">
        <a:spcBef>
          <a:spcPct val="0"/>
        </a:spcBef>
        <a:spcAft>
          <a:spcPct val="0"/>
        </a:spcAft>
        <a:defRPr sz="4400">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7" descr="spaceball"/>
          <p:cNvPicPr>
            <a:picLocks noChangeAspect="1" noChangeArrowheads="1"/>
          </p:cNvPicPr>
          <p:nvPr/>
        </p:nvPicPr>
        <p:blipFill>
          <a:blip r:embed="rId3"/>
          <a:srcRect/>
          <a:stretch>
            <a:fillRect/>
          </a:stretch>
        </p:blipFill>
        <p:spPr bwMode="auto">
          <a:xfrm>
            <a:off x="2190750" y="1843088"/>
            <a:ext cx="4762500" cy="3171825"/>
          </a:xfrm>
          <a:prstGeom prst="rect">
            <a:avLst/>
          </a:prstGeom>
          <a:noFill/>
          <a:ln w="9525">
            <a:noFill/>
            <a:miter lim="800000"/>
            <a:headEnd/>
            <a:tailEnd/>
          </a:ln>
        </p:spPr>
      </p:pic>
      <p:pic>
        <p:nvPicPr>
          <p:cNvPr id="3075" name="Picture 2" descr="ctclogo"/>
          <p:cNvPicPr>
            <a:picLocks noChangeAspect="1" noChangeArrowheads="1"/>
          </p:cNvPicPr>
          <p:nvPr/>
        </p:nvPicPr>
        <p:blipFill>
          <a:blip r:embed="rId4" cstate="print"/>
          <a:srcRect/>
          <a:stretch>
            <a:fillRect/>
          </a:stretch>
        </p:blipFill>
        <p:spPr bwMode="auto">
          <a:xfrm>
            <a:off x="2362200" y="1600200"/>
            <a:ext cx="4343400" cy="3948113"/>
          </a:xfrm>
          <a:prstGeom prst="rect">
            <a:avLst/>
          </a:prstGeom>
          <a:noFill/>
          <a:ln w="9525">
            <a:noFill/>
            <a:miter lim="800000"/>
            <a:headEnd/>
            <a:tailEnd/>
          </a:ln>
        </p:spPr>
      </p:pic>
      <p:sp>
        <p:nvSpPr>
          <p:cNvPr id="3076" name="Rectangle 4"/>
          <p:cNvSpPr>
            <a:spLocks noChangeArrowheads="1"/>
          </p:cNvSpPr>
          <p:nvPr/>
        </p:nvSpPr>
        <p:spPr bwMode="auto">
          <a:xfrm>
            <a:off x="685800" y="228600"/>
            <a:ext cx="7772400" cy="1470025"/>
          </a:xfrm>
          <a:prstGeom prst="rect">
            <a:avLst/>
          </a:prstGeom>
          <a:noFill/>
          <a:ln w="9525">
            <a:noFill/>
            <a:miter lim="800000"/>
            <a:headEnd/>
            <a:tailEnd/>
          </a:ln>
        </p:spPr>
        <p:txBody>
          <a:bodyPr anchor="ctr"/>
          <a:lstStyle/>
          <a:p>
            <a:pPr algn="ctr"/>
            <a:r>
              <a:rPr lang="en-US" sz="4400" dirty="0">
                <a:latin typeface="Arial" charset="0"/>
                <a:cs typeface="Arial" charset="0"/>
              </a:rPr>
              <a:t>Security+</a:t>
            </a:r>
          </a:p>
          <a:p>
            <a:pPr algn="ctr"/>
            <a:r>
              <a:rPr lang="en-US" sz="4400" dirty="0">
                <a:latin typeface="Arial" charset="0"/>
                <a:cs typeface="Arial" charset="0"/>
              </a:rPr>
              <a:t>Exam SY0-601</a:t>
            </a:r>
          </a:p>
        </p:txBody>
      </p:sp>
      <p:sp>
        <p:nvSpPr>
          <p:cNvPr id="3077" name="Rectangle 3"/>
          <p:cNvSpPr>
            <a:spLocks noChangeArrowheads="1"/>
          </p:cNvSpPr>
          <p:nvPr/>
        </p:nvSpPr>
        <p:spPr bwMode="auto">
          <a:xfrm>
            <a:off x="685800" y="5565776"/>
            <a:ext cx="7772400" cy="476250"/>
          </a:xfrm>
          <a:prstGeom prst="rect">
            <a:avLst/>
          </a:prstGeom>
          <a:noFill/>
          <a:ln w="9525">
            <a:noFill/>
            <a:miter lim="800000"/>
            <a:headEnd/>
            <a:tailEnd/>
          </a:ln>
        </p:spPr>
        <p:txBody>
          <a:bodyPr/>
          <a:lstStyle/>
          <a:p>
            <a:pPr algn="ctr"/>
            <a:r>
              <a:rPr lang="en-US" sz="2800" dirty="0">
                <a:latin typeface="Arial" charset="0"/>
                <a:cs typeface="Arial" charset="0"/>
              </a:rPr>
              <a:t>Chapter 27 </a:t>
            </a:r>
          </a:p>
          <a:p>
            <a:pPr algn="ctr"/>
            <a:r>
              <a:rPr lang="en-US" sz="2800" dirty="0">
                <a:latin typeface="Arial" charset="0"/>
                <a:cs typeface="Arial" charset="0"/>
              </a:rPr>
              <a:t>Incident Response Policies, Processes, and Procedures</a:t>
            </a:r>
          </a:p>
        </p:txBody>
      </p:sp>
      <p:sp>
        <p:nvSpPr>
          <p:cNvPr id="6" name="Slide Number Placeholder 5"/>
          <p:cNvSpPr>
            <a:spLocks noGrp="1"/>
          </p:cNvSpPr>
          <p:nvPr>
            <p:ph type="sldNum" sz="quarter" idx="12"/>
          </p:nvPr>
        </p:nvSpPr>
        <p:spPr/>
        <p:txBody>
          <a:bodyPr/>
          <a:lstStyle/>
          <a:p>
            <a:pPr>
              <a:defRPr/>
            </a:pPr>
            <a:fld id="{BE48C441-459F-4A1E-B644-1C4D10F65152}" type="slidenum">
              <a:rPr lang="en-US" smtClean="0"/>
              <a:pPr>
                <a:defRPr/>
              </a:pP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Incident Response Process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a:bodyPr>
          <a:lstStyle/>
          <a:p>
            <a:r>
              <a:rPr lang="en-US" sz="2800" b="1" i="1" u="sng" dirty="0"/>
              <a:t>Eradication</a:t>
            </a:r>
            <a:r>
              <a:rPr lang="en-US" sz="2800" dirty="0"/>
              <a:t> involves removing the problem, and in today’s complex system environment, this may mean rebuilding a clean machine. </a:t>
            </a:r>
          </a:p>
          <a:p>
            <a:endParaRPr lang="en-US" sz="2800" dirty="0"/>
          </a:p>
          <a:p>
            <a:r>
              <a:rPr lang="en-US" sz="2800" dirty="0"/>
              <a:t>A key part of operational eradication is the prevention of reinfection. </a:t>
            </a:r>
          </a:p>
          <a:p>
            <a:endParaRPr lang="en-US" sz="2800" dirty="0"/>
          </a:p>
          <a:p>
            <a:r>
              <a:rPr lang="en-US" sz="2800" dirty="0"/>
              <a:t>One of the strongest value propositions for virtual machines is the ability to rebuild quickly, making the eradication step relatively easy.</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10</a:t>
            </a:fld>
            <a:endParaRPr lang="en-US" dirty="0"/>
          </a:p>
        </p:txBody>
      </p:sp>
    </p:spTree>
    <p:extLst>
      <p:ext uri="{BB962C8B-B14F-4D97-AF65-F5344CB8AC3E}">
        <p14:creationId xmlns:p14="http://schemas.microsoft.com/office/powerpoint/2010/main" val="3484050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4000" b="1" dirty="0"/>
              <a:t>Incident Response Process</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a:bodyPr>
          <a:lstStyle/>
          <a:p>
            <a:r>
              <a:rPr lang="en-US" sz="2800" b="1" i="1" u="sng" dirty="0"/>
              <a:t>Recovery</a:t>
            </a:r>
            <a:r>
              <a:rPr lang="en-US" sz="2800" dirty="0"/>
              <a:t> is the process of returning the asset into the business function and restoring normal business operations.</a:t>
            </a:r>
          </a:p>
          <a:p>
            <a:endParaRPr lang="en-US" sz="2800" dirty="0"/>
          </a:p>
          <a:p>
            <a:r>
              <a:rPr lang="en-US" sz="2800" dirty="0"/>
              <a:t>The recovery process includes the steps necessary to return the system and applications to operational status.</a:t>
            </a:r>
          </a:p>
          <a:p>
            <a:endParaRPr lang="en-US" sz="2800" dirty="0"/>
          </a:p>
          <a:p>
            <a:r>
              <a:rPr lang="en-US" sz="2800" dirty="0"/>
              <a:t>This could involve reimage the asset or replace the asset.</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11</a:t>
            </a:fld>
            <a:endParaRPr lang="en-US" dirty="0"/>
          </a:p>
        </p:txBody>
      </p:sp>
    </p:spTree>
    <p:extLst>
      <p:ext uri="{BB962C8B-B14F-4D97-AF65-F5344CB8AC3E}">
        <p14:creationId xmlns:p14="http://schemas.microsoft.com/office/powerpoint/2010/main" val="656547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Incident Response Process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 </a:t>
            </a:r>
            <a:r>
              <a:rPr lang="en-US" b="1" i="1" u="sng" dirty="0"/>
              <a:t>Lessons learned </a:t>
            </a:r>
            <a:r>
              <a:rPr lang="en-US" dirty="0"/>
              <a:t>phase serves two distinct purposes. </a:t>
            </a:r>
          </a:p>
          <a:p>
            <a:endParaRPr lang="en-US" dirty="0"/>
          </a:p>
          <a:p>
            <a:r>
              <a:rPr lang="en-US" dirty="0"/>
              <a:t>The first is to document what went wrong and allowed the incident to occur in the first place. </a:t>
            </a:r>
          </a:p>
          <a:p>
            <a:pPr lvl="1"/>
            <a:r>
              <a:rPr lang="en-US" dirty="0"/>
              <a:t>Failure to correct this means a sure repeat. </a:t>
            </a:r>
          </a:p>
          <a:p>
            <a:endParaRPr lang="en-US" dirty="0"/>
          </a:p>
          <a:p>
            <a:r>
              <a:rPr lang="en-US" dirty="0"/>
              <a:t>The second is to examine the incident response process itself.</a:t>
            </a:r>
          </a:p>
          <a:p>
            <a:endParaRPr lang="en-US" dirty="0"/>
          </a:p>
          <a:p>
            <a:r>
              <a:rPr lang="en-US" dirty="0"/>
              <a:t>Questions to answer:</a:t>
            </a:r>
          </a:p>
          <a:p>
            <a:pPr lvl="1"/>
            <a:r>
              <a:rPr lang="en-US" dirty="0"/>
              <a:t>Where did it go well?</a:t>
            </a:r>
          </a:p>
          <a:p>
            <a:pPr lvl="1"/>
            <a:r>
              <a:rPr lang="en-US" dirty="0"/>
              <a:t>Where did problems occur?</a:t>
            </a:r>
          </a:p>
          <a:p>
            <a:pPr lvl="1"/>
            <a:r>
              <a:rPr lang="en-US" dirty="0"/>
              <a:t>How can it be improved? </a:t>
            </a:r>
          </a:p>
          <a:p>
            <a:endParaRPr lang="en-US" dirty="0"/>
          </a:p>
          <a:p>
            <a:r>
              <a:rPr lang="en-US" dirty="0"/>
              <a:t>Continuous improvement of the actual incident response process is an important task.</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12</a:t>
            </a:fld>
            <a:endParaRPr lang="en-US" dirty="0"/>
          </a:p>
        </p:txBody>
      </p:sp>
    </p:spTree>
    <p:extLst>
      <p:ext uri="{BB962C8B-B14F-4D97-AF65-F5344CB8AC3E}">
        <p14:creationId xmlns:p14="http://schemas.microsoft.com/office/powerpoint/2010/main" val="764236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Exercises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a:bodyPr>
          <a:lstStyle/>
          <a:p>
            <a:r>
              <a:rPr lang="en-US" sz="2800" dirty="0"/>
              <a:t>Exercises come in many forms and functions and doing a tabletop exercise where the planning and preparation steps are tested is an important final step in the planning process. </a:t>
            </a:r>
          </a:p>
          <a:p>
            <a:endParaRPr lang="en-US" sz="2800" dirty="0"/>
          </a:p>
          <a:p>
            <a:r>
              <a:rPr lang="en-US" sz="2800" dirty="0"/>
              <a:t>Having a process and a team assembled is not enough unless the team has practiced the process on the systems of the enterprise.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13</a:t>
            </a:fld>
            <a:endParaRPr lang="en-US" dirty="0"/>
          </a:p>
        </p:txBody>
      </p:sp>
    </p:spTree>
    <p:extLst>
      <p:ext uri="{BB962C8B-B14F-4D97-AF65-F5344CB8AC3E}">
        <p14:creationId xmlns:p14="http://schemas.microsoft.com/office/powerpoint/2010/main" val="3839633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Types of Exercises</a:t>
            </a:r>
            <a:endParaRPr lang="en-US" sz="3600" b="1" dirty="0">
              <a:latin typeface="Arial" charset="0"/>
              <a:cs typeface="Arial" charset="0"/>
            </a:endParaRP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14</a:t>
            </a:fld>
            <a:endParaRPr lang="en-US" dirty="0"/>
          </a:p>
        </p:txBody>
      </p:sp>
      <p:pic>
        <p:nvPicPr>
          <p:cNvPr id="6" name="Picture 5">
            <a:extLst>
              <a:ext uri="{FF2B5EF4-FFF2-40B4-BE49-F238E27FC236}">
                <a16:creationId xmlns:a16="http://schemas.microsoft.com/office/drawing/2014/main" id="{26B7F061-A27F-4B36-B85A-651AC09790A9}"/>
              </a:ext>
            </a:extLst>
          </p:cNvPr>
          <p:cNvPicPr>
            <a:picLocks noChangeAspect="1"/>
          </p:cNvPicPr>
          <p:nvPr/>
        </p:nvPicPr>
        <p:blipFill>
          <a:blip r:embed="rId2"/>
          <a:stretch>
            <a:fillRect/>
          </a:stretch>
        </p:blipFill>
        <p:spPr>
          <a:xfrm>
            <a:off x="83507" y="1645132"/>
            <a:ext cx="4564693" cy="4400385"/>
          </a:xfrm>
          <a:prstGeom prst="rect">
            <a:avLst/>
          </a:prstGeom>
        </p:spPr>
      </p:pic>
      <p:pic>
        <p:nvPicPr>
          <p:cNvPr id="7" name="Picture 6">
            <a:extLst>
              <a:ext uri="{FF2B5EF4-FFF2-40B4-BE49-F238E27FC236}">
                <a16:creationId xmlns:a16="http://schemas.microsoft.com/office/drawing/2014/main" id="{42DC84D5-6E76-4240-9DB4-C3212E03FEE8}"/>
              </a:ext>
            </a:extLst>
          </p:cNvPr>
          <p:cNvPicPr>
            <a:picLocks noChangeAspect="1"/>
          </p:cNvPicPr>
          <p:nvPr/>
        </p:nvPicPr>
        <p:blipFill>
          <a:blip r:embed="rId3"/>
          <a:stretch>
            <a:fillRect/>
          </a:stretch>
        </p:blipFill>
        <p:spPr>
          <a:xfrm>
            <a:off x="4343400" y="1676400"/>
            <a:ext cx="4697203" cy="4312359"/>
          </a:xfrm>
          <a:prstGeom prst="rect">
            <a:avLst/>
          </a:prstGeom>
        </p:spPr>
      </p:pic>
    </p:spTree>
    <p:extLst>
      <p:ext uri="{BB962C8B-B14F-4D97-AF65-F5344CB8AC3E}">
        <p14:creationId xmlns:p14="http://schemas.microsoft.com/office/powerpoint/2010/main" val="1458365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457200" y="274638"/>
            <a:ext cx="8458200" cy="1143000"/>
          </a:xfrm>
          <a:noFill/>
        </p:spPr>
        <p:txBody>
          <a:bodyPr>
            <a:normAutofit/>
          </a:bodyPr>
          <a:lstStyle/>
          <a:p>
            <a:pPr eaLnBrk="1" hangingPunct="1"/>
            <a:r>
              <a:rPr lang="en-US" sz="3600" b="1" dirty="0"/>
              <a:t>Attack Frameworks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62500" lnSpcReduction="20000"/>
          </a:bodyPr>
          <a:lstStyle/>
          <a:p>
            <a:r>
              <a:rPr lang="en-US" i="1" dirty="0"/>
              <a:t>Attack frameworks </a:t>
            </a:r>
            <a:r>
              <a:rPr lang="en-US" dirty="0"/>
              <a:t>provide a roadmap of the types of actions and sequence of actions used when attacking a system. </a:t>
            </a:r>
          </a:p>
          <a:p>
            <a:endParaRPr lang="en-US" dirty="0"/>
          </a:p>
          <a:p>
            <a:r>
              <a:rPr lang="en-US" dirty="0"/>
              <a:t>Frameworks bring a sense of structure and order to the multidimensional problem associated with defending a variety of systems against multiple different types of attackers with various objectives. </a:t>
            </a:r>
          </a:p>
          <a:p>
            <a:endParaRPr lang="en-US" dirty="0"/>
          </a:p>
          <a:p>
            <a:r>
              <a:rPr lang="en-US" dirty="0"/>
              <a:t>The objective of using a framework is to improve post-compromise detection of adversaries in enterprises by providing guidance on where an adversary’s actions may be observable and where one can take specific actions. </a:t>
            </a:r>
          </a:p>
          <a:p>
            <a:endParaRPr lang="en-US" dirty="0"/>
          </a:p>
          <a:p>
            <a:r>
              <a:rPr lang="en-US" dirty="0"/>
              <a:t>Organizations can use frameworks to identify holes in defenses and prioritize them based on the risk associated with actions an adversary is likely to take. </a:t>
            </a:r>
          </a:p>
          <a:p>
            <a:endParaRPr lang="en-US" dirty="0"/>
          </a:p>
          <a:p>
            <a:r>
              <a:rPr lang="en-US" dirty="0"/>
              <a:t>Three different frameworks:  the MITRE ATT&amp;CK framework, the Diamond Model of Intrusion Analysis, and the Cyber Kill Chain.</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15</a:t>
            </a:fld>
            <a:endParaRPr lang="en-US" dirty="0"/>
          </a:p>
        </p:txBody>
      </p:sp>
    </p:spTree>
    <p:extLst>
      <p:ext uri="{BB962C8B-B14F-4D97-AF65-F5344CB8AC3E}">
        <p14:creationId xmlns:p14="http://schemas.microsoft.com/office/powerpoint/2010/main" val="4236685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MITRE ATT&amp;CK</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85000" lnSpcReduction="10000"/>
          </a:bodyPr>
          <a:lstStyle/>
          <a:p>
            <a:r>
              <a:rPr lang="en-US" sz="2400" dirty="0"/>
              <a:t>The </a:t>
            </a:r>
            <a:r>
              <a:rPr lang="en-US" sz="2400" i="1" dirty="0"/>
              <a:t>MITRE ATT&amp;CK </a:t>
            </a:r>
            <a:r>
              <a:rPr lang="en-US" sz="2400" dirty="0"/>
              <a:t>framework is a comprehensive matrix of attack elements, including the tactics and techniques used by attackers on a system. </a:t>
            </a:r>
          </a:p>
          <a:p>
            <a:endParaRPr lang="en-US" sz="2400" dirty="0"/>
          </a:p>
          <a:p>
            <a:r>
              <a:rPr lang="en-US" sz="2400" dirty="0"/>
              <a:t>This framework can be used by threat hunters, red teamers, and defenders to better classify attacks and understand the sequential steps an adversary will be taking when attacking a system. </a:t>
            </a:r>
          </a:p>
          <a:p>
            <a:endParaRPr lang="en-US" sz="2400" dirty="0"/>
          </a:p>
          <a:p>
            <a:r>
              <a:rPr lang="en-US" sz="2400" dirty="0"/>
              <a:t>This framework enables personnel to plan and defend, even during an attack, and further it acts as a useful tool in assessing an organization’s risk.</a:t>
            </a:r>
          </a:p>
          <a:p>
            <a:endParaRPr lang="en-US" sz="2400" dirty="0"/>
          </a:p>
          <a:p>
            <a:r>
              <a:rPr lang="en-US" sz="2400" dirty="0"/>
              <a:t>Simple design:</a:t>
            </a:r>
          </a:p>
          <a:p>
            <a:pPr lvl="1"/>
            <a:r>
              <a:rPr lang="en-US" sz="2400" dirty="0"/>
              <a:t>Initial access, execution, persistence, privilege escalation, defense evasion, credential access, discovery, lateral movement, collection, command and control, exfiltration, and impact.</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16</a:t>
            </a:fld>
            <a:endParaRPr lang="en-US" dirty="0"/>
          </a:p>
        </p:txBody>
      </p:sp>
    </p:spTree>
    <p:extLst>
      <p:ext uri="{BB962C8B-B14F-4D97-AF65-F5344CB8AC3E}">
        <p14:creationId xmlns:p14="http://schemas.microsoft.com/office/powerpoint/2010/main" val="22355627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The Diamond Model of Intrusion Analysis</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92500" lnSpcReduction="10000"/>
          </a:bodyPr>
          <a:lstStyle/>
          <a:p>
            <a:r>
              <a:rPr lang="en-US" i="1" dirty="0"/>
              <a:t>The Diamond Model of Intrusion Analysis </a:t>
            </a:r>
            <a:r>
              <a:rPr lang="en-US" dirty="0"/>
              <a:t>is a cognitive model used by the threat intelligence community to describe a specific event. </a:t>
            </a:r>
          </a:p>
          <a:p>
            <a:endParaRPr lang="en-US" dirty="0"/>
          </a:p>
          <a:p>
            <a:r>
              <a:rPr lang="en-US" dirty="0"/>
              <a:t>It is based on the notion that an event has four characteristics, each comprising a corner of the diamond.</a:t>
            </a:r>
          </a:p>
          <a:p>
            <a:endParaRPr lang="en-US" dirty="0"/>
          </a:p>
          <a:p>
            <a:r>
              <a:rPr lang="en-US" dirty="0"/>
              <a:t>The four nodes that make up an event are adversary, infrastructure, capability, and victim.</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17</a:t>
            </a:fld>
            <a:endParaRPr lang="en-US" dirty="0"/>
          </a:p>
        </p:txBody>
      </p:sp>
    </p:spTree>
    <p:extLst>
      <p:ext uri="{BB962C8B-B14F-4D97-AF65-F5344CB8AC3E}">
        <p14:creationId xmlns:p14="http://schemas.microsoft.com/office/powerpoint/2010/main" val="25122090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The Diamond Model of Intrusion Analysis</a:t>
            </a:r>
            <a:endParaRPr lang="en-US" sz="4000" b="1" dirty="0">
              <a:latin typeface="Arial" charset="0"/>
              <a:cs typeface="Arial" charset="0"/>
            </a:endParaRP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18</a:t>
            </a:fld>
            <a:endParaRPr lang="en-US" dirty="0"/>
          </a:p>
        </p:txBody>
      </p:sp>
      <p:pic>
        <p:nvPicPr>
          <p:cNvPr id="6" name="Picture 5">
            <a:extLst>
              <a:ext uri="{FF2B5EF4-FFF2-40B4-BE49-F238E27FC236}">
                <a16:creationId xmlns:a16="http://schemas.microsoft.com/office/drawing/2014/main" id="{B7CDE27E-9BD8-4203-8958-72905EDA0D70}"/>
              </a:ext>
            </a:extLst>
          </p:cNvPr>
          <p:cNvPicPr>
            <a:picLocks noChangeAspect="1"/>
          </p:cNvPicPr>
          <p:nvPr/>
        </p:nvPicPr>
        <p:blipFill>
          <a:blip r:embed="rId2"/>
          <a:stretch>
            <a:fillRect/>
          </a:stretch>
        </p:blipFill>
        <p:spPr>
          <a:xfrm>
            <a:off x="1608496" y="1858963"/>
            <a:ext cx="5927008" cy="4862512"/>
          </a:xfrm>
          <a:prstGeom prst="rect">
            <a:avLst/>
          </a:prstGeom>
        </p:spPr>
      </p:pic>
    </p:spTree>
    <p:extLst>
      <p:ext uri="{BB962C8B-B14F-4D97-AF65-F5344CB8AC3E}">
        <p14:creationId xmlns:p14="http://schemas.microsoft.com/office/powerpoint/2010/main" val="1146300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Cyber Kill Chain</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92500" lnSpcReduction="10000"/>
          </a:bodyPr>
          <a:lstStyle/>
          <a:p>
            <a:r>
              <a:rPr lang="en-US" dirty="0"/>
              <a:t>The </a:t>
            </a:r>
            <a:r>
              <a:rPr lang="en-US" i="1" dirty="0"/>
              <a:t>Cyber Kill Chain </a:t>
            </a:r>
            <a:r>
              <a:rPr lang="en-US" dirty="0"/>
              <a:t>is a model developed by Lockheed Martin as a military form of engagement framework. </a:t>
            </a:r>
          </a:p>
          <a:p>
            <a:endParaRPr lang="en-US" dirty="0"/>
          </a:p>
          <a:p>
            <a:r>
              <a:rPr lang="en-US" dirty="0"/>
              <a:t>This model has a series of distinct steps that an attacker uses during a cyberattack.</a:t>
            </a:r>
          </a:p>
          <a:p>
            <a:endParaRPr lang="en-US" dirty="0"/>
          </a:p>
          <a:p>
            <a:r>
              <a:rPr lang="en-US" dirty="0"/>
              <a:t>The use of the Cyber Kill Chain helps us understand and combat different forms of attack—from ransomware, to security breaches, and even Advanced Persistent Threats (APTs).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19</a:t>
            </a:fld>
            <a:endParaRPr lang="en-US" dirty="0"/>
          </a:p>
        </p:txBody>
      </p:sp>
    </p:spTree>
    <p:extLst>
      <p:ext uri="{BB962C8B-B14F-4D97-AF65-F5344CB8AC3E}">
        <p14:creationId xmlns:p14="http://schemas.microsoft.com/office/powerpoint/2010/main" val="3656501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524000" y="274638"/>
            <a:ext cx="7162800" cy="1143000"/>
          </a:xfrm>
          <a:noFill/>
        </p:spPr>
        <p:txBody>
          <a:bodyPr>
            <a:normAutofit fontScale="90000"/>
          </a:bodyPr>
          <a:lstStyle/>
          <a:p>
            <a:pPr eaLnBrk="1" hangingPunct="1"/>
            <a:r>
              <a:rPr lang="en-US" b="1" dirty="0"/>
              <a:t>Chapter 27 (Domain 4.2)</a:t>
            </a:r>
            <a:br>
              <a:rPr lang="en-US" b="1" dirty="0"/>
            </a:br>
            <a:r>
              <a:rPr lang="en-US" b="1" dirty="0"/>
              <a:t>Learning Objectives</a:t>
            </a:r>
            <a:endParaRPr lang="en-US" dirty="0">
              <a:latin typeface="Arial" charset="0"/>
              <a:cs typeface="Arial" charset="0"/>
            </a:endParaRPr>
          </a:p>
        </p:txBody>
      </p:sp>
      <p:sp>
        <p:nvSpPr>
          <p:cNvPr id="4" name="Rectangle 3"/>
          <p:cNvSpPr>
            <a:spLocks noGrp="1" noChangeArrowheads="1"/>
          </p:cNvSpPr>
          <p:nvPr>
            <p:ph idx="1"/>
          </p:nvPr>
        </p:nvSpPr>
        <p:spPr>
          <a:xfrm>
            <a:off x="457200" y="1562101"/>
            <a:ext cx="8229600" cy="838200"/>
          </a:xfrm>
        </p:spPr>
        <p:txBody>
          <a:bodyPr>
            <a:normAutofit/>
          </a:bodyPr>
          <a:lstStyle/>
          <a:p>
            <a:r>
              <a:rPr lang="en-US" sz="2400" dirty="0"/>
              <a:t>Summarize the importance of policies, processes, and procedures for incident response.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a:t>
            </a:fld>
            <a:endParaRPr lang="en-US" dirty="0"/>
          </a:p>
        </p:txBody>
      </p:sp>
      <p:sp>
        <p:nvSpPr>
          <p:cNvPr id="2" name="Content Placeholder 5">
            <a:extLst>
              <a:ext uri="{FF2B5EF4-FFF2-40B4-BE49-F238E27FC236}">
                <a16:creationId xmlns:a16="http://schemas.microsoft.com/office/drawing/2014/main" id="{8D70C6E3-E7D4-4327-78C6-C92D807B4343}"/>
              </a:ext>
            </a:extLst>
          </p:cNvPr>
          <p:cNvSpPr txBox="1">
            <a:spLocks/>
          </p:cNvSpPr>
          <p:nvPr/>
        </p:nvSpPr>
        <p:spPr bwMode="auto">
          <a:xfrm>
            <a:off x="838200" y="2514285"/>
            <a:ext cx="4038600" cy="434371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700" b="1" dirty="0"/>
              <a:t>Incident response plans</a:t>
            </a:r>
          </a:p>
          <a:p>
            <a:r>
              <a:rPr lang="en-US" sz="1700" b="1" dirty="0"/>
              <a:t>Incident response process</a:t>
            </a:r>
          </a:p>
          <a:p>
            <a:pPr lvl="1"/>
            <a:r>
              <a:rPr lang="en-US" sz="1700" dirty="0"/>
              <a:t>Preparation</a:t>
            </a:r>
          </a:p>
          <a:p>
            <a:pPr lvl="1"/>
            <a:r>
              <a:rPr lang="en-US" sz="1700" dirty="0"/>
              <a:t>Identification</a:t>
            </a:r>
          </a:p>
          <a:p>
            <a:pPr lvl="1"/>
            <a:r>
              <a:rPr lang="en-US" sz="1700" dirty="0"/>
              <a:t>Containment</a:t>
            </a:r>
          </a:p>
          <a:p>
            <a:pPr lvl="1"/>
            <a:r>
              <a:rPr lang="en-US" sz="1700" dirty="0"/>
              <a:t>Eradication</a:t>
            </a:r>
          </a:p>
          <a:p>
            <a:pPr lvl="1"/>
            <a:r>
              <a:rPr lang="en-US" sz="1700" dirty="0"/>
              <a:t>Recovery</a:t>
            </a:r>
          </a:p>
          <a:p>
            <a:pPr lvl="1"/>
            <a:r>
              <a:rPr lang="en-US" sz="1700" dirty="0"/>
              <a:t>Lessons learned</a:t>
            </a:r>
          </a:p>
          <a:p>
            <a:r>
              <a:rPr lang="en-US" sz="1700" b="1" dirty="0"/>
              <a:t>Exercises</a:t>
            </a:r>
          </a:p>
          <a:p>
            <a:pPr lvl="1"/>
            <a:r>
              <a:rPr lang="en-US" sz="1700" dirty="0"/>
              <a:t>Tabletop</a:t>
            </a:r>
          </a:p>
          <a:p>
            <a:pPr lvl="1"/>
            <a:r>
              <a:rPr lang="en-US" sz="1700" dirty="0"/>
              <a:t>Walkthroughs</a:t>
            </a:r>
          </a:p>
          <a:p>
            <a:pPr lvl="1"/>
            <a:r>
              <a:rPr lang="en-US" sz="1700" dirty="0"/>
              <a:t>Simulations</a:t>
            </a:r>
          </a:p>
          <a:p>
            <a:endParaRPr lang="en-US" dirty="0"/>
          </a:p>
        </p:txBody>
      </p:sp>
      <p:sp>
        <p:nvSpPr>
          <p:cNvPr id="3" name="Content Placeholder 6">
            <a:extLst>
              <a:ext uri="{FF2B5EF4-FFF2-40B4-BE49-F238E27FC236}">
                <a16:creationId xmlns:a16="http://schemas.microsoft.com/office/drawing/2014/main" id="{5A672B4B-CF68-2FE0-BDDF-B29062BFA618}"/>
              </a:ext>
            </a:extLst>
          </p:cNvPr>
          <p:cNvSpPr txBox="1">
            <a:spLocks/>
          </p:cNvSpPr>
          <p:nvPr/>
        </p:nvSpPr>
        <p:spPr>
          <a:xfrm>
            <a:off x="4767580" y="2514285"/>
            <a:ext cx="4038600" cy="4343716"/>
          </a:xfrm>
          <a:prstGeom prst="rect">
            <a:avLst/>
          </a:prstGeom>
        </p:spPr>
        <p:txBody>
          <a:bodyPr>
            <a:normAutofit/>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700" b="1" dirty="0"/>
              <a:t>Attack frameworks</a:t>
            </a:r>
          </a:p>
          <a:p>
            <a:pPr lvl="1"/>
            <a:r>
              <a:rPr lang="en-US" sz="1700" dirty="0"/>
              <a:t>MITRE ATT&amp;CK</a:t>
            </a:r>
          </a:p>
          <a:p>
            <a:pPr lvl="1"/>
            <a:r>
              <a:rPr lang="en-US" sz="1700" dirty="0"/>
              <a:t>The Diamond Model of Intrusion Analysis</a:t>
            </a:r>
          </a:p>
          <a:p>
            <a:pPr lvl="1"/>
            <a:r>
              <a:rPr lang="en-US" sz="1700" dirty="0"/>
              <a:t>Cyber Kill Chain</a:t>
            </a:r>
          </a:p>
          <a:p>
            <a:r>
              <a:rPr lang="en-US" sz="1700" b="1" dirty="0"/>
              <a:t>Stakeholder management</a:t>
            </a:r>
          </a:p>
          <a:p>
            <a:r>
              <a:rPr lang="en-US" sz="1700" b="1" dirty="0"/>
              <a:t>Communication plan</a:t>
            </a:r>
          </a:p>
          <a:p>
            <a:r>
              <a:rPr lang="en-US" sz="1700" b="1" dirty="0"/>
              <a:t>Disaster recovery plan</a:t>
            </a:r>
          </a:p>
          <a:p>
            <a:r>
              <a:rPr lang="en-US" sz="1700" b="1" dirty="0"/>
              <a:t>Business continuity plan</a:t>
            </a:r>
          </a:p>
          <a:p>
            <a:r>
              <a:rPr lang="en-US" sz="1700" b="1" dirty="0"/>
              <a:t>Continuity of operations planning (COOP)</a:t>
            </a:r>
          </a:p>
          <a:p>
            <a:r>
              <a:rPr lang="en-US" sz="1700" b="1" dirty="0"/>
              <a:t>Incident response team</a:t>
            </a:r>
          </a:p>
          <a:p>
            <a:r>
              <a:rPr lang="en-US" sz="1700" b="1" dirty="0"/>
              <a:t>Retention policies</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Cyber Kill Chain</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85000" lnSpcReduction="20000"/>
          </a:bodyPr>
          <a:lstStyle/>
          <a:p>
            <a:r>
              <a:rPr lang="en-US" dirty="0"/>
              <a:t>Steps in the Cyber Kill Chain:</a:t>
            </a:r>
          </a:p>
          <a:p>
            <a:endParaRPr lang="en-US" dirty="0"/>
          </a:p>
          <a:p>
            <a:pPr marL="457200" lvl="1" indent="0">
              <a:buNone/>
            </a:pPr>
            <a:r>
              <a:rPr lang="en-US" dirty="0"/>
              <a:t>1.   </a:t>
            </a:r>
            <a:r>
              <a:rPr lang="en-US" b="1" u="sng" dirty="0"/>
              <a:t>Reconnaissance</a:t>
            </a:r>
            <a:r>
              <a:rPr lang="en-US" dirty="0"/>
              <a:t>  Research and identify targets.</a:t>
            </a:r>
          </a:p>
          <a:p>
            <a:pPr marL="457200" lvl="1" indent="0">
              <a:buNone/>
            </a:pPr>
            <a:r>
              <a:rPr lang="en-US" dirty="0"/>
              <a:t>2.   </a:t>
            </a:r>
            <a:r>
              <a:rPr lang="en-US" b="1" u="sng" dirty="0"/>
              <a:t>Weaponization</a:t>
            </a:r>
            <a:r>
              <a:rPr lang="en-US" dirty="0"/>
              <a:t>  Exploit vulnerabilities to enter.</a:t>
            </a:r>
          </a:p>
          <a:p>
            <a:pPr marL="457200" lvl="1" indent="0">
              <a:buNone/>
            </a:pPr>
            <a:r>
              <a:rPr lang="en-US" dirty="0"/>
              <a:t>3.   </a:t>
            </a:r>
            <a:r>
              <a:rPr lang="en-US" b="1" u="sng" dirty="0"/>
              <a:t>Delivery</a:t>
            </a:r>
            <a:r>
              <a:rPr lang="en-US" dirty="0"/>
              <a:t>  Deliver the payload (evil content).</a:t>
            </a:r>
          </a:p>
          <a:p>
            <a:pPr marL="457200" lvl="1" indent="0">
              <a:buNone/>
            </a:pPr>
            <a:r>
              <a:rPr lang="en-US" dirty="0"/>
              <a:t>4.   </a:t>
            </a:r>
            <a:r>
              <a:rPr lang="en-US" b="1" u="sng" dirty="0"/>
              <a:t>Exploitation</a:t>
            </a:r>
            <a:r>
              <a:rPr lang="en-US" dirty="0"/>
              <a:t>  Begin the payload attack on the   	 system and gain entry.</a:t>
            </a:r>
          </a:p>
          <a:p>
            <a:pPr marL="457200" lvl="1" indent="0">
              <a:buNone/>
            </a:pPr>
            <a:r>
              <a:rPr lang="en-US" dirty="0"/>
              <a:t>5.   </a:t>
            </a:r>
            <a:r>
              <a:rPr lang="en-US" b="1" u="sng" dirty="0"/>
              <a:t>Installation</a:t>
            </a:r>
            <a:r>
              <a:rPr lang="en-US" dirty="0"/>
              <a:t>  Implement backdoors, persistent 	 	 access, bots, and so on.</a:t>
            </a:r>
          </a:p>
          <a:p>
            <a:pPr marL="457200" lvl="1" indent="0">
              <a:buNone/>
            </a:pPr>
            <a:r>
              <a:rPr lang="en-US" dirty="0"/>
              <a:t>6.   </a:t>
            </a:r>
            <a:r>
              <a:rPr lang="en-US" b="1" u="sng" dirty="0"/>
              <a:t>Command and Control</a:t>
            </a:r>
            <a:r>
              <a:rPr lang="en-US" dirty="0"/>
              <a:t>  Communicate to 	  	 outside servers for control purposes.</a:t>
            </a:r>
          </a:p>
          <a:p>
            <a:pPr marL="457200" lvl="1" indent="0">
              <a:buNone/>
            </a:pPr>
            <a:r>
              <a:rPr lang="en-US" dirty="0"/>
              <a:t>7.   </a:t>
            </a:r>
            <a:r>
              <a:rPr lang="en-US" b="1" u="sng" dirty="0"/>
              <a:t>Action on Objective</a:t>
            </a:r>
            <a:r>
              <a:rPr lang="en-US" dirty="0"/>
              <a:t>  Obtain the objective of the 	 attack (for example, steal intellectual property).</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20</a:t>
            </a:fld>
            <a:endParaRPr lang="en-US" dirty="0"/>
          </a:p>
        </p:txBody>
      </p:sp>
    </p:spTree>
    <p:extLst>
      <p:ext uri="{BB962C8B-B14F-4D97-AF65-F5344CB8AC3E}">
        <p14:creationId xmlns:p14="http://schemas.microsoft.com/office/powerpoint/2010/main" val="20090287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Stakeholder Management</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i="1" dirty="0"/>
              <a:t>Stakeholders</a:t>
            </a:r>
            <a:r>
              <a:rPr lang="en-US" dirty="0"/>
              <a:t> are the parties that have an interest in a process or the outcome of a process. </a:t>
            </a:r>
          </a:p>
          <a:p>
            <a:endParaRPr lang="en-US" dirty="0"/>
          </a:p>
          <a:p>
            <a:r>
              <a:rPr lang="en-US" dirty="0"/>
              <a:t>Stakeholders can be internal or external to an organization. </a:t>
            </a:r>
          </a:p>
          <a:p>
            <a:endParaRPr lang="en-US" dirty="0"/>
          </a:p>
          <a:p>
            <a:r>
              <a:rPr lang="en-US" dirty="0"/>
              <a:t>Internal stakeholders:</a:t>
            </a:r>
          </a:p>
          <a:p>
            <a:pPr lvl="1"/>
            <a:r>
              <a:rPr lang="en-US" dirty="0"/>
              <a:t>Corporate legal, communications, liaisons with regulators, customer support elements, and the operations personnel</a:t>
            </a:r>
          </a:p>
          <a:p>
            <a:endParaRPr lang="en-US" dirty="0"/>
          </a:p>
          <a:p>
            <a:r>
              <a:rPr lang="en-US" dirty="0"/>
              <a:t>External stakeholders:</a:t>
            </a:r>
          </a:p>
          <a:p>
            <a:pPr lvl="1"/>
            <a:r>
              <a:rPr lang="en-US" dirty="0"/>
              <a:t>Vendors, customers, regulators, auditors, other outside groups</a:t>
            </a:r>
          </a:p>
          <a:p>
            <a:endParaRPr lang="en-US" dirty="0"/>
          </a:p>
          <a:p>
            <a:r>
              <a:rPr lang="en-US" dirty="0"/>
              <a:t>Having a </a:t>
            </a:r>
            <a:r>
              <a:rPr lang="en-US" i="1" dirty="0"/>
              <a:t>stakeholder management </a:t>
            </a:r>
            <a:r>
              <a:rPr lang="en-US" dirty="0"/>
              <a:t>process, including defined personnel roles and responsibilities, is essential for the management of the stakeholders and their relationships during incidents.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21</a:t>
            </a:fld>
            <a:endParaRPr lang="en-US" dirty="0"/>
          </a:p>
        </p:txBody>
      </p:sp>
    </p:spTree>
    <p:extLst>
      <p:ext uri="{BB962C8B-B14F-4D97-AF65-F5344CB8AC3E}">
        <p14:creationId xmlns:p14="http://schemas.microsoft.com/office/powerpoint/2010/main" val="1192938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Communication Plan</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92500" lnSpcReduction="10000"/>
          </a:bodyPr>
          <a:lstStyle/>
          <a:p>
            <a:r>
              <a:rPr lang="en-US" sz="2400" dirty="0"/>
              <a:t>A </a:t>
            </a:r>
            <a:r>
              <a:rPr lang="en-US" sz="2400" i="1" dirty="0"/>
              <a:t>communication plan </a:t>
            </a:r>
            <a:r>
              <a:rPr lang="en-US" sz="2400" dirty="0"/>
              <a:t>as part of the incident response effort that answers the preceding questions and defines responsibilities for communication is a key element to be developed during the preparation phase.</a:t>
            </a:r>
          </a:p>
          <a:p>
            <a:endParaRPr lang="en-US" sz="2400" dirty="0"/>
          </a:p>
          <a:p>
            <a:r>
              <a:rPr lang="en-US" sz="2400" dirty="0"/>
              <a:t>Reporting requirements can refer to industry, regulatory, and statutory requirements in addition to internal communications. </a:t>
            </a:r>
          </a:p>
          <a:p>
            <a:endParaRPr lang="en-US" sz="2400" dirty="0"/>
          </a:p>
          <a:p>
            <a:r>
              <a:rPr lang="en-US" sz="2400" dirty="0"/>
              <a:t>Understanding the reporting requirements to external entities is part of the responsibility of the communications lead on the team. </a:t>
            </a:r>
          </a:p>
          <a:p>
            <a:endParaRPr lang="en-US" sz="2400" dirty="0"/>
          </a:p>
          <a:p>
            <a:r>
              <a:rPr lang="en-US" sz="2400" dirty="0"/>
              <a:t>Having the correct information in the hands of the correct people at the correct time is an essential part of reporting, and a prime responsibility of the communications lead on the team.</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22</a:t>
            </a:fld>
            <a:endParaRPr lang="en-US" dirty="0"/>
          </a:p>
        </p:txBody>
      </p:sp>
    </p:spTree>
    <p:extLst>
      <p:ext uri="{BB962C8B-B14F-4D97-AF65-F5344CB8AC3E}">
        <p14:creationId xmlns:p14="http://schemas.microsoft.com/office/powerpoint/2010/main" val="24353205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Disaster Recovery Plan</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a:bodyPr>
          <a:lstStyle/>
          <a:p>
            <a:r>
              <a:rPr lang="en-US" dirty="0"/>
              <a:t>A </a:t>
            </a:r>
            <a:r>
              <a:rPr lang="en-US" i="1" dirty="0"/>
              <a:t>Disaster Recovery Plan (DRP) </a:t>
            </a:r>
            <a:r>
              <a:rPr lang="en-US" dirty="0"/>
              <a:t>defines the data and resources necessary, and the steps required to restore critical organizational processes.</a:t>
            </a:r>
          </a:p>
          <a:p>
            <a:endParaRPr lang="en-US" dirty="0"/>
          </a:p>
          <a:p>
            <a:r>
              <a:rPr lang="en-US" dirty="0"/>
              <a:t>A Disaster Recovery Plan is critical for effective disaster recovery efforts.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23</a:t>
            </a:fld>
            <a:endParaRPr lang="en-US" dirty="0"/>
          </a:p>
        </p:txBody>
      </p:sp>
    </p:spTree>
    <p:extLst>
      <p:ext uri="{BB962C8B-B14F-4D97-AF65-F5344CB8AC3E}">
        <p14:creationId xmlns:p14="http://schemas.microsoft.com/office/powerpoint/2010/main" val="14859416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Disaster Recovery Plan</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7500" lnSpcReduction="20000"/>
          </a:bodyPr>
          <a:lstStyle/>
          <a:p>
            <a:r>
              <a:rPr lang="en-US" dirty="0"/>
              <a:t>To begin creating your DRP, first identify all critical functions for your organization and then answer the following questions for each of these critical functions:</a:t>
            </a:r>
          </a:p>
          <a:p>
            <a:pPr lvl="1"/>
            <a:r>
              <a:rPr lang="en-US" dirty="0"/>
              <a:t>Who is responsible for the operation of this function?</a:t>
            </a:r>
          </a:p>
          <a:p>
            <a:pPr lvl="1"/>
            <a:r>
              <a:rPr lang="en-US" dirty="0"/>
              <a:t>What do these individuals need to perform the function?</a:t>
            </a:r>
          </a:p>
          <a:p>
            <a:pPr lvl="1"/>
            <a:r>
              <a:rPr lang="en-US" dirty="0"/>
              <a:t> When should this function be accomplished relative to other functions?</a:t>
            </a:r>
          </a:p>
          <a:p>
            <a:pPr lvl="1"/>
            <a:r>
              <a:rPr lang="en-US" dirty="0"/>
              <a:t>Where will this function be performed?</a:t>
            </a:r>
          </a:p>
          <a:p>
            <a:pPr lvl="1"/>
            <a:r>
              <a:rPr lang="en-US" dirty="0"/>
              <a:t>How is this function performed (what is the process)?</a:t>
            </a:r>
          </a:p>
          <a:p>
            <a:pPr lvl="1"/>
            <a:r>
              <a:rPr lang="en-US" dirty="0"/>
              <a:t>Why is this function so important or critical to the organization?</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24</a:t>
            </a:fld>
            <a:endParaRPr lang="en-US" dirty="0"/>
          </a:p>
        </p:txBody>
      </p:sp>
    </p:spTree>
    <p:extLst>
      <p:ext uri="{BB962C8B-B14F-4D97-AF65-F5344CB8AC3E}">
        <p14:creationId xmlns:p14="http://schemas.microsoft.com/office/powerpoint/2010/main" val="12210233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Disaster Recovery Plan</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0000" lnSpcReduction="20000"/>
          </a:bodyPr>
          <a:lstStyle/>
          <a:p>
            <a:r>
              <a:rPr lang="en-US" dirty="0"/>
              <a:t>The name often used to describe the document created by addressing these questions is business impact assessment (BIA). </a:t>
            </a:r>
          </a:p>
          <a:p>
            <a:endParaRPr lang="en-US" dirty="0"/>
          </a:p>
          <a:p>
            <a:r>
              <a:rPr lang="en-US" dirty="0"/>
              <a:t>Both the disaster recovery plan and the business impact assessment,  will need to be approved by management, and it is essential that they buy into the plan—otherwise your efforts will more than likely fail.</a:t>
            </a:r>
          </a:p>
          <a:p>
            <a:endParaRPr lang="en-US" dirty="0"/>
          </a:p>
          <a:p>
            <a:r>
              <a:rPr lang="en-US" dirty="0"/>
              <a:t>A good DRP must include the processes and procedures needed in order for your organization to functioning properly and to ensure continued operation. </a:t>
            </a:r>
          </a:p>
          <a:p>
            <a:endParaRPr lang="en-US" dirty="0"/>
          </a:p>
          <a:p>
            <a:r>
              <a:rPr lang="en-US" dirty="0"/>
              <a:t>These processes should be documented and, where possible and feasible, reviewed and exercised on a periodic basis.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25</a:t>
            </a:fld>
            <a:endParaRPr lang="en-US" dirty="0"/>
          </a:p>
        </p:txBody>
      </p:sp>
    </p:spTree>
    <p:extLst>
      <p:ext uri="{BB962C8B-B14F-4D97-AF65-F5344CB8AC3E}">
        <p14:creationId xmlns:p14="http://schemas.microsoft.com/office/powerpoint/2010/main" val="24169646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828800" y="274638"/>
            <a:ext cx="7086600" cy="1143000"/>
          </a:xfrm>
          <a:noFill/>
        </p:spPr>
        <p:txBody>
          <a:bodyPr>
            <a:normAutofit/>
          </a:bodyPr>
          <a:lstStyle/>
          <a:p>
            <a:pPr eaLnBrk="1" hangingPunct="1"/>
            <a:r>
              <a:rPr lang="en-US" sz="4000" b="1" dirty="0"/>
              <a:t>Business Continuity Plan</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92500" lnSpcReduction="10000"/>
          </a:bodyPr>
          <a:lstStyle/>
          <a:p>
            <a:r>
              <a:rPr lang="en-US" sz="2400" dirty="0"/>
              <a:t>The </a:t>
            </a:r>
            <a:r>
              <a:rPr lang="en-US" sz="2400" i="1" dirty="0"/>
              <a:t>Business Continuity Plan (BCP) </a:t>
            </a:r>
            <a:r>
              <a:rPr lang="en-US" sz="2400" dirty="0"/>
              <a:t>represents the planning and advanced policy decisions to ensure the business continuity objectives are achieved during a time of obvious turmoil.</a:t>
            </a:r>
          </a:p>
          <a:p>
            <a:endParaRPr lang="en-US" sz="2400" dirty="0"/>
          </a:p>
          <a:p>
            <a:r>
              <a:rPr lang="en-US" sz="2400" dirty="0"/>
              <a:t>The focus of a BCP is the continued operation of the essential elements of the business or organization.</a:t>
            </a:r>
          </a:p>
          <a:p>
            <a:endParaRPr lang="en-US" sz="2400" dirty="0"/>
          </a:p>
          <a:p>
            <a:r>
              <a:rPr lang="en-US" sz="2400" dirty="0"/>
              <a:t>Business continuity is not about normal operations, but rather about trimmed-down, essential operations only.</a:t>
            </a:r>
          </a:p>
          <a:p>
            <a:endParaRPr lang="en-US" sz="2400" dirty="0"/>
          </a:p>
          <a:p>
            <a:r>
              <a:rPr lang="en-US" sz="2400" dirty="0"/>
              <a:t>The BCP will describe the functions that are most critical, based on a previously conducted business impact analysis, and will describe the order in which functions should be returned to operation.</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26</a:t>
            </a:fld>
            <a:endParaRPr lang="en-US" dirty="0"/>
          </a:p>
        </p:txBody>
      </p:sp>
    </p:spTree>
    <p:extLst>
      <p:ext uri="{BB962C8B-B14F-4D97-AF65-F5344CB8AC3E}">
        <p14:creationId xmlns:p14="http://schemas.microsoft.com/office/powerpoint/2010/main" val="18413047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Continuity of Operation Planning </a:t>
            </a:r>
            <a:br>
              <a:rPr lang="en-US" sz="4000" b="1" dirty="0"/>
            </a:br>
            <a:r>
              <a:rPr lang="en-US" sz="4000" b="1" dirty="0"/>
              <a:t>(COOP)</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62500" lnSpcReduction="20000"/>
          </a:bodyPr>
          <a:lstStyle/>
          <a:p>
            <a:r>
              <a:rPr lang="en-US" dirty="0"/>
              <a:t>The overall goal of </a:t>
            </a:r>
            <a:r>
              <a:rPr lang="en-US" i="1" dirty="0"/>
              <a:t>Continuity of Operation Planning (COOP) </a:t>
            </a:r>
            <a:r>
              <a:rPr lang="en-US" dirty="0"/>
              <a:t>is to determine which subset of normal operations needs to be continued during periods of disruption. </a:t>
            </a:r>
          </a:p>
          <a:p>
            <a:endParaRPr lang="en-US" dirty="0"/>
          </a:p>
          <a:p>
            <a:r>
              <a:rPr lang="en-US" dirty="0"/>
              <a:t>Continuity of Operation Planning involves developing a comprehensive plan to enact during a situation where normal operations are interrupted. </a:t>
            </a:r>
          </a:p>
          <a:p>
            <a:endParaRPr lang="en-US" dirty="0"/>
          </a:p>
          <a:p>
            <a:r>
              <a:rPr lang="en-US" dirty="0"/>
              <a:t>This includes identifying critical assets (including key personnel), critical systems, and interdependencies as well as ensuring their availability during a disruption.</a:t>
            </a:r>
          </a:p>
          <a:p>
            <a:endParaRPr lang="en-US" dirty="0"/>
          </a:p>
          <a:p>
            <a:r>
              <a:rPr lang="en-US" dirty="0"/>
              <a:t>Developing a continuity of operations plan is a joint effort between the business and the IT team.</a:t>
            </a:r>
          </a:p>
          <a:p>
            <a:endParaRPr lang="en-US" dirty="0"/>
          </a:p>
          <a:p>
            <a:r>
              <a:rPr lang="en-US" dirty="0"/>
              <a:t>Senior management will have to make the major decisions concerning balancing risk versus cost versus criticality when examining hot, warm, or cold site strategies.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27</a:t>
            </a:fld>
            <a:endParaRPr lang="en-US" dirty="0"/>
          </a:p>
        </p:txBody>
      </p:sp>
    </p:spTree>
    <p:extLst>
      <p:ext uri="{BB962C8B-B14F-4D97-AF65-F5344CB8AC3E}">
        <p14:creationId xmlns:p14="http://schemas.microsoft.com/office/powerpoint/2010/main" val="18155195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Incident Response Team</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The </a:t>
            </a:r>
            <a:r>
              <a:rPr lang="en-US" i="1" dirty="0"/>
              <a:t>Cyber Incident Response Team (CIRT) </a:t>
            </a:r>
            <a:r>
              <a:rPr lang="en-US" dirty="0"/>
              <a:t>is composed of the personnel who are designated to respond to an incident. </a:t>
            </a:r>
          </a:p>
          <a:p>
            <a:endParaRPr lang="en-US" dirty="0"/>
          </a:p>
          <a:p>
            <a:r>
              <a:rPr lang="en-US" dirty="0"/>
              <a:t>Whether a dedicated team or a group of situational volunteers, the planning aspect of incident response needs to address the topic of who is on the team and what their duties are.</a:t>
            </a:r>
          </a:p>
          <a:p>
            <a:endParaRPr lang="en-US" dirty="0"/>
          </a:p>
          <a:p>
            <a:r>
              <a:rPr lang="en-US" dirty="0"/>
              <a:t>Management needs to appoint the team members and ensure that they have time to be prepared for service.</a:t>
            </a:r>
          </a:p>
          <a:p>
            <a:endParaRPr lang="en-US" dirty="0"/>
          </a:p>
          <a:p>
            <a:r>
              <a:rPr lang="en-US" dirty="0"/>
              <a:t>The team is responsible for all phases of the incident response process.</a:t>
            </a:r>
          </a:p>
          <a:p>
            <a:endParaRPr lang="en-US" dirty="0"/>
          </a:p>
          <a:p>
            <a:r>
              <a:rPr lang="en-US" dirty="0"/>
              <a:t>A critical step in the incident response planning process is to define the roles and responsibilities of the incident response team members.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28</a:t>
            </a:fld>
            <a:endParaRPr lang="en-US" dirty="0"/>
          </a:p>
        </p:txBody>
      </p:sp>
    </p:spTree>
    <p:extLst>
      <p:ext uri="{BB962C8B-B14F-4D97-AF65-F5344CB8AC3E}">
        <p14:creationId xmlns:p14="http://schemas.microsoft.com/office/powerpoint/2010/main" val="399150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Retention Policies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85000" lnSpcReduction="20000"/>
          </a:bodyPr>
          <a:lstStyle/>
          <a:p>
            <a:r>
              <a:rPr lang="en-US" i="1" dirty="0"/>
              <a:t>Data retention </a:t>
            </a:r>
            <a:r>
              <a:rPr lang="en-US" dirty="0"/>
              <a:t>is the storage of data records. </a:t>
            </a:r>
          </a:p>
          <a:p>
            <a:endParaRPr lang="en-US" dirty="0"/>
          </a:p>
          <a:p>
            <a:r>
              <a:rPr lang="en-US" dirty="0"/>
              <a:t>One of the first steps in understanding data retention in an organization is the determination of what records require storage and for how long.</a:t>
            </a:r>
          </a:p>
          <a:p>
            <a:endParaRPr lang="en-US" dirty="0"/>
          </a:p>
          <a:p>
            <a:r>
              <a:rPr lang="en-US" dirty="0"/>
              <a:t>Many reasons for retaining data:</a:t>
            </a:r>
          </a:p>
          <a:p>
            <a:pPr lvl="1"/>
            <a:r>
              <a:rPr lang="en-US" dirty="0"/>
              <a:t>billing and accounting</a:t>
            </a:r>
          </a:p>
          <a:p>
            <a:pPr lvl="1"/>
            <a:r>
              <a:rPr lang="en-US" dirty="0"/>
              <a:t>contractual obligation</a:t>
            </a:r>
          </a:p>
          <a:p>
            <a:pPr lvl="1"/>
            <a:r>
              <a:rPr lang="en-US" dirty="0"/>
              <a:t>warranty history</a:t>
            </a:r>
          </a:p>
          <a:p>
            <a:pPr lvl="1"/>
            <a:r>
              <a:rPr lang="en-US" dirty="0"/>
              <a:t>compliance with local, state, and national government regulations, such as IRS rules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29</a:t>
            </a:fld>
            <a:endParaRPr lang="en-US" dirty="0"/>
          </a:p>
        </p:txBody>
      </p:sp>
    </p:spTree>
    <p:extLst>
      <p:ext uri="{BB962C8B-B14F-4D97-AF65-F5344CB8AC3E}">
        <p14:creationId xmlns:p14="http://schemas.microsoft.com/office/powerpoint/2010/main" val="2070088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4000" b="1" dirty="0"/>
              <a:t>Incident Response Plan</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7500" lnSpcReduction="20000"/>
          </a:bodyPr>
          <a:lstStyle/>
          <a:p>
            <a:r>
              <a:rPr lang="en-US" dirty="0"/>
              <a:t>An </a:t>
            </a:r>
            <a:r>
              <a:rPr lang="en-US" i="1" dirty="0"/>
              <a:t>Incident Response Plan (IRP) </a:t>
            </a:r>
            <a:r>
              <a:rPr lang="en-US" dirty="0"/>
              <a:t>describes the steps an organization performs in response to any situation determined to be abnormal in the operation of a computer system or network. </a:t>
            </a:r>
          </a:p>
          <a:p>
            <a:endParaRPr lang="en-US" dirty="0"/>
          </a:p>
          <a:p>
            <a:r>
              <a:rPr lang="en-US" dirty="0"/>
              <a:t>There are many causes of “incidents”.</a:t>
            </a:r>
          </a:p>
          <a:p>
            <a:pPr lvl="1"/>
            <a:r>
              <a:rPr lang="en-US" dirty="0"/>
              <a:t>Low impact</a:t>
            </a:r>
          </a:p>
          <a:p>
            <a:pPr lvl="1"/>
            <a:r>
              <a:rPr lang="en-US" dirty="0"/>
              <a:t>Moderate impact</a:t>
            </a:r>
          </a:p>
          <a:p>
            <a:pPr lvl="1"/>
            <a:r>
              <a:rPr lang="en-US" dirty="0"/>
              <a:t>High impact</a:t>
            </a:r>
          </a:p>
          <a:p>
            <a:endParaRPr lang="en-US" dirty="0"/>
          </a:p>
          <a:p>
            <a:r>
              <a:rPr lang="en-US" dirty="0"/>
              <a:t>To manage incidents when they occur, an IT team needs to create an incident response plan that includes a table of guidelines to assist in determining the level of response.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a:t>
            </a:fld>
            <a:endParaRPr lang="en-US" dirty="0"/>
          </a:p>
        </p:txBody>
      </p:sp>
    </p:spTree>
    <p:extLst>
      <p:ext uri="{BB962C8B-B14F-4D97-AF65-F5344CB8AC3E}">
        <p14:creationId xmlns:p14="http://schemas.microsoft.com/office/powerpoint/2010/main" val="4459810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4000" b="1" dirty="0"/>
              <a:t>Retention Policies</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7500" lnSpcReduction="20000"/>
          </a:bodyPr>
          <a:lstStyle/>
          <a:p>
            <a:r>
              <a:rPr lang="en-US" dirty="0"/>
              <a:t>Maintaining data stores for longer than is required is a source of risk, as is not storing the information long enough. </a:t>
            </a:r>
          </a:p>
          <a:p>
            <a:endParaRPr lang="en-US" dirty="0"/>
          </a:p>
          <a:p>
            <a:r>
              <a:rPr lang="en-US" dirty="0"/>
              <a:t>Some information is subject to regulations requiring lengthy data retention, such as PHI for workers who have been exposed to specific hazards. </a:t>
            </a:r>
          </a:p>
          <a:p>
            <a:endParaRPr lang="en-US" dirty="0"/>
          </a:p>
          <a:p>
            <a:r>
              <a:rPr lang="en-US" dirty="0"/>
              <a:t>Some data elements, such as the card verification code (CVC/CV2) element in a credit card transaction, are never stored as part of a transaction record. </a:t>
            </a:r>
          </a:p>
          <a:p>
            <a:endParaRPr lang="en-US" dirty="0"/>
          </a:p>
          <a:p>
            <a:r>
              <a:rPr lang="en-US" dirty="0"/>
              <a:t>They are used for approval and destroyed to prevent loss after the transaction is concluded.</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30</a:t>
            </a:fld>
            <a:endParaRPr lang="en-US" dirty="0"/>
          </a:p>
        </p:txBody>
      </p:sp>
    </p:spTree>
    <p:extLst>
      <p:ext uri="{BB962C8B-B14F-4D97-AF65-F5344CB8AC3E}">
        <p14:creationId xmlns:p14="http://schemas.microsoft.com/office/powerpoint/2010/main" val="33905984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4000" b="1" dirty="0"/>
              <a:t>Retention Policies</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62500" lnSpcReduction="20000"/>
          </a:bodyPr>
          <a:lstStyle/>
          <a:p>
            <a:r>
              <a:rPr lang="en-US" dirty="0"/>
              <a:t>Failure to maintain the data in a secure state can also be a retention issue, as is not retaining it. </a:t>
            </a:r>
          </a:p>
          <a:p>
            <a:endParaRPr lang="en-US" dirty="0"/>
          </a:p>
          <a:p>
            <a:r>
              <a:rPr lang="en-US" dirty="0"/>
              <a:t>In some cases, destruction of data, specifically data subject to legal hold in a legal matter, can result in adverse court findings and sanctions. </a:t>
            </a:r>
          </a:p>
          <a:p>
            <a:endParaRPr lang="en-US" dirty="0"/>
          </a:p>
          <a:p>
            <a:r>
              <a:rPr lang="en-US" dirty="0"/>
              <a:t>Even if the data destruction is unintentional or inadvertent, it is still subject to sanction, as the firm had a responsibility to protect it.</a:t>
            </a:r>
          </a:p>
          <a:p>
            <a:endParaRPr lang="en-US" dirty="0"/>
          </a:p>
          <a:p>
            <a:r>
              <a:rPr lang="en-US" dirty="0"/>
              <a:t>Legal hold: </a:t>
            </a:r>
          </a:p>
          <a:p>
            <a:pPr lvl="1"/>
            <a:r>
              <a:rPr lang="en-US" dirty="0"/>
              <a:t>Once data is on the legal hold track, its retention clock does not expire until the hold is lifted. </a:t>
            </a:r>
          </a:p>
          <a:p>
            <a:pPr lvl="1"/>
            <a:r>
              <a:rPr lang="en-US" dirty="0"/>
              <a:t>This makes identifying, labeling, and maintaining the data subject to a legal hold an added dimension to normal storage considerations.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31</a:t>
            </a:fld>
            <a:endParaRPr lang="en-US" dirty="0"/>
          </a:p>
        </p:txBody>
      </p:sp>
    </p:spTree>
    <p:extLst>
      <p:ext uri="{BB962C8B-B14F-4D97-AF65-F5344CB8AC3E}">
        <p14:creationId xmlns:p14="http://schemas.microsoft.com/office/powerpoint/2010/main" val="54748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Incident Response Plan</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7500" lnSpcReduction="20000"/>
          </a:bodyPr>
          <a:lstStyle/>
          <a:p>
            <a:r>
              <a:rPr lang="en-US" dirty="0"/>
              <a:t>Two major elements play a role in determining the level of response. </a:t>
            </a:r>
          </a:p>
          <a:p>
            <a:pPr lvl="1"/>
            <a:r>
              <a:rPr lang="en-US" dirty="0"/>
              <a:t>Information criticality is the primary determinant, and this comes from the data classification and the quantity of data involved.</a:t>
            </a:r>
          </a:p>
          <a:p>
            <a:pPr lvl="1"/>
            <a:r>
              <a:rPr lang="en-US" dirty="0"/>
              <a:t>How the incident potentially affects the organization’s operations. </a:t>
            </a:r>
          </a:p>
          <a:p>
            <a:endParaRPr lang="en-US" dirty="0"/>
          </a:p>
          <a:p>
            <a:r>
              <a:rPr lang="en-US" dirty="0"/>
              <a:t>A series of breaches, whether minor or not, indicates a pattern that can have public relations and regulatory issues.</a:t>
            </a:r>
          </a:p>
          <a:p>
            <a:endParaRPr lang="en-US" dirty="0"/>
          </a:p>
          <a:p>
            <a:r>
              <a:rPr lang="en-US" dirty="0"/>
              <a:t>The incident response plan will cover a wide range of items.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a:t>
            </a:fld>
            <a:endParaRPr lang="en-US" dirty="0"/>
          </a:p>
        </p:txBody>
      </p:sp>
    </p:spTree>
    <p:extLst>
      <p:ext uri="{BB962C8B-B14F-4D97-AF65-F5344CB8AC3E}">
        <p14:creationId xmlns:p14="http://schemas.microsoft.com/office/powerpoint/2010/main" val="1580154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Incident Response Process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85000" lnSpcReduction="10000"/>
          </a:bodyPr>
          <a:lstStyle/>
          <a:p>
            <a:r>
              <a:rPr lang="en-US" dirty="0"/>
              <a:t>The incident response process is the set of actions security personnel perform in response to a wide range of triggering events. </a:t>
            </a:r>
          </a:p>
          <a:p>
            <a:endParaRPr lang="en-US" dirty="0"/>
          </a:p>
          <a:p>
            <a:r>
              <a:rPr lang="en-US" dirty="0"/>
              <a:t>These actions are broad and varied, as they have to deal with numerous causes and consequences. </a:t>
            </a:r>
          </a:p>
          <a:p>
            <a:endParaRPr lang="en-US" dirty="0"/>
          </a:p>
          <a:p>
            <a:r>
              <a:rPr lang="en-US" dirty="0"/>
              <a:t>Incident response activities at times are closely related to other IT activities involving IT operations. </a:t>
            </a:r>
          </a:p>
          <a:p>
            <a:endParaRPr lang="en-US" dirty="0"/>
          </a:p>
          <a:p>
            <a:r>
              <a:rPr lang="en-US" dirty="0"/>
              <a:t>Incident response activities can be similar to disaster recovery and business continuity operations.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5</a:t>
            </a:fld>
            <a:endParaRPr lang="en-US" dirty="0"/>
          </a:p>
        </p:txBody>
      </p:sp>
    </p:spTree>
    <p:extLst>
      <p:ext uri="{BB962C8B-B14F-4D97-AF65-F5344CB8AC3E}">
        <p14:creationId xmlns:p14="http://schemas.microsoft.com/office/powerpoint/2010/main" val="139437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Incident Response Process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a:bodyPr>
          <a:lstStyle/>
          <a:p>
            <a:r>
              <a:rPr lang="en-US" dirty="0"/>
              <a:t>Six phases of the incident response process: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6</a:t>
            </a:fld>
            <a:endParaRPr lang="en-US" dirty="0"/>
          </a:p>
        </p:txBody>
      </p:sp>
      <p:pic>
        <p:nvPicPr>
          <p:cNvPr id="2" name="Picture 1">
            <a:extLst>
              <a:ext uri="{FF2B5EF4-FFF2-40B4-BE49-F238E27FC236}">
                <a16:creationId xmlns:a16="http://schemas.microsoft.com/office/drawing/2014/main" id="{3BA428CF-7C96-4717-882A-4D5F23917AC3}"/>
              </a:ext>
            </a:extLst>
          </p:cNvPr>
          <p:cNvPicPr>
            <a:picLocks noChangeAspect="1"/>
          </p:cNvPicPr>
          <p:nvPr/>
        </p:nvPicPr>
        <p:blipFill>
          <a:blip r:embed="rId2"/>
          <a:stretch>
            <a:fillRect/>
          </a:stretch>
        </p:blipFill>
        <p:spPr>
          <a:xfrm>
            <a:off x="2718655" y="2478624"/>
            <a:ext cx="3706689" cy="4060288"/>
          </a:xfrm>
          <a:prstGeom prst="rect">
            <a:avLst/>
          </a:prstGeom>
        </p:spPr>
      </p:pic>
    </p:spTree>
    <p:extLst>
      <p:ext uri="{BB962C8B-B14F-4D97-AF65-F5344CB8AC3E}">
        <p14:creationId xmlns:p14="http://schemas.microsoft.com/office/powerpoint/2010/main" val="4011192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Incident Response Process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7500" lnSpcReduction="20000"/>
          </a:bodyPr>
          <a:lstStyle/>
          <a:p>
            <a:r>
              <a:rPr lang="en-US" b="1" i="1" u="sng" dirty="0"/>
              <a:t>Preparation</a:t>
            </a:r>
            <a:r>
              <a:rPr lang="en-US" dirty="0"/>
              <a:t> is the phase of incident response that occurs before a specific incident. </a:t>
            </a:r>
          </a:p>
          <a:p>
            <a:endParaRPr lang="en-US" dirty="0"/>
          </a:p>
          <a:p>
            <a:r>
              <a:rPr lang="en-US" dirty="0"/>
              <a:t>Preparation includes all the tasks needed to be organized and ready to respond to an incident. </a:t>
            </a:r>
          </a:p>
          <a:p>
            <a:endParaRPr lang="en-US" dirty="0"/>
          </a:p>
          <a:p>
            <a:r>
              <a:rPr lang="en-US" dirty="0"/>
              <a:t>Through the use of a structured framework coupled with properly prepared processes, incident response becomes a manageable task. </a:t>
            </a:r>
          </a:p>
          <a:p>
            <a:endParaRPr lang="en-US" dirty="0"/>
          </a:p>
          <a:p>
            <a:r>
              <a:rPr lang="en-US" dirty="0"/>
              <a:t>Without proper preparation, this task can quickly become impossible or intractably expensive. Successful handling of an incident is a direct result of proper preparation. </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7</a:t>
            </a:fld>
            <a:endParaRPr lang="en-US" dirty="0"/>
          </a:p>
        </p:txBody>
      </p:sp>
    </p:spTree>
    <p:extLst>
      <p:ext uri="{BB962C8B-B14F-4D97-AF65-F5344CB8AC3E}">
        <p14:creationId xmlns:p14="http://schemas.microsoft.com/office/powerpoint/2010/main" val="3515853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4000" b="1" dirty="0"/>
              <a:t>Incident Response Process</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92500"/>
          </a:bodyPr>
          <a:lstStyle/>
          <a:p>
            <a:r>
              <a:rPr lang="en-US" sz="2400" b="1" i="1" u="sng" dirty="0"/>
              <a:t>Identification</a:t>
            </a:r>
            <a:r>
              <a:rPr lang="en-US" sz="2400" dirty="0"/>
              <a:t> is the process where a team member suspects that a problem is bigger than an isolated incident and notifies the incident response team for further investigation. </a:t>
            </a:r>
          </a:p>
          <a:p>
            <a:endParaRPr lang="en-US" sz="2400" dirty="0"/>
          </a:p>
          <a:p>
            <a:r>
              <a:rPr lang="en-US" sz="2400" dirty="0"/>
              <a:t>An incident is defined as a situation that departs from normal, routine operations. </a:t>
            </a:r>
          </a:p>
          <a:p>
            <a:endParaRPr lang="en-US" sz="2400" dirty="0"/>
          </a:p>
          <a:p>
            <a:r>
              <a:rPr lang="en-US" sz="2400" dirty="0"/>
              <a:t>Whether an incident is important or not is the first point of decision as part of an incident response process. </a:t>
            </a:r>
          </a:p>
          <a:p>
            <a:pPr lvl="1"/>
            <a:r>
              <a:rPr lang="en-US" sz="2400" dirty="0"/>
              <a:t>One unsuccessful login vs 10,000 unsuccessful logins.</a:t>
            </a:r>
          </a:p>
          <a:p>
            <a:endParaRPr lang="en-US" sz="2400" dirty="0"/>
          </a:p>
          <a:p>
            <a:r>
              <a:rPr lang="en-US" sz="2400" dirty="0"/>
              <a:t>A key first step is to process the information and determine whether or not to invoke incident response processes.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8</a:t>
            </a:fld>
            <a:endParaRPr lang="en-US" dirty="0"/>
          </a:p>
        </p:txBody>
      </p:sp>
    </p:spTree>
    <p:extLst>
      <p:ext uri="{BB962C8B-B14F-4D97-AF65-F5344CB8AC3E}">
        <p14:creationId xmlns:p14="http://schemas.microsoft.com/office/powerpoint/2010/main" val="3250296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Incident Response Process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a:bodyPr>
          <a:lstStyle/>
          <a:p>
            <a:r>
              <a:rPr lang="en-US" sz="2400" b="1" i="1" u="sng" dirty="0"/>
              <a:t>Containment</a:t>
            </a:r>
            <a:r>
              <a:rPr lang="en-US" sz="2400" dirty="0"/>
              <a:t> is the set of actions taken to constrain the incident to a minimal number of machines</a:t>
            </a:r>
          </a:p>
          <a:p>
            <a:pPr lvl="1"/>
            <a:r>
              <a:rPr lang="en-US" sz="2400" dirty="0"/>
              <a:t>Contain the incident and prevent its spread.</a:t>
            </a:r>
          </a:p>
          <a:p>
            <a:endParaRPr lang="en-US" sz="2400" dirty="0"/>
          </a:p>
          <a:p>
            <a:r>
              <a:rPr lang="en-US" sz="2400" dirty="0"/>
              <a:t>This preserves as much of production as possible and ultimately makes handling the incident easier. </a:t>
            </a:r>
          </a:p>
          <a:p>
            <a:endParaRPr lang="en-US" sz="2400" dirty="0"/>
          </a:p>
          <a:p>
            <a:r>
              <a:rPr lang="en-US" sz="2400" dirty="0"/>
              <a:t>This can be complex because, in many cases, containing the problem requires fully understanding it as well as its root cause and the vulnerabilities involved.</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9</a:t>
            </a:fld>
            <a:endParaRPr lang="en-US" dirty="0"/>
          </a:p>
        </p:txBody>
      </p:sp>
    </p:spTree>
    <p:extLst>
      <p:ext uri="{BB962C8B-B14F-4D97-AF65-F5344CB8AC3E}">
        <p14:creationId xmlns:p14="http://schemas.microsoft.com/office/powerpoint/2010/main" val="16173326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D289C11AA0AB44595EC353BBA768739" ma:contentTypeVersion="10" ma:contentTypeDescription="Create a new document." ma:contentTypeScope="" ma:versionID="d1c99731b95cc0e617e3398324fc2854">
  <xsd:schema xmlns:xsd="http://www.w3.org/2001/XMLSchema" xmlns:xs="http://www.w3.org/2001/XMLSchema" xmlns:p="http://schemas.microsoft.com/office/2006/metadata/properties" xmlns:ns2="c50467e4-2c06-4b72-b13b-ffd5a4dda326" xmlns:ns3="db2f98d1-a375-4e57-90a4-bf5b96f64ed3" targetNamespace="http://schemas.microsoft.com/office/2006/metadata/properties" ma:root="true" ma:fieldsID="8c1d73bc21da2064f814ae3196394a63" ns2:_="" ns3:_="">
    <xsd:import namespace="c50467e4-2c06-4b72-b13b-ffd5a4dda326"/>
    <xsd:import namespace="db2f98d1-a375-4e57-90a4-bf5b96f64ed3"/>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lcf76f155ced4ddcb4097134ff3c332f" minOccurs="0"/>
                <xsd:element ref="ns2:TaxCatchAll"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0467e4-2c06-4b72-b13b-ffd5a4dda326"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7cd0e2c5-efa8-4cfa-a88b-8e69209b900c}" ma:internalName="TaxCatchAll" ma:showField="CatchAllData" ma:web="c50467e4-2c06-4b72-b13b-ffd5a4dda326">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b2f98d1-a375-4e57-90a4-bf5b96f64ed3"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45d3ac6-1551-48e8-8fc6-d83c23d0a2e4"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db2f98d1-a375-4e57-90a4-bf5b96f64ed3">
      <Terms xmlns="http://schemas.microsoft.com/office/infopath/2007/PartnerControls"/>
    </lcf76f155ced4ddcb4097134ff3c332f>
    <TaxCatchAll xmlns="c50467e4-2c06-4b72-b13b-ffd5a4dda326" xsi:nil="true"/>
  </documentManagement>
</p:properties>
</file>

<file path=customXml/itemProps1.xml><?xml version="1.0" encoding="utf-8"?>
<ds:datastoreItem xmlns:ds="http://schemas.openxmlformats.org/officeDocument/2006/customXml" ds:itemID="{9DD1A344-B63D-4AE8-BA55-A1B9A7C57179}">
  <ds:schemaRefs>
    <ds:schemaRef ds:uri="http://schemas.microsoft.com/sharepoint/v3/contenttype/forms"/>
  </ds:schemaRefs>
</ds:datastoreItem>
</file>

<file path=customXml/itemProps2.xml><?xml version="1.0" encoding="utf-8"?>
<ds:datastoreItem xmlns:ds="http://schemas.openxmlformats.org/officeDocument/2006/customXml" ds:itemID="{A0B42B27-5922-400A-8906-72DE0F82A014}"/>
</file>

<file path=customXml/itemProps3.xml><?xml version="1.0" encoding="utf-8"?>
<ds:datastoreItem xmlns:ds="http://schemas.openxmlformats.org/officeDocument/2006/customXml" ds:itemID="{1C0B0726-258C-4E57-8068-9599F33DF1FB}">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8621</TotalTime>
  <Words>2445</Words>
  <Application>Microsoft Office PowerPoint</Application>
  <PresentationFormat>On-screen Show (4:3)</PresentationFormat>
  <Paragraphs>282</Paragraphs>
  <Slides>31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Tahoma</vt:lpstr>
      <vt:lpstr>Verdana</vt:lpstr>
      <vt:lpstr>Office Theme</vt:lpstr>
      <vt:lpstr>PowerPoint Presentation</vt:lpstr>
      <vt:lpstr>Chapter 27 (Domain 4.2) Learning Objectives</vt:lpstr>
      <vt:lpstr>Incident Response Plan</vt:lpstr>
      <vt:lpstr>Incident Response Plan</vt:lpstr>
      <vt:lpstr>Incident Response Process</vt:lpstr>
      <vt:lpstr>Incident Response Process</vt:lpstr>
      <vt:lpstr>Incident Response Process</vt:lpstr>
      <vt:lpstr>Incident Response Process</vt:lpstr>
      <vt:lpstr>Incident Response Process</vt:lpstr>
      <vt:lpstr>Incident Response Process</vt:lpstr>
      <vt:lpstr>Incident Response Process</vt:lpstr>
      <vt:lpstr>Incident Response Process</vt:lpstr>
      <vt:lpstr>Exercises</vt:lpstr>
      <vt:lpstr>Types of Exercises</vt:lpstr>
      <vt:lpstr>Attack Frameworks</vt:lpstr>
      <vt:lpstr>MITRE ATT&amp;CK</vt:lpstr>
      <vt:lpstr>The Diamond Model of Intrusion Analysis</vt:lpstr>
      <vt:lpstr>The Diamond Model of Intrusion Analysis</vt:lpstr>
      <vt:lpstr>Cyber Kill Chain</vt:lpstr>
      <vt:lpstr>Cyber Kill Chain</vt:lpstr>
      <vt:lpstr>Stakeholder Management</vt:lpstr>
      <vt:lpstr>Communication Plan</vt:lpstr>
      <vt:lpstr>Disaster Recovery Plan</vt:lpstr>
      <vt:lpstr>Disaster Recovery Plan</vt:lpstr>
      <vt:lpstr>Disaster Recovery Plan</vt:lpstr>
      <vt:lpstr>Business Continuity Plan</vt:lpstr>
      <vt:lpstr>Continuity of Operation Planning  (COOP)</vt:lpstr>
      <vt:lpstr>Incident Response Team</vt:lpstr>
      <vt:lpstr>Retention Policies</vt:lpstr>
      <vt:lpstr>Retention Policies</vt:lpstr>
      <vt:lpstr>Retention Policies</vt:lpstr>
    </vt:vector>
  </TitlesOfParts>
  <Company>MCCES BN Bravo Co DTS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Equipment Setup and Description</dc:title>
  <dc:subject>GBS(TGRS)</dc:subject>
  <dc:creator>Jimmie.Binford</dc:creator>
  <cp:keywords>GBS, RBM, Satellite</cp:keywords>
  <dc:description>This is a working presentation that can be updated readily to keep in tune with updates done to the Lesson Plan for GB.01.01 GBS Equipment Description and Setup.</dc:description>
  <cp:lastModifiedBy>Ken Hunnicutt</cp:lastModifiedBy>
  <cp:revision>293</cp:revision>
  <dcterms:created xsi:type="dcterms:W3CDTF">2007-03-12T15:36:22Z</dcterms:created>
  <dcterms:modified xsi:type="dcterms:W3CDTF">2022-09-19T19:18:21Z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TC100690451033</vt:lpwstr>
  </property>
  <property fmtid="{D5CDD505-2E9C-101B-9397-08002B2CF9AE}" pid="3" name="ContentTypeId">
    <vt:lpwstr>0x0101006D289C11AA0AB44595EC353BBA768739</vt:lpwstr>
  </property>
</Properties>
</file>