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9"/>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58"/>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489638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0720" y="579040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28 </a:t>
            </a:r>
          </a:p>
          <a:p>
            <a:pPr algn="ctr"/>
            <a:r>
              <a:rPr lang="en-US" sz="2800" dirty="0">
                <a:latin typeface="Arial" charset="0"/>
                <a:cs typeface="Arial" charset="0"/>
              </a:rPr>
              <a:t>Investigations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Correlation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Correlation</a:t>
            </a:r>
            <a:r>
              <a:rPr lang="en-US" dirty="0"/>
              <a:t> is the process of establishing a relationship between two variables. </a:t>
            </a:r>
          </a:p>
          <a:p>
            <a:endParaRPr lang="en-US" dirty="0"/>
          </a:p>
          <a:p>
            <a:r>
              <a:rPr lang="en-US" dirty="0"/>
              <a:t>Correlation is not causation.</a:t>
            </a:r>
          </a:p>
          <a:p>
            <a:pPr lvl="1"/>
            <a:r>
              <a:rPr lang="en-US" dirty="0"/>
              <a:t>Just because measurements trend together doesn’t mean one causes the other.</a:t>
            </a:r>
          </a:p>
          <a:p>
            <a:endParaRPr lang="en-US" dirty="0"/>
          </a:p>
          <a:p>
            <a:r>
              <a:rPr lang="en-US" dirty="0"/>
              <a:t>Correlation is a means for a SIEM system to apply rules to combine data sources to fine-tune event detection.</a:t>
            </a:r>
          </a:p>
          <a:p>
            <a:endParaRPr lang="en-US" dirty="0"/>
          </a:p>
          <a:p>
            <a:r>
              <a:rPr lang="en-US" dirty="0"/>
              <a:t>SIEM event correlation logs are extremely useful because they can be used to identify malicious activity across a plethora of network devices and programs.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38837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Log Files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Log files </a:t>
            </a:r>
            <a:r>
              <a:rPr lang="en-US" dirty="0"/>
              <a:t>are a primary source of information during an investigation. </a:t>
            </a:r>
          </a:p>
          <a:p>
            <a:endParaRPr lang="en-US" dirty="0"/>
          </a:p>
          <a:p>
            <a:r>
              <a:rPr lang="en-US" dirty="0"/>
              <a:t>Software can record in log files a wide range of information as it is operating.</a:t>
            </a:r>
          </a:p>
          <a:p>
            <a:endParaRPr lang="en-US" dirty="0"/>
          </a:p>
          <a:p>
            <a:r>
              <a:rPr lang="en-US" dirty="0"/>
              <a:t>Log files act as a historical record of what happened on a system. </a:t>
            </a:r>
          </a:p>
          <a:p>
            <a:endParaRPr lang="en-US" dirty="0"/>
          </a:p>
          <a:p>
            <a:r>
              <a:rPr lang="en-US" dirty="0"/>
              <a:t>Log files require configuration because if you don’t log an event when it happens, you can’t go back in time to capture it. </a:t>
            </a:r>
          </a:p>
          <a:p>
            <a:endParaRPr lang="en-US" dirty="0"/>
          </a:p>
          <a:p>
            <a:r>
              <a:rPr lang="en-US" dirty="0"/>
              <a:t>Could result in too much data</a:t>
            </a:r>
          </a:p>
          <a:p>
            <a:endParaRPr lang="en-US" dirty="0"/>
          </a:p>
          <a:p>
            <a:r>
              <a:rPr lang="en-US" dirty="0"/>
              <a:t>The key is balance: record what you need to know to make determinations—no more, no less.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4317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Networks</a:t>
            </a:r>
            <a:r>
              <a:rPr lang="en-US" dirty="0"/>
              <a:t> are filled with equipment that can provide valuable log information. </a:t>
            </a:r>
          </a:p>
          <a:p>
            <a:endParaRPr lang="en-US" dirty="0"/>
          </a:p>
          <a:p>
            <a:r>
              <a:rPr lang="en-US" dirty="0"/>
              <a:t>Firewalls, routers, load balancers, and switches can provide a wealth of information as to what is happening on the network. </a:t>
            </a:r>
          </a:p>
          <a:p>
            <a:endParaRPr lang="en-US" dirty="0"/>
          </a:p>
          <a:p>
            <a:r>
              <a:rPr lang="en-US" dirty="0"/>
              <a:t>Network logs tend to have a duplication issue as packets can traverse several devices, giving multiple, nearly identical records. </a:t>
            </a:r>
          </a:p>
          <a:p>
            <a:endParaRPr lang="en-US" dirty="0"/>
          </a:p>
          <a:p>
            <a:r>
              <a:rPr lang="en-US" dirty="0"/>
              <a:t>Removing duplicate as well as extraneous data is the challenge with network logging, but the payoff can be big because proper logging can make tracing attackers easier.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42207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System</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Virtually every operating system creates system logs. </a:t>
            </a:r>
          </a:p>
          <a:p>
            <a:endParaRPr lang="en-US" dirty="0"/>
          </a:p>
          <a:p>
            <a:r>
              <a:rPr lang="en-US" dirty="0"/>
              <a:t>These logs can provide a very detailed history of what actions were performed on a system.</a:t>
            </a:r>
          </a:p>
          <a:p>
            <a:pPr lvl="1"/>
            <a:r>
              <a:rPr lang="en-US" dirty="0"/>
              <a:t>Multiple failed login attempts</a:t>
            </a:r>
          </a:p>
          <a:p>
            <a:pPr lvl="1"/>
            <a:r>
              <a:rPr lang="en-US" dirty="0"/>
              <a:t>Permissions failures could indicate unauthorized activity</a:t>
            </a:r>
          </a:p>
          <a:p>
            <a:endParaRPr lang="en-US" dirty="0"/>
          </a:p>
          <a:p>
            <a:r>
              <a:rPr lang="en-US" dirty="0"/>
              <a:t>Realize that the decision to log has to happen before an event occurs; in other words, you can’t go back and have a do-over if you fail to log a crucial piece of evidence.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272153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Application logs </a:t>
            </a:r>
            <a:r>
              <a:rPr lang="en-US" dirty="0"/>
              <a:t>are generated by the applications themselves as they run. </a:t>
            </a:r>
          </a:p>
          <a:p>
            <a:endParaRPr lang="en-US" dirty="0"/>
          </a:p>
          <a:p>
            <a:r>
              <a:rPr lang="en-US" dirty="0"/>
              <a:t>Some applications provide extensive logging; others minimal or even no logging. </a:t>
            </a:r>
          </a:p>
          <a:p>
            <a:endParaRPr lang="en-US" dirty="0"/>
          </a:p>
          <a:p>
            <a:r>
              <a:rPr lang="en-US" dirty="0"/>
              <a:t>Some applications allow configuration of what is logged; others do not. </a:t>
            </a:r>
          </a:p>
          <a:p>
            <a:endParaRPr lang="en-US" dirty="0"/>
          </a:p>
          <a:p>
            <a:r>
              <a:rPr lang="en-US" dirty="0"/>
              <a:t>Many server applications—web servers, mail servers, and database servers—have extensive logging capability, including which user performed which action and when. </a:t>
            </a:r>
          </a:p>
          <a:p>
            <a:endParaRPr lang="en-US" dirty="0"/>
          </a:p>
          <a:p>
            <a:r>
              <a:rPr lang="en-US" dirty="0"/>
              <a:t>Other systems merely log when they start and stop operations and may log errors.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52111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Security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Security logs </a:t>
            </a:r>
            <a:r>
              <a:rPr lang="en-US" dirty="0"/>
              <a:t>are logs kept by the OS for metadata associated with security operations. </a:t>
            </a:r>
          </a:p>
          <a:p>
            <a:endParaRPr lang="en-US" dirty="0"/>
          </a:p>
          <a:p>
            <a:r>
              <a:rPr lang="en-US" dirty="0"/>
              <a:t>In Microsoft Windows, literally hundreds of different events can be configured to write to the Security log—system starting, system shutting down, permission failures, logins, failed logins, changing the system time, a new process creation, scheduled task changes, and more. </a:t>
            </a:r>
          </a:p>
          <a:p>
            <a:endParaRPr lang="en-US" dirty="0"/>
          </a:p>
          <a:p>
            <a:r>
              <a:rPr lang="en-US" dirty="0"/>
              <a:t>These logs can be important, but to be important they need to be tuned to collect the information needed. </a:t>
            </a:r>
          </a:p>
          <a:p>
            <a:endParaRPr lang="en-US" dirty="0"/>
          </a:p>
          <a:p>
            <a:r>
              <a:rPr lang="en-US" dirty="0"/>
              <a:t>In Windows, this is typically done through group policy objects. </a:t>
            </a:r>
          </a:p>
          <a:p>
            <a:endParaRPr lang="en-US" dirty="0"/>
          </a:p>
          <a:p>
            <a:r>
              <a:rPr lang="en-US" dirty="0"/>
              <a:t>The driving force for what needs to be recorded is the system’s audit policy, a statement about what records need to be kept.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276854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Web</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Web servers respond to specific, formatted requests for resources with responses, whether in the form of a web page or an error. And all of this activity can be logged. </a:t>
            </a:r>
          </a:p>
          <a:p>
            <a:endParaRPr lang="en-US" dirty="0"/>
          </a:p>
          <a:p>
            <a:r>
              <a:rPr lang="en-US" dirty="0"/>
              <a:t>Web servers are specifically deployed to do this task, but they are also targeting of attacks—attacks that try to run malicious scripts, perform DDoS attacks, perform injection and cross-site scripting attacks, and more. </a:t>
            </a:r>
          </a:p>
          <a:p>
            <a:endParaRPr lang="en-US" dirty="0"/>
          </a:p>
          <a:p>
            <a:r>
              <a:rPr lang="en-US" i="1" dirty="0"/>
              <a:t>Web log </a:t>
            </a:r>
            <a:r>
              <a:rPr lang="en-US" dirty="0"/>
              <a:t>files can help identify when these activities are occurring.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255616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DNS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DNS logs</a:t>
            </a:r>
            <a:r>
              <a:rPr lang="en-US" dirty="0"/>
              <a:t>, when enabled, can contain a record for every query and response. </a:t>
            </a:r>
          </a:p>
          <a:p>
            <a:endParaRPr lang="en-US" dirty="0"/>
          </a:p>
          <a:p>
            <a:r>
              <a:rPr lang="en-US" dirty="0"/>
              <a:t>This can be a treasure trove of information for an investigator because it can reveal malware calling out to its command-and-control server, or data transfers to non-company locations. </a:t>
            </a:r>
          </a:p>
          <a:p>
            <a:endParaRPr lang="en-US" dirty="0"/>
          </a:p>
          <a:p>
            <a:r>
              <a:rPr lang="en-US" dirty="0"/>
              <a:t>Analysis of DNS logs can show IP addresses and domain names that your systems should be communicating with as well as ones they shouldn’t be communicating with. </a:t>
            </a:r>
          </a:p>
          <a:p>
            <a:endParaRPr lang="en-US" dirty="0"/>
          </a:p>
          <a:p>
            <a:r>
              <a:rPr lang="en-US" dirty="0"/>
              <a:t>In cases where an attacker or malware is doing the communication, these communication channels may be next to invisible on the network, but the DNS system, as part of the network architecture, can log the activity.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237273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Authentication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Authentication logs </a:t>
            </a:r>
            <a:r>
              <a:rPr lang="en-US" dirty="0"/>
              <a:t>contain information about successful and failed authentication attempts. </a:t>
            </a:r>
          </a:p>
          <a:p>
            <a:endParaRPr lang="en-US" dirty="0"/>
          </a:p>
          <a:p>
            <a:r>
              <a:rPr lang="en-US" dirty="0"/>
              <a:t>The most common source of authentication log information comes from the system’s security logs, but additional sources exist as well. </a:t>
            </a:r>
          </a:p>
          <a:p>
            <a:endParaRPr lang="en-US" dirty="0"/>
          </a:p>
          <a:p>
            <a:r>
              <a:rPr lang="en-US" dirty="0"/>
              <a:t>With the expansion of multifactor authentication services, applications that manage second factors also have logs. </a:t>
            </a:r>
          </a:p>
          <a:p>
            <a:endParaRPr lang="en-US" dirty="0"/>
          </a:p>
          <a:p>
            <a:r>
              <a:rPr lang="en-US" dirty="0"/>
              <a:t>These logs are important, as they can show anomalies such as proper primary login data but failed second-factor data, indicating that the primary authentication information may have been disclosed.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352874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Dump Files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Dump files </a:t>
            </a:r>
            <a:r>
              <a:rPr lang="en-US" dirty="0"/>
              <a:t>are copies of what was in memory at a point in time—typically a point when some failure occurred. </a:t>
            </a:r>
          </a:p>
          <a:p>
            <a:endParaRPr lang="en-US" dirty="0"/>
          </a:p>
          <a:p>
            <a:r>
              <a:rPr lang="en-US" dirty="0"/>
              <a:t>Dump files can be created by the operating system (OS) when the OS crashes, and these files can be analyzed to determine the cause of the crash. </a:t>
            </a:r>
          </a:p>
          <a:p>
            <a:endParaRPr lang="en-US" dirty="0"/>
          </a:p>
          <a:p>
            <a:r>
              <a:rPr lang="en-US" dirty="0"/>
              <a:t>Dump files can also be created by several utilities and then shipped off to a third party for analysis when an application is not behaving correctly. </a:t>
            </a:r>
          </a:p>
          <a:p>
            <a:endParaRPr lang="en-US" dirty="0"/>
          </a:p>
          <a:p>
            <a:r>
              <a:rPr lang="en-US" dirty="0"/>
              <a:t>Dump files can contain a wide range of sensitive information, including passwords, cryptographic keys, and more. </a:t>
            </a:r>
          </a:p>
          <a:p>
            <a:pPr lvl="1"/>
            <a:r>
              <a:rPr lang="en-US" dirty="0"/>
              <a:t>Care should be taken when handling dump files, and especially when sharing them for analysis.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161235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28 (Domain 4.3)</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562101"/>
            <a:ext cx="8229600" cy="838200"/>
          </a:xfrm>
        </p:spPr>
        <p:txBody>
          <a:bodyPr>
            <a:normAutofit/>
          </a:bodyPr>
          <a:lstStyle/>
          <a:p>
            <a:r>
              <a:rPr lang="en-US" sz="2400" dirty="0"/>
              <a:t>Utilize appropriate data source to support an investigation.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090EE2EA-A1C4-9581-64FA-DD2478B369EE}"/>
              </a:ext>
            </a:extLst>
          </p:cNvPr>
          <p:cNvSpPr txBox="1">
            <a:spLocks/>
          </p:cNvSpPr>
          <p:nvPr/>
        </p:nvSpPr>
        <p:spPr bwMode="auto">
          <a:xfrm>
            <a:off x="838200" y="2332037"/>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Vulnerability scan output</a:t>
            </a:r>
          </a:p>
          <a:p>
            <a:r>
              <a:rPr lang="en-US" b="1" dirty="0"/>
              <a:t>SIEM dashboards</a:t>
            </a:r>
          </a:p>
          <a:p>
            <a:pPr lvl="1"/>
            <a:r>
              <a:rPr lang="en-US" dirty="0"/>
              <a:t>Sensor</a:t>
            </a:r>
          </a:p>
          <a:p>
            <a:pPr lvl="1"/>
            <a:r>
              <a:rPr lang="en-US" dirty="0"/>
              <a:t>Sensitivity</a:t>
            </a:r>
          </a:p>
          <a:p>
            <a:pPr lvl="1"/>
            <a:r>
              <a:rPr lang="en-US" dirty="0"/>
              <a:t>Trends</a:t>
            </a:r>
          </a:p>
          <a:p>
            <a:pPr lvl="1"/>
            <a:r>
              <a:rPr lang="en-US" dirty="0"/>
              <a:t>Alerts</a:t>
            </a:r>
          </a:p>
          <a:p>
            <a:pPr lvl="1"/>
            <a:r>
              <a:rPr lang="en-US" dirty="0"/>
              <a:t>Correlation</a:t>
            </a:r>
          </a:p>
          <a:p>
            <a:r>
              <a:rPr lang="en-US" b="1" dirty="0"/>
              <a:t>Log files</a:t>
            </a:r>
          </a:p>
          <a:p>
            <a:pPr lvl="1"/>
            <a:r>
              <a:rPr lang="en-US" dirty="0"/>
              <a:t>Network</a:t>
            </a:r>
          </a:p>
          <a:p>
            <a:pPr lvl="1"/>
            <a:r>
              <a:rPr lang="en-US" dirty="0"/>
              <a:t>System</a:t>
            </a:r>
          </a:p>
          <a:p>
            <a:pPr lvl="1"/>
            <a:r>
              <a:rPr lang="en-US" dirty="0"/>
              <a:t>Application</a:t>
            </a:r>
          </a:p>
          <a:p>
            <a:pPr lvl="1"/>
            <a:r>
              <a:rPr lang="en-US" dirty="0"/>
              <a:t>Security</a:t>
            </a:r>
          </a:p>
          <a:p>
            <a:pPr lvl="1"/>
            <a:r>
              <a:rPr lang="en-US" dirty="0"/>
              <a:t>Web</a:t>
            </a:r>
          </a:p>
          <a:p>
            <a:pPr lvl="1"/>
            <a:r>
              <a:rPr lang="en-US" dirty="0"/>
              <a:t>DNS</a:t>
            </a:r>
          </a:p>
          <a:p>
            <a:pPr lvl="1"/>
            <a:r>
              <a:rPr lang="en-US" dirty="0"/>
              <a:t>Authentication</a:t>
            </a:r>
          </a:p>
          <a:p>
            <a:pPr lvl="1"/>
            <a:r>
              <a:rPr lang="en-US" dirty="0"/>
              <a:t>Dump files</a:t>
            </a:r>
          </a:p>
          <a:p>
            <a:pPr lvl="1"/>
            <a:r>
              <a:rPr lang="en-US" dirty="0"/>
              <a:t>VOIP and call managers</a:t>
            </a:r>
          </a:p>
          <a:p>
            <a:pPr lvl="1"/>
            <a:r>
              <a:rPr lang="en-US" dirty="0"/>
              <a:t>Session Initiation Protocols (SIP) traffic</a:t>
            </a:r>
          </a:p>
          <a:p>
            <a:endParaRPr lang="en-US" dirty="0"/>
          </a:p>
        </p:txBody>
      </p:sp>
      <p:sp>
        <p:nvSpPr>
          <p:cNvPr id="3" name="Content Placeholder 6">
            <a:extLst>
              <a:ext uri="{FF2B5EF4-FFF2-40B4-BE49-F238E27FC236}">
                <a16:creationId xmlns:a16="http://schemas.microsoft.com/office/drawing/2014/main" id="{4390A130-497F-83A9-E89C-91DDB48ABA4E}"/>
              </a:ext>
            </a:extLst>
          </p:cNvPr>
          <p:cNvSpPr txBox="1">
            <a:spLocks/>
          </p:cNvSpPr>
          <p:nvPr/>
        </p:nvSpPr>
        <p:spPr>
          <a:xfrm>
            <a:off x="4876800" y="2369821"/>
            <a:ext cx="4038600" cy="45259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t>Syslog/rsyslog/syslog-ng</a:t>
            </a:r>
          </a:p>
          <a:p>
            <a:r>
              <a:rPr lang="en-US" sz="1600" b="1" dirty="0"/>
              <a:t>Journalctl</a:t>
            </a:r>
          </a:p>
          <a:p>
            <a:r>
              <a:rPr lang="en-US" sz="1600" b="1" dirty="0"/>
              <a:t>NXLog</a:t>
            </a:r>
          </a:p>
          <a:p>
            <a:r>
              <a:rPr lang="en-US" sz="1600" b="1" dirty="0"/>
              <a:t>Bandwidth monitors</a:t>
            </a:r>
          </a:p>
          <a:p>
            <a:r>
              <a:rPr lang="en-US" sz="1600" b="1" dirty="0"/>
              <a:t>Metadata</a:t>
            </a:r>
          </a:p>
          <a:p>
            <a:pPr lvl="1"/>
            <a:r>
              <a:rPr lang="en-US" sz="1600" dirty="0"/>
              <a:t>Email</a:t>
            </a:r>
          </a:p>
          <a:p>
            <a:pPr lvl="1"/>
            <a:r>
              <a:rPr lang="en-US" sz="1600" dirty="0"/>
              <a:t>Mobile</a:t>
            </a:r>
          </a:p>
          <a:p>
            <a:pPr lvl="1"/>
            <a:r>
              <a:rPr lang="en-US" sz="1600" dirty="0"/>
              <a:t>Web</a:t>
            </a:r>
          </a:p>
          <a:p>
            <a:pPr lvl="1"/>
            <a:r>
              <a:rPr lang="en-US" sz="1600" dirty="0"/>
              <a:t>File</a:t>
            </a:r>
          </a:p>
          <a:p>
            <a:r>
              <a:rPr lang="en-US" sz="1600" b="1" dirty="0"/>
              <a:t>Netflow/sFlow</a:t>
            </a:r>
          </a:p>
          <a:p>
            <a:pPr lvl="1"/>
            <a:r>
              <a:rPr lang="en-US" sz="1600" dirty="0"/>
              <a:t>Netflow</a:t>
            </a:r>
          </a:p>
          <a:p>
            <a:pPr lvl="1"/>
            <a:r>
              <a:rPr lang="en-US" sz="1600" dirty="0"/>
              <a:t>sFlow</a:t>
            </a:r>
          </a:p>
          <a:p>
            <a:pPr lvl="1"/>
            <a:r>
              <a:rPr lang="en-US" sz="1600" dirty="0"/>
              <a:t>IPFIX</a:t>
            </a:r>
          </a:p>
          <a:p>
            <a:r>
              <a:rPr lang="en-US" sz="1600" b="1" dirty="0"/>
              <a:t>Protocol analyzer 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Dump Files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Attackers, on the other hand, love to get dump files and peruse them; therefore, setting systems to not persist dump files is common to prevent hackers from crashing a server and then coming back to get the subsequent dump file.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61875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VoIP and Call Managers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Voice over IP (VoIP) </a:t>
            </a:r>
            <a:r>
              <a:rPr lang="en-US" dirty="0"/>
              <a:t>solutions and </a:t>
            </a:r>
            <a:r>
              <a:rPr lang="en-US" i="1" dirty="0"/>
              <a:t>call manager applications</a:t>
            </a:r>
            <a:r>
              <a:rPr lang="en-US" dirty="0"/>
              <a:t> enable a wide range of audio and video communication services over the Internet. </a:t>
            </a:r>
          </a:p>
          <a:p>
            <a:endParaRPr lang="en-US" dirty="0"/>
          </a:p>
          <a:p>
            <a:r>
              <a:rPr lang="en-US" dirty="0"/>
              <a:t>These systems can log a variety of data, including call information such as the number called (to and from), time of the call, and duration of the call. </a:t>
            </a:r>
          </a:p>
          <a:p>
            <a:endParaRPr lang="en-US" dirty="0"/>
          </a:p>
          <a:p>
            <a:r>
              <a:rPr lang="en-US" dirty="0"/>
              <a:t>These records are called Call Detail Records (CDRs). </a:t>
            </a:r>
          </a:p>
          <a:p>
            <a:endParaRPr lang="en-US" dirty="0"/>
          </a:p>
          <a:p>
            <a:r>
              <a:rPr lang="en-US" dirty="0"/>
              <a:t>When combined with video and audio systems using VoIP, these logs can be enhanced with information as to how the information was encoded, including the codecs involved and the resolutions.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67132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Syslog/Rsyslog/Syslog-ng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b="1" i="1" dirty="0"/>
              <a:t>Syslog</a:t>
            </a:r>
            <a:r>
              <a:rPr lang="en-US" sz="2400" dirty="0"/>
              <a:t> stands for System Logging Protocol and is a standard protocol used in Linux systems to send system log or event messages to a specific server, called a syslog server. </a:t>
            </a:r>
          </a:p>
          <a:p>
            <a:endParaRPr lang="en-US" sz="2400" b="1" i="1" dirty="0"/>
          </a:p>
          <a:p>
            <a:r>
              <a:rPr lang="en-US" sz="2400" b="1" i="1" dirty="0"/>
              <a:t>Rsyslog</a:t>
            </a:r>
            <a:r>
              <a:rPr lang="en-US" sz="2400" dirty="0"/>
              <a:t> is an open-source variant of syslog that follows the syslog specifications but also provides additional features such as content-based filtering. </a:t>
            </a:r>
          </a:p>
          <a:p>
            <a:endParaRPr lang="en-US" sz="2400" b="1" i="1" dirty="0"/>
          </a:p>
          <a:p>
            <a:r>
              <a:rPr lang="en-US" sz="2400" b="1" i="1" dirty="0"/>
              <a:t>Syslog-ng</a:t>
            </a:r>
            <a:r>
              <a:rPr lang="en-US" sz="2400" dirty="0"/>
              <a:t> is another open-source implementation of the syslog standard. </a:t>
            </a:r>
          </a:p>
          <a:p>
            <a:pPr lvl="1"/>
            <a:r>
              <a:rPr lang="en-US" sz="2400" dirty="0"/>
              <a:t>Syslog-ng also extends the original syslog model with elements such as content filtering. </a:t>
            </a:r>
          </a:p>
          <a:p>
            <a:pPr lvl="1"/>
            <a:r>
              <a:rPr lang="en-US" sz="2400" dirty="0"/>
              <a:t>A primary advantage of syslog-ng over syslog and rsyslog is that it can tag, classify, and correlate in real time, which can improve SIEM performance.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126620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Journalctl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On Linux systems, the initial daemon that launches the system is called systemd. </a:t>
            </a:r>
          </a:p>
          <a:p>
            <a:endParaRPr lang="en-US" dirty="0"/>
          </a:p>
          <a:p>
            <a:r>
              <a:rPr lang="en-US" dirty="0"/>
              <a:t>When systemd creates log files, it does so through the systemd-journald service. </a:t>
            </a:r>
          </a:p>
          <a:p>
            <a:endParaRPr lang="en-US" dirty="0"/>
          </a:p>
          <a:p>
            <a:r>
              <a:rPr lang="en-US" i="1" dirty="0"/>
              <a:t>Journalctl</a:t>
            </a:r>
            <a:r>
              <a:rPr lang="en-US" dirty="0"/>
              <a:t> is the command that is used to view these logs. </a:t>
            </a:r>
          </a:p>
          <a:p>
            <a:endParaRPr lang="en-US" dirty="0"/>
          </a:p>
          <a:p>
            <a:r>
              <a:rPr lang="en-US" dirty="0"/>
              <a:t>To see the various command options for journalctl, you should consult the main pages on the system. </a:t>
            </a:r>
          </a:p>
          <a:p>
            <a:endParaRPr lang="en-US" dirty="0"/>
          </a:p>
          <a:p>
            <a:r>
              <a:rPr lang="en-US" dirty="0"/>
              <a:t>Here is an example of a journalctl command to view logs for a given system service:</a:t>
            </a:r>
          </a:p>
          <a:p>
            <a:pPr lvl="1"/>
            <a:r>
              <a:rPr lang="en-US" dirty="0"/>
              <a:t>journalctl -u ssh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379369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NXLog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NXLog</a:t>
            </a:r>
            <a:r>
              <a:rPr lang="en-US" dirty="0"/>
              <a:t> is a multiplatform log management tool designed to assist in the use of log data during investigations. </a:t>
            </a:r>
          </a:p>
          <a:p>
            <a:endParaRPr lang="en-US" dirty="0"/>
          </a:p>
          <a:p>
            <a:r>
              <a:rPr lang="en-US" dirty="0"/>
              <a:t>This tool suite is capable of handling syslog-type data as well as other log formats, including Microsoft Windows. </a:t>
            </a:r>
          </a:p>
          <a:p>
            <a:endParaRPr lang="en-US" dirty="0"/>
          </a:p>
          <a:p>
            <a:r>
              <a:rPr lang="en-US" dirty="0"/>
              <a:t>It has advanced capabilities to enrich log files through context-based lookups, correlations, and rule-based enrichments. </a:t>
            </a:r>
          </a:p>
          <a:p>
            <a:endParaRPr lang="en-US" dirty="0"/>
          </a:p>
          <a:p>
            <a:r>
              <a:rPr lang="en-US" dirty="0"/>
              <a:t>NXLog has connectors to most major applications and can act as a log collector, forwarder, aggregator, and investigative tool for searching through log data. </a:t>
            </a:r>
          </a:p>
          <a:p>
            <a:endParaRPr lang="en-US" dirty="0"/>
          </a:p>
          <a:p>
            <a:r>
              <a:rPr lang="en-US" dirty="0"/>
              <a:t>As logs are one of the most used data sources in investigations, tools such as NXLog can enable investigators to identify security issues, policy violations, and operational problems in systems.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302793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Bandwidth Monitors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i="1" dirty="0"/>
              <a:t>Bandwidth monitors </a:t>
            </a:r>
            <a:r>
              <a:rPr lang="en-US" sz="2800" dirty="0"/>
              <a:t>are utilities designed to measure network bandwidth utilization over time. </a:t>
            </a:r>
          </a:p>
          <a:p>
            <a:endParaRPr lang="en-US" sz="2800" dirty="0"/>
          </a:p>
          <a:p>
            <a:r>
              <a:rPr lang="en-US" sz="2800" dirty="0"/>
              <a:t>Bandwidth monitors can provide information as to how much bandwidth is being utilized, by service type, and how much remains. </a:t>
            </a:r>
          </a:p>
          <a:p>
            <a:endParaRPr lang="en-US" sz="2800" dirty="0"/>
          </a:p>
          <a:p>
            <a:r>
              <a:rPr lang="en-US" sz="2800" dirty="0"/>
              <a:t>Bandwidth monitors can log this information over time and provide a historical record of network congestion problems, including by type of traffic in quality of service–enforced networks.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2135616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Metadata</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Metadata</a:t>
            </a:r>
            <a:r>
              <a:rPr lang="en-US" dirty="0"/>
              <a:t> is data about data. </a:t>
            </a:r>
          </a:p>
          <a:p>
            <a:endParaRPr lang="en-US" dirty="0"/>
          </a:p>
          <a:p>
            <a:r>
              <a:rPr lang="en-US" dirty="0"/>
              <a:t>A file entry on a storage system has the file contents plus metadata, including the filename, creation, access, and update timestamps, size, and more.</a:t>
            </a:r>
          </a:p>
          <a:p>
            <a:endParaRPr lang="en-US" dirty="0"/>
          </a:p>
          <a:p>
            <a:r>
              <a:rPr lang="en-US" dirty="0"/>
              <a:t>Tons of metadata exist on a system, and in many cases individual elements of metadata need to be correlated with other metadata to determine activities.</a:t>
            </a:r>
          </a:p>
          <a:p>
            <a:pPr lvl="1"/>
            <a:r>
              <a:rPr lang="en-US" sz="2800" dirty="0"/>
              <a:t>Collecting, analyzing, and correlating metadata are all part of almost every investigation.</a:t>
            </a:r>
          </a:p>
          <a:p>
            <a:endParaRPr lang="en-US" dirty="0"/>
          </a:p>
          <a:p>
            <a:r>
              <a:rPr lang="en-US" dirty="0"/>
              <a:t>Example, when a USB is inserted into a system. </a:t>
            </a:r>
          </a:p>
          <a:p>
            <a:endParaRPr lang="en-US" dirty="0"/>
          </a:p>
          <a:p>
            <a:r>
              <a:rPr lang="en-US" dirty="0"/>
              <a:t>This creates metadata:</a:t>
            </a:r>
          </a:p>
          <a:p>
            <a:pPr lvl="1"/>
            <a:r>
              <a:rPr lang="en-US" dirty="0"/>
              <a:t>Who was logged in at that time?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29220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E-Mail</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E-mail is half metadata, half message. </a:t>
            </a:r>
          </a:p>
          <a:p>
            <a:endParaRPr lang="en-US" dirty="0"/>
          </a:p>
          <a:p>
            <a:r>
              <a:rPr lang="en-US" dirty="0"/>
              <a:t>For short messages, the metadata can be larger than the message itself.</a:t>
            </a:r>
          </a:p>
          <a:p>
            <a:endParaRPr lang="en-US" dirty="0"/>
          </a:p>
          <a:p>
            <a:r>
              <a:rPr lang="en-US" dirty="0"/>
              <a:t>E-mail metadata is in the header of the e-mail and includes routing information, the sender, receiver, timestamps, subject, and other information associated with the delivery of the message.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31157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E-Mail Metadata</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4419600" cy="4830762"/>
          </a:xfrm>
        </p:spPr>
        <p:txBody>
          <a:bodyPr>
            <a:normAutofit/>
          </a:bodyPr>
          <a:lstStyle/>
          <a:p>
            <a:r>
              <a:rPr lang="en-US" dirty="0"/>
              <a:t>From</a:t>
            </a:r>
          </a:p>
          <a:p>
            <a:r>
              <a:rPr lang="en-US" dirty="0"/>
              <a:t>To</a:t>
            </a:r>
          </a:p>
          <a:p>
            <a:r>
              <a:rPr lang="en-US" dirty="0"/>
              <a:t>Subject</a:t>
            </a:r>
          </a:p>
          <a:p>
            <a:r>
              <a:rPr lang="en-US" dirty="0"/>
              <a:t>Date</a:t>
            </a:r>
          </a:p>
          <a:p>
            <a:r>
              <a:rPr lang="en-US" dirty="0"/>
              <a:t>Return-Path</a:t>
            </a:r>
          </a:p>
          <a:p>
            <a:r>
              <a:rPr lang="en-US" dirty="0"/>
              <a:t>Delivery Date</a:t>
            </a:r>
          </a:p>
          <a:p>
            <a:r>
              <a:rPr lang="en-US" dirty="0"/>
              <a:t>Received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
        <p:nvSpPr>
          <p:cNvPr id="6" name="Rectangle 3">
            <a:extLst>
              <a:ext uri="{FF2B5EF4-FFF2-40B4-BE49-F238E27FC236}">
                <a16:creationId xmlns:a16="http://schemas.microsoft.com/office/drawing/2014/main" id="{FA44365D-5A3B-45D0-B2FD-CB5D4C392C69}"/>
              </a:ext>
            </a:extLst>
          </p:cNvPr>
          <p:cNvSpPr txBox="1">
            <a:spLocks noChangeArrowheads="1"/>
          </p:cNvSpPr>
          <p:nvPr/>
        </p:nvSpPr>
        <p:spPr bwMode="auto">
          <a:xfrm>
            <a:off x="4343400" y="1810603"/>
            <a:ext cx="44196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DKIM Signature and Domain Key Signature</a:t>
            </a:r>
          </a:p>
          <a:p>
            <a:r>
              <a:rPr lang="en-US" dirty="0"/>
              <a:t>Message-ID</a:t>
            </a:r>
          </a:p>
          <a:p>
            <a:r>
              <a:rPr lang="en-US" dirty="0"/>
              <a:t>MIME-version</a:t>
            </a:r>
          </a:p>
          <a:p>
            <a:r>
              <a:rPr lang="en-US" dirty="0"/>
              <a:t>Content type</a:t>
            </a:r>
          </a:p>
          <a:p>
            <a:r>
              <a:rPr lang="en-US" dirty="0"/>
              <a:t>X-Spam status</a:t>
            </a:r>
          </a:p>
          <a:p>
            <a:r>
              <a:rPr lang="en-US" dirty="0"/>
              <a:t>X-Spam level</a:t>
            </a:r>
          </a:p>
          <a:p>
            <a:r>
              <a:rPr lang="en-US" dirty="0"/>
              <a:t>Message body</a:t>
            </a:r>
          </a:p>
        </p:txBody>
      </p:sp>
    </p:spTree>
    <p:extLst>
      <p:ext uri="{BB962C8B-B14F-4D97-AF65-F5344CB8AC3E}">
        <p14:creationId xmlns:p14="http://schemas.microsoft.com/office/powerpoint/2010/main" val="56490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Mobile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Mobile devices generate, store, and transmit metadata. </a:t>
            </a:r>
          </a:p>
          <a:p>
            <a:endParaRPr lang="en-US" dirty="0"/>
          </a:p>
          <a:p>
            <a:r>
              <a:rPr lang="en-US" dirty="0"/>
              <a:t>Common fields include when a call or text was made, whether it was an incoming or outgoing transmission, the duration of the call or the text message’s length (in characters), and the phone numbers of the senders and recipients. </a:t>
            </a:r>
          </a:p>
          <a:p>
            <a:endParaRPr lang="en-US" dirty="0"/>
          </a:p>
          <a:p>
            <a:r>
              <a:rPr lang="en-US" dirty="0"/>
              <a:t>Other sources of metadata include things like Wi-Fi access points connected to, GPS data in application logs, whether the device has a camera, and EXIF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243367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Investigation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i="1" dirty="0"/>
              <a:t>Investigations</a:t>
            </a:r>
            <a:r>
              <a:rPr lang="en-US" dirty="0"/>
              <a:t> are used to determine what happened, who did what, and what elements of an information system have been affected by some specific event or series of events.</a:t>
            </a:r>
          </a:p>
          <a:p>
            <a:endParaRPr lang="en-US" dirty="0"/>
          </a:p>
          <a:p>
            <a:r>
              <a:rPr lang="en-US" dirty="0"/>
              <a:t>The elements that need to be investigated for unauthorized activity and changes include both the data elements in the system and the system itself.</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Web</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dirty="0"/>
              <a:t>The web pages themselves are full of metadata, and browsers store different metadata covering what pages were accessed and when. </a:t>
            </a:r>
          </a:p>
          <a:p>
            <a:endParaRPr lang="en-US" sz="2400" dirty="0"/>
          </a:p>
          <a:p>
            <a:r>
              <a:rPr lang="en-US" sz="2400" dirty="0"/>
              <a:t>Browser metadata is a commonly used source of forensic information, because entries of what and when a browser has accessed data can be important. </a:t>
            </a:r>
          </a:p>
          <a:p>
            <a:pPr lvl="1"/>
            <a:r>
              <a:rPr lang="en-US" sz="2400" dirty="0"/>
              <a:t>Did a user go to a specific web page? </a:t>
            </a:r>
          </a:p>
          <a:p>
            <a:pPr lvl="1"/>
            <a:r>
              <a:rPr lang="en-US" sz="2400" dirty="0"/>
              <a:t>Did they use a web-based e-mail client, exposing actual e-mail information as well as the fact they used e-mail?</a:t>
            </a:r>
          </a:p>
          <a:p>
            <a:pPr lvl="1"/>
            <a:r>
              <a:rPr lang="en-US" sz="2400" dirty="0"/>
              <a:t>How long were they on a site? </a:t>
            </a:r>
          </a:p>
          <a:p>
            <a:pPr lvl="1"/>
            <a:r>
              <a:rPr lang="en-US" sz="2400" dirty="0"/>
              <a:t>If a user hits a site that displays an image tagged by one of the security appliances, did they stay on that page or immediately go to a different site? </a:t>
            </a:r>
          </a:p>
          <a:p>
            <a:endParaRPr lang="en-US" sz="2400" dirty="0"/>
          </a:p>
          <a:p>
            <a:r>
              <a:rPr lang="en-US" sz="2400" dirty="0"/>
              <a:t>There can be a wealth of user behavior information with respect to web browsing.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833452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File metadata comes in two flavors: system and application. </a:t>
            </a:r>
          </a:p>
          <a:p>
            <a:endParaRPr lang="en-US" dirty="0"/>
          </a:p>
          <a:p>
            <a:r>
              <a:rPr lang="en-US" dirty="0"/>
              <a:t>The file system uses metadata to keep track of the filename as well as the timestamps associated with last access, creation, and last write. </a:t>
            </a:r>
          </a:p>
          <a:p>
            <a:endParaRPr lang="en-US" dirty="0"/>
          </a:p>
          <a:p>
            <a:r>
              <a:rPr lang="en-US" dirty="0"/>
              <a:t>The system metadata will include items needed by the OS, such as ownership information, parent object, permissions, and security descriptors.</a:t>
            </a:r>
          </a:p>
          <a:p>
            <a:endParaRPr lang="en-US" dirty="0"/>
          </a:p>
          <a:p>
            <a:r>
              <a:rPr lang="en-US" dirty="0"/>
              <a:t>Application metadata in a file is part of the file data field and is used by the application.</a:t>
            </a:r>
          </a:p>
          <a:p>
            <a:pPr lvl="1"/>
            <a:r>
              <a:rPr lang="en-US" dirty="0"/>
              <a:t>Microsoft Word document</a:t>
            </a:r>
          </a:p>
          <a:p>
            <a:pPr lvl="1"/>
            <a:r>
              <a:rPr lang="en-US" dirty="0"/>
              <a:t>JPEG file – EXIF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85682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 y="274638"/>
            <a:ext cx="8763000" cy="1143000"/>
          </a:xfrm>
          <a:noFill/>
        </p:spPr>
        <p:txBody>
          <a:bodyPr>
            <a:normAutofit/>
          </a:bodyPr>
          <a:lstStyle/>
          <a:p>
            <a:pPr eaLnBrk="1" hangingPunct="1"/>
            <a:r>
              <a:rPr lang="en-US" sz="4000" b="1" dirty="0"/>
              <a:t>NetFlow/sFlow</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i="1" dirty="0"/>
              <a:t>NetFlow</a:t>
            </a:r>
            <a:r>
              <a:rPr lang="en-US" sz="2400" dirty="0"/>
              <a:t> and </a:t>
            </a:r>
            <a:r>
              <a:rPr lang="en-US" sz="2400" i="1" dirty="0"/>
              <a:t>sFlow</a:t>
            </a:r>
            <a:r>
              <a:rPr lang="en-US" sz="2400" dirty="0"/>
              <a:t> are protocols designed to capture information about packet flows (that is, a sequence of related packets) as they traverse a network. NetFlow is a proprietary standard from Cisco. </a:t>
            </a:r>
          </a:p>
          <a:p>
            <a:endParaRPr lang="en-US" sz="2400" dirty="0"/>
          </a:p>
          <a:p>
            <a:pPr lvl="1"/>
            <a:r>
              <a:rPr lang="en-US" sz="2400" dirty="0"/>
              <a:t>Flow data is generated by the network devices themselves, including routers and switches. </a:t>
            </a:r>
          </a:p>
          <a:p>
            <a:endParaRPr lang="en-US" sz="2400" dirty="0"/>
          </a:p>
          <a:p>
            <a:r>
              <a:rPr lang="en-US" sz="2400" dirty="0"/>
              <a:t>The data that is collected and shipped off to data collectors is a simple set of metadata—source and destination IP addresses, source and destination ports, if any (ICMP, for example, doesn’t use ports), and the protocol.</a:t>
            </a:r>
          </a:p>
          <a:p>
            <a:endParaRPr lang="en-US" sz="2400" dirty="0"/>
          </a:p>
          <a:p>
            <a:r>
              <a:rPr lang="en-US" sz="2400" dirty="0"/>
              <a:t>NetFlow does this for all packets, while sFlow (sampled flow) does a statistical sampling.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3605296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IPFIX</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Internet Protocol Flow Information Export (IPFIX) </a:t>
            </a:r>
            <a:r>
              <a:rPr lang="en-US" dirty="0"/>
              <a:t>is an IETF protocol that’s the answer to the proprietary Cisco NetFlow standard. </a:t>
            </a:r>
          </a:p>
          <a:p>
            <a:endParaRPr lang="en-US" dirty="0"/>
          </a:p>
          <a:p>
            <a:r>
              <a:rPr lang="en-US" dirty="0"/>
              <a:t>IPFIX is based on NetFlow version 9 and is highly configurable using a series of templates. </a:t>
            </a:r>
          </a:p>
          <a:p>
            <a:endParaRPr lang="en-US" b="1" dirty="0"/>
          </a:p>
          <a:p>
            <a:r>
              <a:rPr lang="en-US" b="1" dirty="0"/>
              <a:t>The primary purpose of IPFIX is to provide a central monitoring station with information about the state of the network. </a:t>
            </a:r>
          </a:p>
          <a:p>
            <a:endParaRPr lang="en-US" dirty="0"/>
          </a:p>
          <a:p>
            <a:r>
              <a:rPr lang="en-US" dirty="0"/>
              <a:t>IPFIX is a push-based protocol, where the sender sends the reports and receives no response from the receiver.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1984153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Protocol Analyzer Output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A </a:t>
            </a:r>
            <a:r>
              <a:rPr lang="en-US" i="1" dirty="0"/>
              <a:t>protocol analyzer </a:t>
            </a:r>
            <a:r>
              <a:rPr lang="en-US" dirty="0"/>
              <a:t>(also known as a packet sniffer, network analyzer, or network sniffer) is a piece of software or an integrated software/hardware system that can capture and decode network traffic. </a:t>
            </a:r>
          </a:p>
          <a:p>
            <a:endParaRPr lang="en-US" dirty="0"/>
          </a:p>
          <a:p>
            <a:r>
              <a:rPr lang="en-US" dirty="0"/>
              <a:t>Protocol analyzers have been popular with system administrators and security professionals for decades because they are such versatile and useful tools for a network environment. </a:t>
            </a:r>
          </a:p>
          <a:p>
            <a:endParaRPr lang="en-US" dirty="0"/>
          </a:p>
          <a:p>
            <a:r>
              <a:rPr lang="en-US" dirty="0"/>
              <a:t>From a security perspective, protocol analyzers can be used for a number of activities.</a:t>
            </a:r>
          </a:p>
          <a:p>
            <a:endParaRPr lang="en-US" dirty="0"/>
          </a:p>
          <a:p>
            <a:r>
              <a:rPr lang="en-US" dirty="0"/>
              <a:t>A protocol analyzer must be able to see network traffic in order to capture and decode it. </a:t>
            </a:r>
          </a:p>
          <a:p>
            <a:endParaRPr lang="en-US" dirty="0"/>
          </a:p>
          <a:p>
            <a:r>
              <a:rPr lang="en-US" dirty="0"/>
              <a:t>The output of the protocol analyzer is a human-readable format of the information being passed on the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340477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Vulnerability Scan Output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Vulnerability scan output </a:t>
            </a:r>
            <a:r>
              <a:rPr lang="en-US" dirty="0"/>
              <a:t>provides information as to the systems that are running, any additional services that are listening on the network, and what the known vulnerabilities are against each of these. </a:t>
            </a:r>
          </a:p>
          <a:p>
            <a:endParaRPr lang="en-US" dirty="0"/>
          </a:p>
          <a:p>
            <a:r>
              <a:rPr lang="en-US" dirty="0"/>
              <a:t>It allows verification that the authorized systems are adequately patched. </a:t>
            </a:r>
          </a:p>
          <a:p>
            <a:pPr lvl="1"/>
            <a:r>
              <a:rPr lang="en-US" dirty="0"/>
              <a:t>Systems with vulnerabilities act as entry points for attackers and ensuring the entry points are closed is important.</a:t>
            </a:r>
          </a:p>
          <a:p>
            <a:endParaRPr lang="en-US" dirty="0"/>
          </a:p>
          <a:p>
            <a:r>
              <a:rPr lang="en-US" dirty="0"/>
              <a:t>The identification of additional services. 	</a:t>
            </a:r>
          </a:p>
          <a:p>
            <a:pPr lvl="1"/>
            <a:r>
              <a:rPr lang="en-US" dirty="0"/>
              <a:t>These services may or may not be patched, and they too represent a pathway into a system for an attacker.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20068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SIEM Dashboards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SIEM (Security Information and Event Management)</a:t>
            </a:r>
            <a:r>
              <a:rPr lang="en-US" dirty="0"/>
              <a:t> dashboards are the windows into the SIEM datastore, a collection of information that can tell you where attacks are occurring and provide a trail of breadcrumbs to show how the attacker got into the network and moved to where they are now. </a:t>
            </a:r>
          </a:p>
          <a:p>
            <a:endParaRPr lang="en-US" dirty="0"/>
          </a:p>
          <a:p>
            <a:r>
              <a:rPr lang="en-US" dirty="0"/>
              <a:t>SIEM systems act as the information repository for information surrounding potential and actual intrusions</a:t>
            </a:r>
          </a:p>
          <a:p>
            <a:endParaRPr lang="en-US" dirty="0"/>
          </a:p>
          <a:p>
            <a:r>
              <a:rPr lang="en-US" dirty="0"/>
              <a:t>The fundamental purpose of a SIEM system is to provide alerts and relevant information to incident response teams that are investigating incidents.</a:t>
            </a:r>
          </a:p>
          <a:p>
            <a:endParaRPr lang="en-US" dirty="0"/>
          </a:p>
          <a:p>
            <a:r>
              <a:rPr lang="en-US" dirty="0"/>
              <a:t>SIEMs allow you to identify, visualize, and monitor trends via alerts and a dashboard.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84865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Sensor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Sensors</a:t>
            </a:r>
            <a:r>
              <a:rPr lang="en-US" dirty="0"/>
              <a:t> are the devices that provide security data into the security datastore. </a:t>
            </a:r>
          </a:p>
          <a:p>
            <a:endParaRPr lang="en-US" dirty="0"/>
          </a:p>
          <a:p>
            <a:r>
              <a:rPr lang="en-US" dirty="0"/>
              <a:t>Regardless of where that datastore is housed, the security information is important for investigators. </a:t>
            </a:r>
          </a:p>
          <a:p>
            <a:endParaRPr lang="en-US" dirty="0"/>
          </a:p>
          <a:p>
            <a:r>
              <a:rPr lang="en-US" dirty="0"/>
              <a:t>Sensors have to be placed in the correct location to collect information. </a:t>
            </a:r>
          </a:p>
          <a:p>
            <a:endParaRPr lang="en-US" dirty="0"/>
          </a:p>
          <a:p>
            <a:r>
              <a:rPr lang="en-US" dirty="0"/>
              <a:t>Sensor placement begins with defining collection objectives. </a:t>
            </a:r>
          </a:p>
          <a:p>
            <a:endParaRPr lang="en-US" dirty="0"/>
          </a:p>
          <a:p>
            <a:r>
              <a:rPr lang="en-US" dirty="0"/>
              <a:t>Packet capture sensors can record vital information for an investigation, but they have to be in the correct location.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8115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Sensitivity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i="1" dirty="0"/>
              <a:t>Sensitivity</a:t>
            </a:r>
            <a:r>
              <a:rPr lang="en-US" dirty="0"/>
              <a:t> is the quality of being quick to detect or respond to slight changes, signals, or influences. </a:t>
            </a:r>
          </a:p>
          <a:p>
            <a:endParaRPr lang="en-US" dirty="0"/>
          </a:p>
          <a:p>
            <a:r>
              <a:rPr lang="en-US" dirty="0"/>
              <a:t>As the purpose of a SIEM system is to alert operators to changes that indicate significant events, sensitivity to those events is important. </a:t>
            </a:r>
          </a:p>
          <a:p>
            <a:endParaRPr lang="en-US" dirty="0"/>
          </a:p>
          <a:p>
            <a:r>
              <a:rPr lang="en-US" dirty="0"/>
              <a:t>The biggest problem with SIEMs and sensitivity is the tradeoff between false positives and false negatives. </a:t>
            </a:r>
          </a:p>
          <a:p>
            <a:endParaRPr lang="en-US" dirty="0"/>
          </a:p>
          <a:p>
            <a:r>
              <a:rPr lang="en-US" dirty="0"/>
              <a:t>If you alert on too many possible conditions, you increase false positives and create operator fatigue. </a:t>
            </a:r>
          </a:p>
          <a:p>
            <a:endParaRPr lang="en-US" dirty="0"/>
          </a:p>
          <a:p>
            <a:r>
              <a:rPr lang="en-US" dirty="0"/>
              <a:t>Wait for too much data, and you miss some, creating a false negative and an impression that the SIEM system doesn’t work. </a:t>
            </a:r>
          </a:p>
          <a:p>
            <a:endParaRPr lang="en-US" dirty="0"/>
          </a:p>
          <a:p>
            <a:r>
              <a:rPr lang="en-US" dirty="0"/>
              <a:t>Adjusting the sensitivity until you have the right balance is a tough but important task.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426418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Trends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i="1" dirty="0"/>
              <a:t>Trends</a:t>
            </a:r>
            <a:r>
              <a:rPr lang="en-US" sz="2400" dirty="0"/>
              <a:t> are a series of data points that indicate a change over time. </a:t>
            </a:r>
          </a:p>
          <a:p>
            <a:endParaRPr lang="en-US" sz="2400" dirty="0"/>
          </a:p>
          <a:p>
            <a:r>
              <a:rPr lang="en-US" sz="2400" dirty="0"/>
              <a:t>Trends can be increasing, decreasing, cyclical, or related to variability.</a:t>
            </a:r>
          </a:p>
          <a:p>
            <a:endParaRPr lang="en-US" sz="2400" dirty="0"/>
          </a:p>
          <a:p>
            <a:r>
              <a:rPr lang="en-US" sz="2400" dirty="0"/>
              <a:t>What is important is that trends indicate some form of change. </a:t>
            </a:r>
          </a:p>
          <a:p>
            <a:endParaRPr lang="en-US" sz="2400" dirty="0"/>
          </a:p>
          <a:p>
            <a:r>
              <a:rPr lang="en-US" sz="2400" dirty="0"/>
              <a:t>Not all forms of change are relevant to the SIEM system’s mission, and a key element is in understanding which changes are and which aren’t. </a:t>
            </a:r>
          </a:p>
          <a:p>
            <a:endParaRPr lang="en-US" sz="2400" dirty="0"/>
          </a:p>
          <a:p>
            <a:r>
              <a:rPr lang="en-US" sz="2400" dirty="0"/>
              <a:t>Some changes are important in a direct fashion, such as failed logins.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359081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Alerts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i="1" dirty="0"/>
              <a:t>Alerts</a:t>
            </a:r>
            <a:r>
              <a:rPr lang="en-US" dirty="0"/>
              <a:t> are the primary method of communication between the SIEM system and operators. </a:t>
            </a:r>
          </a:p>
          <a:p>
            <a:endParaRPr lang="en-US" dirty="0"/>
          </a:p>
          <a:p>
            <a:r>
              <a:rPr lang="en-US" dirty="0"/>
              <a:t>When conditions meet the rule requirements, the SIEM system can send an alert. </a:t>
            </a:r>
          </a:p>
          <a:p>
            <a:endParaRPr lang="en-US" dirty="0"/>
          </a:p>
          <a:p>
            <a:r>
              <a:rPr lang="en-US" dirty="0"/>
              <a:t>The more information that can be provided in the alert (other related information, the context of the event, and so on), the better the alert.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206377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D594107B-21CA-4B4F-AA3F-6F56F37F126F}"/>
</file>

<file path=docProps/app.xml><?xml version="1.0" encoding="utf-8"?>
<Properties xmlns="http://schemas.openxmlformats.org/officeDocument/2006/extended-properties" xmlns:vt="http://schemas.openxmlformats.org/officeDocument/2006/docPropsVTypes">
  <Template/>
  <TotalTime>8761</TotalTime>
  <Words>3008</Words>
  <Application>Microsoft Office PowerPoint</Application>
  <PresentationFormat>On-screen Show (4:3)</PresentationFormat>
  <Paragraphs>350</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Tahoma</vt:lpstr>
      <vt:lpstr>Verdana</vt:lpstr>
      <vt:lpstr>Office Theme</vt:lpstr>
      <vt:lpstr>PowerPoint Presentation</vt:lpstr>
      <vt:lpstr>Chapter 28 (Domain 4.3) Learning Objectives</vt:lpstr>
      <vt:lpstr>Investigation</vt:lpstr>
      <vt:lpstr>Vulnerability Scan Output</vt:lpstr>
      <vt:lpstr>SIEM Dashboards</vt:lpstr>
      <vt:lpstr>Sensor</vt:lpstr>
      <vt:lpstr>Sensitivity</vt:lpstr>
      <vt:lpstr>Trends</vt:lpstr>
      <vt:lpstr>Alerts</vt:lpstr>
      <vt:lpstr>Correlation</vt:lpstr>
      <vt:lpstr>Log Files</vt:lpstr>
      <vt:lpstr>Network</vt:lpstr>
      <vt:lpstr>System</vt:lpstr>
      <vt:lpstr>Application</vt:lpstr>
      <vt:lpstr>Security</vt:lpstr>
      <vt:lpstr>Web</vt:lpstr>
      <vt:lpstr>DNS</vt:lpstr>
      <vt:lpstr>Authentication</vt:lpstr>
      <vt:lpstr>Dump Files</vt:lpstr>
      <vt:lpstr>Dump Files</vt:lpstr>
      <vt:lpstr>VoIP and Call Managers</vt:lpstr>
      <vt:lpstr>Syslog/Rsyslog/Syslog-ng</vt:lpstr>
      <vt:lpstr>Journalctl</vt:lpstr>
      <vt:lpstr>NXLog</vt:lpstr>
      <vt:lpstr>Bandwidth Monitors</vt:lpstr>
      <vt:lpstr>Metadata</vt:lpstr>
      <vt:lpstr>E-Mail</vt:lpstr>
      <vt:lpstr>E-Mail Metadata</vt:lpstr>
      <vt:lpstr>Mobile</vt:lpstr>
      <vt:lpstr>Web</vt:lpstr>
      <vt:lpstr>File</vt:lpstr>
      <vt:lpstr>NetFlow/sFlow</vt:lpstr>
      <vt:lpstr>IPFIX</vt:lpstr>
      <vt:lpstr>Protocol Analyzer Output</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298</cp:revision>
  <dcterms:created xsi:type="dcterms:W3CDTF">2007-03-12T15:36:22Z</dcterms:created>
  <dcterms:modified xsi:type="dcterms:W3CDTF">2022-09-19T19:34:52Z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