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23"/>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597030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731193"/>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29 </a:t>
            </a:r>
          </a:p>
          <a:p>
            <a:pPr algn="ctr"/>
            <a:r>
              <a:rPr lang="en-US" sz="2800" dirty="0">
                <a:latin typeface="Arial" charset="0"/>
                <a:cs typeface="Arial" charset="0"/>
              </a:rPr>
              <a:t>Mitigation Techniques and Controls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DLP</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Autofit/>
          </a:bodyPr>
          <a:lstStyle/>
          <a:p>
            <a:r>
              <a:rPr lang="en-US" sz="1800" b="1" dirty="0"/>
              <a:t>Data Loss Prevention (DLP) </a:t>
            </a:r>
            <a:r>
              <a:rPr lang="en-US" sz="1800" dirty="0"/>
              <a:t>refers to technology employed to detect and prevent transfers of data across an enterprise. </a:t>
            </a:r>
          </a:p>
          <a:p>
            <a:endParaRPr lang="en-US" sz="1800" dirty="0"/>
          </a:p>
          <a:p>
            <a:r>
              <a:rPr lang="en-US" sz="1800" dirty="0"/>
              <a:t>Employed at key locations, DLP technology can scan packets for specific data patterns. </a:t>
            </a:r>
          </a:p>
          <a:p>
            <a:endParaRPr lang="en-US" sz="1800" dirty="0"/>
          </a:p>
          <a:p>
            <a:r>
              <a:rPr lang="en-US" sz="1800" dirty="0"/>
              <a:t>This technology can be tuned to detect account numbers, secrets, specific markers, or files.</a:t>
            </a:r>
          </a:p>
          <a:p>
            <a:endParaRPr lang="en-US" sz="1800" dirty="0"/>
          </a:p>
          <a:p>
            <a:r>
              <a:rPr lang="en-US" sz="1800" dirty="0"/>
              <a:t>When specific data elements are detected, the system can block the transfer. </a:t>
            </a:r>
          </a:p>
          <a:p>
            <a:endParaRPr lang="en-US" sz="1800" dirty="0"/>
          </a:p>
          <a:p>
            <a:r>
              <a:rPr lang="en-US" sz="1800" dirty="0"/>
              <a:t>The primary challenge in employing DLP technologies is the placement of the sensor. </a:t>
            </a:r>
          </a:p>
          <a:p>
            <a:endParaRPr lang="en-US" sz="1800" dirty="0"/>
          </a:p>
          <a:p>
            <a:r>
              <a:rPr lang="en-US" sz="1800" dirty="0"/>
              <a:t>The DLP sensor needs to be able to observe the data, so if the channel is encrypted, DLP technology can be thwarted.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309995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Content Filter/URL Filter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i="1" dirty="0"/>
              <a:t>Content filters/URL filters </a:t>
            </a:r>
            <a:r>
              <a:rPr lang="en-US" dirty="0"/>
              <a:t>are used to limit specific types of content across the Web to users. </a:t>
            </a:r>
          </a:p>
          <a:p>
            <a:endParaRPr lang="en-US" dirty="0"/>
          </a:p>
          <a:p>
            <a:r>
              <a:rPr lang="en-US" dirty="0"/>
              <a:t>A common use is to block sites that are not work related, and to limit items such as Google searches and other methods of accessing content determined to be inappropriate.</a:t>
            </a:r>
          </a:p>
          <a:p>
            <a:endParaRPr lang="en-US" dirty="0"/>
          </a:p>
          <a:p>
            <a:r>
              <a:rPr lang="en-US" dirty="0"/>
              <a:t>One of the most common issues with content filters is blocking that is too broad.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414761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Update or Revoke Certificates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Certificates are used to pass cryptographic keys as part of a wide variety of processes—from signing data, to authentication services, to setting up cryptographic services between devices. </a:t>
            </a:r>
          </a:p>
          <a:p>
            <a:endParaRPr lang="en-US" sz="2400" dirty="0"/>
          </a:p>
          <a:p>
            <a:r>
              <a:rPr lang="en-US" sz="2400" dirty="0"/>
              <a:t>Most of the work with certificates is automated and handled behind the scenes, but it is still reliant on a valid set of certificates and approved certificate chains.</a:t>
            </a:r>
          </a:p>
          <a:p>
            <a:endParaRPr lang="en-US" sz="2400" dirty="0"/>
          </a:p>
          <a:p>
            <a:r>
              <a:rPr lang="en-US" sz="2400" dirty="0"/>
              <a:t>A crucial element of certificates is protecting the certificate chain on a machine. </a:t>
            </a:r>
          </a:p>
          <a:p>
            <a:endParaRPr lang="en-US" sz="2400" dirty="0"/>
          </a:p>
          <a:p>
            <a:r>
              <a:rPr lang="en-US" sz="2400" dirty="0"/>
              <a:t>Errors in this element can cause certificates to be rejected. </a:t>
            </a:r>
          </a:p>
          <a:p>
            <a:endParaRPr lang="en-US" sz="2400" dirty="0"/>
          </a:p>
          <a:p>
            <a:r>
              <a:rPr lang="en-US" sz="2400" dirty="0"/>
              <a:t>Failure to maintain valid certificates is another cause of failures.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107561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Isolation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Isolation</a:t>
            </a:r>
            <a:r>
              <a:rPr lang="en-US" dirty="0"/>
              <a:t> is the use of networking protocols and resultant connectivity to limit access to different parts of a network. </a:t>
            </a:r>
          </a:p>
          <a:p>
            <a:endParaRPr lang="en-US" dirty="0"/>
          </a:p>
          <a:p>
            <a:r>
              <a:rPr lang="en-US" dirty="0"/>
              <a:t>This limit can be partial, or it can be complete, as offered by an air gap, and this method of separation is used to enforce different trust boundaries.</a:t>
            </a:r>
          </a:p>
          <a:p>
            <a:endParaRPr lang="en-US" dirty="0"/>
          </a:p>
          <a:p>
            <a:r>
              <a:rPr lang="en-US" dirty="0"/>
              <a:t>Isolation can also be employed as part of an incident response strategy, where affected systems are isolated from the rest of the network. </a:t>
            </a:r>
          </a:p>
          <a:p>
            <a:endParaRPr lang="en-US" dirty="0"/>
          </a:p>
          <a:p>
            <a:r>
              <a:rPr lang="en-US" dirty="0"/>
              <a:t>This is done to limit the risk caused by systems that are no longer functioning in a desired manner. </a:t>
            </a:r>
          </a:p>
          <a:p>
            <a:endParaRPr lang="en-US" dirty="0"/>
          </a:p>
          <a:p>
            <a:r>
              <a:rPr lang="en-US" dirty="0"/>
              <a:t>In the case of a ransomware infection, this is a key mitigation element if it can be employed early in the incident.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204091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Containment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i="1" dirty="0"/>
              <a:t>Containment</a:t>
            </a:r>
            <a:r>
              <a:rPr lang="en-US" dirty="0"/>
              <a:t> is a key concept in incident response. </a:t>
            </a:r>
          </a:p>
          <a:p>
            <a:endParaRPr lang="en-US" dirty="0"/>
          </a:p>
          <a:p>
            <a:r>
              <a:rPr lang="en-US" dirty="0"/>
              <a:t>Containment is the act of performing specific actions that limit the damage potential of an incident, keeping the damage limited, and preventing further damage. </a:t>
            </a:r>
          </a:p>
          <a:p>
            <a:endParaRPr lang="en-US" dirty="0"/>
          </a:p>
          <a:p>
            <a:r>
              <a:rPr lang="en-US" dirty="0"/>
              <a:t>Containment can be done using a variety of mechanisms, including network segmentation, quarantining of unauthorized elements, or changing of system configurations. </a:t>
            </a:r>
          </a:p>
          <a:p>
            <a:endParaRPr lang="en-US" dirty="0"/>
          </a:p>
          <a:p>
            <a:r>
              <a:rPr lang="en-US" dirty="0"/>
              <a:t>The objective is the same: limit the exposure of the system to the damaging element.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281420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Segmentation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As networks have become more complex, with multiple layers of tiers and interconnections, a problem can arise in connectivity.</a:t>
            </a:r>
          </a:p>
          <a:p>
            <a:endParaRPr lang="en-US" dirty="0"/>
          </a:p>
          <a:p>
            <a:r>
              <a:rPr lang="en-US" dirty="0"/>
              <a:t>Modern networks, with their increasingly complex connections, result in systems where navigation can become complex between nodes.</a:t>
            </a:r>
          </a:p>
          <a:p>
            <a:endParaRPr lang="en-US" dirty="0"/>
          </a:p>
          <a:p>
            <a:r>
              <a:rPr lang="en-US" dirty="0"/>
              <a:t>There are several terms used to describe the resultant architecture, including network segmentation, segregation, isolation, and enclaves. </a:t>
            </a:r>
          </a:p>
          <a:p>
            <a:endParaRPr lang="en-US" dirty="0"/>
          </a:p>
          <a:p>
            <a:r>
              <a:rPr lang="en-US" dirty="0"/>
              <a:t>Enclaves is the most commonly used term to describe sections of a network that are logically isolated by segmentation at the networking protocol. </a:t>
            </a:r>
          </a:p>
          <a:p>
            <a:endParaRPr lang="en-US" dirty="0"/>
          </a:p>
          <a:p>
            <a:r>
              <a:rPr lang="en-US" dirty="0"/>
              <a:t>The concept of segregating a network into enclaves can create areas of trust where special protections can be employed and traffic from outside the enclave is limited or properly screened before admission.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396059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752600" y="274638"/>
            <a:ext cx="7162800" cy="1143000"/>
          </a:xfrm>
          <a:noFill/>
        </p:spPr>
        <p:txBody>
          <a:bodyPr>
            <a:normAutofit fontScale="90000"/>
          </a:bodyPr>
          <a:lstStyle/>
          <a:p>
            <a:pPr eaLnBrk="1" hangingPunct="1"/>
            <a:r>
              <a:rPr lang="en-US" sz="4000" b="1" dirty="0">
                <a:latin typeface="Arial" charset="0"/>
                <a:cs typeface="Arial" charset="0"/>
              </a:rPr>
              <a:t>Security, Orchestration, Automation, and Response</a:t>
            </a:r>
            <a:br>
              <a:rPr lang="en-US" sz="4000" b="1" dirty="0">
                <a:latin typeface="Arial" charset="0"/>
                <a:cs typeface="Arial" charset="0"/>
              </a:rPr>
            </a:br>
            <a:r>
              <a:rPr lang="en-US" sz="4000" b="1" dirty="0">
                <a:latin typeface="Arial" charset="0"/>
                <a:cs typeface="Arial" charset="0"/>
              </a:rPr>
              <a:t>(SOAR)</a:t>
            </a: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i="1" dirty="0"/>
              <a:t>Security orchestration, automation, and response (SOAR) </a:t>
            </a:r>
            <a:r>
              <a:rPr lang="en-US" dirty="0"/>
              <a:t>systems take SIEM data as well as data from other sources and assist in the creation of runbooks and playbooks.</a:t>
            </a:r>
          </a:p>
          <a:p>
            <a:endParaRPr lang="en-US" dirty="0"/>
          </a:p>
          <a:p>
            <a:r>
              <a:rPr lang="en-US" dirty="0"/>
              <a:t>Security administrators can create a series of runbooks and playbooks that can be used in response to a wide range of incident response activities. </a:t>
            </a:r>
          </a:p>
          <a:p>
            <a:endParaRPr lang="en-US" dirty="0"/>
          </a:p>
          <a:p>
            <a:r>
              <a:rPr lang="en-US" dirty="0"/>
              <a:t>Combinations of runbooks and playbooks can be used to document different security processes and can provide users with approved procedures for orchestrating even the most complex security workflows. </a:t>
            </a:r>
          </a:p>
          <a:p>
            <a:endParaRPr lang="en-US" dirty="0"/>
          </a:p>
          <a:p>
            <a:r>
              <a:rPr lang="en-US" dirty="0"/>
              <a:t>SOAR software integrates all of these elements into manageable solutions for the security operations center personnel, integrating both raw and processed data into actionable steps based on approved procedures.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4231680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Runbooks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A </a:t>
            </a:r>
            <a:r>
              <a:rPr lang="en-US" i="1" dirty="0"/>
              <a:t>runbook</a:t>
            </a:r>
            <a:r>
              <a:rPr lang="en-US" dirty="0"/>
              <a:t> consists of a series of action-based conditional steps to perform specific actions associated with security automation. </a:t>
            </a:r>
          </a:p>
          <a:p>
            <a:endParaRPr lang="en-US" dirty="0"/>
          </a:p>
          <a:p>
            <a:r>
              <a:rPr lang="en-US" dirty="0"/>
              <a:t>These actions might involve data harvesting and enrichment, threat containment, alerts and notifications, and other automatable elements of a security operations process. </a:t>
            </a:r>
          </a:p>
          <a:p>
            <a:endParaRPr lang="en-US" dirty="0"/>
          </a:p>
          <a:p>
            <a:r>
              <a:rPr lang="en-US" dirty="0"/>
              <a:t>The primary purpose of a runbook is to accelerate the incident response process by automating a series of approved steps and processes. </a:t>
            </a:r>
          </a:p>
          <a:p>
            <a:endParaRPr lang="en-US" dirty="0"/>
          </a:p>
          <a:p>
            <a:r>
              <a:rPr lang="en-US" dirty="0"/>
              <a:t>Runbooks typically are focused on the systems and services and how they are actively managed.</a:t>
            </a:r>
          </a:p>
          <a:p>
            <a:endParaRPr lang="en-US" b="1" dirty="0"/>
          </a:p>
          <a:p>
            <a:r>
              <a:rPr lang="en-US" b="1" dirty="0"/>
              <a:t>A runbook typically focuses on technical aspects of computer systems or networks.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175088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Playbooks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dirty="0"/>
              <a:t>A </a:t>
            </a:r>
            <a:r>
              <a:rPr lang="en-US" sz="2400" i="1" dirty="0"/>
              <a:t>playbook</a:t>
            </a:r>
            <a:r>
              <a:rPr lang="en-US" sz="2400" dirty="0"/>
              <a:t> is a set of approved steps and actions required to successfully respond to a specific incident or threat. </a:t>
            </a:r>
          </a:p>
          <a:p>
            <a:endParaRPr lang="en-US" sz="2400" dirty="0"/>
          </a:p>
          <a:p>
            <a:r>
              <a:rPr lang="en-US" sz="2400" dirty="0"/>
              <a:t>Playbooks are commonly instantiated as itemized checklists, with all pertinent data prefilled in—systems, team members, actions, and so on. </a:t>
            </a:r>
          </a:p>
          <a:p>
            <a:endParaRPr lang="en-US" sz="2400" dirty="0"/>
          </a:p>
          <a:p>
            <a:r>
              <a:rPr lang="en-US" sz="2400" dirty="0"/>
              <a:t>Playbooks provide a simple step-by-step, top-down approach to the orchestration of activities of the security team. </a:t>
            </a:r>
          </a:p>
          <a:p>
            <a:endParaRPr lang="en-US" sz="2400" dirty="0"/>
          </a:p>
          <a:p>
            <a:r>
              <a:rPr lang="en-US" sz="2400" dirty="0"/>
              <a:t>They can include a wide range of requirements—technical requirements, personnel requirements, and legal or regulatory requirements—all in a preapproved form that alleviates spur-of-the-moment scrambling when the clock is ticking on an active event.</a:t>
            </a:r>
          </a:p>
          <a:p>
            <a:endParaRPr lang="en-US" sz="2400" b="1" dirty="0"/>
          </a:p>
          <a:p>
            <a:r>
              <a:rPr lang="en-US" sz="2400" b="1" dirty="0"/>
              <a:t>A playbook is more comprehensive and has more of a people/general business focus.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88101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29 (Domain 4.4)</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676400"/>
            <a:ext cx="8229600" cy="762000"/>
          </a:xfrm>
        </p:spPr>
        <p:txBody>
          <a:bodyPr>
            <a:normAutofit lnSpcReduction="10000"/>
          </a:bodyPr>
          <a:lstStyle/>
          <a:p>
            <a:r>
              <a:rPr lang="en-US" sz="2400" dirty="0"/>
              <a:t>Apply mitigation techniques or controls to secure an environment.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4DFE59CD-49AF-A715-3217-870295DA18E7}"/>
              </a:ext>
            </a:extLst>
          </p:cNvPr>
          <p:cNvSpPr txBox="1">
            <a:spLocks/>
          </p:cNvSpPr>
          <p:nvPr/>
        </p:nvSpPr>
        <p:spPr bwMode="auto">
          <a:xfrm>
            <a:off x="838200" y="2453642"/>
            <a:ext cx="4038600" cy="3941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Reconfigure endpoint security solutions</a:t>
            </a:r>
          </a:p>
          <a:p>
            <a:pPr lvl="1"/>
            <a:r>
              <a:rPr lang="en-US" sz="1800" dirty="0"/>
              <a:t>Application approved list</a:t>
            </a:r>
          </a:p>
          <a:p>
            <a:pPr lvl="1"/>
            <a:r>
              <a:rPr lang="en-US" sz="1800" dirty="0"/>
              <a:t>Application blocklist/deny list</a:t>
            </a:r>
          </a:p>
          <a:p>
            <a:pPr lvl="1"/>
            <a:r>
              <a:rPr lang="en-US" sz="1800" dirty="0"/>
              <a:t>Quarantine</a:t>
            </a:r>
          </a:p>
          <a:p>
            <a:r>
              <a:rPr lang="en-US" sz="1800" b="1" dirty="0"/>
              <a:t>Configuration changes</a:t>
            </a:r>
          </a:p>
          <a:p>
            <a:pPr lvl="1"/>
            <a:r>
              <a:rPr lang="en-US" sz="1800" dirty="0"/>
              <a:t>Firewall rules</a:t>
            </a:r>
          </a:p>
          <a:p>
            <a:pPr lvl="1"/>
            <a:r>
              <a:rPr lang="en-US" sz="1800" dirty="0"/>
              <a:t>MDM</a:t>
            </a:r>
          </a:p>
          <a:p>
            <a:pPr lvl="1"/>
            <a:r>
              <a:rPr lang="en-US" sz="1800" dirty="0"/>
              <a:t>DLP</a:t>
            </a:r>
          </a:p>
          <a:p>
            <a:pPr lvl="1"/>
            <a:r>
              <a:rPr lang="en-US" sz="1800" dirty="0"/>
              <a:t>Content filter/URL filter</a:t>
            </a:r>
          </a:p>
          <a:p>
            <a:pPr lvl="1"/>
            <a:r>
              <a:rPr lang="en-US" sz="1800" dirty="0"/>
              <a:t>Update or revoke certificates</a:t>
            </a:r>
          </a:p>
          <a:p>
            <a:endParaRPr lang="en-US" dirty="0"/>
          </a:p>
        </p:txBody>
      </p:sp>
      <p:sp>
        <p:nvSpPr>
          <p:cNvPr id="3" name="Content Placeholder 6">
            <a:extLst>
              <a:ext uri="{FF2B5EF4-FFF2-40B4-BE49-F238E27FC236}">
                <a16:creationId xmlns:a16="http://schemas.microsoft.com/office/drawing/2014/main" id="{D1CE1611-90B9-4DCD-9069-00F965A7CC2E}"/>
              </a:ext>
            </a:extLst>
          </p:cNvPr>
          <p:cNvSpPr txBox="1">
            <a:spLocks/>
          </p:cNvSpPr>
          <p:nvPr/>
        </p:nvSpPr>
        <p:spPr>
          <a:xfrm>
            <a:off x="5029200" y="2438400"/>
            <a:ext cx="4038600" cy="3840164"/>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Isolation</a:t>
            </a:r>
          </a:p>
          <a:p>
            <a:r>
              <a:rPr lang="en-US" sz="1800" b="1" dirty="0"/>
              <a:t>Containment</a:t>
            </a:r>
          </a:p>
          <a:p>
            <a:r>
              <a:rPr lang="en-US" sz="1800" b="1" dirty="0"/>
              <a:t>Segmentation</a:t>
            </a:r>
          </a:p>
          <a:p>
            <a:r>
              <a:rPr lang="en-US" sz="1800" b="1" dirty="0"/>
              <a:t>SOAR</a:t>
            </a:r>
          </a:p>
          <a:p>
            <a:pPr lvl="1"/>
            <a:r>
              <a:rPr lang="en-US" sz="1800" dirty="0"/>
              <a:t>Runbooks</a:t>
            </a:r>
          </a:p>
          <a:p>
            <a:pPr lvl="1"/>
            <a:r>
              <a:rPr lang="en-US" sz="1800" dirty="0"/>
              <a:t>Playbooks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latin typeface="Arial" charset="0"/>
                <a:cs typeface="Arial" charset="0"/>
              </a:rPr>
              <a:t>Reconfigure Endpoint Security Solutions</a:t>
            </a: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i="1" dirty="0"/>
              <a:t>Endpoint security solutions </a:t>
            </a:r>
            <a:r>
              <a:rPr lang="en-US" dirty="0"/>
              <a:t>are controls that can mitigate risk at the endpoint. </a:t>
            </a:r>
          </a:p>
          <a:p>
            <a:endParaRPr lang="en-US" dirty="0"/>
          </a:p>
          <a:p>
            <a:r>
              <a:rPr lang="en-US" dirty="0"/>
              <a:t>Endpoint solutions must recognize the threat and then trigger a specific action to mitigate the risk. </a:t>
            </a:r>
          </a:p>
          <a:p>
            <a:endParaRPr lang="en-US" dirty="0"/>
          </a:p>
          <a:p>
            <a:r>
              <a:rPr lang="en-US" dirty="0"/>
              <a:t>Antivirus/antimalware solutions are the typical endpoint protection most users think of, as are elements such as firewalls and intrusion protection elements.</a:t>
            </a:r>
          </a:p>
          <a:p>
            <a:endParaRPr lang="en-US" dirty="0"/>
          </a:p>
          <a:p>
            <a:r>
              <a:rPr lang="en-US" dirty="0"/>
              <a:t>Microsoft:</a:t>
            </a:r>
          </a:p>
          <a:p>
            <a:pPr lvl="1"/>
            <a:r>
              <a:rPr lang="en-US" dirty="0"/>
              <a:t>Software restrictive policies</a:t>
            </a:r>
          </a:p>
          <a:p>
            <a:pPr lvl="1"/>
            <a:r>
              <a:rPr lang="en-US" dirty="0"/>
              <a:t>User account level control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Application Approved List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dirty="0"/>
              <a:t>Applications can be controlled at the OS at start time via verification of the application against a list of approved applications (whitelisting) and a list of blocked or denied applications (blacklisting). </a:t>
            </a:r>
          </a:p>
          <a:p>
            <a:endParaRPr lang="en-US" sz="2400" dirty="0"/>
          </a:p>
          <a:p>
            <a:r>
              <a:rPr lang="en-US" sz="2400" dirty="0"/>
              <a:t>The </a:t>
            </a:r>
            <a:r>
              <a:rPr lang="en-US" sz="2400" i="1" dirty="0"/>
              <a:t>application approved list </a:t>
            </a:r>
            <a:r>
              <a:rPr lang="en-US" sz="2400" dirty="0"/>
              <a:t>consists of a list of allowed applications. </a:t>
            </a:r>
          </a:p>
          <a:p>
            <a:endParaRPr lang="en-US" sz="2400" dirty="0"/>
          </a:p>
          <a:p>
            <a:r>
              <a:rPr lang="en-US" sz="2400" dirty="0"/>
              <a:t>If an application is not on the allowed list, it is blocked. </a:t>
            </a:r>
          </a:p>
          <a:p>
            <a:endParaRPr lang="en-US" sz="2400" dirty="0"/>
          </a:p>
          <a:p>
            <a:r>
              <a:rPr lang="en-US" sz="2400" dirty="0"/>
              <a:t>Both whitelisting and blacklisting have advantages and disadvantages. </a:t>
            </a:r>
          </a:p>
          <a:p>
            <a:endParaRPr lang="en-US" sz="2400" dirty="0"/>
          </a:p>
          <a:p>
            <a:r>
              <a:rPr lang="en-US" sz="2400" dirty="0"/>
              <a:t>Using an application approved list is easier to employ from the aspect of the identification of applications that are allowed to run, and hash values can be used to ensure the executables are not corrupted.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118816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Application Blocklist/Deny List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dirty="0"/>
              <a:t>The use of an application block or deny list is essentially noting which applications should not be allowed to run on the machine. </a:t>
            </a:r>
          </a:p>
          <a:p>
            <a:endParaRPr lang="en-US" sz="2800" dirty="0"/>
          </a:p>
          <a:p>
            <a:r>
              <a:rPr lang="en-US" sz="2800" dirty="0"/>
              <a:t>This is basically a permanent “ignore” or “call block” type of capability. </a:t>
            </a:r>
          </a:p>
          <a:p>
            <a:endParaRPr lang="en-US" sz="2800" dirty="0"/>
          </a:p>
          <a:p>
            <a:r>
              <a:rPr lang="en-US" sz="2800" dirty="0"/>
              <a:t>Also historically called blacklisting, it is difficult, if not impossible, to use against dynamic threats, as the identification of a specific application can easily be avoided through minor changes.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167903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Quarantine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i="1" dirty="0"/>
              <a:t>Quarantining</a:t>
            </a:r>
            <a:r>
              <a:rPr lang="en-US" dirty="0"/>
              <a:t> an item is to render it disabled but not permanently removed from the system. </a:t>
            </a:r>
          </a:p>
          <a:p>
            <a:endParaRPr lang="en-US" dirty="0"/>
          </a:p>
          <a:p>
            <a:r>
              <a:rPr lang="en-US" dirty="0"/>
              <a:t>There are a variety of mechanisms to do this, but the end result is the same: a quarantine option gives the user the opportunity to undo the disablement. If the item had been permanently deleted, this option would not be available. </a:t>
            </a:r>
          </a:p>
          <a:p>
            <a:endParaRPr lang="en-US" dirty="0"/>
          </a:p>
          <a:p>
            <a:r>
              <a:rPr lang="en-US" dirty="0"/>
              <a:t>Security tools that offer quarantine options have mechanisms to disable an item, and to re-enable it if instructed by the user.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413371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Configuration Changes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Protecting a system from configuration changes is essential to secure the system in the specific configuration that the implementation intended. </a:t>
            </a:r>
          </a:p>
          <a:p>
            <a:endParaRPr lang="en-US" dirty="0"/>
          </a:p>
          <a:p>
            <a:r>
              <a:rPr lang="en-US" dirty="0"/>
              <a:t>Alterations to configurations can add functionality, remove functionality, even completely change system functionality by altering elements of a program to include outside code. </a:t>
            </a:r>
          </a:p>
          <a:p>
            <a:endParaRPr lang="en-US" dirty="0"/>
          </a:p>
          <a:p>
            <a:r>
              <a:rPr lang="en-US" dirty="0"/>
              <a:t>Protecting a system from unauthorized configuration changes is important for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46580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Firewall Rules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Firewalls operate by enforcing a set of rules on the traffic attempting to pass. </a:t>
            </a:r>
          </a:p>
          <a:p>
            <a:endParaRPr lang="en-US" dirty="0"/>
          </a:p>
          <a:p>
            <a:r>
              <a:rPr lang="en-US" dirty="0"/>
              <a:t>This set of firewall rules, also called the firewall ruleset, is a mirror of the policy constraints at a particular point in the network. </a:t>
            </a:r>
          </a:p>
          <a:p>
            <a:endParaRPr lang="en-US" dirty="0"/>
          </a:p>
          <a:p>
            <a:r>
              <a:rPr lang="en-US" dirty="0"/>
              <a:t>Thus, the ruleset will vary from firewall to firewall, as it is the operational implementation of the desired traffic constraints at each point. </a:t>
            </a:r>
          </a:p>
          <a:p>
            <a:endParaRPr lang="en-US" dirty="0"/>
          </a:p>
          <a:p>
            <a:r>
              <a:rPr lang="en-US" dirty="0"/>
              <a:t>Firewall rules state whether the firewall should allow particular traffic to pass through or block it. </a:t>
            </a:r>
          </a:p>
          <a:p>
            <a:endParaRPr lang="en-US" dirty="0"/>
          </a:p>
          <a:p>
            <a:r>
              <a:rPr lang="en-US" dirty="0"/>
              <a:t>Firewall rules have directionality; there are inbound and outbound rules. </a:t>
            </a:r>
          </a:p>
          <a:p>
            <a:pPr lvl="1"/>
            <a:r>
              <a:rPr lang="en-US" dirty="0"/>
              <a:t>Inbound rules protect a machine from incoming traffic. </a:t>
            </a:r>
          </a:p>
          <a:p>
            <a:pPr lvl="1"/>
            <a:r>
              <a:rPr lang="en-US" dirty="0"/>
              <a:t>Outbound rules can also protect against sending data (including requests) to unauthorized or dangerous places.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91156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MDM</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Knowledge of </a:t>
            </a:r>
            <a:r>
              <a:rPr lang="en-US" b="1" dirty="0"/>
              <a:t>Mobile Device Management (MDM) </a:t>
            </a:r>
            <a:r>
              <a:rPr lang="en-US" dirty="0"/>
              <a:t>concepts is essential in today’s environment of connected devices. </a:t>
            </a:r>
          </a:p>
          <a:p>
            <a:endParaRPr lang="en-US" dirty="0"/>
          </a:p>
          <a:p>
            <a:r>
              <a:rPr lang="en-US" dirty="0"/>
              <a:t>MDM began as a marketing term for a collective set of commonly employed protection elements associated with mobile devices. </a:t>
            </a:r>
          </a:p>
          <a:p>
            <a:endParaRPr lang="en-US" dirty="0"/>
          </a:p>
          <a:p>
            <a:r>
              <a:rPr lang="en-US" dirty="0"/>
              <a:t>MDM policy should require the following:</a:t>
            </a:r>
          </a:p>
          <a:p>
            <a:pPr lvl="1"/>
            <a:r>
              <a:rPr lang="en-US" dirty="0"/>
              <a:t>Device locking with a strong password</a:t>
            </a:r>
          </a:p>
          <a:p>
            <a:pPr lvl="1"/>
            <a:r>
              <a:rPr lang="en-US" dirty="0"/>
              <a:t>Encryption of data on the device</a:t>
            </a:r>
          </a:p>
          <a:p>
            <a:pPr lvl="1"/>
            <a:r>
              <a:rPr lang="en-US" dirty="0"/>
              <a:t>Device locking automatically after a certain period of inactivity</a:t>
            </a:r>
          </a:p>
          <a:p>
            <a:pPr lvl="1"/>
            <a:r>
              <a:rPr lang="en-US" dirty="0"/>
              <a:t>The capability to remotely lock the device if it is lost or stolen</a:t>
            </a:r>
          </a:p>
          <a:p>
            <a:pPr lvl="1"/>
            <a:r>
              <a:rPr lang="en-US" dirty="0"/>
              <a:t>The capability to wipe the device automatically after a certain number of failed login attempts</a:t>
            </a:r>
          </a:p>
          <a:p>
            <a:pPr lvl="1"/>
            <a:r>
              <a:rPr lang="en-US" dirty="0"/>
              <a:t>The capability to remotely wipe the device if it is lost or stolen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3364659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C4C3B85C-414C-4188-AD57-E479BC28878D}"/>
</file>

<file path=docProps/app.xml><?xml version="1.0" encoding="utf-8"?>
<Properties xmlns="http://schemas.openxmlformats.org/officeDocument/2006/extended-properties" xmlns:vt="http://schemas.openxmlformats.org/officeDocument/2006/docPropsVTypes">
  <Template/>
  <TotalTime>8783</TotalTime>
  <Words>1676</Words>
  <Application>Microsoft Office PowerPoint</Application>
  <PresentationFormat>On-screen Show (4:3)</PresentationFormat>
  <Paragraphs>188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Tahoma</vt:lpstr>
      <vt:lpstr>Verdana</vt:lpstr>
      <vt:lpstr>Office Theme</vt:lpstr>
      <vt:lpstr>PowerPoint Presentation</vt:lpstr>
      <vt:lpstr>Chapter 29 (Domain 4.4) Learning Objectives</vt:lpstr>
      <vt:lpstr>Reconfigure Endpoint Security Solutions</vt:lpstr>
      <vt:lpstr>Application Approved List</vt:lpstr>
      <vt:lpstr>Application Blocklist/Deny List</vt:lpstr>
      <vt:lpstr>Quarantine</vt:lpstr>
      <vt:lpstr>Configuration Changes</vt:lpstr>
      <vt:lpstr>Firewall Rules</vt:lpstr>
      <vt:lpstr>MDM</vt:lpstr>
      <vt:lpstr>DLP</vt:lpstr>
      <vt:lpstr>Content Filter/URL Filter</vt:lpstr>
      <vt:lpstr>Update or Revoke Certificates</vt:lpstr>
      <vt:lpstr>Isolation</vt:lpstr>
      <vt:lpstr>Containment</vt:lpstr>
      <vt:lpstr>Segmentation</vt:lpstr>
      <vt:lpstr>Security, Orchestration, Automation, and Response (SOAR)</vt:lpstr>
      <vt:lpstr>Runbooks</vt:lpstr>
      <vt:lpstr>Playbooks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299</cp:revision>
  <dcterms:created xsi:type="dcterms:W3CDTF">2007-03-12T15:36:22Z</dcterms:created>
  <dcterms:modified xsi:type="dcterms:W3CDTF">2022-09-19T20:04:09Z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