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41"/>
  </p:notesMasterIdLst>
  <p:sldIdLst>
    <p:sldId id="307" r:id="rId5"/>
    <p:sldId id="308" r:id="rId6"/>
    <p:sldId id="310" r:id="rId7"/>
    <p:sldId id="343"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8095" autoAdjust="0"/>
  </p:normalViewPr>
  <p:slideViewPr>
    <p:cSldViewPr>
      <p:cViewPr varScale="1">
        <p:scale>
          <a:sx n="75" d="100"/>
          <a:sy n="75" d="100"/>
        </p:scale>
        <p:origin x="1790"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23538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914400" y="5795486"/>
            <a:ext cx="7315200" cy="476250"/>
          </a:xfrm>
          <a:prstGeom prst="rect">
            <a:avLst/>
          </a:prstGeom>
          <a:noFill/>
          <a:ln w="9525">
            <a:noFill/>
            <a:miter lim="800000"/>
            <a:headEnd/>
            <a:tailEnd/>
          </a:ln>
        </p:spPr>
        <p:txBody>
          <a:bodyPr/>
          <a:lstStyle/>
          <a:p>
            <a:pPr algn="ctr"/>
            <a:r>
              <a:rPr lang="en-US" sz="2800" dirty="0">
                <a:latin typeface="Arial" charset="0"/>
                <a:cs typeface="Arial" charset="0"/>
              </a:rPr>
              <a:t>Chapter 3 </a:t>
            </a:r>
          </a:p>
          <a:p>
            <a:pPr algn="ctr"/>
            <a:r>
              <a:rPr lang="en-US" sz="2800" dirty="0">
                <a:latin typeface="Arial" charset="0"/>
                <a:cs typeface="Arial" charset="0"/>
              </a:rPr>
              <a:t>Application Attack Indicators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Dynamic-Link Library (DLL)</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A </a:t>
            </a:r>
            <a:r>
              <a:rPr lang="en-US" i="1" dirty="0"/>
              <a:t>dynamic-link library (DLL) </a:t>
            </a:r>
            <a:r>
              <a:rPr lang="en-US" dirty="0"/>
              <a:t>is a piece of code that can add functionality to a program through the inclusion of library routines linked at runtime. </a:t>
            </a:r>
          </a:p>
          <a:p>
            <a:endParaRPr lang="en-US" dirty="0"/>
          </a:p>
          <a:p>
            <a:r>
              <a:rPr lang="en-US" dirty="0"/>
              <a:t>DLL injection is the process of adding to a program, at runtime, a DLL that has a specific function vulnerability that can be capitalized upon by the attacker. </a:t>
            </a:r>
          </a:p>
          <a:p>
            <a:endParaRPr lang="en-US" dirty="0"/>
          </a:p>
          <a:p>
            <a:r>
              <a:rPr lang="en-US" dirty="0"/>
              <a:t>A good example of this is Microsoft Office, a suite of programs that use DLLs loaded at runtime. Adding an “evil” DLL in the correct directory, or via a registry key, can result in additional functionality being incurred..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264022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Lightweight Directory Access Protocol (LDAP)</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LDAP-based systems are also subject to injection attacks. </a:t>
            </a:r>
          </a:p>
          <a:p>
            <a:endParaRPr lang="en-US" dirty="0"/>
          </a:p>
          <a:p>
            <a:r>
              <a:rPr lang="en-US" dirty="0"/>
              <a:t>When an application constructs an LDAP request based on user input, a failure to validate the input can lead to a bad LDAP request. </a:t>
            </a:r>
          </a:p>
          <a:p>
            <a:endParaRPr lang="en-US" dirty="0"/>
          </a:p>
          <a:p>
            <a:r>
              <a:rPr lang="en-US" dirty="0"/>
              <a:t>Just as SQL injection can be used to execute arbitrary commands in a database, LDAP injection can do the same in a directory system. </a:t>
            </a:r>
          </a:p>
          <a:p>
            <a:endParaRPr lang="en-US" dirty="0"/>
          </a:p>
          <a:p>
            <a:r>
              <a:rPr lang="en-US" dirty="0"/>
              <a:t>Something as simple as a wildcard character (*) in a search box can return results that would normally be beyond the scope of a query. </a:t>
            </a:r>
          </a:p>
          <a:p>
            <a:endParaRPr lang="en-US" dirty="0"/>
          </a:p>
          <a:p>
            <a:r>
              <a:rPr lang="en-US" dirty="0"/>
              <a:t>Proper input validation is important before a request is passed to an LDAP engine.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52553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Extensible Markup Language (XML)</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XML can be tampered with via injection as well. </a:t>
            </a:r>
          </a:p>
          <a:p>
            <a:endParaRPr lang="en-US" dirty="0"/>
          </a:p>
          <a:p>
            <a:r>
              <a:rPr lang="en-US" dirty="0"/>
              <a:t>XML injections can be used to manipulate an XML-based system. </a:t>
            </a:r>
          </a:p>
          <a:p>
            <a:endParaRPr lang="en-US" dirty="0"/>
          </a:p>
          <a:p>
            <a:r>
              <a:rPr lang="en-US" dirty="0"/>
              <a:t>Because XML is nearly ubiquitous in the web application world, this form of attack has a wide range of targets. </a:t>
            </a:r>
          </a:p>
          <a:p>
            <a:endParaRPr lang="en-US" dirty="0"/>
          </a:p>
          <a:p>
            <a:r>
              <a:rPr lang="en-US" dirty="0"/>
              <a:t>XML that is maliciously altered can affect changes in configurations, changes in data streams, changes in outputs—all from the injection.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45205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Pointer/Object Dereference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373563"/>
          </a:xfrm>
        </p:spPr>
        <p:txBody>
          <a:bodyPr>
            <a:normAutofit fontScale="77500" lnSpcReduction="20000"/>
          </a:bodyPr>
          <a:lstStyle/>
          <a:p>
            <a:r>
              <a:rPr lang="en-US" dirty="0"/>
              <a:t>Some computer languages use a construct referred to as a pointer, a construct that refers to the memory location that holds the variable, as opposed to a variable, where the value is stored directly in the memory location.</a:t>
            </a:r>
          </a:p>
          <a:p>
            <a:endParaRPr lang="en-US" dirty="0"/>
          </a:p>
          <a:p>
            <a:r>
              <a:rPr lang="en-US" dirty="0"/>
              <a:t>To get the value at the memory location denoted by a pointer variable, one must dereference the pointer. </a:t>
            </a:r>
          </a:p>
          <a:p>
            <a:endParaRPr lang="en-US" dirty="0"/>
          </a:p>
          <a:p>
            <a:r>
              <a:rPr lang="en-US" dirty="0"/>
              <a:t>The act of dereferencing a pointer now changes the meaning of the object to the contents of the memory location, not the memory location as identified by the pointer.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120925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Pointer/Object Dereference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373563"/>
          </a:xfrm>
        </p:spPr>
        <p:txBody>
          <a:bodyPr>
            <a:normAutofit fontScale="55000" lnSpcReduction="20000"/>
          </a:bodyPr>
          <a:lstStyle/>
          <a:p>
            <a:r>
              <a:rPr lang="en-US" dirty="0"/>
              <a:t>Pointers can be very powerful and allow fast operations across a wide range of structures. </a:t>
            </a:r>
          </a:p>
          <a:p>
            <a:endParaRPr lang="en-US" dirty="0"/>
          </a:p>
          <a:p>
            <a:r>
              <a:rPr lang="en-US" dirty="0"/>
              <a:t>However, they can also be dangerous, as mistakes in their use can lead to unexpected consequences. </a:t>
            </a:r>
          </a:p>
          <a:p>
            <a:endParaRPr lang="en-US" dirty="0"/>
          </a:p>
          <a:p>
            <a:r>
              <a:rPr lang="en-US" dirty="0"/>
              <a:t>When a programmer uses user input in concert with pointers, for example, this lets the user pick a place in an array and use a pointer to reference the value. </a:t>
            </a:r>
          </a:p>
          <a:p>
            <a:endParaRPr lang="en-US" dirty="0"/>
          </a:p>
          <a:p>
            <a:r>
              <a:rPr lang="en-US" dirty="0"/>
              <a:t>Mistakes in the input validation can lead to errors in the pointer dereference, which may or may not trigger an error, as the location will contain data and it will be returned. </a:t>
            </a:r>
          </a:p>
          <a:p>
            <a:endParaRPr lang="en-US" dirty="0"/>
          </a:p>
          <a:p>
            <a:r>
              <a:rPr lang="en-US" dirty="0"/>
              <a:t>Because the pointer is connected to an object, CompTIA Security+ refers to this topic as pointer/object dereference, as dereferencing the pointer causes a dereference to the object.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310951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Directory Traversal</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 </a:t>
            </a:r>
            <a:r>
              <a:rPr lang="en-US" i="1" dirty="0"/>
              <a:t>directory traversal </a:t>
            </a:r>
            <a:r>
              <a:rPr lang="en-US" dirty="0"/>
              <a:t>attack is when an attacker uses special inputs to circumvent the directory tree structure of the filesystem. </a:t>
            </a:r>
          </a:p>
          <a:p>
            <a:endParaRPr lang="en-US" dirty="0"/>
          </a:p>
          <a:p>
            <a:r>
              <a:rPr lang="en-US" dirty="0"/>
              <a:t>Adding encoded symbols for “../..” in an unvalidated input box can result in the parser resolving the encoding to the traversal code, bypassing many detection elements, and passing the input to the filesystem.</a:t>
            </a:r>
          </a:p>
          <a:p>
            <a:endParaRPr lang="en-US" dirty="0"/>
          </a:p>
          <a:p>
            <a:r>
              <a:rPr lang="en-US" dirty="0"/>
              <a:t>The program then executes the commands in a different location than designed. </a:t>
            </a:r>
          </a:p>
          <a:p>
            <a:endParaRPr lang="en-US" dirty="0"/>
          </a:p>
          <a:p>
            <a:r>
              <a:rPr lang="en-US" dirty="0"/>
              <a:t>When combined with a </a:t>
            </a:r>
            <a:r>
              <a:rPr lang="en-US" i="1" dirty="0"/>
              <a:t>command injection</a:t>
            </a:r>
            <a:r>
              <a:rPr lang="en-US" dirty="0"/>
              <a:t>, the input can result in the execution of code in an unauthorized manner.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362626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Buffer Overflow</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The input buffer that is used to hold program input is overwritten with data that is larger than the buffer can hold. </a:t>
            </a:r>
          </a:p>
          <a:p>
            <a:endParaRPr lang="en-US" dirty="0"/>
          </a:p>
          <a:p>
            <a:r>
              <a:rPr lang="en-US" dirty="0"/>
              <a:t>The root cause of this vulnerability is a mixture of two things: poor programming practice and programming language weaknesses.</a:t>
            </a:r>
          </a:p>
          <a:p>
            <a:endParaRPr lang="en-US" dirty="0"/>
          </a:p>
          <a:p>
            <a:r>
              <a:rPr lang="en-US" dirty="0"/>
              <a:t>Many programs will provide some error checking to ensure that this will not cause a problem. Some programs, however, cannot handle this error, and the extra characters continue to fill memory, overwriting other portions of the program. </a:t>
            </a:r>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35214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Buffer Overflow</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Buffer overflows are input validation attacks, designed to take advantage of input routines that do not validate the length of inputs. </a:t>
            </a:r>
          </a:p>
          <a:p>
            <a:endParaRPr lang="en-US" dirty="0"/>
          </a:p>
          <a:p>
            <a:r>
              <a:rPr lang="en-US" dirty="0"/>
              <a:t>Surprisingly simple to resolve, all that is required is the validation of all input lengths prior to writing to memory. </a:t>
            </a:r>
          </a:p>
          <a:p>
            <a:endParaRPr lang="en-US" dirty="0"/>
          </a:p>
          <a:p>
            <a:r>
              <a:rPr lang="en-US" dirty="0"/>
              <a:t>This can be done in a variety of manners, including the use of safe library functions for inputs. </a:t>
            </a:r>
          </a:p>
          <a:p>
            <a:endParaRPr lang="en-US" dirty="0"/>
          </a:p>
          <a:p>
            <a:r>
              <a:rPr lang="en-US" dirty="0"/>
              <a:t>This is one of the vulnerabilities that has been shown to be solvable, and in fact the prevalence is declining substantially among major security-conscious software firms.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265827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Race Condition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 race condition is an error condition that occurs when the output of a function is dependent on the sequence or timing of the inputs. </a:t>
            </a:r>
          </a:p>
          <a:p>
            <a:endParaRPr lang="en-US" dirty="0"/>
          </a:p>
          <a:p>
            <a:r>
              <a:rPr lang="en-US" dirty="0"/>
              <a:t>It becomes a bug when the inputs do not happen in the order the programmer intended. </a:t>
            </a:r>
          </a:p>
          <a:p>
            <a:endParaRPr lang="en-US" dirty="0"/>
          </a:p>
          <a:p>
            <a:r>
              <a:rPr lang="en-US" dirty="0"/>
              <a:t>The term race condition relates to the idea of multiple inputs racing each other to influence the output first. </a:t>
            </a:r>
          </a:p>
          <a:p>
            <a:endParaRPr lang="en-US" dirty="0"/>
          </a:p>
          <a:p>
            <a:r>
              <a:rPr lang="en-US" dirty="0"/>
              <a:t>Race conditions can occur in multithreaded or distributed programs when the sequence or timing of processes or threads is important for the program to operate properly.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4287625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Race Condition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Race conditions are defined by race windows, a period of opportunity when concurrent threads can compete in attempting to alter the same object. </a:t>
            </a:r>
          </a:p>
          <a:p>
            <a:endParaRPr lang="en-US" dirty="0"/>
          </a:p>
          <a:p>
            <a:r>
              <a:rPr lang="en-US" dirty="0"/>
              <a:t>The first step to avoid race conditions is to identify the race windows.</a:t>
            </a:r>
          </a:p>
          <a:p>
            <a:endParaRPr lang="en-US" dirty="0"/>
          </a:p>
          <a:p>
            <a:r>
              <a:rPr lang="en-US" dirty="0"/>
              <a:t>Race conditions can be combated with reference counters, kernel locks, and thread synchronization.</a:t>
            </a:r>
          </a:p>
          <a:p>
            <a:endParaRPr lang="en-US" dirty="0"/>
          </a:p>
          <a:p>
            <a:r>
              <a:rPr lang="en-US" dirty="0"/>
              <a:t>Race conditions can be used for privilege elevation and denial-of-service attacks.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350082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457200" y="274638"/>
            <a:ext cx="8229600" cy="1143000"/>
          </a:xfrm>
          <a:noFill/>
        </p:spPr>
        <p:txBody>
          <a:bodyPr>
            <a:normAutofit fontScale="90000"/>
          </a:bodyPr>
          <a:lstStyle/>
          <a:p>
            <a:pPr eaLnBrk="1" hangingPunct="1"/>
            <a:r>
              <a:rPr lang="en-US" b="1" dirty="0"/>
              <a:t>Chapter 3 (Domain 1.3)</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676400"/>
            <a:ext cx="8229600" cy="838200"/>
          </a:xfrm>
        </p:spPr>
        <p:txBody>
          <a:bodyPr>
            <a:normAutofit/>
          </a:bodyPr>
          <a:lstStyle/>
          <a:p>
            <a:r>
              <a:rPr lang="en-US" sz="2400" dirty="0"/>
              <a:t>Analyze potential indicators associated with application attacks.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708B6126-FAC9-F12E-5ECF-6E365076BA7C}"/>
              </a:ext>
            </a:extLst>
          </p:cNvPr>
          <p:cNvSpPr txBox="1">
            <a:spLocks/>
          </p:cNvSpPr>
          <p:nvPr/>
        </p:nvSpPr>
        <p:spPr bwMode="auto">
          <a:xfrm>
            <a:off x="685800" y="2590800"/>
            <a:ext cx="4038600" cy="3687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Privilege escalation</a:t>
            </a:r>
          </a:p>
          <a:p>
            <a:r>
              <a:rPr lang="en-US" b="1" dirty="0"/>
              <a:t>Cross-site scripting</a:t>
            </a:r>
          </a:p>
          <a:p>
            <a:r>
              <a:rPr lang="en-US" b="1" dirty="0"/>
              <a:t>Injections</a:t>
            </a:r>
          </a:p>
          <a:p>
            <a:pPr lvl="1"/>
            <a:r>
              <a:rPr lang="en-US" dirty="0"/>
              <a:t>Structured query language (SQL)</a:t>
            </a:r>
          </a:p>
          <a:p>
            <a:pPr lvl="1"/>
            <a:r>
              <a:rPr lang="en-US" dirty="0"/>
              <a:t>Dynamic-link Library (DLL)</a:t>
            </a:r>
          </a:p>
          <a:p>
            <a:pPr lvl="1"/>
            <a:r>
              <a:rPr lang="en-US" dirty="0"/>
              <a:t>Lightweight Directory Access Protocol (LDAP)</a:t>
            </a:r>
          </a:p>
          <a:p>
            <a:pPr lvl="1"/>
            <a:r>
              <a:rPr lang="en-US" dirty="0"/>
              <a:t>Extensible Markup Language (XML)</a:t>
            </a:r>
          </a:p>
          <a:p>
            <a:r>
              <a:rPr lang="en-US" b="1" dirty="0"/>
              <a:t>Pointer/object dereference</a:t>
            </a:r>
          </a:p>
          <a:p>
            <a:r>
              <a:rPr lang="en-US" b="1" dirty="0"/>
              <a:t>Directory traversal</a:t>
            </a:r>
          </a:p>
          <a:p>
            <a:r>
              <a:rPr lang="en-US" b="1" dirty="0"/>
              <a:t>Buffer overflows</a:t>
            </a:r>
          </a:p>
          <a:p>
            <a:r>
              <a:rPr lang="en-US" b="1" dirty="0"/>
              <a:t>Race conditions</a:t>
            </a:r>
          </a:p>
          <a:p>
            <a:pPr lvl="1"/>
            <a:r>
              <a:rPr lang="en-US" dirty="0"/>
              <a:t>Time of check/time of use</a:t>
            </a:r>
          </a:p>
          <a:p>
            <a:r>
              <a:rPr lang="en-US" b="1" dirty="0"/>
              <a:t>Error handling</a:t>
            </a:r>
          </a:p>
          <a:p>
            <a:r>
              <a:rPr lang="en-US" b="1" dirty="0"/>
              <a:t>Improper input handling</a:t>
            </a:r>
          </a:p>
          <a:p>
            <a:endParaRPr lang="en-US" b="1" dirty="0"/>
          </a:p>
        </p:txBody>
      </p:sp>
      <p:sp>
        <p:nvSpPr>
          <p:cNvPr id="3" name="Content Placeholder 6">
            <a:extLst>
              <a:ext uri="{FF2B5EF4-FFF2-40B4-BE49-F238E27FC236}">
                <a16:creationId xmlns:a16="http://schemas.microsoft.com/office/drawing/2014/main" id="{DBDF6406-24FA-57E8-1E55-A1EA441EF01D}"/>
              </a:ext>
            </a:extLst>
          </p:cNvPr>
          <p:cNvSpPr txBox="1">
            <a:spLocks/>
          </p:cNvSpPr>
          <p:nvPr/>
        </p:nvSpPr>
        <p:spPr>
          <a:xfrm>
            <a:off x="4800600" y="2590800"/>
            <a:ext cx="4038600" cy="4038600"/>
          </a:xfrm>
          <a:prstGeom prst="rect">
            <a:avLst/>
          </a:prstGeom>
        </p:spPr>
        <p:txBody>
          <a:bodyPr>
            <a:normAutofit fontScale="5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Replay attack</a:t>
            </a:r>
          </a:p>
          <a:p>
            <a:pPr lvl="1"/>
            <a:r>
              <a:rPr lang="en-US" dirty="0"/>
              <a:t>Session replays</a:t>
            </a:r>
          </a:p>
          <a:p>
            <a:r>
              <a:rPr lang="en-US" b="1" dirty="0"/>
              <a:t>Integer overflow</a:t>
            </a:r>
          </a:p>
          <a:p>
            <a:r>
              <a:rPr lang="en-US" b="1" dirty="0"/>
              <a:t>Request forgeries</a:t>
            </a:r>
          </a:p>
          <a:p>
            <a:pPr lvl="1"/>
            <a:r>
              <a:rPr lang="en-US" dirty="0"/>
              <a:t>Server-side</a:t>
            </a:r>
          </a:p>
          <a:p>
            <a:pPr lvl="1"/>
            <a:r>
              <a:rPr lang="en-US" dirty="0"/>
              <a:t>Cross-site</a:t>
            </a:r>
          </a:p>
          <a:p>
            <a:r>
              <a:rPr lang="en-US" b="1" dirty="0"/>
              <a:t>Application programming interface (API) attacks</a:t>
            </a:r>
          </a:p>
          <a:p>
            <a:r>
              <a:rPr lang="en-US" b="1" dirty="0"/>
              <a:t>Resource exhaustion</a:t>
            </a:r>
          </a:p>
          <a:p>
            <a:r>
              <a:rPr lang="en-US" b="1" dirty="0"/>
              <a:t>Memory leak</a:t>
            </a:r>
          </a:p>
          <a:p>
            <a:r>
              <a:rPr lang="en-US" b="1" dirty="0"/>
              <a:t>Secure Sockets Layer (SSL) stripping</a:t>
            </a:r>
          </a:p>
          <a:p>
            <a:r>
              <a:rPr lang="en-US" b="1" dirty="0"/>
              <a:t>Driver manipulation</a:t>
            </a:r>
          </a:p>
          <a:p>
            <a:pPr lvl="1"/>
            <a:r>
              <a:rPr lang="en-US" dirty="0"/>
              <a:t>Shimming</a:t>
            </a:r>
          </a:p>
          <a:p>
            <a:pPr lvl="1"/>
            <a:r>
              <a:rPr lang="en-US" dirty="0"/>
              <a:t>Refactoring</a:t>
            </a:r>
          </a:p>
          <a:p>
            <a:r>
              <a:rPr lang="en-US" b="1" dirty="0"/>
              <a:t>Pass the hash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Time of Check/Time of Use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In today’s multithreaded, concurrent operating model, it is possible for different systems to attempt to interact with the same object at the same time. </a:t>
            </a:r>
          </a:p>
          <a:p>
            <a:endParaRPr lang="en-US" dirty="0"/>
          </a:p>
          <a:p>
            <a:r>
              <a:rPr lang="en-US" dirty="0"/>
              <a:t>It is also possible for events to occur out of sequence based on timing differences between different threads of a program.</a:t>
            </a:r>
          </a:p>
          <a:p>
            <a:endParaRPr lang="en-US" dirty="0"/>
          </a:p>
          <a:p>
            <a:r>
              <a:rPr lang="en-US" dirty="0"/>
              <a:t>In technical terms, what develops is known as a race condition, or from the attack point of view, the system is vulnerable to a time of check/time of use (TOC/TOU)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21762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Improper Error Handling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Every application will encounter errors and exceptions, and these need to be handled in a secure manner. </a:t>
            </a:r>
          </a:p>
          <a:p>
            <a:endParaRPr lang="en-US" dirty="0"/>
          </a:p>
          <a:p>
            <a:r>
              <a:rPr lang="en-US" dirty="0"/>
              <a:t>One attack methodology includes forcing errors to move an application from normal operation to exception handling. </a:t>
            </a:r>
          </a:p>
          <a:p>
            <a:endParaRPr lang="en-US" dirty="0"/>
          </a:p>
          <a:p>
            <a:r>
              <a:rPr lang="en-US" dirty="0"/>
              <a:t>During an exception, it is common practice to record/report the condition, typically in a log file, including supporting information such as the data that resulted in the error.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2530056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Improper Input Handling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Improper input handling is the true number-one cause of software vulnerabilities. </a:t>
            </a:r>
          </a:p>
          <a:p>
            <a:endParaRPr lang="en-US" dirty="0"/>
          </a:p>
          <a:p>
            <a:r>
              <a:rPr lang="en-US" dirty="0"/>
              <a:t>Improper input handling or input validation is the root cause behind most overflows, injection attacks, and canonical structure errors.</a:t>
            </a:r>
          </a:p>
          <a:p>
            <a:endParaRPr lang="en-US" dirty="0"/>
          </a:p>
          <a:p>
            <a:r>
              <a:rPr lang="en-US" dirty="0"/>
              <a:t>The most effective defensive mechanism you can employ is input validation.</a:t>
            </a:r>
          </a:p>
          <a:p>
            <a:endParaRPr lang="en-US" dirty="0"/>
          </a:p>
          <a:p>
            <a:r>
              <a:rPr lang="en-US" dirty="0"/>
              <a:t>Input validation is especially well suited for the following vulnerabilities: buffer overflow, reliance on untrusted inputs in a security decision, cross-site scripting (XSS), cross-site request forgery (XSRF), path traversal, and incorrect calculation of buffer size.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85476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Replay Attacks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Replay attacks work against applications by attempting to re-create the conditions that existed the first time the sequence of events occurred. </a:t>
            </a:r>
          </a:p>
          <a:p>
            <a:endParaRPr lang="en-US" dirty="0"/>
          </a:p>
          <a:p>
            <a:r>
              <a:rPr lang="en-US" dirty="0"/>
              <a:t>If an attacker can record a series of packets and then replay them, what was valid before may well be valid again.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397086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Session Replay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When a user connects to a system via the web, the connection forms a “session” in the respect that the various elements (e.g. Session token) that are transmitted back and forth form a conversation between the client and the server. </a:t>
            </a:r>
          </a:p>
          <a:p>
            <a:endParaRPr lang="en-US" dirty="0"/>
          </a:p>
          <a:p>
            <a:r>
              <a:rPr lang="en-US" dirty="0"/>
              <a:t>A session replay event is the re-creation of this interaction after it has occurred.</a:t>
            </a:r>
          </a:p>
          <a:p>
            <a:endParaRPr lang="en-US" dirty="0"/>
          </a:p>
          <a:p>
            <a:r>
              <a:rPr lang="en-US" dirty="0"/>
              <a:t>If the session is a transaction between the user and a bank, the ability to replay (that is, re-create) the session after the fact would be a bad thing.</a:t>
            </a:r>
          </a:p>
          <a:p>
            <a:endParaRPr lang="en-US" dirty="0"/>
          </a:p>
          <a:p>
            <a:r>
              <a:rPr lang="en-US" dirty="0"/>
              <a:t>A good defense would be to time-stamp all closed connections from the server.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2762210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Integer Overflow</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An integer overflow is a programming error condition that occurs when a program attempts to store a numeric value, which is an integer, in a variable that is too small to hold it. </a:t>
            </a:r>
          </a:p>
          <a:p>
            <a:endParaRPr lang="en-US" dirty="0"/>
          </a:p>
          <a:p>
            <a:r>
              <a:rPr lang="en-US" dirty="0"/>
              <a:t>The results vary by language and numeric type. In some cases, the value saturates the variable, assuming the maximum value for the defined type and no more. </a:t>
            </a:r>
          </a:p>
          <a:p>
            <a:endParaRPr lang="en-US" dirty="0"/>
          </a:p>
          <a:p>
            <a:r>
              <a:rPr lang="en-US" dirty="0"/>
              <a:t>In other cases, especially with signed integers, it can roll over into a negative value because the most significant bit is usually reserved for the sign of the number. </a:t>
            </a:r>
          </a:p>
          <a:p>
            <a:endParaRPr lang="en-US" dirty="0"/>
          </a:p>
          <a:p>
            <a:r>
              <a:rPr lang="en-US" dirty="0"/>
              <a:t>This can create significant logic errors in a program.</a:t>
            </a:r>
          </a:p>
          <a:p>
            <a:endParaRPr lang="en-US" dirty="0"/>
          </a:p>
          <a:p>
            <a:r>
              <a:rPr lang="en-US" dirty="0"/>
              <a:t>Integer overflows are easily tested for, and static code analyzers can point out where they are likely to occur. Given this, there is no excuse for having these errors end up in production code.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1701798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Request Forgery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Request forgery is a class of attack where a user performs a state-changing action on behalf of another user, typically without their knowledge. </a:t>
            </a:r>
          </a:p>
          <a:p>
            <a:r>
              <a:rPr lang="en-US" dirty="0"/>
              <a:t>It is like having someone else add information to your web responses. </a:t>
            </a:r>
          </a:p>
          <a:p>
            <a:r>
              <a:rPr lang="en-US" dirty="0"/>
              <a:t>These attacks utilize the behavioral characteristics of web-based protocols and browsers, and they occur because of client-side issues but they can be seen on both the server side and the client side.</a:t>
            </a:r>
          </a:p>
          <a:p>
            <a:endParaRPr lang="en-US" dirty="0"/>
          </a:p>
          <a:p>
            <a:pPr lvl="1"/>
            <a:r>
              <a:rPr lang="en-US" dirty="0"/>
              <a:t>Server-Side Request Forgery</a:t>
            </a:r>
          </a:p>
          <a:p>
            <a:pPr lvl="1"/>
            <a:r>
              <a:rPr lang="en-US" dirty="0"/>
              <a:t>Cross-Site Request Forgery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1196674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Server-Side Request Forgery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Server-side request forgery is when an attacker sends requests to the server-side application to make HTTP requests to an arbitrary domain of the attacker’s choosing. </a:t>
            </a:r>
          </a:p>
          <a:p>
            <a:endParaRPr lang="en-US" dirty="0"/>
          </a:p>
          <a:p>
            <a:r>
              <a:rPr lang="en-US" dirty="0"/>
              <a:t>These attacks exploit the trust relationship between the server and the target, forcing the vulnerable application to perform unauthorized actions. </a:t>
            </a:r>
          </a:p>
          <a:p>
            <a:endParaRPr lang="en-US" dirty="0"/>
          </a:p>
          <a:p>
            <a:r>
              <a:rPr lang="en-US" dirty="0"/>
              <a:t>The typical trust relationships exploited are those that exist in relation to the server itself, or in relation to other back-end systems within the same organization. </a:t>
            </a:r>
          </a:p>
          <a:p>
            <a:endParaRPr lang="en-US" dirty="0"/>
          </a:p>
          <a:p>
            <a:r>
              <a:rPr lang="en-US" dirty="0"/>
              <a:t>Common attacks include having the server attack itself or attack another server in the organization.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4061116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Cross-Site Request Forgery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Cross-site request forgery (XSRF) attacks utilize unintended behaviors that are proper in defined use but are performed under circumstances outside the authorized use. </a:t>
            </a:r>
          </a:p>
          <a:p>
            <a:endParaRPr lang="en-US" dirty="0"/>
          </a:p>
          <a:p>
            <a:r>
              <a:rPr lang="en-US" dirty="0"/>
              <a:t>This is an example of a “confused deputy” problem, a class of problems where one entity mistakenly performs an action on behalf of another. </a:t>
            </a:r>
          </a:p>
          <a:p>
            <a:endParaRPr lang="en-US" dirty="0"/>
          </a:p>
          <a:p>
            <a:r>
              <a:rPr lang="en-US" dirty="0"/>
              <a:t>An XSRF attack relies upon several conditions to be effective.</a:t>
            </a:r>
          </a:p>
          <a:p>
            <a:endParaRPr lang="en-US" dirty="0"/>
          </a:p>
          <a:p>
            <a:r>
              <a:rPr lang="en-US" dirty="0"/>
              <a:t>Many different mitigation techniques can be employed, from limiting authentication times, to cookie expiration, to managing specific elements of a web page (for example, header checking). The strongest method is the use of random XSRF tokens in form submissions.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2922393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Application Programming Interface (API) Attacks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The “normal” method of interacting with a web service is via a series of commands that are executed on the server, with the results sent back to the application—the browser. </a:t>
            </a:r>
          </a:p>
          <a:p>
            <a:endParaRPr lang="en-US" dirty="0"/>
          </a:p>
          <a:p>
            <a:r>
              <a:rPr lang="en-US" dirty="0"/>
              <a:t>An application (or app) typically interfaces with the service via an application programming interface (API).</a:t>
            </a:r>
          </a:p>
          <a:p>
            <a:endParaRPr lang="en-US" dirty="0"/>
          </a:p>
          <a:p>
            <a:r>
              <a:rPr lang="en-US" dirty="0"/>
              <a:t>An application programming interface attack is one where an attacker specifically attacks the API and the service behind it by manipulating inputs.</a:t>
            </a:r>
          </a:p>
          <a:p>
            <a:endParaRPr lang="en-US" dirty="0"/>
          </a:p>
          <a:p>
            <a:r>
              <a:rPr lang="en-US" dirty="0"/>
              <a:t>APIs are used to feed data to an application, so some of the processing is done in the application.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59731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Privilege Escalation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Most attacks begin at a privilege level associated with an ordinary user. </a:t>
            </a:r>
          </a:p>
          <a:p>
            <a:endParaRPr lang="en-US" dirty="0"/>
          </a:p>
          <a:p>
            <a:r>
              <a:rPr lang="en-US" dirty="0"/>
              <a:t>From this level, the attacker exploits vulnerabilities that enable them to achieve root- or admin-level access. </a:t>
            </a:r>
          </a:p>
          <a:p>
            <a:endParaRPr lang="en-US" dirty="0"/>
          </a:p>
          <a:p>
            <a:r>
              <a:rPr lang="en-US" dirty="0"/>
              <a:t>This step in the attack chain is called privilege escalation and is essential for many attack efforts.</a:t>
            </a:r>
          </a:p>
          <a:p>
            <a:endParaRPr lang="en-US" dirty="0"/>
          </a:p>
          <a:p>
            <a:r>
              <a:rPr lang="en-US" dirty="0"/>
              <a:t>Two ways to achieve privilege escalation:</a:t>
            </a:r>
          </a:p>
          <a:p>
            <a:pPr lvl="1"/>
            <a:r>
              <a:rPr lang="en-US" dirty="0"/>
              <a:t>Use existing privileges to perform an action that steals a better set of credentials; e.g. sniffers to obtain credentials.</a:t>
            </a:r>
          </a:p>
          <a:p>
            <a:pPr lvl="1"/>
            <a:r>
              <a:rPr lang="en-US" dirty="0"/>
              <a:t>Exploiting vulnerabilities in processes that are running with escalated privileges.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1533229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Resource Exhaustion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Resource exhaustion is the state where a system does not have all of the resources it needs to continue to function. </a:t>
            </a:r>
          </a:p>
          <a:p>
            <a:endParaRPr lang="en-US" dirty="0"/>
          </a:p>
          <a:p>
            <a:r>
              <a:rPr lang="en-US" dirty="0"/>
              <a:t>Two common resources are capacity and memory, which are interdependent in some scenarios but completely separate in others.</a:t>
            </a:r>
          </a:p>
          <a:p>
            <a:endParaRPr lang="en-US" dirty="0"/>
          </a:p>
          <a:p>
            <a:r>
              <a:rPr lang="en-US" dirty="0"/>
              <a:t>Capacity is defined by a system having the necessary amount of communication bandwidth, processing bandwidth, and memory to manage intermediate states.</a:t>
            </a:r>
          </a:p>
          <a:p>
            <a:endParaRPr lang="en-US" dirty="0"/>
          </a:p>
          <a:p>
            <a:r>
              <a:rPr lang="en-US" dirty="0"/>
              <a:t>When one of these resources becomes exhausted, failure can ensue.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24790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Memory Leak</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Memory management encompasses the actions used to control and coordinate computer memory, assigning memory to variables, and reclaiming it when no longer being used. </a:t>
            </a:r>
          </a:p>
          <a:p>
            <a:endParaRPr lang="en-US" dirty="0"/>
          </a:p>
          <a:p>
            <a:r>
              <a:rPr lang="en-US" dirty="0"/>
              <a:t>Errors in memory management can result in a memory leak, which can grow over time, consuming more and more resources. </a:t>
            </a:r>
          </a:p>
          <a:p>
            <a:endParaRPr lang="en-US" dirty="0"/>
          </a:p>
          <a:p>
            <a:r>
              <a:rPr lang="en-US" dirty="0"/>
              <a:t>A garbage collection routine is used to clean up memory that has been allocated in a program but is no longer needed. </a:t>
            </a:r>
          </a:p>
          <a:p>
            <a:endParaRPr lang="en-US" dirty="0"/>
          </a:p>
          <a:p>
            <a:r>
              <a:rPr lang="en-US" dirty="0"/>
              <a:t>In the C programming language and in C++, where there is no automatic garbage collector, the programmer must allocate and free memory explicitly. </a:t>
            </a:r>
          </a:p>
          <a:p>
            <a:endParaRPr lang="en-US" dirty="0"/>
          </a:p>
          <a:p>
            <a:r>
              <a:rPr lang="en-US" dirty="0"/>
              <a:t>One of the advantages of newer programming languages such as Java, C#, Python, and Ruby is that they provide automatic memory management with garbage collection.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3868467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Secure Sockets Layer (SSL) Stripping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Secure sockets layer (SSL) stripping </a:t>
            </a:r>
            <a:r>
              <a:rPr lang="en-US" dirty="0"/>
              <a:t>is a man in the middle attack against all SSL and early versions of TLS connections. </a:t>
            </a:r>
          </a:p>
          <a:p>
            <a:endParaRPr lang="en-US" dirty="0"/>
          </a:p>
          <a:p>
            <a:r>
              <a:rPr lang="en-US" dirty="0"/>
              <a:t>The attack is performed anywhere a man in the middle attack can happen, which makes wireless hotspots a prime location. </a:t>
            </a:r>
          </a:p>
          <a:p>
            <a:endParaRPr lang="en-US" dirty="0"/>
          </a:p>
          <a:p>
            <a:r>
              <a:rPr lang="en-US" dirty="0"/>
              <a:t>The attack works by intercepting the initial connection request for HTTPS, redirecting it to an HTTP site, and then mediating in the middle. </a:t>
            </a:r>
          </a:p>
          <a:p>
            <a:endParaRPr lang="en-US" dirty="0"/>
          </a:p>
          <a:p>
            <a:r>
              <a:rPr lang="en-US" dirty="0"/>
              <a:t>The reason the attack works is because the beginning of an SSL or TLS (v1.0 or v1.1) handshake is vulnerable to attack. </a:t>
            </a:r>
          </a:p>
          <a:p>
            <a:endParaRPr lang="en-US" dirty="0"/>
          </a:p>
          <a:p>
            <a:r>
              <a:rPr lang="en-US" dirty="0"/>
              <a:t>The main defense is technical: only use TLS 1.2 or 1.3, as these versions have protections against the specific attack method.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1692934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Driver Manipulation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Drivers are pieces of software that sit between the operating system and a peripheral device. </a:t>
            </a:r>
          </a:p>
          <a:p>
            <a:endParaRPr lang="en-US" dirty="0"/>
          </a:p>
          <a:p>
            <a:r>
              <a:rPr lang="en-US" dirty="0"/>
              <a:t>In one respect, drivers are a part of the OS, as an extension. In another respect, drivers are code that is not part of the OS and are developed by firms other than the OS developer. </a:t>
            </a:r>
          </a:p>
          <a:p>
            <a:endParaRPr lang="en-US" i="1" dirty="0"/>
          </a:p>
          <a:p>
            <a:r>
              <a:rPr lang="en-US" i="1" dirty="0"/>
              <a:t>Driver manipulation </a:t>
            </a:r>
            <a:r>
              <a:rPr lang="en-US" dirty="0"/>
              <a:t>is an attack on a system by changing drivers, thus changing the behavior of the system. </a:t>
            </a:r>
          </a:p>
          <a:p>
            <a:endParaRPr lang="en-US" dirty="0"/>
          </a:p>
          <a:p>
            <a:r>
              <a:rPr lang="en-US" dirty="0"/>
              <a:t>Drivers may not be as protected as other parts of the core system, yet they join it when invoked. </a:t>
            </a:r>
          </a:p>
          <a:p>
            <a:endParaRPr lang="en-US" dirty="0"/>
          </a:p>
          <a:p>
            <a:r>
              <a:rPr lang="en-US" dirty="0"/>
              <a:t>This has led to drivers being signed and significantly tightening up the environment of drivers and ancillary programs.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3963869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Shimming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i="1" dirty="0"/>
              <a:t>Shimming</a:t>
            </a:r>
            <a:r>
              <a:rPr lang="en-US" dirty="0"/>
              <a:t> is a process of putting a layer of code between the driver and the OS. </a:t>
            </a:r>
          </a:p>
          <a:p>
            <a:endParaRPr lang="en-US" dirty="0"/>
          </a:p>
          <a:p>
            <a:r>
              <a:rPr lang="en-US" dirty="0"/>
              <a:t>Shimming allows flexibility and portability by enabling changes between different versions of an OS without modifying the original driver code. </a:t>
            </a:r>
          </a:p>
          <a:p>
            <a:endParaRPr lang="en-US" dirty="0"/>
          </a:p>
          <a:p>
            <a:r>
              <a:rPr lang="en-US" dirty="0"/>
              <a:t>Shimming also represents a means by which malicious code can change a driver’s behavior without changing the driver itself.</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3062829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Refactoring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Refactoring</a:t>
            </a:r>
            <a:r>
              <a:rPr lang="en-US" dirty="0"/>
              <a:t> is the process of restructuring existing computer code without changing its external behavior. </a:t>
            </a:r>
          </a:p>
          <a:p>
            <a:endParaRPr lang="en-US" dirty="0"/>
          </a:p>
          <a:p>
            <a:r>
              <a:rPr lang="en-US" dirty="0"/>
              <a:t>Refactoring is done to improve nonfunctional attributes of the software, such as improving code readability and/or reducing complexity. </a:t>
            </a:r>
          </a:p>
          <a:p>
            <a:endParaRPr lang="en-US" dirty="0"/>
          </a:p>
          <a:p>
            <a:r>
              <a:rPr lang="en-US" dirty="0"/>
              <a:t>Refactoring can uncover design flaws that lead to exploitable vulnerabilities, allowing these to be closed without changing the external behavior of the code. </a:t>
            </a:r>
          </a:p>
          <a:p>
            <a:endParaRPr lang="en-US" dirty="0"/>
          </a:p>
          <a:p>
            <a:r>
              <a:rPr lang="en-US" dirty="0"/>
              <a:t>Refactoring is a means by which an attacker can add functionality to a driver yet maintain its desired functionality. </a:t>
            </a:r>
          </a:p>
          <a:p>
            <a:endParaRPr lang="en-US" dirty="0"/>
          </a:p>
          <a:p>
            <a:r>
              <a:rPr lang="en-US" dirty="0"/>
              <a:t>Although this goes against the original principle of refactoring—improving code efficiency—it speaks to the ingenuity of attackers.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2769979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Pass The Hash</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Pass the hash </a:t>
            </a:r>
            <a:r>
              <a:rPr lang="en-US" dirty="0"/>
              <a:t>is a hacking technique where the attacker captures the hash used to authenticate a process. </a:t>
            </a:r>
          </a:p>
          <a:p>
            <a:endParaRPr lang="en-US" dirty="0"/>
          </a:p>
          <a:p>
            <a:r>
              <a:rPr lang="en-US" dirty="0"/>
              <a:t>They can then use this hash by injecting it into a process in place of the password. </a:t>
            </a:r>
          </a:p>
          <a:p>
            <a:endParaRPr lang="en-US" dirty="0"/>
          </a:p>
          <a:p>
            <a:r>
              <a:rPr lang="en-US" dirty="0"/>
              <a:t>This is a highly technical attack that targets the Windows authentication process by injecting a copy of the password hash directly into the system. </a:t>
            </a:r>
          </a:p>
          <a:p>
            <a:endParaRPr lang="en-US" dirty="0"/>
          </a:p>
          <a:p>
            <a:r>
              <a:rPr lang="en-US" dirty="0"/>
              <a:t>The attacker does not need to know the password, but instead can use a captured hash and inject it directly, which when correctly verified will grant the attacker access. </a:t>
            </a:r>
          </a:p>
          <a:p>
            <a:endParaRPr lang="en-US" dirty="0"/>
          </a:p>
          <a:p>
            <a:r>
              <a:rPr lang="en-US" dirty="0"/>
              <a:t>As this is a very technically specific hack, tools have been developed to facilitate its operation.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334200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Privilege Escalation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b="1" dirty="0"/>
              <a:t>Horizontal privilege escalation</a:t>
            </a:r>
          </a:p>
          <a:p>
            <a:pPr lvl="1"/>
            <a:r>
              <a:rPr lang="en-US" dirty="0"/>
              <a:t>Gaining access to additional resources, sections, or departments without approval.</a:t>
            </a:r>
          </a:p>
          <a:p>
            <a:pPr lvl="1"/>
            <a:r>
              <a:rPr lang="en-US" dirty="0"/>
              <a:t>Human Resources, Finance, Marketing, IT, etc.</a:t>
            </a:r>
          </a:p>
          <a:p>
            <a:r>
              <a:rPr lang="en-US" b="1" dirty="0"/>
              <a:t>Vertical privilege escalation</a:t>
            </a:r>
          </a:p>
          <a:p>
            <a:pPr lvl="1"/>
            <a:r>
              <a:rPr lang="en-US" dirty="0"/>
              <a:t>Gaining elevated privileges on a computing system, e.g. router, server, etc.</a:t>
            </a:r>
          </a:p>
          <a:p>
            <a:pPr lvl="1"/>
            <a:endParaRPr lang="en-US" dirty="0"/>
          </a:p>
          <a:p>
            <a:pPr marL="457200" lvl="1" indent="0">
              <a:buNone/>
            </a:pPr>
            <a:r>
              <a:rPr lang="en-US" dirty="0"/>
              <a:t>*Not in the book, but maybe on the exam.</a:t>
            </a:r>
          </a:p>
          <a:p>
            <a:pPr lvl="1"/>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243793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Cross-site Scripting (XSS)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One of the most common web attack methodologies</a:t>
            </a:r>
          </a:p>
          <a:p>
            <a:endParaRPr lang="en-US" dirty="0"/>
          </a:p>
          <a:p>
            <a:r>
              <a:rPr lang="en-US" dirty="0"/>
              <a:t>Caused by weak user input validation</a:t>
            </a:r>
          </a:p>
          <a:p>
            <a:endParaRPr lang="en-US" dirty="0"/>
          </a:p>
          <a:p>
            <a:r>
              <a:rPr lang="en-US" dirty="0"/>
              <a:t>Several different types of XSS attacks:</a:t>
            </a:r>
          </a:p>
          <a:p>
            <a:pPr lvl="1"/>
            <a:r>
              <a:rPr lang="en-US" b="1" dirty="0"/>
              <a:t>Non-persistent XSS attack</a:t>
            </a:r>
          </a:p>
          <a:p>
            <a:pPr lvl="2"/>
            <a:r>
              <a:rPr lang="en-US" dirty="0"/>
              <a:t>The injected script is not persisted or stored but rather is immediately executed and passed back via the web server.</a:t>
            </a:r>
          </a:p>
          <a:p>
            <a:pPr lvl="1"/>
            <a:r>
              <a:rPr lang="en-US" b="1" dirty="0"/>
              <a:t>Persistent XSS attack</a:t>
            </a:r>
          </a:p>
          <a:p>
            <a:pPr lvl="2"/>
            <a:r>
              <a:rPr lang="en-US" dirty="0"/>
              <a:t>The script is permanently stored on the web server or some back-end storage. This allows the script to be used against others who log in to the system.</a:t>
            </a:r>
          </a:p>
          <a:p>
            <a:pPr lvl="1"/>
            <a:r>
              <a:rPr lang="en-US" b="1" dirty="0"/>
              <a:t>DOM-based XSS attack</a:t>
            </a:r>
          </a:p>
          <a:p>
            <a:pPr lvl="2"/>
            <a:r>
              <a:rPr lang="en-US" dirty="0"/>
              <a:t>The script is executed in the browser via the Document Object Model (DOM) process as opposed to the web server.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73419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Cross-site Scripting (XSS)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Can result in a wide range of consequences:</a:t>
            </a:r>
          </a:p>
          <a:p>
            <a:pPr lvl="1"/>
            <a:r>
              <a:rPr lang="en-US" dirty="0"/>
              <a:t>Theft of authentication information from a web application</a:t>
            </a:r>
          </a:p>
          <a:p>
            <a:pPr lvl="1"/>
            <a:r>
              <a:rPr lang="en-US" dirty="0"/>
              <a:t>Session hijacking</a:t>
            </a:r>
          </a:p>
          <a:p>
            <a:pPr lvl="1"/>
            <a:r>
              <a:rPr lang="en-US" dirty="0"/>
              <a:t>Deploying hostile content</a:t>
            </a:r>
          </a:p>
          <a:p>
            <a:pPr lvl="1"/>
            <a:r>
              <a:rPr lang="en-US" dirty="0"/>
              <a:t>Changing user settings, including future users</a:t>
            </a:r>
          </a:p>
          <a:p>
            <a:pPr lvl="1"/>
            <a:r>
              <a:rPr lang="en-US" dirty="0"/>
              <a:t>Impersonating a user</a:t>
            </a:r>
          </a:p>
          <a:p>
            <a:pPr lvl="1"/>
            <a:r>
              <a:rPr lang="en-US" dirty="0"/>
              <a:t>Phishing or stealing sensitive information</a:t>
            </a:r>
          </a:p>
          <a:p>
            <a:endParaRPr lang="en-US" dirty="0"/>
          </a:p>
          <a:p>
            <a:r>
              <a:rPr lang="en-US" dirty="0"/>
              <a:t>Controls to defend against XSS attacks include the use of anti-XSS libraries to strip scripts from the input sequences.</a:t>
            </a:r>
          </a:p>
          <a:p>
            <a:endParaRPr lang="en-US" dirty="0"/>
          </a:p>
          <a:p>
            <a:r>
              <a:rPr lang="en-US" dirty="0"/>
              <a:t>Cross-site scripting vulnerabilities are easily tested for and should be a part of the test plan for every application. </a:t>
            </a:r>
          </a:p>
          <a:p>
            <a:endParaRPr lang="en-US" dirty="0"/>
          </a:p>
          <a:p>
            <a:r>
              <a:rPr lang="en-US" dirty="0"/>
              <a:t>Testing a variety of encoded and unencoded inputs for scripting vulnerability is an essential test element.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231669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Injection Attacks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User input without input validation results in an opportunity for an attacker to craft input to create specific events that occur when the input is parsed and used by an application.</a:t>
            </a:r>
          </a:p>
          <a:p>
            <a:pPr lvl="1"/>
            <a:r>
              <a:rPr lang="en-US" dirty="0"/>
              <a:t>SQL injection</a:t>
            </a:r>
          </a:p>
          <a:p>
            <a:pPr lvl="1"/>
            <a:r>
              <a:rPr lang="en-US" dirty="0"/>
              <a:t>DLL injection</a:t>
            </a:r>
          </a:p>
          <a:p>
            <a:pPr lvl="1"/>
            <a:r>
              <a:rPr lang="en-US" dirty="0"/>
              <a:t>LDAP injection</a:t>
            </a:r>
          </a:p>
          <a:p>
            <a:pPr lvl="1"/>
            <a:r>
              <a:rPr lang="en-US" dirty="0"/>
              <a:t>XML injection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119809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Structured Query Language (SQL)</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SQL injection attack is a form of code injection aimed at any SQL-based database, regardless of vendor.</a:t>
            </a:r>
          </a:p>
          <a:p>
            <a:endParaRPr lang="en-US" dirty="0"/>
          </a:p>
          <a:p>
            <a:r>
              <a:rPr lang="en-US" dirty="0"/>
              <a:t>Desired SQL statement:</a:t>
            </a:r>
          </a:p>
          <a:p>
            <a:pPr lvl="1"/>
            <a:r>
              <a:rPr lang="en-US" dirty="0"/>
              <a:t>Select count(*)  from users_table where username = ‘JDoe” and password = ‘newpass’</a:t>
            </a:r>
          </a:p>
          <a:p>
            <a:endParaRPr lang="en-US" dirty="0"/>
          </a:p>
          <a:p>
            <a:r>
              <a:rPr lang="en-US" dirty="0"/>
              <a:t>Malicious SQL statement:</a:t>
            </a:r>
          </a:p>
          <a:p>
            <a:pPr lvl="1"/>
            <a:r>
              <a:rPr lang="en-US" dirty="0"/>
              <a:t>Select count(*)  from users_table where username = ‘JDoe” and password = </a:t>
            </a:r>
            <a:r>
              <a:rPr lang="en-US" dirty="0">
                <a:solidFill>
                  <a:srgbClr val="FF0000"/>
                </a:solidFill>
              </a:rPr>
              <a:t>‘ ‘ or 1=1 –’</a:t>
            </a:r>
            <a:endParaRPr lang="en-US" dirty="0"/>
          </a:p>
          <a:p>
            <a:endParaRPr lang="en-US" dirty="0"/>
          </a:p>
          <a:p>
            <a:r>
              <a:rPr lang="en-US" dirty="0"/>
              <a:t>The addition of the or clause, with an always true statement and the beginning of a comment line to block the trailing single quote, alters the SQL statement to one in which the where clause is rendered inoperable. If the where clause is altered to return all records, this can result in a data breach.</a:t>
            </a:r>
          </a:p>
          <a:p>
            <a:pPr lvl="1"/>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4097142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Structured Query Language (SQL)</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i="1" dirty="0"/>
              <a:t>Stored procedures </a:t>
            </a:r>
            <a:r>
              <a:rPr lang="en-US" dirty="0"/>
              <a:t>are precompiled methods implemented within a database engine. </a:t>
            </a:r>
          </a:p>
          <a:p>
            <a:endParaRPr lang="en-US" dirty="0"/>
          </a:p>
          <a:p>
            <a:r>
              <a:rPr lang="en-US" dirty="0"/>
              <a:t>Stored procedures act as a secure coding mechanism because they isolate user input from the actual SQL statements being executed. </a:t>
            </a:r>
          </a:p>
          <a:p>
            <a:endParaRPr lang="en-US" dirty="0"/>
          </a:p>
          <a:p>
            <a:r>
              <a:rPr lang="en-US" dirty="0"/>
              <a:t>This is the primary defense mechanism against SQL injection attacks—in other words, separation of user input from the SQL statements.</a:t>
            </a:r>
          </a:p>
          <a:p>
            <a:endParaRPr lang="en-US" dirty="0"/>
          </a:p>
          <a:p>
            <a:r>
              <a:rPr lang="en-US" dirty="0"/>
              <a:t>All major database engines support stored procedures. Stored procedures have a performance advantage over other forms of data access. The downside is that stored procedures are written in another language, SQL, and typically need a database programmer to implement the more complex ones.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16485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955AA6C3-FFCD-43FF-9752-57A289312502}"/>
</file>

<file path=docProps/app.xml><?xml version="1.0" encoding="utf-8"?>
<Properties xmlns="http://schemas.openxmlformats.org/officeDocument/2006/extended-properties" xmlns:vt="http://schemas.openxmlformats.org/officeDocument/2006/docPropsVTypes">
  <Template/>
  <TotalTime>7873</TotalTime>
  <Words>3472</Words>
  <Application>Microsoft Office PowerPoint</Application>
  <PresentationFormat>On-screen Show (4:3)</PresentationFormat>
  <Paragraphs>355</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Tahoma</vt:lpstr>
      <vt:lpstr>Verdana</vt:lpstr>
      <vt:lpstr>Office Theme</vt:lpstr>
      <vt:lpstr>PowerPoint Presentation</vt:lpstr>
      <vt:lpstr>Chapter 3 (Domain 1.3) Learning Objectives</vt:lpstr>
      <vt:lpstr>Privilege Escalation</vt:lpstr>
      <vt:lpstr>Privilege Escalation</vt:lpstr>
      <vt:lpstr>Cross-site Scripting (XSS)</vt:lpstr>
      <vt:lpstr>Cross-site Scripting (XSS)</vt:lpstr>
      <vt:lpstr>Injection Attacks</vt:lpstr>
      <vt:lpstr>Structured Query Language (SQL)</vt:lpstr>
      <vt:lpstr>Structured Query Language (SQL)</vt:lpstr>
      <vt:lpstr>Dynamic-Link Library (DLL)</vt:lpstr>
      <vt:lpstr>Lightweight Directory Access Protocol (LDAP)</vt:lpstr>
      <vt:lpstr>Extensible Markup Language (XML)</vt:lpstr>
      <vt:lpstr>Pointer/Object Dereference</vt:lpstr>
      <vt:lpstr>Pointer/Object Dereference</vt:lpstr>
      <vt:lpstr>Directory Traversal</vt:lpstr>
      <vt:lpstr>Buffer Overflow</vt:lpstr>
      <vt:lpstr>Buffer Overflow</vt:lpstr>
      <vt:lpstr>Race Condition</vt:lpstr>
      <vt:lpstr>Race Condition</vt:lpstr>
      <vt:lpstr>Time of Check/Time of Use</vt:lpstr>
      <vt:lpstr>Improper Error Handling</vt:lpstr>
      <vt:lpstr>Improper Input Handling</vt:lpstr>
      <vt:lpstr>Replay Attacks</vt:lpstr>
      <vt:lpstr>Session Replay</vt:lpstr>
      <vt:lpstr>Integer Overflow</vt:lpstr>
      <vt:lpstr>Request Forgery</vt:lpstr>
      <vt:lpstr>Server-Side Request Forgery</vt:lpstr>
      <vt:lpstr>Cross-Site Request Forgery</vt:lpstr>
      <vt:lpstr>Application Programming Interface (API) Attacks</vt:lpstr>
      <vt:lpstr>Resource Exhaustion</vt:lpstr>
      <vt:lpstr>Memory Leak</vt:lpstr>
      <vt:lpstr>Secure Sockets Layer (SSL) Stripping</vt:lpstr>
      <vt:lpstr>Driver Manipulation</vt:lpstr>
      <vt:lpstr>Shimming</vt:lpstr>
      <vt:lpstr>Refactoring</vt:lpstr>
      <vt:lpstr>Pass The Hash</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215</cp:revision>
  <dcterms:created xsi:type="dcterms:W3CDTF">2007-03-12T15:36:22Z</dcterms:created>
  <dcterms:modified xsi:type="dcterms:W3CDTF">2022-09-15T15:23:49Z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