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7"/>
  </p:notesMasterIdLst>
  <p:sldIdLst>
    <p:sldId id="307" r:id="rId5"/>
    <p:sldId id="308" r:id="rId6"/>
    <p:sldId id="363" r:id="rId7"/>
    <p:sldId id="311" r:id="rId8"/>
    <p:sldId id="312" r:id="rId9"/>
    <p:sldId id="313" r:id="rId10"/>
    <p:sldId id="314" r:id="rId11"/>
    <p:sldId id="315" r:id="rId12"/>
    <p:sldId id="316"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5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83215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0548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30 </a:t>
            </a:r>
          </a:p>
          <a:p>
            <a:pPr algn="ctr"/>
            <a:r>
              <a:rPr lang="en-US" sz="2800" dirty="0">
                <a:latin typeface="Arial" charset="0"/>
                <a:cs typeface="Arial" charset="0"/>
              </a:rPr>
              <a:t>Digital Forensics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00200" y="274638"/>
            <a:ext cx="7315200" cy="1143000"/>
          </a:xfrm>
          <a:noFill/>
        </p:spPr>
        <p:txBody>
          <a:bodyPr>
            <a:normAutofit/>
          </a:bodyPr>
          <a:lstStyle/>
          <a:p>
            <a:pPr eaLnBrk="1" hangingPunct="1"/>
            <a:r>
              <a:rPr lang="en-US" sz="3600" b="1" dirty="0"/>
              <a:t>Admissibility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sz="2800" dirty="0"/>
              <a:t>For materials to meet these standards for admissibility, it is incumbent that proper procedures are followed at all stages during collection, processing, and analysis. </a:t>
            </a:r>
          </a:p>
          <a:p>
            <a:endParaRPr lang="en-US" sz="2800" dirty="0"/>
          </a:p>
          <a:p>
            <a:r>
              <a:rPr lang="en-US" sz="2800" dirty="0"/>
              <a:t>An item officially becomes evidence in a legal proceeding when a judge determines that it is admissible. </a:t>
            </a:r>
          </a:p>
          <a:p>
            <a:endParaRPr lang="en-US" sz="2800" dirty="0"/>
          </a:p>
          <a:p>
            <a:r>
              <a:rPr lang="en-US" sz="2800" dirty="0"/>
              <a:t>Three rules guide a judge’s determination of whether to admit an item into evidence:</a:t>
            </a:r>
          </a:p>
          <a:p>
            <a:pPr lvl="1"/>
            <a:r>
              <a:rPr lang="en-US" sz="2800" b="1" dirty="0"/>
              <a:t>Best evidence</a:t>
            </a:r>
          </a:p>
          <a:p>
            <a:pPr lvl="1"/>
            <a:r>
              <a:rPr lang="en-US" sz="2800" b="1" dirty="0"/>
              <a:t>Exclusionary rule</a:t>
            </a:r>
          </a:p>
          <a:p>
            <a:pPr lvl="1"/>
            <a:r>
              <a:rPr lang="en-US" sz="2800" b="1" dirty="0"/>
              <a:t>Hearsay rule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53394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Best evidence rule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Courts prefer original evidence rather than a copy, to ensure that no alteration of the evidence (whether intentional or unintentional) has occurred. </a:t>
            </a:r>
          </a:p>
          <a:p>
            <a:endParaRPr lang="en-US" dirty="0"/>
          </a:p>
          <a:p>
            <a:r>
              <a:rPr lang="en-US" dirty="0"/>
              <a:t>In some instances, an evidence duplicate can be accepted, such as when the original is lost or destroyed by a natural disaster or in the normal course of business. </a:t>
            </a:r>
          </a:p>
          <a:p>
            <a:endParaRPr lang="en-US" dirty="0"/>
          </a:p>
          <a:p>
            <a:r>
              <a:rPr lang="en-US" dirty="0"/>
              <a:t>A duplicate is also acceptable when a third party beyond the court’s subpoena power possesses the original. </a:t>
            </a:r>
          </a:p>
          <a:p>
            <a:endParaRPr lang="en-US" dirty="0"/>
          </a:p>
          <a:p>
            <a:r>
              <a:rPr lang="en-US" dirty="0"/>
              <a:t>Copies of digital records, where proof of integrity is provided, can in many cases be used in court.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196277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Exclusionary rule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dirty="0"/>
              <a:t>The Fourth Amendment to the U.S. Constitution precludes unreasonable search and seizure. </a:t>
            </a:r>
          </a:p>
          <a:p>
            <a:endParaRPr lang="en-US" sz="2800" dirty="0"/>
          </a:p>
          <a:p>
            <a:r>
              <a:rPr lang="en-US" sz="2800" dirty="0"/>
              <a:t>Therefore, any evidence collected in violation of the Fourth Amendment is not admissible as evidence. </a:t>
            </a:r>
          </a:p>
          <a:p>
            <a:endParaRPr lang="en-US" sz="2800" dirty="0"/>
          </a:p>
          <a:p>
            <a:r>
              <a:rPr lang="en-US" sz="2800" dirty="0"/>
              <a:t>Additionally, if evidence is collected in violation of the Electronic Communications Privacy Act (ECPA) or other related violations of the U.S. Code, or other statutes, it may not be admissible to a court.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146959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Hearsay rule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i="1" dirty="0"/>
              <a:t>Hearsay</a:t>
            </a:r>
            <a:r>
              <a:rPr lang="en-US" sz="2400" dirty="0"/>
              <a:t> is secondhand evidence—evidence offered by the witness that is not based on the personal knowledge of the witness but is being offered to prove the truth of the matter asserted. </a:t>
            </a:r>
          </a:p>
          <a:p>
            <a:endParaRPr lang="en-US" sz="2400" dirty="0"/>
          </a:p>
          <a:p>
            <a:r>
              <a:rPr lang="en-US" sz="2400" dirty="0"/>
              <a:t>Hearsay is inadmissible unless it falls under one of the many recognized exceptions (such as those delineated in FRE 803). </a:t>
            </a:r>
          </a:p>
          <a:p>
            <a:endParaRPr lang="en-US" sz="2400" dirty="0"/>
          </a:p>
          <a:p>
            <a:r>
              <a:rPr lang="en-US" sz="2400" dirty="0"/>
              <a:t>Typically, computer-generated evidence is considered hearsay evidence, as the maker of the evidence (the computer) cannot be interrogated. </a:t>
            </a:r>
          </a:p>
          <a:p>
            <a:endParaRPr lang="en-US" sz="2400" dirty="0"/>
          </a:p>
          <a:p>
            <a:r>
              <a:rPr lang="en-US" sz="2400" dirty="0"/>
              <a:t>Exceptions are being made where items such as logs, and headers (computer-generated materials) are being accepted in court. </a:t>
            </a:r>
          </a:p>
          <a:p>
            <a:endParaRPr lang="en-US" sz="2400" dirty="0"/>
          </a:p>
          <a:p>
            <a:r>
              <a:rPr lang="en-US" sz="2400" dirty="0"/>
              <a:t>Computer evidence is typically brought into a case by an expert witness who can speak for the data and what it means.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387514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Chain of Custody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The </a:t>
            </a:r>
            <a:r>
              <a:rPr lang="en-US" i="1" dirty="0"/>
              <a:t>chain of custody </a:t>
            </a:r>
            <a:r>
              <a:rPr lang="en-US" dirty="0"/>
              <a:t>accounts for all persons who handled or had access to the evidence. </a:t>
            </a:r>
          </a:p>
          <a:p>
            <a:endParaRPr lang="en-US" dirty="0"/>
          </a:p>
          <a:p>
            <a:r>
              <a:rPr lang="en-US" dirty="0"/>
              <a:t>More specifically, the chain of custody shows who obtained the evidence, when and where it was obtained, where it was stored, and who had control or possession of the evidence for the entire time since the evidence was obtained. </a:t>
            </a:r>
          </a:p>
          <a:p>
            <a:endParaRPr lang="en-US" dirty="0"/>
          </a:p>
          <a:p>
            <a:r>
              <a:rPr lang="en-US" dirty="0"/>
              <a:t>Any and all access to the evidence is recorded.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130109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Chain of Custody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following are the critical steps in a chain of custody:</a:t>
            </a:r>
          </a:p>
          <a:p>
            <a:pPr marL="914400" lvl="1" indent="-457200">
              <a:buFont typeface="+mj-lt"/>
              <a:buAutoNum type="arabicPeriod"/>
            </a:pPr>
            <a:r>
              <a:rPr lang="en-US" dirty="0"/>
              <a:t>Record each item collected as evidence.</a:t>
            </a:r>
          </a:p>
          <a:p>
            <a:pPr marL="914400" lvl="1" indent="-457200">
              <a:buFont typeface="+mj-lt"/>
              <a:buAutoNum type="arabicPeriod"/>
            </a:pPr>
            <a:r>
              <a:rPr lang="en-US" dirty="0"/>
              <a:t>Record who collected the evidence along with the date and time it was collected or recorded.</a:t>
            </a:r>
          </a:p>
          <a:p>
            <a:pPr marL="914400" lvl="1" indent="-457200">
              <a:buFont typeface="+mj-lt"/>
              <a:buAutoNum type="arabicPeriod"/>
            </a:pPr>
            <a:r>
              <a:rPr lang="en-US" dirty="0"/>
              <a:t>Write a description of the evidence in the documentation.</a:t>
            </a:r>
          </a:p>
          <a:p>
            <a:pPr marL="914400" lvl="1" indent="-457200">
              <a:buFont typeface="+mj-lt"/>
              <a:buAutoNum type="arabicPeriod"/>
            </a:pPr>
            <a:r>
              <a:rPr lang="en-US" dirty="0"/>
              <a:t>Put the evidence in containers and tag the containers with the case number, the name of the person who collected it, and the date and time it was collected or put in the container.</a:t>
            </a:r>
          </a:p>
          <a:p>
            <a:pPr marL="914400" lvl="1" indent="-457200">
              <a:buFont typeface="+mj-lt"/>
              <a:buAutoNum type="arabicPeriod"/>
            </a:pPr>
            <a:r>
              <a:rPr lang="en-US" dirty="0"/>
              <a:t>Record all message digest (hash) values in the documentation.</a:t>
            </a:r>
          </a:p>
          <a:p>
            <a:pPr marL="914400" lvl="1" indent="-457200">
              <a:buFont typeface="+mj-lt"/>
              <a:buAutoNum type="arabicPeriod"/>
            </a:pPr>
            <a:r>
              <a:rPr lang="en-US" dirty="0"/>
              <a:t>Securely transport the evidence to a protected storage facility.</a:t>
            </a:r>
          </a:p>
          <a:p>
            <a:pPr marL="914400" lvl="1" indent="-457200">
              <a:buFont typeface="+mj-lt"/>
              <a:buAutoNum type="arabicPeriod"/>
            </a:pPr>
            <a:r>
              <a:rPr lang="en-US" dirty="0"/>
              <a:t>Obtain a signature from the person who accepts the evidence at this storage facility.</a:t>
            </a:r>
          </a:p>
          <a:p>
            <a:pPr marL="914400" lvl="1" indent="-457200">
              <a:buFont typeface="+mj-lt"/>
              <a:buAutoNum type="arabicPeriod"/>
            </a:pPr>
            <a:r>
              <a:rPr lang="en-US" dirty="0"/>
              <a:t>Provide controls to prevent access to and compromise of the evidence while it is being stored.</a:t>
            </a:r>
          </a:p>
          <a:p>
            <a:pPr marL="914400" lvl="1" indent="-457200">
              <a:buFont typeface="+mj-lt"/>
              <a:buAutoNum type="arabicPeriod"/>
            </a:pPr>
            <a:r>
              <a:rPr lang="en-US" dirty="0"/>
              <a:t>Securely transport the evidence to court for proceedings.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273708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Chain of Custody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dirty="0"/>
              <a:t>Never analyze the seized evidence directly. </a:t>
            </a:r>
          </a:p>
          <a:p>
            <a:endParaRPr lang="en-US" sz="2400" dirty="0"/>
          </a:p>
          <a:p>
            <a:r>
              <a:rPr lang="en-US" sz="2400" dirty="0"/>
              <a:t>The original evidence must be secured and protected with a chain of custody. </a:t>
            </a:r>
          </a:p>
          <a:p>
            <a:endParaRPr lang="en-US" sz="2400" dirty="0"/>
          </a:p>
          <a:p>
            <a:r>
              <a:rPr lang="en-US" sz="2400" dirty="0"/>
              <a:t>It should never be subjected to a forensic examination because of the fragile nature of digital evidence. </a:t>
            </a:r>
          </a:p>
          <a:p>
            <a:endParaRPr lang="en-US" sz="2400" dirty="0"/>
          </a:p>
          <a:p>
            <a:r>
              <a:rPr lang="en-US" sz="2400" dirty="0"/>
              <a:t>A forensic copy can be examined and, if something goes wrong, discarded, and the copy process can be repeated. </a:t>
            </a:r>
          </a:p>
          <a:p>
            <a:endParaRPr lang="en-US" sz="2400" dirty="0"/>
          </a:p>
          <a:p>
            <a:r>
              <a:rPr lang="en-US" sz="2400" dirty="0"/>
              <a:t>A good forensics process will prove that the forensic copy is identical to the original (hashed copy) at the start and at the end of the examination. </a:t>
            </a:r>
          </a:p>
          <a:p>
            <a:endParaRPr lang="en-US" sz="2400" dirty="0"/>
          </a:p>
          <a:p>
            <a:r>
              <a:rPr lang="en-US" sz="2400" dirty="0"/>
              <a:t>Investigators usually make multiple forensic copies and perform their analysis in parallel on the multiple copies.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319788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Timelines of Sequence of Events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Digital forensic investigations begin with a scope, a charge of what is of interest to be investigated. </a:t>
            </a:r>
          </a:p>
          <a:p>
            <a:endParaRPr lang="en-US" dirty="0"/>
          </a:p>
          <a:p>
            <a:r>
              <a:rPr lang="en-US" dirty="0"/>
              <a:t>Once a scope is defined, it inevitably includes a time element, typically something in the order of the following: between a beginning date and time and ending date and time.</a:t>
            </a:r>
          </a:p>
          <a:p>
            <a:endParaRPr lang="en-US" dirty="0"/>
          </a:p>
          <a:p>
            <a:r>
              <a:rPr lang="en-US" dirty="0"/>
              <a:t>It is common to produce a timeline of specific events that fall within the scope and time boundaries.</a:t>
            </a:r>
          </a:p>
          <a:p>
            <a:endParaRPr lang="en-US" dirty="0"/>
          </a:p>
          <a:p>
            <a:r>
              <a:rPr lang="en-US" dirty="0"/>
              <a:t>Building a </a:t>
            </a:r>
            <a:r>
              <a:rPr lang="en-US" i="1" dirty="0"/>
              <a:t>timeline</a:t>
            </a:r>
            <a:r>
              <a:rPr lang="en-US" dirty="0"/>
              <a:t> of activities from multiple perspectives can provide a lot of useful information.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57708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Timestamps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i="1" dirty="0"/>
              <a:t>Timestamps</a:t>
            </a:r>
            <a:r>
              <a:rPr lang="en-US" dirty="0"/>
              <a:t> are metadata entries associated with artifacts in a computer system. </a:t>
            </a:r>
          </a:p>
          <a:p>
            <a:endParaRPr lang="en-US" dirty="0"/>
          </a:p>
          <a:p>
            <a:r>
              <a:rPr lang="en-US" dirty="0"/>
              <a:t>While a log entry may have a timestamp, some items can have multiple timestamps, stored in multiple locations.</a:t>
            </a:r>
          </a:p>
          <a:p>
            <a:endParaRPr lang="en-US" dirty="0"/>
          </a:p>
          <a:p>
            <a:r>
              <a:rPr lang="en-US" dirty="0"/>
              <a:t>This is important to forensic investigations because timestamps can be changed on systems, and this can lead to erroneous conclusions. </a:t>
            </a:r>
          </a:p>
          <a:p>
            <a:endParaRPr lang="en-US" dirty="0"/>
          </a:p>
          <a:p>
            <a:r>
              <a:rPr lang="en-US" dirty="0"/>
              <a:t>Tampering with timestamps is challenging given that most tools do not handle all timestamps in the same way, which can lead to evidence of tampering.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206612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Timestamps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Time is measured differently in Linux and Windows. </a:t>
            </a:r>
          </a:p>
          <a:p>
            <a:pPr lvl="1"/>
            <a:r>
              <a:rPr lang="en-US" dirty="0"/>
              <a:t>Linux uses the concept of Epoch time—the number of seconds that have elapsed since January 1, 1970 (midnight UTC/GMT), not counting leap seconds.</a:t>
            </a:r>
          </a:p>
          <a:p>
            <a:pPr lvl="1"/>
            <a:r>
              <a:rPr lang="en-US" dirty="0"/>
              <a:t>Microsoft Windows uses a 64-bit value that represents the elapsed time since 12:00 A.M. January 1, 1601 Coordinated Universal Time (UTC), with a resolution of 100-nanosecond intervals.</a:t>
            </a:r>
          </a:p>
          <a:p>
            <a:endParaRPr lang="en-US" dirty="0"/>
          </a:p>
          <a:p>
            <a:r>
              <a:rPr lang="en-US" dirty="0"/>
              <a:t>Note that both systems use UTC as a base, and most storage of time elements is done in UTC, with conversions to local time happening upon reading a value.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6753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30 (Domain 4.5)</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752600"/>
            <a:ext cx="8229600" cy="457200"/>
          </a:xfrm>
        </p:spPr>
        <p:txBody>
          <a:bodyPr>
            <a:normAutofit/>
          </a:bodyPr>
          <a:lstStyle/>
          <a:p>
            <a:r>
              <a:rPr lang="en-US" sz="2400" dirty="0"/>
              <a:t>Explain the key aspects of digital forensics.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9C565CE2-51C8-387A-657C-3F9E62F2E420}"/>
              </a:ext>
            </a:extLst>
          </p:cNvPr>
          <p:cNvSpPr txBox="1">
            <a:spLocks/>
          </p:cNvSpPr>
          <p:nvPr/>
        </p:nvSpPr>
        <p:spPr bwMode="auto">
          <a:xfrm>
            <a:off x="838200" y="2171128"/>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00" b="1" dirty="0"/>
              <a:t>Documentation/evidence</a:t>
            </a:r>
          </a:p>
          <a:p>
            <a:pPr lvl="1"/>
            <a:r>
              <a:rPr lang="en-US" sz="1900" dirty="0"/>
              <a:t>Legal hold</a:t>
            </a:r>
          </a:p>
          <a:p>
            <a:pPr lvl="1"/>
            <a:r>
              <a:rPr lang="en-US" sz="1900" dirty="0"/>
              <a:t>Video</a:t>
            </a:r>
          </a:p>
          <a:p>
            <a:pPr lvl="1"/>
            <a:r>
              <a:rPr lang="en-US" sz="1900" dirty="0"/>
              <a:t>Admissibility</a:t>
            </a:r>
          </a:p>
          <a:p>
            <a:pPr lvl="1"/>
            <a:r>
              <a:rPr lang="en-US" sz="1900" dirty="0"/>
              <a:t>Chain of custody</a:t>
            </a:r>
          </a:p>
          <a:p>
            <a:pPr lvl="1"/>
            <a:r>
              <a:rPr lang="en-US" sz="1900" dirty="0"/>
              <a:t>Timelines of sequences of events</a:t>
            </a:r>
          </a:p>
          <a:p>
            <a:pPr lvl="1"/>
            <a:r>
              <a:rPr lang="en-US" sz="1900" dirty="0"/>
              <a:t>Time stamps</a:t>
            </a:r>
          </a:p>
          <a:p>
            <a:pPr lvl="1"/>
            <a:r>
              <a:rPr lang="en-US" sz="1900" dirty="0"/>
              <a:t>Time offset</a:t>
            </a:r>
          </a:p>
          <a:p>
            <a:pPr lvl="1"/>
            <a:r>
              <a:rPr lang="en-US" sz="1900" dirty="0"/>
              <a:t>Tags</a:t>
            </a:r>
          </a:p>
          <a:p>
            <a:pPr lvl="1"/>
            <a:r>
              <a:rPr lang="en-US" sz="1900" dirty="0"/>
              <a:t>Reports</a:t>
            </a:r>
          </a:p>
          <a:p>
            <a:pPr lvl="1"/>
            <a:r>
              <a:rPr lang="en-US" sz="1900" dirty="0"/>
              <a:t>Event logs</a:t>
            </a:r>
          </a:p>
          <a:p>
            <a:pPr lvl="1"/>
            <a:r>
              <a:rPr lang="en-US" sz="1900" dirty="0"/>
              <a:t>Interviews</a:t>
            </a:r>
          </a:p>
          <a:p>
            <a:endParaRPr lang="en-US" dirty="0"/>
          </a:p>
        </p:txBody>
      </p:sp>
      <p:sp>
        <p:nvSpPr>
          <p:cNvPr id="3" name="Content Placeholder 6">
            <a:extLst>
              <a:ext uri="{FF2B5EF4-FFF2-40B4-BE49-F238E27FC236}">
                <a16:creationId xmlns:a16="http://schemas.microsoft.com/office/drawing/2014/main" id="{3E58201F-6F51-8700-79B8-1626E203B40A}"/>
              </a:ext>
            </a:extLst>
          </p:cNvPr>
          <p:cNvSpPr txBox="1">
            <a:spLocks/>
          </p:cNvSpPr>
          <p:nvPr/>
        </p:nvSpPr>
        <p:spPr>
          <a:xfrm>
            <a:off x="4867656" y="2209800"/>
            <a:ext cx="4038600" cy="452596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00" b="1" dirty="0">
                <a:latin typeface="Arial" panose="020B0604020202020204" pitchFamily="34" charset="0"/>
                <a:cs typeface="Arial" panose="020B0604020202020204" pitchFamily="34" charset="0"/>
              </a:rPr>
              <a:t>Acquisitions</a:t>
            </a:r>
          </a:p>
          <a:p>
            <a:pPr lvl="1"/>
            <a:r>
              <a:rPr lang="en-US" sz="1900" dirty="0">
                <a:latin typeface="Arial" panose="020B0604020202020204" pitchFamily="34" charset="0"/>
                <a:cs typeface="Arial" panose="020B0604020202020204" pitchFamily="34" charset="0"/>
              </a:rPr>
              <a:t>Order of volatility</a:t>
            </a:r>
          </a:p>
          <a:p>
            <a:pPr lvl="1"/>
            <a:r>
              <a:rPr lang="en-US" sz="1900" dirty="0">
                <a:latin typeface="Arial" panose="020B0604020202020204" pitchFamily="34" charset="0"/>
                <a:cs typeface="Arial" panose="020B0604020202020204" pitchFamily="34" charset="0"/>
              </a:rPr>
              <a:t>Disk</a:t>
            </a:r>
          </a:p>
          <a:p>
            <a:pPr lvl="1"/>
            <a:r>
              <a:rPr lang="en-US" sz="1900" dirty="0">
                <a:latin typeface="Arial" panose="020B0604020202020204" pitchFamily="34" charset="0"/>
                <a:cs typeface="Arial" panose="020B0604020202020204" pitchFamily="34" charset="0"/>
              </a:rPr>
              <a:t>Random-access memory (RAM)</a:t>
            </a:r>
          </a:p>
          <a:p>
            <a:pPr lvl="1"/>
            <a:r>
              <a:rPr lang="en-US" sz="1900" dirty="0">
                <a:latin typeface="Arial" panose="020B0604020202020204" pitchFamily="34" charset="0"/>
                <a:cs typeface="Arial" panose="020B0604020202020204" pitchFamily="34" charset="0"/>
              </a:rPr>
              <a:t>SWAP/PAGEFILE</a:t>
            </a:r>
          </a:p>
          <a:p>
            <a:pPr lvl="1"/>
            <a:r>
              <a:rPr lang="en-US" sz="1900" dirty="0">
                <a:latin typeface="Arial" panose="020B0604020202020204" pitchFamily="34" charset="0"/>
                <a:cs typeface="Arial" panose="020B0604020202020204" pitchFamily="34" charset="0"/>
              </a:rPr>
              <a:t>OS</a:t>
            </a:r>
          </a:p>
          <a:p>
            <a:pPr lvl="1"/>
            <a:r>
              <a:rPr lang="en-US" sz="1900" dirty="0">
                <a:latin typeface="Arial" panose="020B0604020202020204" pitchFamily="34" charset="0"/>
                <a:cs typeface="Arial" panose="020B0604020202020204" pitchFamily="34" charset="0"/>
              </a:rPr>
              <a:t>Device</a:t>
            </a:r>
          </a:p>
          <a:p>
            <a:pPr lvl="1"/>
            <a:r>
              <a:rPr lang="en-US" sz="1900" dirty="0">
                <a:latin typeface="Arial" panose="020B0604020202020204" pitchFamily="34" charset="0"/>
                <a:cs typeface="Arial" panose="020B0604020202020204" pitchFamily="34" charset="0"/>
              </a:rPr>
              <a:t>Firmware</a:t>
            </a:r>
          </a:p>
          <a:p>
            <a:pPr lvl="1"/>
            <a:r>
              <a:rPr lang="en-US" sz="1900" dirty="0">
                <a:latin typeface="Arial" panose="020B0604020202020204" pitchFamily="34" charset="0"/>
                <a:cs typeface="Arial" panose="020B0604020202020204" pitchFamily="34" charset="0"/>
              </a:rPr>
              <a:t>Snapshot</a:t>
            </a:r>
          </a:p>
          <a:p>
            <a:pPr lvl="1"/>
            <a:r>
              <a:rPr lang="en-US" sz="1900" dirty="0">
                <a:latin typeface="Arial" panose="020B0604020202020204" pitchFamily="34" charset="0"/>
                <a:cs typeface="Arial" panose="020B0604020202020204" pitchFamily="34" charset="0"/>
              </a:rPr>
              <a:t>Cache</a:t>
            </a:r>
          </a:p>
          <a:p>
            <a:pPr lvl="1"/>
            <a:r>
              <a:rPr lang="en-US" sz="1900" dirty="0">
                <a:latin typeface="Arial" panose="020B0604020202020204" pitchFamily="34" charset="0"/>
                <a:cs typeface="Arial" panose="020B0604020202020204" pitchFamily="34" charset="0"/>
              </a:rPr>
              <a:t>Network</a:t>
            </a:r>
          </a:p>
          <a:p>
            <a:pPr lvl="1"/>
            <a:r>
              <a:rPr lang="en-US" sz="1900" dirty="0">
                <a:latin typeface="Arial" panose="020B0604020202020204" pitchFamily="34" charset="0"/>
                <a:cs typeface="Arial" panose="020B0604020202020204" pitchFamily="34" charset="0"/>
              </a:rPr>
              <a:t>Artifacts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Time Offset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Record </a:t>
            </a:r>
            <a:r>
              <a:rPr lang="en-US" i="1" dirty="0"/>
              <a:t>time offset </a:t>
            </a:r>
            <a:r>
              <a:rPr lang="en-US" dirty="0"/>
              <a:t>is the difference in time between the system clock and the actual time. </a:t>
            </a:r>
          </a:p>
          <a:p>
            <a:endParaRPr lang="en-US" dirty="0"/>
          </a:p>
          <a:p>
            <a:r>
              <a:rPr lang="en-US" dirty="0"/>
              <a:t>Computers keep their own internal time, but to minimize record time offset, most computers sync their time over the Internet with an official time source. </a:t>
            </a:r>
          </a:p>
          <a:p>
            <a:endParaRPr lang="en-US" dirty="0"/>
          </a:p>
          <a:p>
            <a:r>
              <a:rPr lang="en-US" dirty="0"/>
              <a:t>Files and events logged on a computer will have timestamp markings that are based on the clock time on the machine itself.</a:t>
            </a:r>
          </a:p>
          <a:p>
            <a:endParaRPr lang="en-US" dirty="0"/>
          </a:p>
          <a:p>
            <a:r>
              <a:rPr lang="en-US" dirty="0"/>
              <a:t>When collecting forensic data, it is vitally important to collect the record time offset so that local variations in time can be corrected.</a:t>
            </a:r>
          </a:p>
          <a:p>
            <a:endParaRPr lang="en-US" dirty="0"/>
          </a:p>
          <a:p>
            <a:r>
              <a:rPr lang="en-US" dirty="0"/>
              <a:t>Another form of time offset is the difference between local time zones and UTC.</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106393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Tags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fontScale="77500" lnSpcReduction="20000"/>
          </a:bodyPr>
          <a:lstStyle/>
          <a:p>
            <a:r>
              <a:rPr lang="en-US" dirty="0"/>
              <a:t>As previously discussed, a chain-of-custody document records all accesses to evidence from time of collection until destruction. </a:t>
            </a:r>
          </a:p>
          <a:p>
            <a:endParaRPr lang="en-US" dirty="0"/>
          </a:p>
          <a:p>
            <a:r>
              <a:rPr lang="en-US" dirty="0"/>
              <a:t>But how does one refer to a specific piece of evidence, especially if it is hardware containing data, such as a USB drive? </a:t>
            </a:r>
          </a:p>
          <a:p>
            <a:endParaRPr lang="en-US" dirty="0"/>
          </a:p>
          <a:p>
            <a:r>
              <a:rPr lang="en-US" dirty="0"/>
              <a:t>This is done though </a:t>
            </a:r>
            <a:r>
              <a:rPr lang="en-US" i="1" dirty="0"/>
              <a:t>tags</a:t>
            </a:r>
            <a:r>
              <a:rPr lang="en-US" dirty="0"/>
              <a:t>. </a:t>
            </a:r>
          </a:p>
          <a:p>
            <a:pPr lvl="1"/>
            <a:r>
              <a:rPr lang="en-US" dirty="0"/>
              <a:t>Physical serialized tags are attached to each item, and the tag number is used to identify a specific item. </a:t>
            </a:r>
          </a:p>
          <a:p>
            <a:endParaRPr lang="en-US" dirty="0"/>
          </a:p>
          <a:p>
            <a:r>
              <a:rPr lang="en-US" dirty="0"/>
              <a:t>Frequently the items are then stored in anti-static bags to protect them from damage.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4132343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Reports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i="1" dirty="0"/>
              <a:t>Reports</a:t>
            </a:r>
            <a:r>
              <a:rPr lang="en-US" dirty="0"/>
              <a:t> are the official descriptions of the forensic data. </a:t>
            </a:r>
          </a:p>
          <a:p>
            <a:endParaRPr lang="en-US" dirty="0"/>
          </a:p>
          <a:p>
            <a:r>
              <a:rPr lang="en-US" dirty="0"/>
              <a:t>Reports can have a variety of elements—from pure descriptive information, such as machine/device identifiers (make, model and serial number), to information on the data, including size and hash values.</a:t>
            </a:r>
          </a:p>
          <a:p>
            <a:endParaRPr lang="en-US" dirty="0"/>
          </a:p>
          <a:p>
            <a:r>
              <a:rPr lang="en-US" dirty="0"/>
              <a:t>Reports can also have specific elements that are derived from this information, such as a timeline, an analysis of keywords, specific artifacts, and present or missing items.</a:t>
            </a:r>
          </a:p>
          <a:p>
            <a:endParaRPr lang="en-US" dirty="0"/>
          </a:p>
          <a:p>
            <a:r>
              <a:rPr lang="en-US" dirty="0"/>
              <a:t>An expert can opine on what these elements mean or can mean with respect to the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1380397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Event Logs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You should minimize the scope of logging so that when you have to search logs, the event you are interested in stands out without being hidden in a sea of irrelevant log items.</a:t>
            </a:r>
          </a:p>
          <a:p>
            <a:endParaRPr lang="en-US" sz="2400" dirty="0"/>
          </a:p>
          <a:p>
            <a:r>
              <a:rPr lang="en-US" sz="2400" dirty="0"/>
              <a:t>A log file exists to provide information. </a:t>
            </a:r>
          </a:p>
          <a:p>
            <a:endParaRPr lang="en-US" sz="2400" dirty="0"/>
          </a:p>
          <a:p>
            <a:r>
              <a:rPr lang="en-US" sz="2400" dirty="0"/>
              <a:t>When you have an idea of what information, you will want to be able to examine, you can make an active logging plan that ensures the information is logged when it occurs, and if at all possible, in a location that prevents alteration. </a:t>
            </a:r>
          </a:p>
          <a:p>
            <a:endParaRPr lang="en-US" sz="2400" dirty="0"/>
          </a:p>
          <a:p>
            <a:r>
              <a:rPr lang="en-US" sz="2400" dirty="0"/>
              <a:t>Active logging is determined during preparation, and when it comes time for recovery, the advance planning pays off in the production of evidence.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377882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Interviews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Witness credibility is extremely important.</a:t>
            </a:r>
          </a:p>
          <a:p>
            <a:endParaRPr lang="en-US" dirty="0"/>
          </a:p>
          <a:p>
            <a:r>
              <a:rPr lang="en-US" dirty="0"/>
              <a:t>Witness preparation can be critical in a case, even for technical experts.</a:t>
            </a:r>
          </a:p>
          <a:p>
            <a:endParaRPr lang="en-US" dirty="0"/>
          </a:p>
          <a:p>
            <a:r>
              <a:rPr lang="en-US" dirty="0"/>
              <a:t>It is important to get witness testimony and collect that data as early as possible.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538648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Acquisition</a:t>
            </a:r>
            <a:endParaRPr lang="en-US" sz="3600" b="1" dirty="0">
              <a:latin typeface="Arial" charset="0"/>
              <a:cs typeface="Arial" charset="0"/>
            </a:endParaRPr>
          </a:p>
        </p:txBody>
      </p:sp>
      <p:sp>
        <p:nvSpPr>
          <p:cNvPr id="4" name="Rectangle 3"/>
          <p:cNvSpPr>
            <a:spLocks noGrp="1" noChangeArrowheads="1"/>
          </p:cNvSpPr>
          <p:nvPr>
            <p:ph idx="1"/>
          </p:nvPr>
        </p:nvSpPr>
        <p:spPr>
          <a:xfrm>
            <a:off x="101600" y="1752600"/>
            <a:ext cx="8763000" cy="5105400"/>
          </a:xfrm>
        </p:spPr>
        <p:txBody>
          <a:bodyPr>
            <a:normAutofit fontScale="92500"/>
          </a:bodyPr>
          <a:lstStyle/>
          <a:p>
            <a:r>
              <a:rPr lang="en-US" sz="2400" i="1" dirty="0"/>
              <a:t>Acquisition</a:t>
            </a:r>
            <a:r>
              <a:rPr lang="en-US" sz="2400" dirty="0"/>
              <a:t> refers to the collection of information that may be evidence in an investigation. </a:t>
            </a:r>
          </a:p>
          <a:p>
            <a:endParaRPr lang="en-US" sz="2400" dirty="0"/>
          </a:p>
          <a:p>
            <a:r>
              <a:rPr lang="en-US" sz="2400" dirty="0"/>
              <a:t>Evidence consists of the documents, verbal statements, and material objects admissible in a court of law.</a:t>
            </a:r>
          </a:p>
          <a:p>
            <a:endParaRPr lang="en-US" sz="2400" dirty="0"/>
          </a:p>
          <a:p>
            <a:r>
              <a:rPr lang="en-US" sz="2400" dirty="0"/>
              <a:t>Evidence is critical to convincing management, juries, judges, or other authorities that a particular event has occurred.</a:t>
            </a:r>
          </a:p>
          <a:p>
            <a:endParaRPr lang="en-US" sz="2400" dirty="0"/>
          </a:p>
          <a:p>
            <a:r>
              <a:rPr lang="en-US" sz="2400" dirty="0"/>
              <a:t>It is vitally important to document all the steps taken in the collection of evidence, as these may be challenged in court and the processes followed as evidenced by the documentation will be all that can be used to demonstrate the veracity of the processes.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671094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Acquisition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The steps involved in acquisition are important, as the consequences of the failure to follow proper procedures may not be immediately apparent and may not be repairable after the fact.</a:t>
            </a:r>
          </a:p>
          <a:p>
            <a:endParaRPr lang="en-US" dirty="0"/>
          </a:p>
          <a:p>
            <a:r>
              <a:rPr lang="en-US" dirty="0"/>
              <a:t>The collection, storage, and submission of evidence is challenging, but it is even more challenging when computers are used because the people involved may not be technically educated and thus may not fully understand what has happened. </a:t>
            </a:r>
          </a:p>
          <a:p>
            <a:endParaRPr lang="en-US" dirty="0"/>
          </a:p>
          <a:p>
            <a:r>
              <a:rPr lang="en-US" dirty="0"/>
              <a:t>Computer evidence presents yet more challenges.</a:t>
            </a:r>
          </a:p>
          <a:p>
            <a:endParaRPr lang="en-US" dirty="0"/>
          </a:p>
          <a:p>
            <a:r>
              <a:rPr lang="en-US" dirty="0"/>
              <a:t>This is often of concern to auditors, because good auditing techniques recommend accessing the original data or a version as close as possible to the original data. </a:t>
            </a:r>
          </a:p>
          <a:p>
            <a:endParaRPr lang="en-US" dirty="0"/>
          </a:p>
          <a:p>
            <a:r>
              <a:rPr lang="en-US" dirty="0"/>
              <a:t>What’s more, any filtering, if necessary, should not change the meaning of the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359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Order of Volatility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There are many sources of data in a computer system, and if the machine is running, some of these sources are volatile. </a:t>
            </a:r>
          </a:p>
          <a:p>
            <a:endParaRPr lang="en-US" dirty="0"/>
          </a:p>
          <a:p>
            <a:r>
              <a:rPr lang="en-US" dirty="0"/>
              <a:t>These elements tend to change at different rates, and you should pay attention to the order of volatility, or lifetime of the data.</a:t>
            </a:r>
          </a:p>
          <a:p>
            <a:endParaRPr lang="en-US" dirty="0"/>
          </a:p>
          <a:p>
            <a:r>
              <a:rPr lang="en-US" dirty="0"/>
              <a:t>Prioritize the collection of data to ensure you to don’t lose valuable forensic evidence.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395508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Order of Volatility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The order of volatility of digital information in a system:</a:t>
            </a:r>
          </a:p>
          <a:p>
            <a:pPr marL="914400" lvl="1" indent="-457200">
              <a:buFont typeface="+mj-lt"/>
              <a:buAutoNum type="arabicPeriod"/>
            </a:pPr>
            <a:r>
              <a:rPr lang="en-US" dirty="0"/>
              <a:t>CPU, cache, and register contents (collect first)</a:t>
            </a:r>
          </a:p>
          <a:p>
            <a:pPr marL="914400" lvl="1" indent="-457200">
              <a:buFont typeface="+mj-lt"/>
              <a:buAutoNum type="arabicPeriod"/>
            </a:pPr>
            <a:r>
              <a:rPr lang="en-US" dirty="0"/>
              <a:t>Routing tables, ARP cache, process tables, kernel statistics</a:t>
            </a:r>
          </a:p>
          <a:p>
            <a:pPr marL="914400" lvl="1" indent="-457200">
              <a:buFont typeface="+mj-lt"/>
              <a:buAutoNum type="arabicPeriod"/>
            </a:pPr>
            <a:r>
              <a:rPr lang="en-US" dirty="0"/>
              <a:t>Live network connections and data flows</a:t>
            </a:r>
          </a:p>
          <a:p>
            <a:pPr marL="914400" lvl="1" indent="-457200">
              <a:buFont typeface="+mj-lt"/>
              <a:buAutoNum type="arabicPeriod"/>
            </a:pPr>
            <a:r>
              <a:rPr lang="en-US" dirty="0"/>
              <a:t>Memory (RAM)</a:t>
            </a:r>
          </a:p>
          <a:p>
            <a:pPr marL="914400" lvl="1" indent="-457200">
              <a:buFont typeface="+mj-lt"/>
              <a:buAutoNum type="arabicPeriod"/>
            </a:pPr>
            <a:r>
              <a:rPr lang="en-US" dirty="0"/>
              <a:t>Temporary file system/swap space</a:t>
            </a:r>
          </a:p>
          <a:p>
            <a:pPr marL="914400" lvl="1" indent="-457200">
              <a:buFont typeface="+mj-lt"/>
              <a:buAutoNum type="arabicPeriod"/>
            </a:pPr>
            <a:r>
              <a:rPr lang="en-US" dirty="0"/>
              <a:t>Data on hard disk</a:t>
            </a:r>
          </a:p>
          <a:p>
            <a:pPr marL="914400" lvl="1" indent="-457200">
              <a:buFont typeface="+mj-lt"/>
              <a:buAutoNum type="arabicPeriod"/>
            </a:pPr>
            <a:r>
              <a:rPr lang="en-US" dirty="0"/>
              <a:t>Remotely logged data</a:t>
            </a:r>
          </a:p>
          <a:p>
            <a:pPr marL="914400" lvl="1" indent="-457200">
              <a:buFont typeface="+mj-lt"/>
              <a:buAutoNum type="arabicPeriod"/>
            </a:pPr>
            <a:r>
              <a:rPr lang="en-US" dirty="0"/>
              <a:t>Data stored on archival media/backups (collect last)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635770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Disk</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When collecting digital evidence, it is important to use proper techniques and tools. </a:t>
            </a:r>
          </a:p>
          <a:p>
            <a:endParaRPr lang="en-US" dirty="0"/>
          </a:p>
          <a:p>
            <a:r>
              <a:rPr lang="en-US" dirty="0"/>
              <a:t>Some of the key elements are the use of write blockers when making forensic copies, hashing and verifying hash matches, documenting handling and storage, and protecting media from environmental change factors. </a:t>
            </a:r>
          </a:p>
          <a:p>
            <a:endParaRPr lang="en-US" dirty="0"/>
          </a:p>
          <a:p>
            <a:r>
              <a:rPr lang="en-US" dirty="0"/>
              <a:t>A physical hard disk drive (HDD) will persist data longer than a solid-state drive (SSD). </a:t>
            </a:r>
          </a:p>
          <a:p>
            <a:endParaRPr lang="en-US" dirty="0"/>
          </a:p>
          <a:p>
            <a:r>
              <a:rPr lang="en-US" dirty="0"/>
              <a:t>Raw disk blocks can be recovered in some file systems long after data has been rewritten or erased, due to the nature of how the file systems manage the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317587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30 (Domain 4.5)</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752600"/>
            <a:ext cx="8229600" cy="457200"/>
          </a:xfrm>
        </p:spPr>
        <p:txBody>
          <a:bodyPr>
            <a:normAutofit/>
          </a:bodyPr>
          <a:lstStyle/>
          <a:p>
            <a:r>
              <a:rPr lang="en-US" sz="2400" dirty="0"/>
              <a:t>Explain the key aspects of digital forensics.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
        <p:nvSpPr>
          <p:cNvPr id="6" name="Content Placeholder 5">
            <a:extLst>
              <a:ext uri="{FF2B5EF4-FFF2-40B4-BE49-F238E27FC236}">
                <a16:creationId xmlns:a16="http://schemas.microsoft.com/office/drawing/2014/main" id="{D879E996-91D8-56B7-B237-44BACF9BC63C}"/>
              </a:ext>
            </a:extLst>
          </p:cNvPr>
          <p:cNvSpPr txBox="1">
            <a:spLocks/>
          </p:cNvSpPr>
          <p:nvPr/>
        </p:nvSpPr>
        <p:spPr bwMode="auto">
          <a:xfrm>
            <a:off x="838200" y="2295461"/>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b="1" dirty="0"/>
              <a:t>On-premises vs cloud</a:t>
            </a:r>
          </a:p>
          <a:p>
            <a:pPr lvl="1"/>
            <a:r>
              <a:rPr lang="en-US" sz="2600" dirty="0"/>
              <a:t>Right-to-audit clauses</a:t>
            </a:r>
          </a:p>
          <a:p>
            <a:pPr lvl="1"/>
            <a:r>
              <a:rPr lang="en-US" sz="2600" dirty="0"/>
              <a:t>Regulatory/jurisdiction</a:t>
            </a:r>
          </a:p>
          <a:p>
            <a:pPr lvl="1"/>
            <a:r>
              <a:rPr lang="en-US" sz="2600" dirty="0"/>
              <a:t>Data breach notification laws</a:t>
            </a:r>
          </a:p>
          <a:p>
            <a:r>
              <a:rPr lang="en-US" sz="2600" b="1" dirty="0"/>
              <a:t>Integrity</a:t>
            </a:r>
          </a:p>
          <a:p>
            <a:pPr lvl="1"/>
            <a:r>
              <a:rPr lang="en-US" sz="2600" dirty="0"/>
              <a:t>Hashing</a:t>
            </a:r>
          </a:p>
          <a:p>
            <a:pPr lvl="1"/>
            <a:r>
              <a:rPr lang="en-US" sz="2600" dirty="0"/>
              <a:t>Checksums</a:t>
            </a:r>
          </a:p>
          <a:p>
            <a:pPr lvl="1"/>
            <a:r>
              <a:rPr lang="en-US" sz="2600" dirty="0"/>
              <a:t>Provenance</a:t>
            </a:r>
          </a:p>
          <a:p>
            <a:r>
              <a:rPr lang="en-US" sz="2600" b="1" dirty="0"/>
              <a:t>Preservation</a:t>
            </a:r>
          </a:p>
          <a:p>
            <a:r>
              <a:rPr lang="en-US" sz="2600" b="1" dirty="0"/>
              <a:t>E-discovery</a:t>
            </a:r>
          </a:p>
          <a:p>
            <a:r>
              <a:rPr lang="en-US" sz="2600" b="1" dirty="0"/>
              <a:t>Data recovery</a:t>
            </a:r>
          </a:p>
          <a:p>
            <a:r>
              <a:rPr lang="en-US" sz="2600" b="1" dirty="0"/>
              <a:t>Non-repudiation</a:t>
            </a:r>
          </a:p>
          <a:p>
            <a:r>
              <a:rPr lang="en-US" sz="2600" b="1" dirty="0"/>
              <a:t>Strategic intelligence/counterintelligence</a:t>
            </a:r>
          </a:p>
          <a:p>
            <a:pPr marL="0" indent="0">
              <a:buFont typeface="Arial" charset="0"/>
              <a:buNone/>
            </a:pPr>
            <a:endParaRPr lang="en-US" dirty="0"/>
          </a:p>
          <a:p>
            <a:endParaRPr lang="en-US" dirty="0"/>
          </a:p>
        </p:txBody>
      </p:sp>
    </p:spTree>
    <p:extLst>
      <p:ext uri="{BB962C8B-B14F-4D97-AF65-F5344CB8AC3E}">
        <p14:creationId xmlns:p14="http://schemas.microsoft.com/office/powerpoint/2010/main" val="4184389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Random-Access Memory </a:t>
            </a:r>
            <a:br>
              <a:rPr lang="en-US" sz="4000" b="1" dirty="0"/>
            </a:br>
            <a:r>
              <a:rPr lang="en-US" sz="4000" b="1" dirty="0"/>
              <a:t>(RAM)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Random-access memory (RAM) </a:t>
            </a:r>
            <a:r>
              <a:rPr lang="en-US" dirty="0"/>
              <a:t>is the working memory of the computer that handles the current data and programs being processed by the CPU. </a:t>
            </a:r>
          </a:p>
          <a:p>
            <a:endParaRPr lang="en-US" dirty="0"/>
          </a:p>
          <a:p>
            <a:r>
              <a:rPr lang="en-US" dirty="0"/>
              <a:t>This memory, once limited to a single megabyte, now commonly consists of 4 GB or more. </a:t>
            </a:r>
          </a:p>
          <a:p>
            <a:endParaRPr lang="en-US" dirty="0"/>
          </a:p>
          <a:p>
            <a:r>
              <a:rPr lang="en-US" dirty="0"/>
              <a:t>This memory holds the current state of the system as it is processing and is continuously changing. </a:t>
            </a:r>
          </a:p>
          <a:p>
            <a:endParaRPr lang="en-US" dirty="0"/>
          </a:p>
          <a:p>
            <a:r>
              <a:rPr lang="en-US" dirty="0"/>
              <a:t>There are cases of malware that exists only in RAM, and without memory analysis and forensics, you would never see it. </a:t>
            </a:r>
          </a:p>
          <a:p>
            <a:endParaRPr lang="en-US" dirty="0"/>
          </a:p>
          <a:p>
            <a:r>
              <a:rPr lang="en-US" dirty="0"/>
              <a:t>But this information is lost forever when the system is powered down.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1556069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Swap/Pagefile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The </a:t>
            </a:r>
            <a:r>
              <a:rPr lang="en-US" sz="2400" i="1" dirty="0"/>
              <a:t>swap</a:t>
            </a:r>
            <a:r>
              <a:rPr lang="en-US" sz="2400" dirty="0"/>
              <a:t> or </a:t>
            </a:r>
            <a:r>
              <a:rPr lang="en-US" sz="2400" i="1" dirty="0"/>
              <a:t>pagefile</a:t>
            </a:r>
            <a:r>
              <a:rPr lang="en-US" sz="2400" dirty="0"/>
              <a:t> is a structure on a system’s disk to provide temporary storage for memory needs that exceed a system’s RAM capacity. </a:t>
            </a:r>
          </a:p>
          <a:p>
            <a:endParaRPr lang="en-US" sz="2400" dirty="0"/>
          </a:p>
          <a:p>
            <a:r>
              <a:rPr lang="en-US" sz="2400" dirty="0"/>
              <a:t>The operating system has provisions to manage the RAM and pagefile, keeping in RAM what is immediately needed and moving excess to the pagefile when RAM is full. </a:t>
            </a:r>
          </a:p>
          <a:p>
            <a:endParaRPr lang="en-US" sz="2400" dirty="0"/>
          </a:p>
          <a:p>
            <a:r>
              <a:rPr lang="en-US" sz="2400" dirty="0"/>
              <a:t>This causes a performance hit, and with the reasonable cost of RAM, most systems avoid this by having sufficient RAM. </a:t>
            </a:r>
          </a:p>
          <a:p>
            <a:endParaRPr lang="en-US" sz="2400" dirty="0"/>
          </a:p>
          <a:p>
            <a:r>
              <a:rPr lang="en-US" sz="2400" dirty="0"/>
              <a:t>Capturing the pagefile (pagefile.sys stored by default in C:\pagefile.sys) in a forensics investigation is important any time the RAM is captured, as it is an extension of the RAM.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3868121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Operating System (OS)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a:t>
            </a:r>
            <a:r>
              <a:rPr lang="en-US" i="1" dirty="0"/>
              <a:t>OS</a:t>
            </a:r>
            <a:r>
              <a:rPr lang="en-US" dirty="0"/>
              <a:t>, or </a:t>
            </a:r>
            <a:r>
              <a:rPr lang="en-US" i="1" dirty="0"/>
              <a:t>operating system</a:t>
            </a:r>
            <a:r>
              <a:rPr lang="en-US" dirty="0"/>
              <a:t>, is a base computer program that acts as the manager of all activity on a system. </a:t>
            </a:r>
          </a:p>
          <a:p>
            <a:endParaRPr lang="en-US" dirty="0"/>
          </a:p>
          <a:p>
            <a:r>
              <a:rPr lang="en-US" dirty="0"/>
              <a:t>The OS is the source of many forensic artifacts, most of which are created to enhance system responsiveness to user requests. </a:t>
            </a:r>
          </a:p>
          <a:p>
            <a:endParaRPr lang="en-US" dirty="0"/>
          </a:p>
          <a:p>
            <a:r>
              <a:rPr lang="en-US" dirty="0"/>
              <a:t>The two major OSs, Microsoft Windows and Linux, perform basically the same tasks: they enable applications to perform on a system.</a:t>
            </a:r>
          </a:p>
          <a:p>
            <a:endParaRPr lang="en-US" dirty="0"/>
          </a:p>
          <a:p>
            <a:r>
              <a:rPr lang="en-US" dirty="0"/>
              <a:t>How they function, what artifacts are generated, all the technical details relevant to a forensics investigation, are different and thus require separate and specialized treatment with respect to the OS.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514933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Device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sz="2800" dirty="0"/>
              <a:t>One of the most common device acquisitions is USB storage devices. </a:t>
            </a:r>
          </a:p>
          <a:p>
            <a:endParaRPr lang="en-US" sz="2800" dirty="0"/>
          </a:p>
          <a:p>
            <a:r>
              <a:rPr lang="en-US" sz="2800" dirty="0"/>
              <a:t>These devices are used to transport files between machines and are common in any case where the removal of information is suspected. </a:t>
            </a:r>
          </a:p>
          <a:p>
            <a:endParaRPr lang="en-US" sz="2800" dirty="0"/>
          </a:p>
          <a:p>
            <a:r>
              <a:rPr lang="en-US" sz="2800" dirty="0"/>
              <a:t>A number of artifacts can be tied to USB device usage on a system, including when it was connected, link files and prefetch items on the drive, and who was logged in to the machine at the time of use.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4159575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Firmware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i="1" dirty="0"/>
              <a:t>Firmware</a:t>
            </a:r>
            <a:r>
              <a:rPr lang="en-US" dirty="0"/>
              <a:t> is a set of software that is associated with a physical device. </a:t>
            </a:r>
          </a:p>
          <a:p>
            <a:endParaRPr lang="en-US" dirty="0"/>
          </a:p>
          <a:p>
            <a:r>
              <a:rPr lang="en-US" dirty="0"/>
              <a:t>Firmware exists for almost every electronic device, not just computers; for example, firmware exists for USB devices. </a:t>
            </a:r>
          </a:p>
          <a:p>
            <a:endParaRPr lang="en-US" dirty="0"/>
          </a:p>
          <a:p>
            <a:r>
              <a:rPr lang="en-US" dirty="0"/>
              <a:t>Firmware can be of interest in a forensics investigation when the malfunctioning of a device is an issue, as malware has targeted the firmware. </a:t>
            </a:r>
          </a:p>
          <a:p>
            <a:endParaRPr lang="en-US" dirty="0"/>
          </a:p>
          <a:p>
            <a:r>
              <a:rPr lang="en-US" dirty="0"/>
              <a:t>As such, it takes a very specialized set of tools and equipment to analyze the firmware, as it is not readily accessible to outside users.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1093029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Snapshot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 </a:t>
            </a:r>
            <a:r>
              <a:rPr lang="en-US" i="1" dirty="0"/>
              <a:t>snapshot</a:t>
            </a:r>
            <a:r>
              <a:rPr lang="en-US" dirty="0"/>
              <a:t>, as you can easily guess, is a picture of a particular moment in time. </a:t>
            </a:r>
          </a:p>
          <a:p>
            <a:endParaRPr lang="en-US" dirty="0"/>
          </a:p>
          <a:p>
            <a:r>
              <a:rPr lang="en-US" dirty="0"/>
              <a:t>Snapshots are common in virtual machines, providing a point in time to which the machine can be recovered. </a:t>
            </a:r>
          </a:p>
          <a:p>
            <a:endParaRPr lang="en-US" dirty="0"/>
          </a:p>
          <a:p>
            <a:r>
              <a:rPr lang="en-US" dirty="0"/>
              <a:t>Operating systems also have adopted this technology for some of their information, using point-in-time recovery to assist in fixing problems from updates or changes to the system. </a:t>
            </a:r>
          </a:p>
          <a:p>
            <a:endParaRPr lang="en-US" dirty="0"/>
          </a:p>
          <a:p>
            <a:r>
              <a:rPr lang="en-US" dirty="0"/>
              <a:t>This capturing of points in time can be useful to a forensic investigator because it allows a means of looking at specific content at an earlier point in time.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2746238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Cache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i="1" dirty="0"/>
              <a:t>Caches</a:t>
            </a:r>
            <a:r>
              <a:rPr lang="en-US" dirty="0"/>
              <a:t> are temporary storage locations for commonly used items and are designed to speed up processing. </a:t>
            </a:r>
          </a:p>
          <a:p>
            <a:endParaRPr lang="en-US" dirty="0"/>
          </a:p>
          <a:p>
            <a:r>
              <a:rPr lang="en-US" dirty="0"/>
              <a:t>Caches exist all over in computer systems and are performance-enhancing items. </a:t>
            </a:r>
          </a:p>
          <a:p>
            <a:endParaRPr lang="en-US" dirty="0"/>
          </a:p>
          <a:p>
            <a:r>
              <a:rPr lang="en-US" dirty="0"/>
              <a:t>Caches exist for files, for memory, for artifacts; they exist for fast retrieval of items that the OS expects.</a:t>
            </a:r>
          </a:p>
          <a:p>
            <a:pPr lvl="1"/>
            <a:r>
              <a:rPr lang="en-US" dirty="0"/>
              <a:t>Example: L1, L2, and L3 CPU cache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250906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Network</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An important source of information in an investigation can be the network activity associated with a device. </a:t>
            </a:r>
          </a:p>
          <a:p>
            <a:endParaRPr lang="en-US" dirty="0"/>
          </a:p>
          <a:p>
            <a:r>
              <a:rPr lang="en-US" dirty="0"/>
              <a:t>There can be a lot of useful information in the network logs associated with network infrastructure. </a:t>
            </a:r>
          </a:p>
          <a:p>
            <a:endParaRPr lang="en-US" dirty="0"/>
          </a:p>
          <a:p>
            <a:r>
              <a:rPr lang="en-US" dirty="0"/>
              <a:t>The level and breadth of this information is determined by the scope of the investigation.</a:t>
            </a:r>
          </a:p>
          <a:p>
            <a:endParaRPr lang="en-US" dirty="0"/>
          </a:p>
          <a:p>
            <a:r>
              <a:rPr lang="en-US" dirty="0"/>
              <a:t>There are many other sources of network forensic data, including firewall and IDS logs, network flow data, and event logs on key servers and services.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3739035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Artifacts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sz="2000" i="1" dirty="0"/>
              <a:t>Artifacts</a:t>
            </a:r>
            <a:r>
              <a:rPr lang="en-US" sz="2000" dirty="0"/>
              <a:t> are the key element in modern digital forensics. </a:t>
            </a:r>
          </a:p>
          <a:p>
            <a:endParaRPr lang="en-US" sz="2000" dirty="0"/>
          </a:p>
          <a:p>
            <a:r>
              <a:rPr lang="en-US" sz="2000" dirty="0"/>
              <a:t>Most of the items used to demonstrate a specific action as occurring fall into one of two categories: metadata or OS artifacts.</a:t>
            </a:r>
          </a:p>
          <a:p>
            <a:endParaRPr lang="en-US" sz="2000" dirty="0"/>
          </a:p>
          <a:p>
            <a:r>
              <a:rPr lang="en-US" sz="2000" dirty="0"/>
              <a:t>Metadata examples include registry entries, timestamps, and sizes. </a:t>
            </a:r>
          </a:p>
          <a:p>
            <a:endParaRPr lang="en-US" sz="2000" dirty="0"/>
          </a:p>
          <a:p>
            <a:r>
              <a:rPr lang="en-US" sz="2000" dirty="0"/>
              <a:t>OS artifacts include prefetch files, jump list artifacts such as most frequently used (MFU) and most recently used (MRU), shell bags, and link files.</a:t>
            </a:r>
          </a:p>
          <a:p>
            <a:endParaRPr lang="en-US" sz="2000" dirty="0"/>
          </a:p>
          <a:p>
            <a:r>
              <a:rPr lang="en-US" sz="2000" dirty="0"/>
              <a:t>The metadata artifacts are items that the OS uses to perform its duties, while most of the OS artifacts are related to improving performance.</a:t>
            </a:r>
          </a:p>
          <a:p>
            <a:endParaRPr lang="en-US" sz="2000" dirty="0"/>
          </a:p>
          <a:p>
            <a:r>
              <a:rPr lang="en-US" sz="2000" dirty="0"/>
              <a:t>Deletion of the work (a file) does not delete the associated artifacts. </a:t>
            </a:r>
          </a:p>
          <a:p>
            <a:endParaRPr lang="en-US" sz="2000" dirty="0"/>
          </a:p>
          <a:p>
            <a:r>
              <a:rPr lang="en-US" sz="2000" dirty="0"/>
              <a:t>Hence, artifacts can live on after a file is gone, leaving proof that the file existed.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624886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On-premises vs. Cloud</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cloud has become a resource for enterprise IT systems, and as such it is intimately involved in both e-discovery and forensics. </a:t>
            </a:r>
          </a:p>
          <a:p>
            <a:endParaRPr lang="en-US" dirty="0"/>
          </a:p>
          <a:p>
            <a:r>
              <a:rPr lang="en-US" dirty="0"/>
              <a:t>Having data that may or may not be directly accessed by the tools of e-discovery and forensics can complicate the needed processes. </a:t>
            </a:r>
          </a:p>
          <a:p>
            <a:endParaRPr lang="en-US" dirty="0"/>
          </a:p>
          <a:p>
            <a:r>
              <a:rPr lang="en-US" dirty="0"/>
              <a:t>An additional complication is the legal issues associated with the contracts between the organization and the cloud provider. </a:t>
            </a:r>
          </a:p>
          <a:p>
            <a:endParaRPr lang="en-US" dirty="0"/>
          </a:p>
          <a:p>
            <a:r>
              <a:rPr lang="en-US" dirty="0"/>
              <a:t>As both forensics and e-discovery are secondary processes from a business perspective, they may or may not be addressed in a standard cloud agreement.</a:t>
            </a:r>
          </a:p>
          <a:p>
            <a:endParaRPr lang="en-US" dirty="0"/>
          </a:p>
          <a:p>
            <a:r>
              <a:rPr lang="en-US" dirty="0"/>
              <a:t>The issues associated with on-premises versus cloud with respect to forensics is one dominated by access.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62794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Documentation/Evidence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Several types of evidence:</a:t>
            </a:r>
          </a:p>
          <a:p>
            <a:pPr lvl="1"/>
            <a:r>
              <a:rPr lang="en-US" b="1" u="sng" dirty="0"/>
              <a:t>Direct evidence</a:t>
            </a:r>
            <a:r>
              <a:rPr lang="en-US" dirty="0"/>
              <a:t>  Oral testimony that proves a specific fact (such as an eyewitness’s statement). The knowledge of the facts is obtained through the five senses of the witness, with no inferences or presumptions.</a:t>
            </a:r>
          </a:p>
          <a:p>
            <a:pPr lvl="1"/>
            <a:r>
              <a:rPr lang="en-US" b="1" u="sng" dirty="0"/>
              <a:t>Real evidence</a:t>
            </a:r>
            <a:r>
              <a:rPr lang="en-US" dirty="0"/>
              <a:t>  Also known as associative or physical evidence, this includes tangible objects that prove or disprove a fact. Physical evidence links the suspect to the scene of a crime.</a:t>
            </a:r>
          </a:p>
          <a:p>
            <a:pPr lvl="1"/>
            <a:r>
              <a:rPr lang="en-US" b="1" u="sng" dirty="0"/>
              <a:t>Documentary evidence</a:t>
            </a:r>
            <a:r>
              <a:rPr lang="en-US" dirty="0"/>
              <a:t>  Evidence in the form of business records, printouts, manuals, and the like. Much of the evidence relating to computer crimes is documentary evidence.</a:t>
            </a:r>
          </a:p>
          <a:p>
            <a:pPr lvl="1"/>
            <a:r>
              <a:rPr lang="en-US" b="1" u="sng" dirty="0"/>
              <a:t>Demonstrative evidence</a:t>
            </a:r>
            <a:r>
              <a:rPr lang="en-US" dirty="0"/>
              <a:t>  Used to aid the jury and can be in the form of a model, experiment, chart, and so on, offered to prove that an event occurred.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Right to Audit Clauses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i="1" dirty="0"/>
              <a:t>Audits</a:t>
            </a:r>
            <a:r>
              <a:rPr lang="en-US" dirty="0"/>
              <a:t> are the mechanism used to verify that systems are performing to their designed levels of purpose, security, and efficiency. </a:t>
            </a:r>
          </a:p>
          <a:p>
            <a:endParaRPr lang="en-US" dirty="0"/>
          </a:p>
          <a:p>
            <a:r>
              <a:rPr lang="en-US" dirty="0"/>
              <a:t>The ability to audit involves access to a system and the data. </a:t>
            </a:r>
          </a:p>
          <a:p>
            <a:endParaRPr lang="en-US" dirty="0"/>
          </a:p>
          <a:p>
            <a:r>
              <a:rPr lang="en-US" dirty="0"/>
              <a:t>When the information is stored or processed in the cloud, users need the ability to audit the cloud provider. </a:t>
            </a:r>
          </a:p>
          <a:p>
            <a:endParaRPr lang="en-US" dirty="0"/>
          </a:p>
          <a:p>
            <a:r>
              <a:rPr lang="en-US" dirty="0"/>
              <a:t>The level and scope of the audit can vary given the dynamic natures of both the cloud and the regulatory environment, but one thing does not vary. </a:t>
            </a:r>
          </a:p>
          <a:p>
            <a:endParaRPr lang="en-US" dirty="0"/>
          </a:p>
          <a:p>
            <a:r>
              <a:rPr lang="en-US" dirty="0"/>
              <a:t>The only rights the customer has are detailed in the service level agreements/contracts with the cloud provider. </a:t>
            </a:r>
          </a:p>
          <a:p>
            <a:endParaRPr lang="en-US" dirty="0"/>
          </a:p>
          <a:p>
            <a:r>
              <a:rPr lang="en-US" dirty="0"/>
              <a:t>This makes the </a:t>
            </a:r>
            <a:r>
              <a:rPr lang="en-US" i="1" dirty="0"/>
              <a:t>Right to Audit clause </a:t>
            </a:r>
            <a:r>
              <a:rPr lang="en-US" dirty="0"/>
              <a:t>a critical requirement of any service level agreement, and its specificity needs to match the operational and regulatory scope of the cloud engagement.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3342965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Regulatory/Jurisdiction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Whether on premises or in the cloud, there will be cases where regulatory or law enforcement actions raise jurisdictional issues. </a:t>
            </a:r>
          </a:p>
          <a:p>
            <a:endParaRPr lang="en-US" dirty="0"/>
          </a:p>
          <a:p>
            <a:r>
              <a:rPr lang="en-US" dirty="0"/>
              <a:t>If you have your software development data in the cloud, and the servers/storage elements are in a foreign country, whose laws will apply?</a:t>
            </a:r>
          </a:p>
          <a:p>
            <a:pPr lvl="1"/>
            <a:r>
              <a:rPr lang="en-US" dirty="0"/>
              <a:t>Data sovereignty</a:t>
            </a:r>
          </a:p>
          <a:p>
            <a:endParaRPr lang="en-US" dirty="0"/>
          </a:p>
          <a:p>
            <a:r>
              <a:rPr lang="en-US" dirty="0"/>
              <a:t>It is important to consult with the company’s legal counsel to understand the ramifications of data location with respect to forensics and subsequent data use.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3826150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Data Breach Notification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dirty="0"/>
              <a:t>Data breach notification laws are covered in detail in Chapter 35, “Privacy,” but are worthy of mention in our discussion of forensics because the discovery of a breach can occur during a forensic examination. </a:t>
            </a:r>
          </a:p>
          <a:p>
            <a:endParaRPr lang="en-US" dirty="0"/>
          </a:p>
          <a:p>
            <a:r>
              <a:rPr lang="en-US" dirty="0"/>
              <a:t>Many forensic investigations are related to the theft of intellectual property, and many times that is also a breach of data protected under privacy laws.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1698211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Integrity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Integrity</a:t>
            </a:r>
            <a:r>
              <a:rPr lang="en-US" dirty="0"/>
              <a:t> is a very important concept in security because it refers to the veracity of a data element. </a:t>
            </a:r>
          </a:p>
          <a:p>
            <a:endParaRPr lang="en-US" dirty="0"/>
          </a:p>
          <a:p>
            <a:r>
              <a:rPr lang="en-US" dirty="0"/>
              <a:t>Has there been an unauthorized change to an element, or can one trust its current value? </a:t>
            </a:r>
          </a:p>
          <a:p>
            <a:endParaRPr lang="en-US" dirty="0"/>
          </a:p>
          <a:p>
            <a:r>
              <a:rPr lang="en-US" dirty="0"/>
              <a:t>This works well as a concept, but how is this actually instantiated in a system?</a:t>
            </a:r>
          </a:p>
          <a:p>
            <a:endParaRPr lang="en-US" dirty="0"/>
          </a:p>
          <a:p>
            <a:r>
              <a:rPr lang="en-US" dirty="0"/>
              <a:t>It is done through the use of cryptographic hashes, checksums, and data provenance. </a:t>
            </a:r>
          </a:p>
          <a:p>
            <a:endParaRPr lang="en-US" dirty="0"/>
          </a:p>
          <a:p>
            <a:r>
              <a:rPr lang="en-US" dirty="0"/>
              <a:t>Managing these elements relies on other system functions, but if one can authenticate where a data element came from (provenance) and that it remains unchanged (hash value), then one can assume its integrity is intact.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1898907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Hashing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A </a:t>
            </a:r>
            <a:r>
              <a:rPr lang="en-US" i="1" dirty="0"/>
              <a:t>hashing algorithm </a:t>
            </a:r>
            <a:r>
              <a:rPr lang="en-US" dirty="0"/>
              <a:t>performs a function similar to the familiar parity bits, checksum, or cyclic redundancy check (CRC). </a:t>
            </a:r>
          </a:p>
          <a:p>
            <a:endParaRPr lang="en-US" dirty="0"/>
          </a:p>
          <a:p>
            <a:r>
              <a:rPr lang="en-US" dirty="0"/>
              <a:t>It is primarily used to prove </a:t>
            </a:r>
            <a:r>
              <a:rPr lang="en-US" b="1" dirty="0"/>
              <a:t>integrity</a:t>
            </a:r>
            <a:r>
              <a:rPr lang="en-US" dirty="0"/>
              <a:t> of data.</a:t>
            </a:r>
          </a:p>
          <a:p>
            <a:endParaRPr lang="en-US" dirty="0"/>
          </a:p>
          <a:p>
            <a:r>
              <a:rPr lang="en-US" dirty="0"/>
              <a:t>It applies mathematical operations to a data stream (or file) to calculate some number that is unique based on the information contained in the data stream (or file). </a:t>
            </a:r>
          </a:p>
          <a:p>
            <a:endParaRPr lang="en-US" dirty="0"/>
          </a:p>
          <a:p>
            <a:r>
              <a:rPr lang="en-US" dirty="0"/>
              <a:t>If a subsequent hash created on the same data stream results in a different hash value, it usually means that the data stream was changed.</a:t>
            </a:r>
          </a:p>
          <a:p>
            <a:pPr lvl="1"/>
            <a:r>
              <a:rPr lang="en-US" dirty="0"/>
              <a:t>MD series</a:t>
            </a:r>
          </a:p>
          <a:p>
            <a:pPr lvl="1"/>
            <a:r>
              <a:rPr lang="en-US" dirty="0"/>
              <a:t>SHA series</a:t>
            </a:r>
          </a:p>
          <a:p>
            <a:pPr lvl="1"/>
            <a:r>
              <a:rPr lang="en-US" dirty="0"/>
              <a:t>Other hash functions</a:t>
            </a:r>
          </a:p>
          <a:p>
            <a:endParaRPr lang="en-US" dirty="0"/>
          </a:p>
          <a:p>
            <a:pPr marL="457200" lvl="1" indent="0">
              <a:buNone/>
            </a:pPr>
            <a:r>
              <a:rPr lang="en-US" dirty="0"/>
              <a:t>* - Refer to Cryptographic Algorithms PowerPoint under Study Docs in the IA folder.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554420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Checksums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i="1" dirty="0"/>
              <a:t>Checksums</a:t>
            </a:r>
            <a:r>
              <a:rPr lang="en-US" sz="2400" dirty="0"/>
              <a:t> are mathematical algorithms that produce a check digit based on an incoming stream. </a:t>
            </a:r>
          </a:p>
          <a:p>
            <a:endParaRPr lang="en-US" sz="2400" dirty="0"/>
          </a:p>
          <a:p>
            <a:r>
              <a:rPr lang="en-US" sz="2400" dirty="0"/>
              <a:t>Designed for error testing across small data sets, they have advantages and disadvantages. </a:t>
            </a:r>
          </a:p>
          <a:p>
            <a:endParaRPr lang="en-US" sz="2400" dirty="0"/>
          </a:p>
          <a:p>
            <a:r>
              <a:rPr lang="en-US" sz="2400" dirty="0"/>
              <a:t>One advantage is that for error checking, they are fast and can detect a single-bit error. </a:t>
            </a:r>
          </a:p>
          <a:p>
            <a:endParaRPr lang="en-US" sz="2400" dirty="0"/>
          </a:p>
          <a:p>
            <a:r>
              <a:rPr lang="en-US" sz="2400" dirty="0"/>
              <a:t>A disadvantage is that they miss larger numbers of errors as a second error can cancel the effect of the first on a checksum. </a:t>
            </a:r>
          </a:p>
          <a:p>
            <a:endParaRPr lang="en-US" sz="2400" dirty="0"/>
          </a:p>
          <a:p>
            <a:r>
              <a:rPr lang="en-US" sz="2400" dirty="0"/>
              <a:t>Thus, checksums serve no real purpose in digital forensics. </a:t>
            </a:r>
          </a:p>
          <a:p>
            <a:endParaRPr lang="en-US" sz="2400" dirty="0"/>
          </a:p>
          <a:p>
            <a:r>
              <a:rPr lang="en-US" sz="2400" dirty="0"/>
              <a:t>If two checksums are different, the incoming data streams are different. If the checksums are the same, you might still have different data streams.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965101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Provenance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i="1" dirty="0"/>
              <a:t>Provenance</a:t>
            </a:r>
            <a:r>
              <a:rPr lang="en-US" dirty="0"/>
              <a:t> is a reference to the origin of data. </a:t>
            </a:r>
          </a:p>
          <a:p>
            <a:endParaRPr lang="en-US" dirty="0"/>
          </a:p>
          <a:p>
            <a:r>
              <a:rPr lang="en-US" dirty="0"/>
              <a:t>In the case of digital forensics, it is not enough to present a specific data element as “proof”; one must also show where it came from.</a:t>
            </a:r>
          </a:p>
          <a:p>
            <a:endParaRPr lang="en-US" dirty="0"/>
          </a:p>
          <a:p>
            <a:r>
              <a:rPr lang="en-US" dirty="0"/>
              <a:t>Provenance is specific, as in where on a file structure and where on a device; in most cases, there will be multiple representations, as in the file structure with respect to where a file resides and with respect to the OS (logical) and its location on a physical drive-in sectors (physical). </a:t>
            </a:r>
          </a:p>
          <a:p>
            <a:endParaRPr lang="en-US" dirty="0"/>
          </a:p>
          <a:p>
            <a:r>
              <a:rPr lang="en-US" dirty="0"/>
              <a:t>Provenance involves metadata, which can include timestamps, access control information, and a host of other data that can assist in determining which user did which action at what time with respect to the object.</a:t>
            </a:r>
          </a:p>
          <a:p>
            <a:endParaRPr lang="en-US" dirty="0"/>
          </a:p>
          <a:p>
            <a:r>
              <a:rPr lang="en-US" dirty="0"/>
              <a:t>In most cases, there is not a single location for this evidence; like the timeline, it must be constructed from several different artifacts.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275878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Preservation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Evidence must be properly acquired, identified, protected against tampering, transported, and stored.</a:t>
            </a:r>
          </a:p>
          <a:p>
            <a:endParaRPr lang="en-US" dirty="0"/>
          </a:p>
          <a:p>
            <a:r>
              <a:rPr lang="en-US" dirty="0"/>
              <a:t>One of the key elements in preservation is to ensure nothing changes as a result of data collection.</a:t>
            </a:r>
          </a:p>
          <a:p>
            <a:endParaRPr lang="en-US" dirty="0"/>
          </a:p>
          <a:p>
            <a:r>
              <a:rPr lang="en-US" dirty="0"/>
              <a:t>When making a forensic copy of a disk, always use a write blocker, as this prevents any changes on the media being imaged. </a:t>
            </a:r>
          </a:p>
          <a:p>
            <a:endParaRPr lang="en-US" dirty="0"/>
          </a:p>
          <a:p>
            <a:r>
              <a:rPr lang="en-US" dirty="0"/>
              <a:t>Digital evidence has one huge, glaring issue: it can change and not leave a record of the change.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47</a:t>
            </a:fld>
            <a:endParaRPr lang="en-US" dirty="0"/>
          </a:p>
        </p:txBody>
      </p:sp>
    </p:spTree>
    <p:extLst>
      <p:ext uri="{BB962C8B-B14F-4D97-AF65-F5344CB8AC3E}">
        <p14:creationId xmlns:p14="http://schemas.microsoft.com/office/powerpoint/2010/main" val="1979645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Preservation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There are several key steps that assist the forensic investigator in avoiding data spoilage. </a:t>
            </a:r>
          </a:p>
          <a:p>
            <a:pPr lvl="1"/>
            <a:r>
              <a:rPr lang="en-US" dirty="0"/>
              <a:t>First, when data is collected, a solid chain of custody is maintained until the case is completed and the materials are released or destroyed. </a:t>
            </a:r>
          </a:p>
          <a:p>
            <a:pPr lvl="1"/>
            <a:r>
              <a:rPr lang="en-US" dirty="0"/>
              <a:t>Second, when a forensic copy of the data is obtained, a hash is collected as well, to allow for the verification of integrity. </a:t>
            </a:r>
          </a:p>
          <a:p>
            <a:pPr lvl="1"/>
            <a:r>
              <a:rPr lang="en-US" dirty="0"/>
              <a:t>All analysis is done on forensic copies of the original data collection, not the master copy itself. </a:t>
            </a:r>
          </a:p>
          <a:p>
            <a:pPr lvl="1"/>
            <a:r>
              <a:rPr lang="en-US" dirty="0"/>
              <a:t>Also, each copy is verified before and after testing by comparing hash values to the original set to demonstrate integrity.</a:t>
            </a:r>
          </a:p>
          <a:p>
            <a:endParaRPr lang="en-US" dirty="0"/>
          </a:p>
          <a:p>
            <a:r>
              <a:rPr lang="en-US" dirty="0"/>
              <a:t>This process shows the courts two key things: process rigor to protect the integrity of the data, and traceability via hash values to demonstrate the integrity of the data and the analysis results derived from the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48</a:t>
            </a:fld>
            <a:endParaRPr lang="en-US" dirty="0"/>
          </a:p>
        </p:txBody>
      </p:sp>
    </p:spTree>
    <p:extLst>
      <p:ext uri="{BB962C8B-B14F-4D97-AF65-F5344CB8AC3E}">
        <p14:creationId xmlns:p14="http://schemas.microsoft.com/office/powerpoint/2010/main" val="3384628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E-Discovery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i="1" dirty="0"/>
              <a:t>Electronic discovery</a:t>
            </a:r>
            <a:r>
              <a:rPr lang="en-US" dirty="0"/>
              <a:t>, or </a:t>
            </a:r>
            <a:r>
              <a:rPr lang="en-US" i="1" dirty="0"/>
              <a:t>e-discovery</a:t>
            </a:r>
            <a:r>
              <a:rPr lang="en-US" dirty="0"/>
              <a:t>, is the term used for the document and data production requirements as part of legal discovery in civil litigation.</a:t>
            </a:r>
          </a:p>
          <a:p>
            <a:endParaRPr lang="en-US" dirty="0"/>
          </a:p>
          <a:p>
            <a:r>
              <a:rPr lang="en-US" dirty="0"/>
              <a:t>When a civil lawsuit is filed, under court approval, a firm can be compelled to turn over specific data from systems pursuant to the legal issue at hand.</a:t>
            </a:r>
          </a:p>
          <a:p>
            <a:endParaRPr lang="en-US" dirty="0"/>
          </a:p>
          <a:p>
            <a:r>
              <a:rPr lang="en-US" dirty="0"/>
              <a:t>Electronic information is considered to be the same as paper documents in some respects and completely different in others. </a:t>
            </a:r>
          </a:p>
          <a:p>
            <a:endParaRPr lang="en-US" dirty="0"/>
          </a:p>
          <a:p>
            <a:r>
              <a:rPr lang="en-US" dirty="0"/>
              <a:t>The evidentiary value can be identical. </a:t>
            </a:r>
          </a:p>
          <a:p>
            <a:endParaRPr lang="en-US" dirty="0"/>
          </a:p>
          <a:p>
            <a:r>
              <a:rPr lang="en-US" dirty="0"/>
              <a:t>The fragility can be substantial—electronic records can be changed without leaving a trace. </a:t>
            </a:r>
          </a:p>
          <a:p>
            <a:endParaRPr lang="en-US" dirty="0"/>
          </a:p>
          <a:p>
            <a:r>
              <a:rPr lang="en-US" dirty="0"/>
              <a:t>Electronic documents can also have metadata associated with the documents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49</a:t>
            </a:fld>
            <a:endParaRPr lang="en-US" dirty="0"/>
          </a:p>
        </p:txBody>
      </p:sp>
    </p:spTree>
    <p:extLst>
      <p:ext uri="{BB962C8B-B14F-4D97-AF65-F5344CB8AC3E}">
        <p14:creationId xmlns:p14="http://schemas.microsoft.com/office/powerpoint/2010/main" val="213429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Legal Hold</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In the U.S. legal system, legal precedent requires that potentially relevant information be preserved at the instant a party “reasonably anticipates” litigation or another type of formal dispute.</a:t>
            </a:r>
          </a:p>
          <a:p>
            <a:endParaRPr lang="en-US" dirty="0"/>
          </a:p>
          <a:p>
            <a:r>
              <a:rPr lang="en-US" dirty="0"/>
              <a:t>Once an organization is aware that it needs to preserve evidence for a court case, it must do so.</a:t>
            </a:r>
          </a:p>
          <a:p>
            <a:endParaRPr lang="en-US" dirty="0"/>
          </a:p>
          <a:p>
            <a:r>
              <a:rPr lang="en-US" dirty="0"/>
              <a:t>Once you realize your organization needs to preserve evidence, you must use a </a:t>
            </a:r>
            <a:r>
              <a:rPr lang="en-US" b="1" i="1" dirty="0"/>
              <a:t>legal hold</a:t>
            </a:r>
            <a:r>
              <a:rPr lang="en-US" dirty="0"/>
              <a:t>, or litigation hold, which is the process by which you properly preserve any and all digital evidence related to a potential case.</a:t>
            </a:r>
          </a:p>
          <a:p>
            <a:endParaRPr lang="en-US" dirty="0"/>
          </a:p>
          <a:p>
            <a:r>
              <a:rPr lang="en-US" dirty="0"/>
              <a:t>An organization is required to maintain a complete set of unaltered data, including metadata, of any and all information related to the issue causing the litigation hold.</a:t>
            </a:r>
          </a:p>
          <a:p>
            <a:endParaRPr lang="en-US" dirty="0"/>
          </a:p>
          <a:p>
            <a:r>
              <a:rPr lang="en-US" dirty="0"/>
              <a:t>Major jury awards have been decided based on failure to retain information, as failure to comply can be seen as negligence.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1859650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Recovery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Recovery in a digital forensics sense is associated with determining the relevant information for the issue at hand—simply stated, recover the evidence associated with an act.</a:t>
            </a:r>
          </a:p>
          <a:p>
            <a:endParaRPr lang="en-US" dirty="0"/>
          </a:p>
          <a:p>
            <a:r>
              <a:rPr lang="en-US" dirty="0"/>
              <a:t>But what if the act is not precisely known?</a:t>
            </a:r>
          </a:p>
          <a:p>
            <a:endParaRPr lang="en-US" dirty="0"/>
          </a:p>
          <a:p>
            <a:r>
              <a:rPr lang="en-US" dirty="0"/>
              <a:t>Since forensics software has yet to invent a “Find Evidence” button, and there is no field in any computer protocol to tell investigators this is the data they are looking for, the act of recovering the necessary information can be a significant challenge. </a:t>
            </a:r>
          </a:p>
          <a:p>
            <a:endParaRPr lang="en-US" dirty="0"/>
          </a:p>
          <a:p>
            <a:r>
              <a:rPr lang="en-US" dirty="0"/>
              <a:t>There are ways to trim the work: </a:t>
            </a:r>
          </a:p>
          <a:p>
            <a:pPr lvl="1"/>
            <a:r>
              <a:rPr lang="en-US" dirty="0"/>
              <a:t>Establishing timelines within which the suspected activity occurred </a:t>
            </a:r>
          </a:p>
          <a:p>
            <a:pPr lvl="1"/>
            <a:r>
              <a:rPr lang="en-US" dirty="0"/>
              <a:t>Identifying keywords to find strings of information that make a record relevant</a:t>
            </a:r>
          </a:p>
          <a:p>
            <a:pPr lvl="1"/>
            <a:r>
              <a:rPr lang="en-US" dirty="0"/>
              <a:t>Pinpointing specific activities that have associated logs of their occurrence.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50</a:t>
            </a:fld>
            <a:endParaRPr lang="en-US" dirty="0"/>
          </a:p>
        </p:txBody>
      </p:sp>
    </p:spTree>
    <p:extLst>
      <p:ext uri="{BB962C8B-B14F-4D97-AF65-F5344CB8AC3E}">
        <p14:creationId xmlns:p14="http://schemas.microsoft.com/office/powerpoint/2010/main" val="1542972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Nonrepudiation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sz="2400" i="1" dirty="0"/>
              <a:t>Nonrepudiation</a:t>
            </a:r>
            <a:r>
              <a:rPr lang="en-US" sz="2400" dirty="0"/>
              <a:t> is a characteristic that refers to the inability to deny an action has taken place. </a:t>
            </a:r>
          </a:p>
          <a:p>
            <a:endParaRPr lang="en-US" sz="2400" dirty="0"/>
          </a:p>
          <a:p>
            <a:r>
              <a:rPr lang="en-US" sz="2400" dirty="0"/>
              <a:t>This can be a very important issue in transactions via computers that involve money or things of value. </a:t>
            </a:r>
          </a:p>
          <a:p>
            <a:endParaRPr lang="en-US" sz="2400" dirty="0"/>
          </a:p>
          <a:p>
            <a:r>
              <a:rPr lang="en-US" sz="2400" dirty="0"/>
              <a:t>Using cryptographic elements to establish identity and credentials, along with hash values to establish integrity, the appropriate combinations can yield results that can only happen if the parties are actually involved, and the event took place.</a:t>
            </a:r>
          </a:p>
          <a:p>
            <a:endParaRPr lang="en-US" sz="2400" dirty="0"/>
          </a:p>
          <a:p>
            <a:r>
              <a:rPr lang="en-US" sz="2400" dirty="0"/>
              <a:t>Similar details can be achieved via analysis of certain activity on systems combining successful logins and subsequent activity.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51</a:t>
            </a:fld>
            <a:endParaRPr lang="en-US" dirty="0"/>
          </a:p>
        </p:txBody>
      </p:sp>
    </p:spTree>
    <p:extLst>
      <p:ext uri="{BB962C8B-B14F-4D97-AF65-F5344CB8AC3E}">
        <p14:creationId xmlns:p14="http://schemas.microsoft.com/office/powerpoint/2010/main" val="76626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Strategic Intelligence/Counterintelligence</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i="1" dirty="0"/>
              <a:t>Strategic intelligence </a:t>
            </a:r>
            <a:r>
              <a:rPr lang="en-US" dirty="0"/>
              <a:t>gathering is the use of all resources to make determinations. </a:t>
            </a:r>
          </a:p>
          <a:p>
            <a:pPr lvl="1"/>
            <a:r>
              <a:rPr lang="en-US" dirty="0"/>
              <a:t>This can make a large difference in whether or not a firm is prepared for threats. </a:t>
            </a:r>
          </a:p>
          <a:p>
            <a:endParaRPr lang="en-US" dirty="0"/>
          </a:p>
          <a:p>
            <a:r>
              <a:rPr lang="en-US" dirty="0"/>
              <a:t>The same idea fits into digital forensics. </a:t>
            </a:r>
          </a:p>
          <a:p>
            <a:endParaRPr lang="en-US" dirty="0"/>
          </a:p>
          <a:p>
            <a:r>
              <a:rPr lang="en-US" dirty="0"/>
              <a:t>Strategic intelligence can provide information that limits the scope of an investigation to a manageable level.</a:t>
            </a:r>
          </a:p>
          <a:p>
            <a:endParaRPr lang="en-US" i="1" dirty="0"/>
          </a:p>
          <a:p>
            <a:r>
              <a:rPr lang="en-US" i="1" dirty="0"/>
              <a:t>Counterintelligence gathering </a:t>
            </a:r>
            <a:r>
              <a:rPr lang="en-US" dirty="0"/>
              <a:t>is the gathering of information specifically targeting the strategic intelligence effort of another entity. </a:t>
            </a:r>
          </a:p>
          <a:p>
            <a:endParaRPr lang="en-US" dirty="0"/>
          </a:p>
          <a:p>
            <a:r>
              <a:rPr lang="en-US" dirty="0"/>
              <a:t>Knowing what people are looking at and what information they are obtaining can provide information into their motives and potential future actions.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52</a:t>
            </a:fld>
            <a:endParaRPr lang="en-US" dirty="0"/>
          </a:p>
        </p:txBody>
      </p:sp>
    </p:spTree>
    <p:extLst>
      <p:ext uri="{BB962C8B-B14F-4D97-AF65-F5344CB8AC3E}">
        <p14:creationId xmlns:p14="http://schemas.microsoft.com/office/powerpoint/2010/main" val="135978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Legal Hold</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Where does the information subject to a legal hold reside?</a:t>
            </a:r>
          </a:p>
          <a:p>
            <a:endParaRPr lang="en-US" dirty="0"/>
          </a:p>
          <a:p>
            <a:r>
              <a:rPr lang="en-US" dirty="0"/>
              <a:t>Everywhere, including e-mail, office documents (electronic and paper), network shares, mobile phones, tablets, databases—everywhere the information is shared, all copies need to be produced unaltered, even if relevant documents were created years ago. </a:t>
            </a:r>
          </a:p>
          <a:p>
            <a:endParaRPr lang="en-US" dirty="0"/>
          </a:p>
          <a:p>
            <a:r>
              <a:rPr lang="en-US" dirty="0"/>
              <a:t>Finding and managing all of this information falls under a branch of digital forensics called </a:t>
            </a:r>
            <a:r>
              <a:rPr lang="en-US" b="1" dirty="0"/>
              <a:t>e-discovery</a:t>
            </a:r>
            <a:r>
              <a:rPr lang="en-US" dirty="0"/>
              <a:t>, which deals with the identification, management, and preservation of digital information that is subject to legal hold.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353655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Video</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Videos</a:t>
            </a:r>
            <a:r>
              <a:rPr lang="en-US" dirty="0"/>
              <a:t> allow high-bandwidth data collection that can show what was connected to what, how things were laid out, desktops, and so forth. </a:t>
            </a:r>
          </a:p>
          <a:p>
            <a:endParaRPr lang="en-US" dirty="0"/>
          </a:p>
          <a:p>
            <a:r>
              <a:rPr lang="en-US" dirty="0"/>
              <a:t>A picture can be worth a thousand words, so take the time to document everything with pictures. </a:t>
            </a:r>
          </a:p>
          <a:p>
            <a:endParaRPr lang="en-US" dirty="0"/>
          </a:p>
          <a:p>
            <a:r>
              <a:rPr lang="en-US" dirty="0"/>
              <a:t>Pictures of serial numbers and network and USB connections can prove invaluable later in the forensics process. </a:t>
            </a:r>
          </a:p>
          <a:p>
            <a:endParaRPr lang="en-US" dirty="0"/>
          </a:p>
          <a:p>
            <a:r>
              <a:rPr lang="en-US" dirty="0"/>
              <a:t>Complete documentation is a must in every forensics process, and photographs can assist greatly in capturing details that would otherwise take a long time and be prone to transcription error.</a:t>
            </a:r>
          </a:p>
          <a:p>
            <a:endParaRPr lang="en-US" dirty="0"/>
          </a:p>
          <a:p>
            <a:r>
              <a:rPr lang="en-US" dirty="0"/>
              <a:t>Another source of video data is in the </a:t>
            </a:r>
            <a:r>
              <a:rPr lang="en-US" i="1" dirty="0"/>
              <a:t>closed-circuit television (CCTV) </a:t>
            </a:r>
            <a:r>
              <a:rPr lang="en-US" dirty="0"/>
              <a:t>cameras that are used for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310507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Video</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Another aspect associated with videos in today’s smartphone-dominated world, where millions of videos are captured every day and uploaded to social media sites like Twitter, Facebook, YouTube, and so on, is the legal ramifications of such evidence streams. </a:t>
            </a:r>
          </a:p>
          <a:p>
            <a:endParaRPr lang="en-US" sz="2800" dirty="0"/>
          </a:p>
          <a:p>
            <a:r>
              <a:rPr lang="en-US" sz="2800" dirty="0"/>
              <a:t>Add the ability to do AI-generated deep fakes, and the need to validate these “evidence” sources has become a real thing in digital forensics.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46127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Admissibility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sz="2800" dirty="0"/>
              <a:t>For evidence to be credible, especially if it will be used in court proceedings or in corporate disciplinary actions that could be challenged legally, it must meet three standards:</a:t>
            </a:r>
          </a:p>
          <a:p>
            <a:endParaRPr lang="en-US" sz="2800" dirty="0"/>
          </a:p>
          <a:p>
            <a:pPr lvl="1"/>
            <a:r>
              <a:rPr lang="en-US" sz="2800" b="1" dirty="0"/>
              <a:t>Sufficient evidence</a:t>
            </a:r>
            <a:r>
              <a:rPr lang="en-US" sz="2800" dirty="0"/>
              <a:t>  The evidence must be convincing or measure up without question.</a:t>
            </a:r>
          </a:p>
          <a:p>
            <a:pPr lvl="1"/>
            <a:r>
              <a:rPr lang="en-US" sz="2800" b="1" dirty="0"/>
              <a:t>Competent evidence</a:t>
            </a:r>
            <a:r>
              <a:rPr lang="en-US" sz="2800" dirty="0"/>
              <a:t>  The evidence must be legally qualified and reliable.</a:t>
            </a:r>
          </a:p>
          <a:p>
            <a:pPr lvl="1"/>
            <a:r>
              <a:rPr lang="en-US" sz="2800" b="1" dirty="0"/>
              <a:t>Relevant evidence</a:t>
            </a:r>
            <a:r>
              <a:rPr lang="en-US" sz="2800" dirty="0"/>
              <a:t>  The evidence must be material to the case or have a bearing on the matter at hand.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1116352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EFC1137-E8AB-4B6B-99D1-B376F0077FBF}"/>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8804</TotalTime>
  <Words>5200</Words>
  <Application>Microsoft Office PowerPoint</Application>
  <PresentationFormat>On-screen Show (4:3)</PresentationFormat>
  <Paragraphs>521</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Tahoma</vt:lpstr>
      <vt:lpstr>Verdana</vt:lpstr>
      <vt:lpstr>Office Theme</vt:lpstr>
      <vt:lpstr>PowerPoint Presentation</vt:lpstr>
      <vt:lpstr>Chapter 30 (Domain 4.5) Learning Objectives</vt:lpstr>
      <vt:lpstr>Chapter 30 (Domain 4.5) Learning Objectives</vt:lpstr>
      <vt:lpstr>Documentation/Evidence</vt:lpstr>
      <vt:lpstr>Legal Hold</vt:lpstr>
      <vt:lpstr>Legal Hold</vt:lpstr>
      <vt:lpstr>Video</vt:lpstr>
      <vt:lpstr>Video</vt:lpstr>
      <vt:lpstr>Admissibility</vt:lpstr>
      <vt:lpstr>Admissibility</vt:lpstr>
      <vt:lpstr>Best evidence rule</vt:lpstr>
      <vt:lpstr>Exclusionary rule</vt:lpstr>
      <vt:lpstr>Hearsay rule</vt:lpstr>
      <vt:lpstr>Chain of Custody</vt:lpstr>
      <vt:lpstr>Chain of Custody</vt:lpstr>
      <vt:lpstr>Chain of Custody</vt:lpstr>
      <vt:lpstr>Timelines of Sequence of Events</vt:lpstr>
      <vt:lpstr>Timestamps</vt:lpstr>
      <vt:lpstr>Timestamps</vt:lpstr>
      <vt:lpstr>Time Offset</vt:lpstr>
      <vt:lpstr>Tags</vt:lpstr>
      <vt:lpstr>Reports</vt:lpstr>
      <vt:lpstr>Event Logs</vt:lpstr>
      <vt:lpstr>Interviews</vt:lpstr>
      <vt:lpstr>Acquisition</vt:lpstr>
      <vt:lpstr>Acquisition</vt:lpstr>
      <vt:lpstr>Order of Volatility</vt:lpstr>
      <vt:lpstr>Order of Volatility</vt:lpstr>
      <vt:lpstr>Disk</vt:lpstr>
      <vt:lpstr>Random-Access Memory  (RAM)</vt:lpstr>
      <vt:lpstr>Swap/Pagefile</vt:lpstr>
      <vt:lpstr>Operating System (OS)</vt:lpstr>
      <vt:lpstr>Device</vt:lpstr>
      <vt:lpstr>Firmware</vt:lpstr>
      <vt:lpstr>Snapshot</vt:lpstr>
      <vt:lpstr>Cache</vt:lpstr>
      <vt:lpstr>Network</vt:lpstr>
      <vt:lpstr>Artifacts</vt:lpstr>
      <vt:lpstr>On-premises vs. Cloud</vt:lpstr>
      <vt:lpstr>Right to Audit Clauses</vt:lpstr>
      <vt:lpstr>Regulatory/Jurisdiction</vt:lpstr>
      <vt:lpstr>Data Breach Notification Laws</vt:lpstr>
      <vt:lpstr>Integrity</vt:lpstr>
      <vt:lpstr>Hashing</vt:lpstr>
      <vt:lpstr>Checksums</vt:lpstr>
      <vt:lpstr>Provenance</vt:lpstr>
      <vt:lpstr>Preservation</vt:lpstr>
      <vt:lpstr>Preservation</vt:lpstr>
      <vt:lpstr>E-Discovery</vt:lpstr>
      <vt:lpstr>Data Recovery</vt:lpstr>
      <vt:lpstr>Nonrepudiation</vt:lpstr>
      <vt:lpstr>Strategic Intelligence/Counterintelligence</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307</cp:revision>
  <dcterms:created xsi:type="dcterms:W3CDTF">2007-03-12T15:36:22Z</dcterms:created>
  <dcterms:modified xsi:type="dcterms:W3CDTF">2022-09-19T23:09:36Z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