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7"/>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a:p>
        </p:txBody>
      </p:sp>
    </p:spTree>
    <p:extLst>
      <p:ext uri="{BB962C8B-B14F-4D97-AF65-F5344CB8AC3E}">
        <p14:creationId xmlns:p14="http://schemas.microsoft.com/office/powerpoint/2010/main" val="98509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76484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31 </a:t>
            </a:r>
          </a:p>
          <a:p>
            <a:pPr algn="ctr"/>
            <a:r>
              <a:rPr lang="en-US" sz="2800" dirty="0">
                <a:latin typeface="Arial" charset="0"/>
                <a:cs typeface="Arial" charset="0"/>
              </a:rPr>
              <a:t>Security Controls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Control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u="sng" dirty="0"/>
              <a:t>Compensating</a:t>
            </a:r>
          </a:p>
          <a:p>
            <a:pPr lvl="1"/>
            <a:r>
              <a:rPr lang="en-US" dirty="0"/>
              <a:t>Used to meet a requirement when no control is available</a:t>
            </a:r>
          </a:p>
          <a:p>
            <a:pPr lvl="2"/>
            <a:r>
              <a:rPr lang="en-US" dirty="0"/>
              <a:t>Fire suppression systems</a:t>
            </a:r>
          </a:p>
          <a:p>
            <a:pPr lvl="2"/>
            <a:r>
              <a:rPr lang="en-US" dirty="0"/>
              <a:t>Quarantine by anti-malware program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a:p>
        </p:txBody>
      </p:sp>
    </p:spTree>
    <p:extLst>
      <p:ext uri="{BB962C8B-B14F-4D97-AF65-F5344CB8AC3E}">
        <p14:creationId xmlns:p14="http://schemas.microsoft.com/office/powerpoint/2010/main" val="334725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Control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4419600" cy="4830762"/>
          </a:xfrm>
        </p:spPr>
        <p:txBody>
          <a:bodyPr>
            <a:normAutofit/>
          </a:bodyPr>
          <a:lstStyle/>
          <a:p>
            <a:r>
              <a:rPr lang="en-US" u="sng" dirty="0"/>
              <a:t>Physical</a:t>
            </a:r>
          </a:p>
          <a:p>
            <a:pPr lvl="1"/>
            <a:r>
              <a:rPr lang="en-US" dirty="0"/>
              <a:t>Prevents specific physical actions from occurring</a:t>
            </a:r>
          </a:p>
          <a:p>
            <a:pPr lvl="1"/>
            <a:r>
              <a:rPr lang="en-US" dirty="0"/>
              <a:t>Mantrap</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a:p>
        </p:txBody>
      </p:sp>
      <p:pic>
        <p:nvPicPr>
          <p:cNvPr id="2" name="Picture 1">
            <a:extLst>
              <a:ext uri="{FF2B5EF4-FFF2-40B4-BE49-F238E27FC236}">
                <a16:creationId xmlns:a16="http://schemas.microsoft.com/office/drawing/2014/main" id="{07F63502-6C9E-4AD9-9F6E-9AA60A22F5C0}"/>
              </a:ext>
            </a:extLst>
          </p:cNvPr>
          <p:cNvPicPr>
            <a:picLocks noChangeAspect="1"/>
          </p:cNvPicPr>
          <p:nvPr/>
        </p:nvPicPr>
        <p:blipFill>
          <a:blip r:embed="rId2"/>
          <a:stretch>
            <a:fillRect/>
          </a:stretch>
        </p:blipFill>
        <p:spPr>
          <a:xfrm>
            <a:off x="4229100" y="1859635"/>
            <a:ext cx="4648200" cy="4496715"/>
          </a:xfrm>
          <a:prstGeom prst="rect">
            <a:avLst/>
          </a:prstGeom>
        </p:spPr>
      </p:pic>
    </p:spTree>
    <p:extLst>
      <p:ext uri="{BB962C8B-B14F-4D97-AF65-F5344CB8AC3E}">
        <p14:creationId xmlns:p14="http://schemas.microsoft.com/office/powerpoint/2010/main" val="49331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4000" b="1" dirty="0"/>
              <a:t>Control Types</a:t>
            </a:r>
            <a:endParaRPr lang="en-US" sz="40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a:p>
        </p:txBody>
      </p:sp>
      <p:pic>
        <p:nvPicPr>
          <p:cNvPr id="7" name="Picture 6">
            <a:extLst>
              <a:ext uri="{FF2B5EF4-FFF2-40B4-BE49-F238E27FC236}">
                <a16:creationId xmlns:a16="http://schemas.microsoft.com/office/drawing/2014/main" id="{7D75E060-5556-4EB7-B3B6-24AE366D3586}"/>
              </a:ext>
            </a:extLst>
          </p:cNvPr>
          <p:cNvPicPr>
            <a:picLocks noChangeAspect="1"/>
          </p:cNvPicPr>
          <p:nvPr/>
        </p:nvPicPr>
        <p:blipFill>
          <a:blip r:embed="rId2"/>
          <a:stretch>
            <a:fillRect/>
          </a:stretch>
        </p:blipFill>
        <p:spPr>
          <a:xfrm>
            <a:off x="76200" y="2274736"/>
            <a:ext cx="8991600" cy="3440264"/>
          </a:xfrm>
          <a:prstGeom prst="rect">
            <a:avLst/>
          </a:prstGeom>
        </p:spPr>
      </p:pic>
      <p:sp>
        <p:nvSpPr>
          <p:cNvPr id="2" name="TextBox 1">
            <a:extLst>
              <a:ext uri="{FF2B5EF4-FFF2-40B4-BE49-F238E27FC236}">
                <a16:creationId xmlns:a16="http://schemas.microsoft.com/office/drawing/2014/main" id="{8E462802-2612-278E-ED3A-0391F309619C}"/>
              </a:ext>
            </a:extLst>
          </p:cNvPr>
          <p:cNvSpPr txBox="1"/>
          <p:nvPr/>
        </p:nvSpPr>
        <p:spPr>
          <a:xfrm>
            <a:off x="685800" y="6019800"/>
            <a:ext cx="2733441" cy="369332"/>
          </a:xfrm>
          <a:prstGeom prst="rect">
            <a:avLst/>
          </a:prstGeom>
          <a:noFill/>
        </p:spPr>
        <p:txBody>
          <a:bodyPr wrap="none" rtlCol="0">
            <a:spAutoFit/>
          </a:bodyPr>
          <a:lstStyle/>
          <a:p>
            <a:r>
              <a:rPr lang="en-US" dirty="0"/>
              <a:t>* - Image not in book</a:t>
            </a:r>
          </a:p>
        </p:txBody>
      </p:sp>
    </p:spTree>
    <p:extLst>
      <p:ext uri="{BB962C8B-B14F-4D97-AF65-F5344CB8AC3E}">
        <p14:creationId xmlns:p14="http://schemas.microsoft.com/office/powerpoint/2010/main" val="10785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524000" y="274638"/>
            <a:ext cx="7162800" cy="1143000"/>
          </a:xfrm>
          <a:noFill/>
        </p:spPr>
        <p:txBody>
          <a:bodyPr>
            <a:normAutofit fontScale="90000"/>
          </a:bodyPr>
          <a:lstStyle/>
          <a:p>
            <a:pPr eaLnBrk="1" hangingPunct="1"/>
            <a:r>
              <a:rPr lang="en-US" b="1" dirty="0"/>
              <a:t>Chapter 31 (Domain 5.1 )</a:t>
            </a:r>
            <a:br>
              <a:rPr lang="en-US" b="1" dirty="0"/>
            </a:br>
            <a:r>
              <a:rPr lang="en-US" b="1" dirty="0"/>
              <a:t>Learning Objectives</a:t>
            </a:r>
            <a:endParaRPr lang="en-US" dirty="0">
              <a:latin typeface="Arial" charset="0"/>
              <a:cs typeface="Arial" charset="0"/>
            </a:endParaRPr>
          </a:p>
        </p:txBody>
      </p:sp>
      <p:sp>
        <p:nvSpPr>
          <p:cNvPr id="4" name="Rectangle 3"/>
          <p:cNvSpPr>
            <a:spLocks noGrp="1" noChangeArrowheads="1"/>
          </p:cNvSpPr>
          <p:nvPr>
            <p:ph idx="1"/>
          </p:nvPr>
        </p:nvSpPr>
        <p:spPr>
          <a:xfrm>
            <a:off x="457200" y="1676401"/>
            <a:ext cx="8229600" cy="533400"/>
          </a:xfrm>
        </p:spPr>
        <p:txBody>
          <a:bodyPr>
            <a:normAutofit/>
          </a:bodyPr>
          <a:lstStyle/>
          <a:p>
            <a:r>
              <a:rPr lang="en-US" sz="2400" dirty="0"/>
              <a:t>Compare and contrast various types of controls.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a:p>
        </p:txBody>
      </p:sp>
      <p:sp>
        <p:nvSpPr>
          <p:cNvPr id="2" name="Content Placeholder 5">
            <a:extLst>
              <a:ext uri="{FF2B5EF4-FFF2-40B4-BE49-F238E27FC236}">
                <a16:creationId xmlns:a16="http://schemas.microsoft.com/office/drawing/2014/main" id="{470D823B-332F-38C0-8E69-9440CF3C0CFF}"/>
              </a:ext>
            </a:extLst>
          </p:cNvPr>
          <p:cNvSpPr txBox="1">
            <a:spLocks/>
          </p:cNvSpPr>
          <p:nvPr/>
        </p:nvSpPr>
        <p:spPr bwMode="auto">
          <a:xfrm>
            <a:off x="914400" y="2415857"/>
            <a:ext cx="4038600" cy="43583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Category</a:t>
            </a:r>
          </a:p>
          <a:p>
            <a:pPr lvl="1"/>
            <a:r>
              <a:rPr lang="en-US" sz="2400" dirty="0"/>
              <a:t>Managerial</a:t>
            </a:r>
          </a:p>
          <a:p>
            <a:pPr lvl="1"/>
            <a:r>
              <a:rPr lang="en-US" sz="2400" dirty="0"/>
              <a:t>Operational</a:t>
            </a:r>
          </a:p>
          <a:p>
            <a:pPr lvl="1"/>
            <a:r>
              <a:rPr lang="en-US" sz="2400" dirty="0"/>
              <a:t>Technical</a:t>
            </a:r>
          </a:p>
          <a:p>
            <a:endParaRPr lang="en-US" dirty="0"/>
          </a:p>
        </p:txBody>
      </p:sp>
      <p:sp>
        <p:nvSpPr>
          <p:cNvPr id="3" name="Content Placeholder 6">
            <a:extLst>
              <a:ext uri="{FF2B5EF4-FFF2-40B4-BE49-F238E27FC236}">
                <a16:creationId xmlns:a16="http://schemas.microsoft.com/office/drawing/2014/main" id="{6EFFE187-E257-0A5E-6CB6-81F4BC03BB6B}"/>
              </a:ext>
            </a:extLst>
          </p:cNvPr>
          <p:cNvSpPr txBox="1">
            <a:spLocks/>
          </p:cNvSpPr>
          <p:nvPr/>
        </p:nvSpPr>
        <p:spPr>
          <a:xfrm>
            <a:off x="4751832" y="2332037"/>
            <a:ext cx="4038600" cy="452596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t>Control</a:t>
            </a:r>
            <a:r>
              <a:rPr lang="en-US" sz="2800" dirty="0"/>
              <a:t> </a:t>
            </a:r>
            <a:r>
              <a:rPr lang="en-US" sz="2800" b="1" dirty="0"/>
              <a:t>type</a:t>
            </a:r>
          </a:p>
          <a:p>
            <a:pPr lvl="1"/>
            <a:r>
              <a:rPr lang="en-US" sz="2400" dirty="0"/>
              <a:t>Preventive</a:t>
            </a:r>
          </a:p>
          <a:p>
            <a:pPr lvl="1"/>
            <a:r>
              <a:rPr lang="en-US" sz="2400" dirty="0"/>
              <a:t>Detective</a:t>
            </a:r>
          </a:p>
          <a:p>
            <a:pPr lvl="1"/>
            <a:r>
              <a:rPr lang="en-US" sz="2400" dirty="0"/>
              <a:t>Corrective</a:t>
            </a:r>
          </a:p>
          <a:p>
            <a:pPr lvl="1"/>
            <a:r>
              <a:rPr lang="en-US" sz="2400" dirty="0"/>
              <a:t>Deterrent</a:t>
            </a:r>
          </a:p>
          <a:p>
            <a:pPr lvl="1"/>
            <a:r>
              <a:rPr lang="en-US" sz="2400" dirty="0"/>
              <a:t>Compensating</a:t>
            </a:r>
          </a:p>
          <a:p>
            <a:pPr lvl="1"/>
            <a:r>
              <a:rPr lang="en-US" sz="2400" dirty="0"/>
              <a:t>Physical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Security Controls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b="1" dirty="0"/>
              <a:t>Security controls </a:t>
            </a:r>
            <a:r>
              <a:rPr lang="en-US" dirty="0"/>
              <a:t>are the mechanisms employed to minimize exposure to risk and mitigate the effects of loss. </a:t>
            </a:r>
          </a:p>
          <a:p>
            <a:endParaRPr lang="en-US" dirty="0"/>
          </a:p>
          <a:p>
            <a:r>
              <a:rPr lang="en-US" dirty="0"/>
              <a:t>Using the security attributes of confidentiality, integrity, and availability (CIA) associated with data, it is incumbent upon the security team to determine the appropriate set of controls to achieve the security objectives.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a:p>
        </p:txBody>
      </p:sp>
    </p:spTree>
    <p:extLst>
      <p:ext uri="{BB962C8B-B14F-4D97-AF65-F5344CB8AC3E}">
        <p14:creationId xmlns:p14="http://schemas.microsoft.com/office/powerpoint/2010/main" val="445981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latin typeface="Arial" charset="0"/>
                <a:cs typeface="Arial" charset="0"/>
              </a:rPr>
              <a:t>Categories</a:t>
            </a:r>
          </a:p>
        </p:txBody>
      </p:sp>
      <p:sp>
        <p:nvSpPr>
          <p:cNvPr id="4" name="Rectangle 3"/>
          <p:cNvSpPr>
            <a:spLocks noGrp="1" noChangeArrowheads="1"/>
          </p:cNvSpPr>
          <p:nvPr>
            <p:ph idx="1"/>
          </p:nvPr>
        </p:nvSpPr>
        <p:spPr>
          <a:xfrm>
            <a:off x="152400" y="1752600"/>
            <a:ext cx="8763000" cy="5105400"/>
          </a:xfrm>
        </p:spPr>
        <p:txBody>
          <a:bodyPr>
            <a:normAutofit fontScale="62500" lnSpcReduction="20000"/>
          </a:bodyPr>
          <a:lstStyle/>
          <a:p>
            <a:r>
              <a:rPr lang="en-US" dirty="0"/>
              <a:t>Three categories of security controls:</a:t>
            </a:r>
          </a:p>
          <a:p>
            <a:pPr lvl="1"/>
            <a:r>
              <a:rPr lang="en-US" b="1" dirty="0"/>
              <a:t>Managerial</a:t>
            </a:r>
          </a:p>
          <a:p>
            <a:pPr lvl="2"/>
            <a:r>
              <a:rPr lang="en-US" dirty="0"/>
              <a:t>Managerial controls are those that are based on overall risk management. </a:t>
            </a:r>
          </a:p>
          <a:p>
            <a:pPr lvl="2"/>
            <a:r>
              <a:rPr lang="en-US" dirty="0"/>
              <a:t>These security controls focus on the management of risk or the management of the cybersecurity system. The use of cybersecurity audits is an example of a managerial control.</a:t>
            </a:r>
          </a:p>
          <a:p>
            <a:pPr lvl="2"/>
            <a:r>
              <a:rPr lang="en-US" dirty="0"/>
              <a:t>Upper-level management</a:t>
            </a:r>
          </a:p>
          <a:p>
            <a:pPr lvl="1"/>
            <a:r>
              <a:rPr lang="en-US" b="1" dirty="0"/>
              <a:t>Operational</a:t>
            </a:r>
          </a:p>
          <a:p>
            <a:pPr lvl="2"/>
            <a:r>
              <a:rPr lang="en-US" dirty="0"/>
              <a:t>An operational control is a policy or procedure used to limit security risk. </a:t>
            </a:r>
          </a:p>
          <a:p>
            <a:pPr lvl="2"/>
            <a:r>
              <a:rPr lang="en-US" dirty="0"/>
              <a:t>These security controls are primarily implemented and executed by people, as opposed to systems.</a:t>
            </a:r>
          </a:p>
          <a:p>
            <a:pPr lvl="2"/>
            <a:r>
              <a:rPr lang="en-US" dirty="0"/>
              <a:t>Example: Physical security</a:t>
            </a:r>
          </a:p>
          <a:p>
            <a:pPr lvl="1"/>
            <a:r>
              <a:rPr lang="en-US" b="1" dirty="0"/>
              <a:t>Technical</a:t>
            </a:r>
          </a:p>
          <a:p>
            <a:pPr lvl="2"/>
            <a:r>
              <a:rPr lang="en-US" dirty="0"/>
              <a:t>The use of automated technology to enforce security</a:t>
            </a:r>
          </a:p>
          <a:p>
            <a:pPr lvl="2"/>
            <a:r>
              <a:rPr lang="en-US" dirty="0"/>
              <a:t>Example: Firewalls, IDS/IPS, biometrics etc.</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a:p>
        </p:txBody>
      </p:sp>
    </p:spTree>
    <p:extLst>
      <p:ext uri="{BB962C8B-B14F-4D97-AF65-F5344CB8AC3E}">
        <p14:creationId xmlns:p14="http://schemas.microsoft.com/office/powerpoint/2010/main" val="289441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Control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dirty="0"/>
              <a:t>Controls can also be categorized by control type.</a:t>
            </a:r>
          </a:p>
          <a:p>
            <a:endParaRPr lang="en-US" dirty="0"/>
          </a:p>
          <a:p>
            <a:r>
              <a:rPr lang="en-US" dirty="0"/>
              <a:t>Controls can fit into multiple types, depending on deployment and use. </a:t>
            </a:r>
          </a:p>
          <a:p>
            <a:pPr lvl="1"/>
            <a:r>
              <a:rPr lang="en-US" dirty="0"/>
              <a:t>A door lock is an example of both a physical control and a preventative control.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a:p>
        </p:txBody>
      </p:sp>
    </p:spTree>
    <p:extLst>
      <p:ext uri="{BB962C8B-B14F-4D97-AF65-F5344CB8AC3E}">
        <p14:creationId xmlns:p14="http://schemas.microsoft.com/office/powerpoint/2010/main" val="100881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Control Types</a:t>
            </a:r>
            <a:endParaRPr lang="en-US" sz="3600" b="1" dirty="0">
              <a:latin typeface="Arial" charset="0"/>
              <a:cs typeface="Arial" charset="0"/>
            </a:endParaRP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a:p>
        </p:txBody>
      </p:sp>
      <p:sp>
        <p:nvSpPr>
          <p:cNvPr id="3" name="Content Placeholder 2">
            <a:extLst>
              <a:ext uri="{FF2B5EF4-FFF2-40B4-BE49-F238E27FC236}">
                <a16:creationId xmlns:a16="http://schemas.microsoft.com/office/drawing/2014/main" id="{28851434-0596-414E-AF52-CD81B99B37BF}"/>
              </a:ext>
            </a:extLst>
          </p:cNvPr>
          <p:cNvSpPr>
            <a:spLocks noGrp="1"/>
          </p:cNvSpPr>
          <p:nvPr>
            <p:ph idx="1"/>
          </p:nvPr>
        </p:nvSpPr>
        <p:spPr>
          <a:xfrm>
            <a:off x="457200" y="1676400"/>
            <a:ext cx="4114800" cy="4525963"/>
          </a:xfrm>
        </p:spPr>
        <p:txBody>
          <a:bodyPr>
            <a:normAutofit fontScale="85000" lnSpcReduction="10000"/>
          </a:bodyPr>
          <a:lstStyle/>
          <a:p>
            <a:r>
              <a:rPr lang="en-US" u="sng" dirty="0"/>
              <a:t>Preventative</a:t>
            </a:r>
          </a:p>
          <a:p>
            <a:pPr lvl="1"/>
            <a:r>
              <a:rPr lang="en-US" dirty="0"/>
              <a:t>Firewall</a:t>
            </a:r>
          </a:p>
          <a:p>
            <a:pPr lvl="2"/>
            <a:r>
              <a:rPr lang="en-US" dirty="0"/>
              <a:t>Both a Technical control and a Preventative control</a:t>
            </a:r>
          </a:p>
          <a:p>
            <a:pPr lvl="2"/>
            <a:r>
              <a:rPr lang="en-US" dirty="0"/>
              <a:t>Hardware-based or software-based</a:t>
            </a:r>
          </a:p>
          <a:p>
            <a:pPr lvl="2"/>
            <a:r>
              <a:rPr lang="en-US" dirty="0"/>
              <a:t>Works on a set of rules defined by the administrator</a:t>
            </a:r>
          </a:p>
        </p:txBody>
      </p:sp>
      <p:pic>
        <p:nvPicPr>
          <p:cNvPr id="6" name="Picture 5">
            <a:extLst>
              <a:ext uri="{FF2B5EF4-FFF2-40B4-BE49-F238E27FC236}">
                <a16:creationId xmlns:a16="http://schemas.microsoft.com/office/drawing/2014/main" id="{FABE8929-7784-41C3-B5EF-353C6529464A}"/>
              </a:ext>
            </a:extLst>
          </p:cNvPr>
          <p:cNvPicPr>
            <a:picLocks noChangeAspect="1"/>
          </p:cNvPicPr>
          <p:nvPr/>
        </p:nvPicPr>
        <p:blipFill>
          <a:blip r:embed="rId2"/>
          <a:stretch>
            <a:fillRect/>
          </a:stretch>
        </p:blipFill>
        <p:spPr>
          <a:xfrm>
            <a:off x="4173801" y="1676400"/>
            <a:ext cx="4548010" cy="2865368"/>
          </a:xfrm>
          <a:prstGeom prst="rect">
            <a:avLst/>
          </a:prstGeom>
        </p:spPr>
      </p:pic>
    </p:spTree>
    <p:extLst>
      <p:ext uri="{BB962C8B-B14F-4D97-AF65-F5344CB8AC3E}">
        <p14:creationId xmlns:p14="http://schemas.microsoft.com/office/powerpoint/2010/main" val="264601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Control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u="sng" dirty="0"/>
              <a:t>Detective</a:t>
            </a:r>
          </a:p>
          <a:p>
            <a:pPr lvl="1"/>
            <a:r>
              <a:rPr lang="en-US" dirty="0"/>
              <a:t>Facilitates the detection of a security breach</a:t>
            </a:r>
          </a:p>
          <a:p>
            <a:pPr lvl="1"/>
            <a:r>
              <a:rPr lang="en-US" dirty="0"/>
              <a:t>Can be physical or technical</a:t>
            </a:r>
          </a:p>
          <a:p>
            <a:pPr lvl="2"/>
            <a:r>
              <a:rPr lang="en-US" dirty="0"/>
              <a:t>Alarms</a:t>
            </a:r>
          </a:p>
          <a:p>
            <a:pPr lvl="2"/>
            <a:r>
              <a:rPr lang="en-US" dirty="0"/>
              <a:t>Intrusion Detection System (IDS)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a:p>
        </p:txBody>
      </p:sp>
    </p:spTree>
    <p:extLst>
      <p:ext uri="{BB962C8B-B14F-4D97-AF65-F5344CB8AC3E}">
        <p14:creationId xmlns:p14="http://schemas.microsoft.com/office/powerpoint/2010/main" val="301870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Control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u="sng" dirty="0"/>
              <a:t>Corrective</a:t>
            </a:r>
          </a:p>
          <a:p>
            <a:pPr lvl="1"/>
            <a:r>
              <a:rPr lang="en-US" dirty="0"/>
              <a:t>Used after an event</a:t>
            </a:r>
          </a:p>
          <a:p>
            <a:pPr lvl="1"/>
            <a:r>
              <a:rPr lang="en-US" dirty="0"/>
              <a:t>Minimize the extent of damage</a:t>
            </a:r>
          </a:p>
          <a:p>
            <a:pPr lvl="2"/>
            <a:r>
              <a:rPr lang="en-US" dirty="0"/>
              <a:t>Load balancer</a:t>
            </a:r>
          </a:p>
          <a:p>
            <a:pPr lvl="2"/>
            <a:r>
              <a:rPr lang="en-US" dirty="0"/>
              <a:t>Data backups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a:p>
        </p:txBody>
      </p:sp>
    </p:spTree>
    <p:extLst>
      <p:ext uri="{BB962C8B-B14F-4D97-AF65-F5344CB8AC3E}">
        <p14:creationId xmlns:p14="http://schemas.microsoft.com/office/powerpoint/2010/main" val="415730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Control Types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u="sng" dirty="0"/>
              <a:t>Deterrent</a:t>
            </a:r>
          </a:p>
          <a:p>
            <a:pPr lvl="1"/>
            <a:r>
              <a:rPr lang="en-US" dirty="0"/>
              <a:t>Discourage the attacker</a:t>
            </a:r>
          </a:p>
          <a:p>
            <a:pPr lvl="2"/>
            <a:r>
              <a:rPr lang="en-US" dirty="0"/>
              <a:t>Signs</a:t>
            </a:r>
          </a:p>
          <a:p>
            <a:pPr lvl="2"/>
            <a:r>
              <a:rPr lang="en-US" dirty="0"/>
              <a:t>Login banner</a:t>
            </a:r>
          </a:p>
          <a:p>
            <a:pPr lvl="2"/>
            <a:r>
              <a:rPr lang="en-US" dirty="0"/>
              <a:t>Laws and regulations</a:t>
            </a:r>
          </a:p>
          <a:p>
            <a:pPr lvl="2"/>
            <a:r>
              <a:rPr lang="en-US" dirty="0"/>
              <a:t>Increased punishment</a:t>
            </a:r>
          </a:p>
          <a:p>
            <a:pPr lvl="2"/>
            <a:r>
              <a:rPr lang="en-US" dirty="0"/>
              <a:t>Increased risk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a:p>
        </p:txBody>
      </p:sp>
    </p:spTree>
    <p:extLst>
      <p:ext uri="{BB962C8B-B14F-4D97-AF65-F5344CB8AC3E}">
        <p14:creationId xmlns:p14="http://schemas.microsoft.com/office/powerpoint/2010/main" val="101084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4B2DFB-714B-4813-A44A-B42155F0FC5E}"/>
</file>

<file path=customXml/itemProps2.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DD1A344-B63D-4AE8-BA55-A1B9A7C571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8793</TotalTime>
  <Words>374</Words>
  <Application>Microsoft Office PowerPoint</Application>
  <PresentationFormat>On-screen Show (4:3)</PresentationFormat>
  <Paragraphs>90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Tahoma</vt:lpstr>
      <vt:lpstr>Verdana</vt:lpstr>
      <vt:lpstr>Office Theme</vt:lpstr>
      <vt:lpstr>PowerPoint Presentation</vt:lpstr>
      <vt:lpstr>Chapter 31 (Domain 5.1 ) Learning Objectives</vt:lpstr>
      <vt:lpstr>Security Controls</vt:lpstr>
      <vt:lpstr>Categories</vt:lpstr>
      <vt:lpstr>Control Types</vt:lpstr>
      <vt:lpstr>Control Types</vt:lpstr>
      <vt:lpstr>Control Types</vt:lpstr>
      <vt:lpstr>Control Types</vt:lpstr>
      <vt:lpstr>Control Types</vt:lpstr>
      <vt:lpstr>Control Types</vt:lpstr>
      <vt:lpstr>Control Types</vt:lpstr>
      <vt:lpstr>Control Types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310</cp:revision>
  <dcterms:created xsi:type="dcterms:W3CDTF">2007-03-12T15:36:22Z</dcterms:created>
  <dcterms:modified xsi:type="dcterms:W3CDTF">2022-09-19T23:18:05Z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