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45"/>
  </p:notesMasterIdLst>
  <p:sldIdLst>
    <p:sldId id="307" r:id="rId5"/>
    <p:sldId id="308"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06" autoAdjust="0"/>
    <p:restoredTop sz="88095" autoAdjust="0"/>
  </p:normalViewPr>
  <p:slideViewPr>
    <p:cSldViewPr>
      <p:cViewPr varScale="1">
        <p:scale>
          <a:sx n="75" d="100"/>
          <a:sy n="75" d="100"/>
        </p:scale>
        <p:origin x="1546" y="62"/>
      </p:cViewPr>
      <p:guideLst>
        <p:guide orient="horz" pos="2160"/>
        <p:guide pos="2880"/>
      </p:guideLst>
    </p:cSldViewPr>
  </p:slid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67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67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defRPr>
            </a:lvl1pPr>
          </a:lstStyle>
          <a:p>
            <a:pPr>
              <a:defRPr/>
            </a:pPr>
            <a:endParaRPr lang="en-US" dirty="0"/>
          </a:p>
        </p:txBody>
      </p:sp>
      <p:sp>
        <p:nvSpPr>
          <p:cNvPr id="1167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itchFamily="34" charset="0"/>
              </a:defRPr>
            </a:lvl1pPr>
          </a:lstStyle>
          <a:p>
            <a:pPr>
              <a:defRPr/>
            </a:pPr>
            <a:fld id="{A191EBD5-A87E-4693-A196-409EED94F4B6}" type="slidenum">
              <a:rPr lang="en-US"/>
              <a:pPr>
                <a:defRPr/>
              </a:pPr>
              <a:t>‹#›</a:t>
            </a:fld>
            <a:endParaRPr lang="en-US" dirty="0"/>
          </a:p>
        </p:txBody>
      </p:sp>
    </p:spTree>
    <p:extLst>
      <p:ext uri="{BB962C8B-B14F-4D97-AF65-F5344CB8AC3E}">
        <p14:creationId xmlns:p14="http://schemas.microsoft.com/office/powerpoint/2010/main" val="30519447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r>
              <a:rPr lang="en-US" dirty="0"/>
              <a:t>Gain Attention </a:t>
            </a:r>
          </a:p>
        </p:txBody>
      </p:sp>
      <p:sp>
        <p:nvSpPr>
          <p:cNvPr id="94212" name="Slide Number Placeholder 3"/>
          <p:cNvSpPr>
            <a:spLocks noGrp="1"/>
          </p:cNvSpPr>
          <p:nvPr>
            <p:ph type="sldNum" sz="quarter" idx="5"/>
          </p:nvPr>
        </p:nvSpPr>
        <p:spPr>
          <a:noFill/>
        </p:spPr>
        <p:txBody>
          <a:bodyPr/>
          <a:lstStyle/>
          <a:p>
            <a:fld id="{F02DD515-EEAC-4D7D-B2DA-C9CC3E8B6A6D}" type="slidenum">
              <a:rPr lang="en-US" smtClean="0"/>
              <a:pPr/>
              <a:t>1</a:t>
            </a:fld>
            <a:endParaRPr lang="en-US" dirty="0"/>
          </a:p>
        </p:txBody>
      </p:sp>
    </p:spTree>
    <p:extLst>
      <p:ext uri="{BB962C8B-B14F-4D97-AF65-F5344CB8AC3E}">
        <p14:creationId xmlns:p14="http://schemas.microsoft.com/office/powerpoint/2010/main" val="22574008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2" descr="ctclogo"/>
          <p:cNvPicPr>
            <a:picLocks noChangeAspect="1" noChangeArrowheads="1"/>
          </p:cNvPicPr>
          <p:nvPr userDrawn="1"/>
        </p:nvPicPr>
        <p:blipFill>
          <a:blip r:embed="rId2" cstate="print"/>
          <a:srcRect/>
          <a:stretch>
            <a:fillRect/>
          </a:stretch>
        </p:blipFill>
        <p:spPr bwMode="auto">
          <a:xfrm>
            <a:off x="0" y="0"/>
            <a:ext cx="1676400" cy="1524000"/>
          </a:xfrm>
          <a:prstGeom prst="rect">
            <a:avLst/>
          </a:prstGeom>
          <a:noFill/>
          <a:ln w="9525">
            <a:noFill/>
            <a:miter lim="800000"/>
            <a:headEnd/>
            <a:tailEnd/>
          </a:ln>
        </p:spPr>
      </p:pic>
      <p:cxnSp>
        <p:nvCxnSpPr>
          <p:cNvPr id="5" name="Straight Connector 4"/>
          <p:cNvCxnSpPr/>
          <p:nvPr userDrawn="1"/>
        </p:nvCxnSpPr>
        <p:spPr>
          <a:xfrm>
            <a:off x="152400" y="1600200"/>
            <a:ext cx="8763000" cy="158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2133600" y="274638"/>
            <a:ext cx="6553200" cy="1143000"/>
          </a:xfrm>
          <a:prstGeom prst="rect">
            <a:avLst/>
          </a:prstGeom>
        </p:spPr>
        <p:txBody>
          <a:bodyPr rtlCol="0">
            <a:normAutofit/>
          </a:bodyPr>
          <a:lstStyle/>
          <a:p>
            <a:r>
              <a:rPr lang="en-US" dirty="0"/>
              <a:t>Click to edit Master title style</a:t>
            </a:r>
          </a:p>
        </p:txBody>
      </p:sp>
      <p:sp>
        <p:nvSpPr>
          <p:cNvPr id="13" name="Content Placeholder 2"/>
          <p:cNvSpPr>
            <a:spLocks noGrp="1"/>
          </p:cNvSpPr>
          <p:nvPr>
            <p:ph idx="1"/>
          </p:nvPr>
        </p:nvSpPr>
        <p:spPr>
          <a:xfrm>
            <a:off x="457200" y="1676400"/>
            <a:ext cx="8229600" cy="4525963"/>
          </a:xfrm>
        </p:spPr>
        <p:txBody>
          <a:bodyPr>
            <a:normAutofit/>
          </a:bodyPr>
          <a:lstStyle>
            <a:lvl1pPr>
              <a:defRPr sz="3200">
                <a:latin typeface="Arial" pitchFamily="34" charset="0"/>
                <a:cs typeface="Arial" pitchFamily="34" charset="0"/>
              </a:defRPr>
            </a:lvl1pPr>
            <a:lvl2pPr>
              <a:defRPr sz="3200">
                <a:latin typeface="Arial" pitchFamily="34" charset="0"/>
                <a:cs typeface="Arial" pitchFamily="34" charset="0"/>
              </a:defRPr>
            </a:lvl2pPr>
            <a:lvl3pPr>
              <a:defRPr sz="3200">
                <a:latin typeface="Arial" pitchFamily="34" charset="0"/>
                <a:cs typeface="Arial" pitchFamily="34" charset="0"/>
              </a:defRPr>
            </a:lvl3pPr>
            <a:lvl4pPr>
              <a:defRPr sz="3200">
                <a:latin typeface="Arial" pitchFamily="34" charset="0"/>
                <a:cs typeface="Arial" pitchFamily="34" charset="0"/>
              </a:defRPr>
            </a:lvl4pPr>
            <a:lvl5pPr>
              <a:defRPr sz="3200">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pPr>
              <a:defRPr/>
            </a:pPr>
            <a:endParaRPr lang="en-US" dirty="0"/>
          </a:p>
        </p:txBody>
      </p:sp>
      <p:sp>
        <p:nvSpPr>
          <p:cNvPr id="7"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4E43AAA-F4EE-49AF-BC77-A6BA378C5A5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05C6C6E-2880-4BA3-AF29-749510A563F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DF9EE67-1043-47CF-9584-C84B92A35C5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E48C441-459F-4A1E-B644-1C4D10F6515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CD4B01B-EED3-4920-A7FE-0538722268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210295-BCF8-44AC-8C04-3DFCD757D00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4DB59A12-B371-4802-AA7D-EE527FDAB29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DE9C2303-3F66-41DB-8D74-59034D071ABD}"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BD9AED9-641D-4297-A129-8B25FA00AC7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486BECD-F158-4BBA-BF06-39B10C3B508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F981FD4-A8B1-4830-9F87-0B6C67156CA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33600" y="274638"/>
            <a:ext cx="655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30A1774-3F8E-4E63-855F-9BCC8ABFC22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sz="44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Arial" charset="0"/>
          <a:cs typeface="Arial" charset="0"/>
        </a:defRPr>
      </a:lvl2pPr>
      <a:lvl3pPr algn="ctr" rtl="0" eaLnBrk="0" fontAlgn="base" hangingPunct="0">
        <a:spcBef>
          <a:spcPct val="0"/>
        </a:spcBef>
        <a:spcAft>
          <a:spcPct val="0"/>
        </a:spcAft>
        <a:defRPr sz="4400">
          <a:solidFill>
            <a:schemeClr val="tx1"/>
          </a:solidFill>
          <a:latin typeface="Arial" charset="0"/>
          <a:cs typeface="Arial" charset="0"/>
        </a:defRPr>
      </a:lvl3pPr>
      <a:lvl4pPr algn="ctr" rtl="0" eaLnBrk="0" fontAlgn="base" hangingPunct="0">
        <a:spcBef>
          <a:spcPct val="0"/>
        </a:spcBef>
        <a:spcAft>
          <a:spcPct val="0"/>
        </a:spcAft>
        <a:defRPr sz="4400">
          <a:solidFill>
            <a:schemeClr val="tx1"/>
          </a:solidFill>
          <a:latin typeface="Arial" charset="0"/>
          <a:cs typeface="Arial" charset="0"/>
        </a:defRPr>
      </a:lvl4pPr>
      <a:lvl5pPr algn="ctr" rtl="0" eaLnBrk="0" fontAlgn="base" hangingPunct="0">
        <a:spcBef>
          <a:spcPct val="0"/>
        </a:spcBef>
        <a:spcAft>
          <a:spcPct val="0"/>
        </a:spcAft>
        <a:defRPr sz="44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Arial" charset="0"/>
          <a:cs typeface="Arial" charset="0"/>
        </a:defRPr>
      </a:lvl6pPr>
      <a:lvl7pPr marL="914400" algn="ctr" rtl="0" fontAlgn="base">
        <a:spcBef>
          <a:spcPct val="0"/>
        </a:spcBef>
        <a:spcAft>
          <a:spcPct val="0"/>
        </a:spcAft>
        <a:defRPr sz="4400">
          <a:solidFill>
            <a:schemeClr val="tx1"/>
          </a:solidFill>
          <a:latin typeface="Arial" charset="0"/>
          <a:cs typeface="Arial" charset="0"/>
        </a:defRPr>
      </a:lvl7pPr>
      <a:lvl8pPr marL="1371600" algn="ctr" rtl="0" fontAlgn="base">
        <a:spcBef>
          <a:spcPct val="0"/>
        </a:spcBef>
        <a:spcAft>
          <a:spcPct val="0"/>
        </a:spcAft>
        <a:defRPr sz="4400">
          <a:solidFill>
            <a:schemeClr val="tx1"/>
          </a:solidFill>
          <a:latin typeface="Arial" charset="0"/>
          <a:cs typeface="Arial" charset="0"/>
        </a:defRPr>
      </a:lvl8pPr>
      <a:lvl9pPr marL="1828800" algn="ctr"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descr="spaceball"/>
          <p:cNvPicPr>
            <a:picLocks noChangeAspect="1" noChangeArrowheads="1"/>
          </p:cNvPicPr>
          <p:nvPr/>
        </p:nvPicPr>
        <p:blipFill>
          <a:blip r:embed="rId3"/>
          <a:srcRect/>
          <a:stretch>
            <a:fillRect/>
          </a:stretch>
        </p:blipFill>
        <p:spPr bwMode="auto">
          <a:xfrm>
            <a:off x="2190750" y="1843088"/>
            <a:ext cx="4762500" cy="3171825"/>
          </a:xfrm>
          <a:prstGeom prst="rect">
            <a:avLst/>
          </a:prstGeom>
          <a:noFill/>
          <a:ln w="9525">
            <a:noFill/>
            <a:miter lim="800000"/>
            <a:headEnd/>
            <a:tailEnd/>
          </a:ln>
        </p:spPr>
      </p:pic>
      <p:pic>
        <p:nvPicPr>
          <p:cNvPr id="3075" name="Picture 2" descr="ctclogo"/>
          <p:cNvPicPr>
            <a:picLocks noChangeAspect="1" noChangeArrowheads="1"/>
          </p:cNvPicPr>
          <p:nvPr/>
        </p:nvPicPr>
        <p:blipFill>
          <a:blip r:embed="rId4" cstate="print"/>
          <a:srcRect/>
          <a:stretch>
            <a:fillRect/>
          </a:stretch>
        </p:blipFill>
        <p:spPr bwMode="auto">
          <a:xfrm>
            <a:off x="2362200" y="1752600"/>
            <a:ext cx="4343400" cy="3948113"/>
          </a:xfrm>
          <a:prstGeom prst="rect">
            <a:avLst/>
          </a:prstGeom>
          <a:noFill/>
          <a:ln w="9525">
            <a:noFill/>
            <a:miter lim="800000"/>
            <a:headEnd/>
            <a:tailEnd/>
          </a:ln>
        </p:spPr>
      </p:pic>
      <p:sp>
        <p:nvSpPr>
          <p:cNvPr id="3076" name="Rectangle 4"/>
          <p:cNvSpPr>
            <a:spLocks noChangeArrowheads="1"/>
          </p:cNvSpPr>
          <p:nvPr/>
        </p:nvSpPr>
        <p:spPr bwMode="auto">
          <a:xfrm>
            <a:off x="685800" y="228600"/>
            <a:ext cx="7772400" cy="1470025"/>
          </a:xfrm>
          <a:prstGeom prst="rect">
            <a:avLst/>
          </a:prstGeom>
          <a:noFill/>
          <a:ln w="9525">
            <a:noFill/>
            <a:miter lim="800000"/>
            <a:headEnd/>
            <a:tailEnd/>
          </a:ln>
        </p:spPr>
        <p:txBody>
          <a:bodyPr anchor="ctr"/>
          <a:lstStyle/>
          <a:p>
            <a:pPr algn="ctr"/>
            <a:r>
              <a:rPr lang="en-US" sz="4400" dirty="0">
                <a:latin typeface="Arial" charset="0"/>
                <a:cs typeface="Arial" charset="0"/>
              </a:rPr>
              <a:t>Security+</a:t>
            </a:r>
          </a:p>
          <a:p>
            <a:pPr algn="ctr"/>
            <a:r>
              <a:rPr lang="en-US" sz="4400" dirty="0">
                <a:latin typeface="Arial" charset="0"/>
                <a:cs typeface="Arial" charset="0"/>
              </a:rPr>
              <a:t>Exam SY0-601</a:t>
            </a:r>
          </a:p>
        </p:txBody>
      </p:sp>
      <p:sp>
        <p:nvSpPr>
          <p:cNvPr id="3077" name="Rectangle 3"/>
          <p:cNvSpPr>
            <a:spLocks noChangeArrowheads="1"/>
          </p:cNvSpPr>
          <p:nvPr/>
        </p:nvSpPr>
        <p:spPr bwMode="auto">
          <a:xfrm>
            <a:off x="685800" y="5775008"/>
            <a:ext cx="7772400" cy="476250"/>
          </a:xfrm>
          <a:prstGeom prst="rect">
            <a:avLst/>
          </a:prstGeom>
          <a:noFill/>
          <a:ln w="9525">
            <a:noFill/>
            <a:miter lim="800000"/>
            <a:headEnd/>
            <a:tailEnd/>
          </a:ln>
        </p:spPr>
        <p:txBody>
          <a:bodyPr/>
          <a:lstStyle/>
          <a:p>
            <a:pPr algn="ctr"/>
            <a:r>
              <a:rPr lang="en-US" sz="2800" dirty="0">
                <a:latin typeface="Arial" charset="0"/>
                <a:cs typeface="Arial" charset="0"/>
              </a:rPr>
              <a:t>Chapter 32 </a:t>
            </a:r>
          </a:p>
          <a:p>
            <a:pPr algn="ctr"/>
            <a:r>
              <a:rPr lang="en-US" sz="2800" dirty="0">
                <a:latin typeface="Arial" charset="0"/>
                <a:cs typeface="Arial" charset="0"/>
              </a:rPr>
              <a:t>Regulations, Standards, and Frameworks</a:t>
            </a:r>
          </a:p>
        </p:txBody>
      </p:sp>
      <p:sp>
        <p:nvSpPr>
          <p:cNvPr id="6" name="Slide Number Placeholder 5"/>
          <p:cNvSpPr>
            <a:spLocks noGrp="1"/>
          </p:cNvSpPr>
          <p:nvPr>
            <p:ph type="sldNum" sz="quarter" idx="12"/>
          </p:nvPr>
        </p:nvSpPr>
        <p:spPr/>
        <p:txBody>
          <a:bodyPr/>
          <a:lstStyle/>
          <a:p>
            <a:pPr>
              <a:defRPr/>
            </a:pPr>
            <a:fld id="{BE48C441-459F-4A1E-B644-1C4D10F65152}"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National, Territory, or State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Laws are the system of rules, or statutes, made by the government of a country, state, or city. </a:t>
            </a:r>
          </a:p>
          <a:p>
            <a:endParaRPr lang="en-US" dirty="0"/>
          </a:p>
          <a:p>
            <a:r>
              <a:rPr lang="en-US" dirty="0"/>
              <a:t>Statutes are enacted by a legislative body and then signed by the ranking official (president/governor). </a:t>
            </a:r>
          </a:p>
          <a:p>
            <a:endParaRPr lang="en-US" dirty="0"/>
          </a:p>
          <a:p>
            <a:r>
              <a:rPr lang="en-US" dirty="0"/>
              <a:t>With respect to cybersecurity, there are a wide variety of laws from the national and state levels.</a:t>
            </a:r>
          </a:p>
          <a:p>
            <a:endParaRPr lang="en-US" dirty="0"/>
          </a:p>
          <a:p>
            <a:r>
              <a:rPr lang="en-US" dirty="0"/>
              <a:t>Computer trespass is the unauthorized entry into a computer system via any means, including remote network connections.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10</a:t>
            </a:fld>
            <a:endParaRPr lang="en-US" dirty="0"/>
          </a:p>
        </p:txBody>
      </p:sp>
    </p:spTree>
    <p:extLst>
      <p:ext uri="{BB962C8B-B14F-4D97-AF65-F5344CB8AC3E}">
        <p14:creationId xmlns:p14="http://schemas.microsoft.com/office/powerpoint/2010/main" val="211290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National, Territory, or State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These crimes have introduced a new area of law that has both national and international consequences. </a:t>
            </a:r>
          </a:p>
          <a:p>
            <a:endParaRPr lang="en-US" dirty="0"/>
          </a:p>
          <a:p>
            <a:r>
              <a:rPr lang="en-US" dirty="0"/>
              <a:t>For crimes that are committed within a country’s borders, national laws apply. </a:t>
            </a:r>
          </a:p>
          <a:p>
            <a:endParaRPr lang="en-US" dirty="0"/>
          </a:p>
          <a:p>
            <a:r>
              <a:rPr lang="en-US" dirty="0"/>
              <a:t>For cross-border (trans-border) crimes, international laws and international treaties are the norm. </a:t>
            </a:r>
          </a:p>
          <a:p>
            <a:endParaRPr lang="en-US" dirty="0"/>
          </a:p>
          <a:p>
            <a:r>
              <a:rPr lang="en-US" dirty="0"/>
              <a:t>Computer-based trespass can occur even if countries do not share a physical border.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11</a:t>
            </a:fld>
            <a:endParaRPr lang="en-US" dirty="0"/>
          </a:p>
        </p:txBody>
      </p:sp>
    </p:spTree>
    <p:extLst>
      <p:ext uri="{BB962C8B-B14F-4D97-AF65-F5344CB8AC3E}">
        <p14:creationId xmlns:p14="http://schemas.microsoft.com/office/powerpoint/2010/main" val="292518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National, Territory, or State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Computer trespass is treated as a crime in many countries. </a:t>
            </a:r>
          </a:p>
          <a:p>
            <a:endParaRPr lang="en-US" dirty="0"/>
          </a:p>
          <a:p>
            <a:r>
              <a:rPr lang="en-US" dirty="0"/>
              <a:t>National laws against computer trespass exist in countries such as Canada, the United States, and the member states of the European Union (EU).</a:t>
            </a:r>
          </a:p>
          <a:p>
            <a:pPr lvl="1"/>
            <a:r>
              <a:rPr lang="en-US" dirty="0"/>
              <a:t>Unauthorized entry and use of computer resources is treated as a crime with significant punishments.</a:t>
            </a:r>
          </a:p>
          <a:p>
            <a:pPr lvl="1"/>
            <a:r>
              <a:rPr lang="en-US" dirty="0"/>
              <a:t>In the future, an international treaty may pave the way for closer cooperation.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12</a:t>
            </a:fld>
            <a:endParaRPr lang="en-US" dirty="0"/>
          </a:p>
        </p:txBody>
      </p:sp>
    </p:spTree>
    <p:extLst>
      <p:ext uri="{BB962C8B-B14F-4D97-AF65-F5344CB8AC3E}">
        <p14:creationId xmlns:p14="http://schemas.microsoft.com/office/powerpoint/2010/main" val="241162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National, Territory, or State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62500" lnSpcReduction="20000"/>
          </a:bodyPr>
          <a:lstStyle/>
          <a:p>
            <a:r>
              <a:rPr lang="en-US" b="1" u="sng" dirty="0"/>
              <a:t>The Electronic Communications Privacy Act (ECPA) of 1986 </a:t>
            </a:r>
            <a:r>
              <a:rPr lang="en-US" dirty="0"/>
              <a:t>addresses a myriad of legal privacy issues that resulted from the increasing use of computers and other technology specific to telecommunications.</a:t>
            </a:r>
          </a:p>
          <a:p>
            <a:endParaRPr lang="en-US" dirty="0"/>
          </a:p>
          <a:p>
            <a:r>
              <a:rPr lang="en-US" dirty="0"/>
              <a:t>Sections of this law address e-mail, cellular communications, workplace privacy, and a host of other issues related to communicating electronically. </a:t>
            </a:r>
          </a:p>
          <a:p>
            <a:pPr lvl="1"/>
            <a:r>
              <a:rPr lang="en-US" b="1" dirty="0"/>
              <a:t>Section I</a:t>
            </a:r>
            <a:r>
              <a:rPr lang="en-US" dirty="0"/>
              <a:t> was designed to modify federal wiretap statutes to include electronic communications. </a:t>
            </a:r>
          </a:p>
          <a:p>
            <a:pPr lvl="1"/>
            <a:r>
              <a:rPr lang="en-US" b="1" dirty="0"/>
              <a:t>Section II</a:t>
            </a:r>
            <a:r>
              <a:rPr lang="en-US" dirty="0"/>
              <a:t>, known as the Stored Communications Act (SCA), was designed to establish criminal sanctions for unauthorized access to stored electronic records and communications. </a:t>
            </a:r>
          </a:p>
          <a:p>
            <a:pPr lvl="1"/>
            <a:r>
              <a:rPr lang="en-US" b="1" dirty="0"/>
              <a:t>Section III</a:t>
            </a:r>
            <a:r>
              <a:rPr lang="en-US" dirty="0"/>
              <a:t> covers pen registers and tap and trace issues. </a:t>
            </a:r>
          </a:p>
          <a:p>
            <a:pPr lvl="2"/>
            <a:r>
              <a:rPr lang="en-US" i="1" dirty="0"/>
              <a:t>Tap and trace information </a:t>
            </a:r>
            <a:r>
              <a:rPr lang="en-US" dirty="0"/>
              <a:t>is related to who is communicating with whom, and when. </a:t>
            </a:r>
          </a:p>
          <a:p>
            <a:pPr lvl="2"/>
            <a:r>
              <a:rPr lang="en-US" i="1" dirty="0"/>
              <a:t>Pen register data </a:t>
            </a:r>
            <a:r>
              <a:rPr lang="en-US" dirty="0"/>
              <a:t>is the conversation information.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13</a:t>
            </a:fld>
            <a:endParaRPr lang="en-US" dirty="0"/>
          </a:p>
        </p:txBody>
      </p:sp>
    </p:spTree>
    <p:extLst>
      <p:ext uri="{BB962C8B-B14F-4D97-AF65-F5344CB8AC3E}">
        <p14:creationId xmlns:p14="http://schemas.microsoft.com/office/powerpoint/2010/main" val="422054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National, Territory, or State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A major provision of ECPA was the prohibition against an employer’s monitoring an employee’s computer usage, including e-mail, unless consent is obtained (for example, clicking Yes on a warning banner is considered consent). </a:t>
            </a:r>
          </a:p>
          <a:p>
            <a:endParaRPr lang="en-US" dirty="0"/>
          </a:p>
          <a:p>
            <a:r>
              <a:rPr lang="en-US" dirty="0"/>
              <a:t>Other legal provisions protect electronic communications from wiretap and outside eavesdropping, as users are assumed to have a reasonable expectation of privacy and afforded protection under the Fourth Amendment to the Constitution.</a:t>
            </a:r>
          </a:p>
          <a:p>
            <a:pPr lvl="1"/>
            <a:r>
              <a:rPr lang="en-US" dirty="0"/>
              <a:t>It is of note that these constitutional protections only apply to searches and seizures by U.S. government agencies and law enforcement (federal, state, or local jurisdiction), but do not apply to private individuals or employers.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14</a:t>
            </a:fld>
            <a:endParaRPr lang="en-US" dirty="0"/>
          </a:p>
        </p:txBody>
      </p:sp>
    </p:spTree>
    <p:extLst>
      <p:ext uri="{BB962C8B-B14F-4D97-AF65-F5344CB8AC3E}">
        <p14:creationId xmlns:p14="http://schemas.microsoft.com/office/powerpoint/2010/main" val="308784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National, Territory, or State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u="sng" dirty="0"/>
              <a:t>The Computer Fraud and Abuse Act (CFAA) of 1986</a:t>
            </a:r>
            <a:r>
              <a:rPr lang="en-US" dirty="0"/>
              <a:t>—amended in 1994 and 1996, in 2001 by the USA PATRIOT Act, and in 2008 by the Identity Theft Enforcement and Restitution Act—serves as the current foundation for criminalizing unauthorized access to computer systems. </a:t>
            </a:r>
          </a:p>
          <a:p>
            <a:endParaRPr lang="en-US" dirty="0"/>
          </a:p>
          <a:p>
            <a:r>
              <a:rPr lang="en-US" dirty="0"/>
              <a:t>CFAA makes it a crime to knowingly access a computer that is either considered a government computer or used in interstate commerce, or to use a computer in a crime that is interstate in nature, which in today’s Internet-connected age can be almost any machine. </a:t>
            </a:r>
          </a:p>
          <a:p>
            <a:endParaRPr lang="en-US" dirty="0"/>
          </a:p>
          <a:p>
            <a:r>
              <a:rPr lang="en-US" dirty="0"/>
              <a:t>The act also makes it a crime to knowingly transmit a program, code, or command that results in damage, aka malware.</a:t>
            </a:r>
          </a:p>
          <a:p>
            <a:endParaRPr lang="en-US" dirty="0"/>
          </a:p>
          <a:p>
            <a:r>
              <a:rPr lang="en-US" dirty="0"/>
              <a:t>Trafficking in passwords or similar access information is also criminalized.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15</a:t>
            </a:fld>
            <a:endParaRPr lang="en-US" dirty="0"/>
          </a:p>
        </p:txBody>
      </p:sp>
    </p:spTree>
    <p:extLst>
      <p:ext uri="{BB962C8B-B14F-4D97-AF65-F5344CB8AC3E}">
        <p14:creationId xmlns:p14="http://schemas.microsoft.com/office/powerpoint/2010/main" val="156371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National, Territory, or State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b="1" u="sng" dirty="0"/>
              <a:t>Sarbanes-Oxley Act (SOX) of 2002:</a:t>
            </a:r>
          </a:p>
          <a:p>
            <a:pPr lvl="1"/>
            <a:r>
              <a:rPr lang="en-US" dirty="0"/>
              <a:t>Overhaul the financial accounting standards for publicly traded firms in the United States.</a:t>
            </a:r>
          </a:p>
          <a:p>
            <a:pPr lvl="1"/>
            <a:r>
              <a:rPr lang="en-US" dirty="0"/>
              <a:t>The most prominent changes was the provision of Section 404 controls, which specify that all processes associated with the financial reporting of a firm must be controlled and audited on a regular basis. </a:t>
            </a:r>
          </a:p>
          <a:p>
            <a:pPr lvl="1"/>
            <a:r>
              <a:rPr lang="en-US" dirty="0"/>
              <a:t>This places internal auditors into the IT shops.</a:t>
            </a:r>
          </a:p>
          <a:p>
            <a:pPr lvl="1"/>
            <a:r>
              <a:rPr lang="en-US" dirty="0"/>
              <a:t>Controls have resulted in controversy over the cost of maintaining them versus the risk of not using them.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16</a:t>
            </a:fld>
            <a:endParaRPr lang="en-US" dirty="0"/>
          </a:p>
        </p:txBody>
      </p:sp>
    </p:spTree>
    <p:extLst>
      <p:ext uri="{BB962C8B-B14F-4D97-AF65-F5344CB8AC3E}">
        <p14:creationId xmlns:p14="http://schemas.microsoft.com/office/powerpoint/2010/main" val="17808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National, Territory, or State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u="sng" dirty="0"/>
              <a:t>Sarbanes-Oxley Act (SOX) of 2002:</a:t>
            </a:r>
          </a:p>
          <a:p>
            <a:pPr lvl="1"/>
            <a:r>
              <a:rPr lang="en-US" dirty="0"/>
              <a:t>Section 404 requires firms to establish a control-based framework designed to detect or prevent fraud that would result in misstatement of financials.</a:t>
            </a:r>
          </a:p>
          <a:p>
            <a:pPr lvl="1"/>
            <a:endParaRPr lang="en-US" dirty="0"/>
          </a:p>
          <a:p>
            <a:pPr lvl="1"/>
            <a:r>
              <a:rPr lang="en-US" dirty="0"/>
              <a:t>In simple terms, these controls should detect insider activity that would defraud the firm. </a:t>
            </a:r>
          </a:p>
          <a:p>
            <a:pPr lvl="1"/>
            <a:endParaRPr lang="en-US" dirty="0"/>
          </a:p>
          <a:p>
            <a:pPr lvl="1"/>
            <a:r>
              <a:rPr lang="en-US" dirty="0"/>
              <a:t>This has significant impacts on the internal security controls, because a system administrator with root-level access could perform many if not all tasks associated with fraud and would have the ability to alter logs and cover their tracks. </a:t>
            </a:r>
          </a:p>
          <a:p>
            <a:pPr lvl="1"/>
            <a:endParaRPr lang="en-US" dirty="0"/>
          </a:p>
          <a:p>
            <a:pPr lvl="1"/>
            <a:r>
              <a:rPr lang="en-US" dirty="0"/>
              <a:t>Likewise, certain levels of power users of financial accounting programs would also have significant capability to alter records.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17</a:t>
            </a:fld>
            <a:endParaRPr lang="en-US" dirty="0"/>
          </a:p>
        </p:txBody>
      </p:sp>
    </p:spTree>
    <p:extLst>
      <p:ext uri="{BB962C8B-B14F-4D97-AF65-F5344CB8AC3E}">
        <p14:creationId xmlns:p14="http://schemas.microsoft.com/office/powerpoint/2010/main" val="411382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National, Territory, or State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There are a myriad of additional laws covering things such as privacy, digital signatures, medical records, and spam.</a:t>
            </a:r>
          </a:p>
          <a:p>
            <a:endParaRPr lang="en-US" dirty="0"/>
          </a:p>
          <a:p>
            <a:r>
              <a:rPr lang="en-US" dirty="0"/>
              <a:t>California Senate Bill 1386 (SB 1386) was a landmark law concerning information disclosures.</a:t>
            </a:r>
          </a:p>
          <a:p>
            <a:endParaRPr lang="en-US" dirty="0"/>
          </a:p>
          <a:p>
            <a:r>
              <a:rPr lang="en-US" dirty="0"/>
              <a:t>It mandates that Californians be notified whenever PII is lost or disclosed.</a:t>
            </a:r>
          </a:p>
          <a:p>
            <a:endParaRPr lang="en-US" dirty="0"/>
          </a:p>
          <a:p>
            <a:r>
              <a:rPr lang="en-US" dirty="0"/>
              <a:t>49 other states have similar bills</a:t>
            </a:r>
          </a:p>
          <a:p>
            <a:endParaRPr lang="en-US" dirty="0"/>
          </a:p>
          <a:p>
            <a:r>
              <a:rPr lang="en-US" dirty="0"/>
              <a:t>California extended its privacy laws with the California Consumer Privacy Act in 2020.</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18</a:t>
            </a:fld>
            <a:endParaRPr lang="en-US" dirty="0"/>
          </a:p>
        </p:txBody>
      </p:sp>
    </p:spTree>
    <p:extLst>
      <p:ext uri="{BB962C8B-B14F-4D97-AF65-F5344CB8AC3E}">
        <p14:creationId xmlns:p14="http://schemas.microsoft.com/office/powerpoint/2010/main" val="1201918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National, Territory, or State Laws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California extended its privacy laws with the California Consumer Privacy Act in 2020.</a:t>
            </a:r>
          </a:p>
          <a:p>
            <a:endParaRPr lang="en-US" dirty="0"/>
          </a:p>
          <a:p>
            <a:r>
              <a:rPr lang="en-US" dirty="0"/>
              <a:t>This act requires organizations to obtain consent from individuals to collect and use their data. It also requires them to disclose how the data is used. </a:t>
            </a:r>
          </a:p>
          <a:p>
            <a:endParaRPr lang="en-US" dirty="0"/>
          </a:p>
          <a:p>
            <a:r>
              <a:rPr lang="en-US" dirty="0"/>
              <a:t>It grants consumers the right to request that a business disclose:</a:t>
            </a:r>
          </a:p>
          <a:p>
            <a:pPr lvl="1"/>
            <a:r>
              <a:rPr lang="en-US" dirty="0"/>
              <a:t>the categories and specific pieces of information it collects,</a:t>
            </a:r>
          </a:p>
          <a:p>
            <a:pPr lvl="1"/>
            <a:r>
              <a:rPr lang="en-US" dirty="0"/>
              <a:t>the sources of that information, </a:t>
            </a:r>
          </a:p>
          <a:p>
            <a:pPr lvl="1"/>
            <a:r>
              <a:rPr lang="en-US" dirty="0"/>
              <a:t>the reasons why the business collects and/or sells that information, </a:t>
            </a:r>
          </a:p>
          <a:p>
            <a:pPr lvl="1"/>
            <a:r>
              <a:rPr lang="en-US" dirty="0"/>
              <a:t>and the categories of the third parties that info is shared with. </a:t>
            </a:r>
          </a:p>
          <a:p>
            <a:endParaRPr lang="en-US" dirty="0"/>
          </a:p>
          <a:p>
            <a:r>
              <a:rPr lang="en-US" dirty="0"/>
              <a:t>In many ways, this act mirrors the EU’s GDPR.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19</a:t>
            </a:fld>
            <a:endParaRPr lang="en-US" dirty="0"/>
          </a:p>
        </p:txBody>
      </p:sp>
    </p:spTree>
    <p:extLst>
      <p:ext uri="{BB962C8B-B14F-4D97-AF65-F5344CB8AC3E}">
        <p14:creationId xmlns:p14="http://schemas.microsoft.com/office/powerpoint/2010/main" val="1997991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010400" cy="1143000"/>
          </a:xfrm>
          <a:noFill/>
        </p:spPr>
        <p:txBody>
          <a:bodyPr>
            <a:noAutofit/>
          </a:bodyPr>
          <a:lstStyle/>
          <a:p>
            <a:pPr eaLnBrk="1" hangingPunct="1"/>
            <a:r>
              <a:rPr lang="en-US" sz="3600" b="1" dirty="0"/>
              <a:t>Chapter 32 (Domain 5.2)</a:t>
            </a:r>
            <a:br>
              <a:rPr lang="en-US" sz="3600" b="1" dirty="0"/>
            </a:br>
            <a:r>
              <a:rPr lang="en-US" sz="3600" b="1" dirty="0"/>
              <a:t>Learning Objectives</a:t>
            </a:r>
            <a:endParaRPr lang="en-US" sz="3600" dirty="0">
              <a:latin typeface="Arial" charset="0"/>
              <a:cs typeface="Arial" charset="0"/>
            </a:endParaRPr>
          </a:p>
        </p:txBody>
      </p:sp>
      <p:sp>
        <p:nvSpPr>
          <p:cNvPr id="4" name="Rectangle 3"/>
          <p:cNvSpPr>
            <a:spLocks noGrp="1" noChangeArrowheads="1"/>
          </p:cNvSpPr>
          <p:nvPr>
            <p:ph idx="1"/>
          </p:nvPr>
        </p:nvSpPr>
        <p:spPr>
          <a:xfrm>
            <a:off x="152400" y="1714501"/>
            <a:ext cx="8839200" cy="876299"/>
          </a:xfrm>
        </p:spPr>
        <p:txBody>
          <a:bodyPr>
            <a:normAutofit/>
          </a:bodyPr>
          <a:lstStyle/>
          <a:p>
            <a:r>
              <a:rPr lang="en-US" sz="2400" dirty="0"/>
              <a:t>Explain the importance of applicable regulations, standards, or frameworks that impact organizational security posture.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a:t>
            </a:fld>
            <a:endParaRPr lang="en-US" dirty="0"/>
          </a:p>
        </p:txBody>
      </p:sp>
      <p:sp>
        <p:nvSpPr>
          <p:cNvPr id="2" name="Content Placeholder 5">
            <a:extLst>
              <a:ext uri="{FF2B5EF4-FFF2-40B4-BE49-F238E27FC236}">
                <a16:creationId xmlns:a16="http://schemas.microsoft.com/office/drawing/2014/main" id="{D4CAD99C-E011-611C-8DEA-F4937AB50647}"/>
              </a:ext>
            </a:extLst>
          </p:cNvPr>
          <p:cNvSpPr txBox="1">
            <a:spLocks/>
          </p:cNvSpPr>
          <p:nvPr/>
        </p:nvSpPr>
        <p:spPr bwMode="auto">
          <a:xfrm>
            <a:off x="762000" y="2501106"/>
            <a:ext cx="4038600" cy="4297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Regulations, standards, and legislation</a:t>
            </a:r>
          </a:p>
          <a:p>
            <a:pPr lvl="1"/>
            <a:r>
              <a:rPr lang="en-US" dirty="0"/>
              <a:t>General Data Protection Regulation (GDPR)</a:t>
            </a:r>
          </a:p>
          <a:p>
            <a:pPr lvl="1"/>
            <a:r>
              <a:rPr lang="en-US" dirty="0"/>
              <a:t>National, territory, or state laws</a:t>
            </a:r>
          </a:p>
          <a:p>
            <a:pPr lvl="1"/>
            <a:r>
              <a:rPr lang="en-US" dirty="0"/>
              <a:t>Payment Card Industry Data Security Standard (PCI DSS)</a:t>
            </a:r>
          </a:p>
          <a:p>
            <a:r>
              <a:rPr lang="en-US" b="1" dirty="0"/>
              <a:t>Key frameworks</a:t>
            </a:r>
          </a:p>
          <a:p>
            <a:pPr lvl="1"/>
            <a:r>
              <a:rPr lang="en-US" dirty="0"/>
              <a:t>Center for Internet Security (CIS)</a:t>
            </a:r>
          </a:p>
          <a:p>
            <a:pPr lvl="1"/>
            <a:r>
              <a:rPr lang="en-US" dirty="0"/>
              <a:t>National Institute of Standards and Technology (NIST) Risk Management Framework (RMF)/Cybersecurity Framework (CSF)</a:t>
            </a:r>
          </a:p>
        </p:txBody>
      </p:sp>
      <p:sp>
        <p:nvSpPr>
          <p:cNvPr id="3" name="Content Placeholder 6">
            <a:extLst>
              <a:ext uri="{FF2B5EF4-FFF2-40B4-BE49-F238E27FC236}">
                <a16:creationId xmlns:a16="http://schemas.microsoft.com/office/drawing/2014/main" id="{FA74609A-BEA0-B6A0-9B29-31E15B0B9238}"/>
              </a:ext>
            </a:extLst>
          </p:cNvPr>
          <p:cNvSpPr txBox="1">
            <a:spLocks/>
          </p:cNvSpPr>
          <p:nvPr/>
        </p:nvSpPr>
        <p:spPr>
          <a:xfrm>
            <a:off x="4800600" y="2531586"/>
            <a:ext cx="4038600" cy="4267200"/>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600" dirty="0"/>
              <a:t>International Organization for Standardization (ISO) 27001/27002/27701/31000</a:t>
            </a:r>
          </a:p>
          <a:p>
            <a:pPr lvl="1"/>
            <a:r>
              <a:rPr lang="en-US" sz="1600" dirty="0"/>
              <a:t>SSAE SOC 2 Type I/II</a:t>
            </a:r>
          </a:p>
          <a:p>
            <a:pPr lvl="1"/>
            <a:r>
              <a:rPr lang="en-US" sz="1600" dirty="0"/>
              <a:t>Cloud security alliance</a:t>
            </a:r>
          </a:p>
          <a:p>
            <a:pPr lvl="1"/>
            <a:r>
              <a:rPr lang="en-US" sz="1600" dirty="0"/>
              <a:t>Cloud control matrix</a:t>
            </a:r>
          </a:p>
          <a:p>
            <a:pPr lvl="1"/>
            <a:r>
              <a:rPr lang="en-US" sz="1600" dirty="0"/>
              <a:t>Reference architecture</a:t>
            </a:r>
          </a:p>
          <a:p>
            <a:r>
              <a:rPr lang="en-US" sz="1600" b="1" dirty="0"/>
              <a:t>Benchmarks/secure </a:t>
            </a:r>
          </a:p>
          <a:p>
            <a:r>
              <a:rPr lang="en-US" sz="1600" b="1" dirty="0"/>
              <a:t>Configuration guides</a:t>
            </a:r>
          </a:p>
          <a:p>
            <a:pPr lvl="1"/>
            <a:r>
              <a:rPr lang="en-US" sz="1600" dirty="0"/>
              <a:t>Platform/vendor-specific guides</a:t>
            </a:r>
          </a:p>
          <a:p>
            <a:pPr lvl="2"/>
            <a:r>
              <a:rPr lang="en-US" sz="1600" dirty="0"/>
              <a:t>Web server</a:t>
            </a:r>
          </a:p>
          <a:p>
            <a:pPr lvl="2"/>
            <a:r>
              <a:rPr lang="en-US" sz="1600" dirty="0"/>
              <a:t>OS</a:t>
            </a:r>
          </a:p>
          <a:p>
            <a:pPr lvl="2"/>
            <a:r>
              <a:rPr lang="en-US" sz="1600" dirty="0"/>
              <a:t>Application server</a:t>
            </a:r>
          </a:p>
          <a:p>
            <a:pPr lvl="2"/>
            <a:r>
              <a:rPr lang="en-US" sz="1600" dirty="0"/>
              <a:t>Network infrastructure devices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Payment Card Industry Data Security Standard (PCI DSS)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b="1" u="sng" dirty="0"/>
              <a:t>The Payment Card Industry Data Security Standard (PCI DSS) </a:t>
            </a:r>
            <a:r>
              <a:rPr lang="en-US" sz="2400" dirty="0"/>
              <a:t>is a set of contractual rules governing how credit card data is to be protected.</a:t>
            </a:r>
          </a:p>
          <a:p>
            <a:pPr lvl="1"/>
            <a:r>
              <a:rPr lang="en-US" sz="2400" dirty="0"/>
              <a:t>Established by the big credit card companies</a:t>
            </a:r>
          </a:p>
          <a:p>
            <a:pPr lvl="2"/>
            <a:r>
              <a:rPr lang="en-US" sz="2400" dirty="0"/>
              <a:t>MasterCard, Visa, American Express, and Discover</a:t>
            </a:r>
          </a:p>
          <a:p>
            <a:endParaRPr lang="en-US" sz="2400" dirty="0"/>
          </a:p>
          <a:p>
            <a:r>
              <a:rPr lang="en-US" sz="2400" dirty="0"/>
              <a:t>PCI DSS is a voluntary, private sector initiative that is proscriptive in its security guidance. </a:t>
            </a:r>
          </a:p>
          <a:p>
            <a:endParaRPr lang="en-US" sz="2400" dirty="0"/>
          </a:p>
          <a:p>
            <a:r>
              <a:rPr lang="en-US" sz="2400" dirty="0"/>
              <a:t>Merchants and vendors can choose not to adopt these measures, but the standard has a steep price for noncompliance; the transaction fee for noncompliant vendors can be significantly higher, fines up to $500,000 can be levied, and in extreme cases the ability to process credit cards can be revoked.</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20</a:t>
            </a:fld>
            <a:endParaRPr lang="en-US" dirty="0"/>
          </a:p>
        </p:txBody>
      </p:sp>
    </p:spTree>
    <p:extLst>
      <p:ext uri="{BB962C8B-B14F-4D97-AF65-F5344CB8AC3E}">
        <p14:creationId xmlns:p14="http://schemas.microsoft.com/office/powerpoint/2010/main" val="219453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Payment Card Industry Data Security Standard (PCI DSS)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lnSpcReduction="10000"/>
          </a:bodyPr>
          <a:lstStyle/>
          <a:p>
            <a:r>
              <a:rPr lang="en-US" sz="2800" dirty="0"/>
              <a:t>PCI DSS has two defined types of information:</a:t>
            </a:r>
          </a:p>
          <a:p>
            <a:pPr lvl="1"/>
            <a:r>
              <a:rPr lang="en-US" sz="2800" dirty="0"/>
              <a:t>cardholder data</a:t>
            </a:r>
          </a:p>
          <a:p>
            <a:pPr lvl="1"/>
            <a:r>
              <a:rPr lang="en-US" sz="2800" dirty="0"/>
              <a:t>sensitive authentication data.</a:t>
            </a:r>
          </a:p>
          <a:p>
            <a:endParaRPr lang="en-US" sz="2800" dirty="0"/>
          </a:p>
          <a:p>
            <a:r>
              <a:rPr lang="en-US" sz="2800" dirty="0"/>
              <a:t>The Payment Card Industry Data Security Standard (PCI DSS) protects customer credit card information and is designed to reduce fraud. </a:t>
            </a:r>
          </a:p>
          <a:p>
            <a:endParaRPr lang="en-US" sz="2800" dirty="0"/>
          </a:p>
          <a:p>
            <a:r>
              <a:rPr lang="en-US" sz="2800" dirty="0"/>
              <a:t>The contractual standard has a steep financial penalty for noncompliance.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21</a:t>
            </a:fld>
            <a:endParaRPr lang="en-US" dirty="0"/>
          </a:p>
        </p:txBody>
      </p:sp>
    </p:spTree>
    <p:extLst>
      <p:ext uri="{BB962C8B-B14F-4D97-AF65-F5344CB8AC3E}">
        <p14:creationId xmlns:p14="http://schemas.microsoft.com/office/powerpoint/2010/main" val="384153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a:bodyPr>
          <a:lstStyle/>
          <a:p>
            <a:pPr eaLnBrk="1" hangingPunct="1"/>
            <a:r>
              <a:rPr lang="en-US" sz="3600" b="1" dirty="0"/>
              <a:t>Key Frameworks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i="1" dirty="0"/>
              <a:t>Frameworks</a:t>
            </a:r>
            <a:r>
              <a:rPr lang="en-US" dirty="0"/>
              <a:t> provide a means of assessing the path through the maze of regulatory requirements and how they relate to risk management. </a:t>
            </a:r>
          </a:p>
          <a:p>
            <a:endParaRPr lang="en-US" dirty="0"/>
          </a:p>
          <a:p>
            <a:r>
              <a:rPr lang="en-US" dirty="0"/>
              <a:t>One of the challenging aspects of cybersecurity operations is determining where one should concentrate efforts, how resources should be deployed, and what balance of emphasis to place between short-term and long-term items to optimize efforts on risk mitigation. </a:t>
            </a:r>
          </a:p>
          <a:p>
            <a:endParaRPr lang="en-US" dirty="0"/>
          </a:p>
          <a:p>
            <a:r>
              <a:rPr lang="en-US" dirty="0"/>
              <a:t>Several types of key frameworks can be used as part of this analysis. </a:t>
            </a:r>
          </a:p>
          <a:p>
            <a:endParaRPr lang="en-US" dirty="0"/>
          </a:p>
          <a:p>
            <a:r>
              <a:rPr lang="en-US" dirty="0"/>
              <a:t>In the following sections, we will look at frameworks from the Center for Internet Security, the National Institute of Standards and Technology, several ISO standards, SSAE standards, and the Cloud Security Alliance.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22</a:t>
            </a:fld>
            <a:endParaRPr lang="en-US" dirty="0"/>
          </a:p>
        </p:txBody>
      </p:sp>
    </p:spTree>
    <p:extLst>
      <p:ext uri="{BB962C8B-B14F-4D97-AF65-F5344CB8AC3E}">
        <p14:creationId xmlns:p14="http://schemas.microsoft.com/office/powerpoint/2010/main" val="352463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Center for Internet Security </a:t>
            </a:r>
            <a:br>
              <a:rPr lang="en-US" sz="4000" b="1" dirty="0"/>
            </a:br>
            <a:r>
              <a:rPr lang="en-US" sz="4000" b="1" dirty="0"/>
              <a:t>(CIS)</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dirty="0"/>
              <a:t>The </a:t>
            </a:r>
            <a:r>
              <a:rPr lang="en-US" sz="2400" i="1" dirty="0"/>
              <a:t>Center for Internet Security (CIS) </a:t>
            </a:r>
            <a:r>
              <a:rPr lang="en-US" sz="2400" dirty="0"/>
              <a:t>is a nonprofit organization that serves the cybersecurity community in a number of ways. </a:t>
            </a:r>
          </a:p>
          <a:p>
            <a:endParaRPr lang="en-US" sz="2400" dirty="0"/>
          </a:p>
          <a:p>
            <a:r>
              <a:rPr lang="en-US" sz="2400" dirty="0"/>
              <a:t>It is the guardian of the CIS controls—a set of the top 20 security controls that should be implemented as a baseline of cybersecurity risk management. </a:t>
            </a:r>
          </a:p>
          <a:p>
            <a:endParaRPr lang="en-US" sz="2400" dirty="0"/>
          </a:p>
          <a:p>
            <a:r>
              <a:rPr lang="en-US" sz="2400" dirty="0"/>
              <a:t>This set of controls, developed in a consensus manner over the past decade, provides a roadmap of which security controls should be implemented first, second, and so on. </a:t>
            </a:r>
          </a:p>
          <a:p>
            <a:endParaRPr lang="en-US" sz="2400" dirty="0"/>
          </a:p>
          <a:p>
            <a:r>
              <a:rPr lang="en-US" sz="2400" dirty="0"/>
              <a:t>These prescriptive items represent the best practices across a wide range of entities, from government to industry, and are implementable by virtually any size entity.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23</a:t>
            </a:fld>
            <a:endParaRPr lang="en-US" dirty="0"/>
          </a:p>
        </p:txBody>
      </p:sp>
    </p:spTree>
    <p:extLst>
      <p:ext uri="{BB962C8B-B14F-4D97-AF65-F5344CB8AC3E}">
        <p14:creationId xmlns:p14="http://schemas.microsoft.com/office/powerpoint/2010/main" val="2980554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2400" b="1" dirty="0"/>
              <a:t>National Institute of Standards and Technology (NIST) </a:t>
            </a:r>
            <a:br>
              <a:rPr lang="en-US" sz="2400" b="1" dirty="0"/>
            </a:br>
            <a:r>
              <a:rPr lang="en-US" sz="2400" b="1" dirty="0"/>
              <a:t>Risk Management Framework (RMF)/Cybersecurity Framework (CSF)</a:t>
            </a:r>
            <a:endParaRPr lang="en-US" sz="24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The </a:t>
            </a:r>
            <a:r>
              <a:rPr lang="en-US" b="1" u="sng" dirty="0"/>
              <a:t>National Institute of Standards and Technology (NIST) </a:t>
            </a:r>
            <a:r>
              <a:rPr lang="en-US" dirty="0"/>
              <a:t>provides recommended strategies to the U.S. government and others on how to handle a wide range of issues, including risk from cybersecurity issues. </a:t>
            </a:r>
          </a:p>
          <a:p>
            <a:endParaRPr lang="en-US" dirty="0"/>
          </a:p>
          <a:p>
            <a:r>
              <a:rPr lang="en-US" dirty="0"/>
              <a:t>The approach taken by NIST is one built around the management of organizational risk through a risk management framework (RMF) associated with cybersecurity activities. </a:t>
            </a:r>
          </a:p>
          <a:p>
            <a:endParaRPr lang="en-US" dirty="0"/>
          </a:p>
          <a:p>
            <a:r>
              <a:rPr lang="en-US" dirty="0"/>
              <a:t>The </a:t>
            </a:r>
            <a:r>
              <a:rPr lang="en-US" b="1" dirty="0"/>
              <a:t>NIST RMF </a:t>
            </a:r>
            <a:r>
              <a:rPr lang="en-US" dirty="0"/>
              <a:t>is composed of more than 10 publications, spanning virtually every activity associated with cybersecurity.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24</a:t>
            </a:fld>
            <a:endParaRPr lang="en-US" dirty="0"/>
          </a:p>
        </p:txBody>
      </p:sp>
    </p:spTree>
    <p:extLst>
      <p:ext uri="{BB962C8B-B14F-4D97-AF65-F5344CB8AC3E}">
        <p14:creationId xmlns:p14="http://schemas.microsoft.com/office/powerpoint/2010/main" val="1946573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2400" b="1" dirty="0"/>
              <a:t>National Institute of Standards and Technology (NIST) </a:t>
            </a:r>
            <a:br>
              <a:rPr lang="en-US" sz="2400" b="1" dirty="0"/>
            </a:br>
            <a:r>
              <a:rPr lang="en-US" sz="2400" b="1" dirty="0"/>
              <a:t>Risk Management Framework (RMF)/Cybersecurity Framework (CSF)</a:t>
            </a:r>
            <a:endParaRPr lang="en-US" sz="24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lnSpcReduction="10000"/>
          </a:bodyPr>
          <a:lstStyle/>
          <a:p>
            <a:r>
              <a:rPr lang="en-US" sz="2400" dirty="0"/>
              <a:t>A second activity published by NIST is the </a:t>
            </a:r>
            <a:r>
              <a:rPr lang="en-US" sz="2400" b="1" dirty="0"/>
              <a:t>Cybersecurity Framework (CSF)</a:t>
            </a:r>
            <a:r>
              <a:rPr lang="en-US" sz="2400" dirty="0"/>
              <a:t>. </a:t>
            </a:r>
          </a:p>
          <a:p>
            <a:endParaRPr lang="en-US" sz="2400" dirty="0"/>
          </a:p>
          <a:p>
            <a:r>
              <a:rPr lang="en-US" sz="2400" dirty="0"/>
              <a:t>The CSF is designed to assist organizations in the early stages of planning their cybersecurity posture. </a:t>
            </a:r>
          </a:p>
          <a:p>
            <a:pPr lvl="1"/>
            <a:r>
              <a:rPr lang="en-US" sz="2400" dirty="0"/>
              <a:t>It breaks down the types of activities into five different functions: identify, protect, detect, respond, and recover.</a:t>
            </a:r>
          </a:p>
          <a:p>
            <a:endParaRPr lang="en-US" sz="2400" dirty="0"/>
          </a:p>
          <a:p>
            <a:r>
              <a:rPr lang="en-US" sz="2400" dirty="0"/>
              <a:t>The CSF was mandated by a congressional bill in 2014 that directed NIST to identify </a:t>
            </a:r>
            <a:r>
              <a:rPr lang="en-US" sz="2400" b="1" dirty="0"/>
              <a:t>“a prioritized, flexible, repeatable, performance based, and cost-effective approach, including information security measures and controls that may be voluntarily adopted by owners and operators of critical infrastructure to help them identify, assess, and manage cyber risks.”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25</a:t>
            </a:fld>
            <a:endParaRPr lang="en-US" dirty="0"/>
          </a:p>
        </p:txBody>
      </p:sp>
    </p:spTree>
    <p:extLst>
      <p:ext uri="{BB962C8B-B14F-4D97-AF65-F5344CB8AC3E}">
        <p14:creationId xmlns:p14="http://schemas.microsoft.com/office/powerpoint/2010/main" val="49250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2400" b="1" dirty="0"/>
              <a:t>National Institute of Standards and Technology (NIST) </a:t>
            </a:r>
            <a:br>
              <a:rPr lang="en-US" sz="2400" b="1" dirty="0"/>
            </a:br>
            <a:r>
              <a:rPr lang="en-US" sz="2400" b="1" dirty="0"/>
              <a:t>Risk Management Framework (RMF)/Cybersecurity Framework (CSF)</a:t>
            </a:r>
            <a:endParaRPr lang="en-US" sz="24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400" dirty="0"/>
              <a:t>The third leg of NIST efforts in cybersecurity documentation is the </a:t>
            </a:r>
            <a:r>
              <a:rPr lang="en-US" sz="2400" b="1" dirty="0"/>
              <a:t>National Initiative for Cybersecurity Education (NICE) Cybersecurity Workforce Framework</a:t>
            </a:r>
            <a:r>
              <a:rPr lang="en-US" sz="2400" dirty="0"/>
              <a:t>. </a:t>
            </a:r>
          </a:p>
          <a:p>
            <a:endParaRPr lang="en-US" sz="2400" dirty="0"/>
          </a:p>
          <a:p>
            <a:r>
              <a:rPr lang="en-US" sz="2400" dirty="0"/>
              <a:t>This is an effort to define the ecosystem of cybersecurity education, training, and workforce development needed to create the workforce needed in cybersecurity in government and in industry.</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26</a:t>
            </a:fld>
            <a:endParaRPr lang="en-US" dirty="0"/>
          </a:p>
        </p:txBody>
      </p:sp>
    </p:spTree>
    <p:extLst>
      <p:ext uri="{BB962C8B-B14F-4D97-AF65-F5344CB8AC3E}">
        <p14:creationId xmlns:p14="http://schemas.microsoft.com/office/powerpoint/2010/main" val="1001504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International Organization for Standardization (ISO) 27001/27002/27701/31000</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u="sng" dirty="0"/>
              <a:t>ISO 27001 </a:t>
            </a:r>
            <a:r>
              <a:rPr lang="en-US" dirty="0"/>
              <a:t>is the international standard defining an information security management system (ISMS). </a:t>
            </a:r>
          </a:p>
          <a:p>
            <a:endParaRPr lang="en-US" b="1" u="sng" dirty="0"/>
          </a:p>
          <a:p>
            <a:r>
              <a:rPr lang="en-US" b="1" u="sng" dirty="0"/>
              <a:t>ISO 27001 </a:t>
            </a:r>
            <a:r>
              <a:rPr lang="en-US" dirty="0"/>
              <a:t>is one of many related standards in the 27000 family. </a:t>
            </a:r>
          </a:p>
          <a:p>
            <a:endParaRPr lang="en-US" b="1" u="sng" dirty="0"/>
          </a:p>
          <a:p>
            <a:r>
              <a:rPr lang="en-US" b="1" u="sng" dirty="0"/>
              <a:t>ISO 27002 </a:t>
            </a:r>
            <a:r>
              <a:rPr lang="en-US" dirty="0"/>
              <a:t>is a document that defines security techniques and a code of practice for information security controls. </a:t>
            </a:r>
          </a:p>
          <a:p>
            <a:endParaRPr lang="en-US" b="1" u="sng" dirty="0"/>
          </a:p>
          <a:p>
            <a:r>
              <a:rPr lang="en-US" b="1" u="sng" dirty="0"/>
              <a:t>ISO 27701 </a:t>
            </a:r>
            <a:r>
              <a:rPr lang="en-US" dirty="0"/>
              <a:t>is a privacy extension to the 27000 series and adds the requirements to establish and maintain a privacy information management system. </a:t>
            </a:r>
          </a:p>
          <a:p>
            <a:endParaRPr lang="en-US" dirty="0"/>
          </a:p>
          <a:p>
            <a:r>
              <a:rPr lang="en-US" dirty="0"/>
              <a:t>The</a:t>
            </a:r>
            <a:r>
              <a:rPr lang="en-US" b="1" u="sng" dirty="0"/>
              <a:t> ISO 31000 </a:t>
            </a:r>
            <a:r>
              <a:rPr lang="en-US" dirty="0"/>
              <a:t>series is a set of guidelines, principles, framework, and process for managing risk. </a:t>
            </a:r>
          </a:p>
          <a:p>
            <a:pPr lvl="1"/>
            <a:r>
              <a:rPr lang="en-US" dirty="0"/>
              <a:t>ISO 31000 addresses all forms of risk and management, not just cybersecurity risk.</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27</a:t>
            </a:fld>
            <a:endParaRPr lang="en-US" dirty="0"/>
          </a:p>
        </p:txBody>
      </p:sp>
    </p:spTree>
    <p:extLst>
      <p:ext uri="{BB962C8B-B14F-4D97-AF65-F5344CB8AC3E}">
        <p14:creationId xmlns:p14="http://schemas.microsoft.com/office/powerpoint/2010/main" val="2217943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SSAE SOC 2 Type I/II</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b="1" dirty="0"/>
              <a:t>Statement on Standards for Attestation Engagements (SSAE) </a:t>
            </a:r>
            <a:r>
              <a:rPr lang="en-US" dirty="0"/>
              <a:t>is a set of auditing standards set by the American Institute of Certified Public Accountants (AICPA) Auditing Standards Board.</a:t>
            </a:r>
          </a:p>
          <a:p>
            <a:endParaRPr lang="en-US" b="1" dirty="0"/>
          </a:p>
          <a:p>
            <a:r>
              <a:rPr lang="en-US" b="1" dirty="0"/>
              <a:t>SOC</a:t>
            </a:r>
            <a:r>
              <a:rPr lang="en-US" dirty="0"/>
              <a:t> stands for Service Organization Controls.</a:t>
            </a:r>
          </a:p>
          <a:p>
            <a:endParaRPr lang="en-US" dirty="0"/>
          </a:p>
          <a:p>
            <a:r>
              <a:rPr lang="en-US" dirty="0"/>
              <a:t>An SOC 2 report focuses on the internal controls at an organization related to compliance or operations, wrapped around the five trust principles (security, confidentiality, processing integrity, availability, and privacy).</a:t>
            </a:r>
          </a:p>
          <a:p>
            <a:endParaRPr lang="en-US" dirty="0"/>
          </a:p>
          <a:p>
            <a:r>
              <a:rPr lang="en-US" dirty="0"/>
              <a:t>The SOC 2 is a separate report that focuses on controls at a service provider relevant to security, availability, processing integrity, confidentiality, and privacy of a system.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28</a:t>
            </a:fld>
            <a:endParaRPr lang="en-US" dirty="0"/>
          </a:p>
        </p:txBody>
      </p:sp>
    </p:spTree>
    <p:extLst>
      <p:ext uri="{BB962C8B-B14F-4D97-AF65-F5344CB8AC3E}">
        <p14:creationId xmlns:p14="http://schemas.microsoft.com/office/powerpoint/2010/main" val="168654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SSAE SOC 2 Type I/II</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400" dirty="0"/>
              <a:t>The SOC 1 and SOC 2 reports come in two forms: Type I and Type II. </a:t>
            </a:r>
          </a:p>
          <a:p>
            <a:pPr lvl="1"/>
            <a:endParaRPr lang="en-US" sz="2400" b="1" dirty="0"/>
          </a:p>
          <a:p>
            <a:pPr lvl="1"/>
            <a:r>
              <a:rPr lang="en-US" sz="2400" b="1" dirty="0"/>
              <a:t>Type I</a:t>
            </a:r>
            <a:r>
              <a:rPr lang="en-US" sz="2400" dirty="0"/>
              <a:t> reports evaluate whether proper controls are in place at a specific point in time. </a:t>
            </a:r>
          </a:p>
          <a:p>
            <a:pPr lvl="1"/>
            <a:endParaRPr lang="en-US" sz="2400" b="1" dirty="0"/>
          </a:p>
          <a:p>
            <a:pPr lvl="1"/>
            <a:r>
              <a:rPr lang="en-US" sz="2400" b="1" dirty="0"/>
              <a:t>Type II </a:t>
            </a:r>
            <a:r>
              <a:rPr lang="en-US" sz="2400" dirty="0"/>
              <a:t>reports are done over a period of time to verify operational efficiency and effectiveness of the controls.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29</a:t>
            </a:fld>
            <a:endParaRPr lang="en-US" dirty="0"/>
          </a:p>
        </p:txBody>
      </p:sp>
    </p:spTree>
    <p:extLst>
      <p:ext uri="{BB962C8B-B14F-4D97-AF65-F5344CB8AC3E}">
        <p14:creationId xmlns:p14="http://schemas.microsoft.com/office/powerpoint/2010/main" val="324858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Regulations, Standards, and Frameworks</a:t>
            </a:r>
          </a:p>
        </p:txBody>
      </p:sp>
      <p:sp>
        <p:nvSpPr>
          <p:cNvPr id="4" name="Rectangle 3"/>
          <p:cNvSpPr>
            <a:spLocks noGrp="1" noChangeArrowheads="1"/>
          </p:cNvSpPr>
          <p:nvPr>
            <p:ph idx="1"/>
          </p:nvPr>
        </p:nvSpPr>
        <p:spPr>
          <a:xfrm>
            <a:off x="152400" y="1752600"/>
            <a:ext cx="8763000" cy="5105400"/>
          </a:xfrm>
        </p:spPr>
        <p:txBody>
          <a:bodyPr>
            <a:noAutofit/>
          </a:bodyPr>
          <a:lstStyle/>
          <a:p>
            <a:r>
              <a:rPr lang="en-US" sz="1600" dirty="0"/>
              <a:t>Business operations never happen in a vacuum; there are at least some policies and procedures one must follow. </a:t>
            </a:r>
          </a:p>
          <a:p>
            <a:endParaRPr lang="en-US" sz="1600" dirty="0"/>
          </a:p>
          <a:p>
            <a:r>
              <a:rPr lang="en-US" sz="1600" dirty="0"/>
              <a:t>But these policies and procedures get their direction from regulations, standards, and legislation. </a:t>
            </a:r>
          </a:p>
          <a:p>
            <a:endParaRPr lang="en-US" sz="1600" dirty="0"/>
          </a:p>
          <a:p>
            <a:r>
              <a:rPr lang="en-US" sz="1600" dirty="0"/>
              <a:t>Laws are made by the legislative bodies of government to create a specified set of conditions and penalties. </a:t>
            </a:r>
          </a:p>
          <a:p>
            <a:endParaRPr lang="en-US" sz="1600" dirty="0"/>
          </a:p>
          <a:p>
            <a:r>
              <a:rPr lang="en-US" sz="1600" dirty="0"/>
              <a:t>Government agencies develop and issue regulations to implement the laws. </a:t>
            </a:r>
          </a:p>
          <a:p>
            <a:endParaRPr lang="en-US" sz="1600" dirty="0"/>
          </a:p>
          <a:p>
            <a:r>
              <a:rPr lang="en-US" sz="1600" dirty="0"/>
              <a:t>Standards are sets of consensus-built specifications for products, services, or systems. </a:t>
            </a:r>
          </a:p>
          <a:p>
            <a:endParaRPr lang="en-US" sz="1600" dirty="0"/>
          </a:p>
          <a:p>
            <a:r>
              <a:rPr lang="en-US" sz="1600" dirty="0"/>
              <a:t>A wide range of different bodies create standards, and whether or not one wishes to follow them is a business decision. </a:t>
            </a:r>
          </a:p>
          <a:p>
            <a:endParaRPr lang="en-US" sz="1600" dirty="0"/>
          </a:p>
          <a:p>
            <a:r>
              <a:rPr lang="en-US" sz="1600" dirty="0"/>
              <a:t>Laws and regulations must be followed; otherwise, the consequences specified within them can be invoked by the government.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a:t>
            </a:fld>
            <a:endParaRPr lang="en-US" dirty="0"/>
          </a:p>
        </p:txBody>
      </p:sp>
    </p:spTree>
    <p:extLst>
      <p:ext uri="{BB962C8B-B14F-4D97-AF65-F5344CB8AC3E}">
        <p14:creationId xmlns:p14="http://schemas.microsoft.com/office/powerpoint/2010/main" val="445981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Cloud Security Alliance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dirty="0"/>
              <a:t>The </a:t>
            </a:r>
            <a:r>
              <a:rPr lang="en-US" b="1" dirty="0"/>
              <a:t>Cloud Security Alliance (2009) </a:t>
            </a:r>
            <a:r>
              <a:rPr lang="en-US" dirty="0"/>
              <a:t>issued the first comprehensive best-practice document for secure cloud computing, “Security Guidance for Critical Areas of Focus for Cloud Computing,” and has become the industry body for frameworks, benchmarks, and standards associated with cloud computing worldwide. </a:t>
            </a:r>
          </a:p>
          <a:p>
            <a:endParaRPr lang="en-US" dirty="0"/>
          </a:p>
          <a:p>
            <a:r>
              <a:rPr lang="en-US" dirty="0"/>
              <a:t>Some of the key documents developed include the Cloud Controls Matrix (CCM), the user credential Certificate of Cloud Security Knowledge (CCSK), the Certified Cloud Security Professional (CCSP) credential (developed jointly with ISC2), and a security framework for government clouds.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30</a:t>
            </a:fld>
            <a:endParaRPr lang="en-US" dirty="0"/>
          </a:p>
        </p:txBody>
      </p:sp>
    </p:spTree>
    <p:extLst>
      <p:ext uri="{BB962C8B-B14F-4D97-AF65-F5344CB8AC3E}">
        <p14:creationId xmlns:p14="http://schemas.microsoft.com/office/powerpoint/2010/main" val="3884220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Cloud Security Alliance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dirty="0"/>
              <a:t>The </a:t>
            </a:r>
            <a:r>
              <a:rPr lang="en-US" b="1" dirty="0"/>
              <a:t>Cloud Controls Matrix (CCM</a:t>
            </a:r>
            <a:r>
              <a:rPr lang="en-US" dirty="0"/>
              <a:t>) is a meta-framework of cloud-specific security controls, mapped to leading standards, best practices, and regulations. </a:t>
            </a:r>
          </a:p>
          <a:p>
            <a:endParaRPr lang="en-US" dirty="0"/>
          </a:p>
          <a:p>
            <a:r>
              <a:rPr lang="en-US" dirty="0"/>
              <a:t>This document uses 16 domains to cover 133 security control objectives to address all key aspects of cloud security. </a:t>
            </a:r>
          </a:p>
          <a:p>
            <a:endParaRPr lang="en-US" dirty="0"/>
          </a:p>
          <a:p>
            <a:r>
              <a:rPr lang="en-US" dirty="0"/>
              <a:t>The controls listed in this document are mapped to the main industry security standards, including ISO 2700X series, NIST SP 800-53, PCI DSS, ISACA COBIT, and many others.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31</a:t>
            </a:fld>
            <a:endParaRPr lang="en-US" dirty="0"/>
          </a:p>
        </p:txBody>
      </p:sp>
    </p:spTree>
    <p:extLst>
      <p:ext uri="{BB962C8B-B14F-4D97-AF65-F5344CB8AC3E}">
        <p14:creationId xmlns:p14="http://schemas.microsoft.com/office/powerpoint/2010/main" val="1183420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Cloud Security Alliance</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Reference Architecture:</a:t>
            </a:r>
          </a:p>
          <a:p>
            <a:pPr lvl="1"/>
            <a:r>
              <a:rPr lang="en-US" dirty="0"/>
              <a:t>The Cloud Security Alliance has an Enterprise Architecture Working Group (EAWG) that has developed the Enterprise Architecture for cloud deployments and services. </a:t>
            </a:r>
          </a:p>
          <a:p>
            <a:pPr lvl="1"/>
            <a:r>
              <a:rPr lang="en-US" dirty="0"/>
              <a:t>This framework serves as both a methodology and a set of tools that can be utilized by security architects, enterprise architects, and risk management professionals. </a:t>
            </a:r>
          </a:p>
          <a:p>
            <a:pPr lvl="1"/>
            <a:r>
              <a:rPr lang="en-US" dirty="0"/>
              <a:t>The objective of the framework is to develop and leverage a common set of solutions that enable the assessment of where internal IT operations, and their cloud providers are in terms of security capabilities. </a:t>
            </a:r>
          </a:p>
          <a:p>
            <a:pPr lvl="1"/>
            <a:r>
              <a:rPr lang="en-US" dirty="0"/>
              <a:t>The framework can also be used to plan a roadmap to meet the cloud security needs of the enterprise.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32</a:t>
            </a:fld>
            <a:endParaRPr lang="en-US" dirty="0"/>
          </a:p>
        </p:txBody>
      </p:sp>
    </p:spTree>
    <p:extLst>
      <p:ext uri="{BB962C8B-B14F-4D97-AF65-F5344CB8AC3E}">
        <p14:creationId xmlns:p14="http://schemas.microsoft.com/office/powerpoint/2010/main" val="3322522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295400" y="274638"/>
            <a:ext cx="7620000" cy="1143000"/>
          </a:xfrm>
          <a:noFill/>
        </p:spPr>
        <p:txBody>
          <a:bodyPr>
            <a:noAutofit/>
          </a:bodyPr>
          <a:lstStyle/>
          <a:p>
            <a:pPr eaLnBrk="1" hangingPunct="1"/>
            <a:r>
              <a:rPr lang="en-US" sz="3600" b="1" dirty="0"/>
              <a:t>Benchmarks and Secure Configuration Guides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Benchmarks and secure configuration guides offer guidance for setting up and operating computer systems to a secure level that is understood and documented. </a:t>
            </a:r>
          </a:p>
          <a:p>
            <a:endParaRPr lang="en-US" dirty="0"/>
          </a:p>
          <a:p>
            <a:r>
              <a:rPr lang="en-US" dirty="0"/>
              <a:t>As each organization may differ, the standard for a benchmark is a consensus-based set of knowledge designed to deliver a reasonable set of security across as wide a base as possible. </a:t>
            </a:r>
          </a:p>
          <a:p>
            <a:endParaRPr lang="en-US" dirty="0"/>
          </a:p>
          <a:p>
            <a:r>
              <a:rPr lang="en-US" dirty="0"/>
              <a:t>There are numerous sources for these guides, but three main sources exist for a large number of these systems.</a:t>
            </a:r>
          </a:p>
          <a:p>
            <a:pPr lvl="1"/>
            <a:r>
              <a:rPr lang="en-US" dirty="0"/>
              <a:t>Manufacturers of the software</a:t>
            </a:r>
          </a:p>
          <a:p>
            <a:pPr lvl="1"/>
            <a:r>
              <a:rPr lang="en-US" dirty="0"/>
              <a:t>The government</a:t>
            </a:r>
          </a:p>
          <a:p>
            <a:pPr lvl="1"/>
            <a:r>
              <a:rPr lang="en-US" dirty="0"/>
              <a:t>An independent organization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33</a:t>
            </a:fld>
            <a:endParaRPr lang="en-US" dirty="0"/>
          </a:p>
        </p:txBody>
      </p:sp>
    </p:spTree>
    <p:extLst>
      <p:ext uri="{BB962C8B-B14F-4D97-AF65-F5344CB8AC3E}">
        <p14:creationId xmlns:p14="http://schemas.microsoft.com/office/powerpoint/2010/main" val="3447261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Platform/Vendor-Specific Guides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a:bodyPr>
          <a:lstStyle/>
          <a:p>
            <a:r>
              <a:rPr lang="en-US" sz="2800" dirty="0"/>
              <a:t>Setting up secure services is important to enterprises, and some of the best guidance comes from the manufacturer in the form of platform/vendor-specific guides. </a:t>
            </a:r>
          </a:p>
          <a:p>
            <a:endParaRPr lang="en-US" sz="2800" dirty="0"/>
          </a:p>
          <a:p>
            <a:r>
              <a:rPr lang="en-US" sz="2800" dirty="0"/>
              <a:t>These guides include installation and configuration guidance, and in some cases operational guidance as well.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34</a:t>
            </a:fld>
            <a:endParaRPr lang="en-US" dirty="0"/>
          </a:p>
        </p:txBody>
      </p:sp>
    </p:spTree>
    <p:extLst>
      <p:ext uri="{BB962C8B-B14F-4D97-AF65-F5344CB8AC3E}">
        <p14:creationId xmlns:p14="http://schemas.microsoft.com/office/powerpoint/2010/main" val="575914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Web Server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0000" lnSpcReduction="20000"/>
          </a:bodyPr>
          <a:lstStyle/>
          <a:p>
            <a:r>
              <a:rPr lang="en-US" dirty="0"/>
              <a:t>By definition, web servers offer a connection between users (clients) and web pages (data being provided), and as such they are prone to attacks. </a:t>
            </a:r>
          </a:p>
          <a:p>
            <a:endParaRPr lang="en-US" dirty="0"/>
          </a:p>
          <a:p>
            <a:r>
              <a:rPr lang="en-US" dirty="0"/>
              <a:t>Setting up any external-facing application properly is key to preventing unnecessary risk. </a:t>
            </a:r>
          </a:p>
          <a:p>
            <a:endParaRPr lang="en-US" dirty="0"/>
          </a:p>
          <a:p>
            <a:r>
              <a:rPr lang="en-US" dirty="0"/>
              <a:t>Fortunately, for web servers, several authoritative and proscriptive sources of information are available to help administrators properly secure the application. </a:t>
            </a:r>
          </a:p>
          <a:p>
            <a:endParaRPr lang="en-US" dirty="0"/>
          </a:p>
          <a:p>
            <a:r>
              <a:rPr lang="en-US" dirty="0"/>
              <a:t>In the case of Microsoft’s IIS and SharePoint Server, the company provides solid guidance on the proper configuration of the servers. </a:t>
            </a:r>
          </a:p>
          <a:p>
            <a:endParaRPr lang="en-US" dirty="0"/>
          </a:p>
          <a:p>
            <a:r>
              <a:rPr lang="en-US" dirty="0"/>
              <a:t>The Apache Software Foundation provides some information for its web server products as well.</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35</a:t>
            </a:fld>
            <a:endParaRPr lang="en-US" dirty="0"/>
          </a:p>
        </p:txBody>
      </p:sp>
    </p:spTree>
    <p:extLst>
      <p:ext uri="{BB962C8B-B14F-4D97-AF65-F5344CB8AC3E}">
        <p14:creationId xmlns:p14="http://schemas.microsoft.com/office/powerpoint/2010/main" val="3180444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Web Server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7500" lnSpcReduction="20000"/>
          </a:bodyPr>
          <a:lstStyle/>
          <a:p>
            <a:r>
              <a:rPr lang="en-US" dirty="0"/>
              <a:t>Another good source of information is from the </a:t>
            </a:r>
            <a:r>
              <a:rPr lang="en-US" b="1" dirty="0"/>
              <a:t>Center for Internet Security (CIS)</a:t>
            </a:r>
            <a:r>
              <a:rPr lang="en-US" dirty="0"/>
              <a:t>,  as part of its benchmarking guides. </a:t>
            </a:r>
          </a:p>
          <a:p>
            <a:endParaRPr lang="en-US" dirty="0"/>
          </a:p>
          <a:p>
            <a:r>
              <a:rPr lang="en-US" dirty="0"/>
              <a:t>The CIS guides provide authoritative, proscriptive guidance developed as part of a consensus effort among consultants, professionals, and others. </a:t>
            </a:r>
          </a:p>
          <a:p>
            <a:endParaRPr lang="en-US" dirty="0"/>
          </a:p>
          <a:p>
            <a:r>
              <a:rPr lang="en-US" dirty="0"/>
              <a:t>This guidance has been subject to significant peer review and has withstood the test of time. </a:t>
            </a:r>
          </a:p>
          <a:p>
            <a:endParaRPr lang="en-US" dirty="0"/>
          </a:p>
          <a:p>
            <a:r>
              <a:rPr lang="en-US" dirty="0"/>
              <a:t>CIS guides are available for multiple versions of Apache, Microsoft, and other vendors’ products.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36</a:t>
            </a:fld>
            <a:endParaRPr lang="en-US" dirty="0"/>
          </a:p>
        </p:txBody>
      </p:sp>
    </p:spTree>
    <p:extLst>
      <p:ext uri="{BB962C8B-B14F-4D97-AF65-F5344CB8AC3E}">
        <p14:creationId xmlns:p14="http://schemas.microsoft.com/office/powerpoint/2010/main" val="2504524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OS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The </a:t>
            </a:r>
            <a:r>
              <a:rPr lang="en-US" i="1" dirty="0"/>
              <a:t>operating system (OS) </a:t>
            </a:r>
            <a:r>
              <a:rPr lang="en-US" dirty="0"/>
              <a:t>is the interface for the applications that we use to perform tasks and the actual physical computer hardware. </a:t>
            </a:r>
          </a:p>
          <a:p>
            <a:endParaRPr lang="en-US" dirty="0"/>
          </a:p>
          <a:p>
            <a:r>
              <a:rPr lang="en-US" dirty="0"/>
              <a:t>As such, the OS is a key component for the secure operation of a system. </a:t>
            </a:r>
          </a:p>
          <a:p>
            <a:endParaRPr lang="en-US" dirty="0"/>
          </a:p>
          <a:p>
            <a:r>
              <a:rPr lang="en-US" dirty="0"/>
              <a:t>Comprehensive, proscriptive configuration guides for all major operating systems are available from their respective manufacturers, from the Center for Internet Security and from the DoD DISA STIGs program.</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37</a:t>
            </a:fld>
            <a:endParaRPr lang="en-US" dirty="0"/>
          </a:p>
        </p:txBody>
      </p:sp>
    </p:spTree>
    <p:extLst>
      <p:ext uri="{BB962C8B-B14F-4D97-AF65-F5344CB8AC3E}">
        <p14:creationId xmlns:p14="http://schemas.microsoft.com/office/powerpoint/2010/main" val="2824873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Application Server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10000"/>
          </a:bodyPr>
          <a:lstStyle/>
          <a:p>
            <a:r>
              <a:rPr lang="en-US" sz="2400" i="1" dirty="0"/>
              <a:t>Application servers </a:t>
            </a:r>
            <a:r>
              <a:rPr lang="en-US" sz="2400" dirty="0"/>
              <a:t>are the part of the enterprise that handles specific tasks we associate with IT systems. </a:t>
            </a:r>
          </a:p>
          <a:p>
            <a:endParaRPr lang="en-US" sz="2400" dirty="0"/>
          </a:p>
          <a:p>
            <a:r>
              <a:rPr lang="en-US" sz="2400" dirty="0"/>
              <a:t>Whether it is an e-mail server, a database server, a messaging platform, or any other server, an application server is where the work happens. </a:t>
            </a:r>
          </a:p>
          <a:p>
            <a:endParaRPr lang="en-US" sz="2400" dirty="0"/>
          </a:p>
          <a:p>
            <a:r>
              <a:rPr lang="en-US" sz="2400" dirty="0"/>
              <a:t>Proper configuration of an application server depends to a great degree on the server specifics. </a:t>
            </a:r>
          </a:p>
          <a:p>
            <a:endParaRPr lang="en-US" sz="2400" dirty="0"/>
          </a:p>
          <a:p>
            <a:r>
              <a:rPr lang="en-US" sz="2400" dirty="0"/>
              <a:t>Standard application servers, such as e-mail and database servers, have guidance from the manufacturer, CIS, and STIGs.</a:t>
            </a:r>
          </a:p>
          <a:p>
            <a:endParaRPr lang="en-US" sz="2400" dirty="0"/>
          </a:p>
          <a:p>
            <a:r>
              <a:rPr lang="en-US" sz="2400" dirty="0"/>
              <a:t>Ensuring proper security settings and testing of these servers should be part of the build program so that they can be integrated into the normal security audit process to ensure continued proper configuration.</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38</a:t>
            </a:fld>
            <a:endParaRPr lang="en-US" dirty="0"/>
          </a:p>
        </p:txBody>
      </p:sp>
    </p:spTree>
    <p:extLst>
      <p:ext uri="{BB962C8B-B14F-4D97-AF65-F5344CB8AC3E}">
        <p14:creationId xmlns:p14="http://schemas.microsoft.com/office/powerpoint/2010/main" val="2701397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Network Infrastructure Devices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85000" lnSpcReduction="20000"/>
          </a:bodyPr>
          <a:lstStyle/>
          <a:p>
            <a:r>
              <a:rPr lang="en-US" i="1" dirty="0"/>
              <a:t>Network infrastructure devices</a:t>
            </a:r>
            <a:r>
              <a:rPr lang="en-US" dirty="0"/>
              <a:t> are the switches, routers, concentrators, firewalls, and other specialty devices that make the network function smoothly. </a:t>
            </a:r>
          </a:p>
          <a:p>
            <a:endParaRPr lang="en-US" dirty="0"/>
          </a:p>
          <a:p>
            <a:r>
              <a:rPr lang="en-US" dirty="0"/>
              <a:t>Properly configuring these devices can be challenging but is very important because failures at this level can adversely affect the security of traffic being processed by them. </a:t>
            </a:r>
          </a:p>
          <a:p>
            <a:endParaRPr lang="en-US" dirty="0"/>
          </a:p>
          <a:p>
            <a:r>
              <a:rPr lang="en-US" dirty="0"/>
              <a:t>The criticality of these devices makes them targets because, if a firewall fails, in many cases there are no indications until an investigation finds that it failed to do its job.</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39</a:t>
            </a:fld>
            <a:endParaRPr lang="en-US" dirty="0"/>
          </a:p>
        </p:txBody>
      </p:sp>
    </p:spTree>
    <p:extLst>
      <p:ext uri="{BB962C8B-B14F-4D97-AF65-F5344CB8AC3E}">
        <p14:creationId xmlns:p14="http://schemas.microsoft.com/office/powerpoint/2010/main" val="106048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General Data Protection Regulation (GDPR)</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599"/>
            <a:ext cx="8763000" cy="4968875"/>
          </a:xfrm>
        </p:spPr>
        <p:txBody>
          <a:bodyPr>
            <a:normAutofit/>
          </a:bodyPr>
          <a:lstStyle/>
          <a:p>
            <a:r>
              <a:rPr lang="en-US" sz="2800" b="1" u="sng" dirty="0"/>
              <a:t>The General Data Protection Regulation (GDPR)</a:t>
            </a:r>
            <a:r>
              <a:rPr lang="en-US" sz="2800" dirty="0"/>
              <a:t>, which was a sweeping rewrite of European privacy regulations, went into effect in May of 2018.</a:t>
            </a:r>
          </a:p>
          <a:p>
            <a:endParaRPr lang="en-US" sz="2800" dirty="0"/>
          </a:p>
          <a:p>
            <a:r>
              <a:rPr lang="en-US" sz="2800" dirty="0"/>
              <a:t>For all firms that wish to trade with the EU, there is now a set of privacy regulations that will require specific programs to address the requirements.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a:t>
            </a:fld>
            <a:endParaRPr lang="en-US" dirty="0"/>
          </a:p>
        </p:txBody>
      </p:sp>
    </p:spTree>
    <p:extLst>
      <p:ext uri="{BB962C8B-B14F-4D97-AF65-F5344CB8AC3E}">
        <p14:creationId xmlns:p14="http://schemas.microsoft.com/office/powerpoint/2010/main" val="145383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600" b="1" dirty="0"/>
              <a:t>Network Infrastructure Devices</a:t>
            </a:r>
            <a:endParaRPr lang="en-US" sz="36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70000" lnSpcReduction="20000"/>
          </a:bodyPr>
          <a:lstStyle/>
          <a:p>
            <a:r>
              <a:rPr lang="en-US" dirty="0"/>
              <a:t>Ensuring these devices are properly configured and maintained requires professional attention by properly trained personnel and backed by routine configuration audits to ensure they stay properly configured. </a:t>
            </a:r>
          </a:p>
          <a:p>
            <a:endParaRPr lang="en-US" dirty="0"/>
          </a:p>
          <a:p>
            <a:r>
              <a:rPr lang="en-US" dirty="0"/>
              <a:t>With respect to most of these devices, the greatest risk lies in the user configuration of the device via rulesets, and these are specific to each user and cannot be mandated by a manufacturer’s installation guide. </a:t>
            </a:r>
          </a:p>
          <a:p>
            <a:endParaRPr lang="en-US" dirty="0"/>
          </a:p>
          <a:p>
            <a:r>
              <a:rPr lang="en-US" dirty="0"/>
              <a:t>Proper configuration and verification are site specific and, many times, individual device specific. </a:t>
            </a:r>
          </a:p>
          <a:p>
            <a:endParaRPr lang="en-US" dirty="0"/>
          </a:p>
          <a:p>
            <a:r>
              <a:rPr lang="en-US" dirty="0"/>
              <a:t>Without a solid set of policies and procedures to ensure this work is properly performed, these devices, while they may work, will not perform in a secure manner.</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40</a:t>
            </a:fld>
            <a:endParaRPr lang="en-US" dirty="0"/>
          </a:p>
        </p:txBody>
      </p:sp>
    </p:spTree>
    <p:extLst>
      <p:ext uri="{BB962C8B-B14F-4D97-AF65-F5344CB8AC3E}">
        <p14:creationId xmlns:p14="http://schemas.microsoft.com/office/powerpoint/2010/main" val="401011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General Data Protection Regulation (GDPR)</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The GDPR brings many changes—one being the appointment of a Data Protection Officer (DPO). </a:t>
            </a:r>
          </a:p>
          <a:p>
            <a:endParaRPr lang="en-US" dirty="0"/>
          </a:p>
          <a:p>
            <a:r>
              <a:rPr lang="en-US" dirty="0"/>
              <a:t>This role may be filled by an employee or a third-party service provider (for example, a consulting or law firm), and it must be a direct report to the highest management level. </a:t>
            </a:r>
          </a:p>
          <a:p>
            <a:endParaRPr lang="en-US" dirty="0"/>
          </a:p>
          <a:p>
            <a:r>
              <a:rPr lang="en-US" dirty="0"/>
              <a:t>The DPO should operate with significant independence, and provisions in the GDPR restrict control over the DPO by management.</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5</a:t>
            </a:fld>
            <a:endParaRPr lang="en-US" dirty="0"/>
          </a:p>
        </p:txBody>
      </p:sp>
    </p:spTree>
    <p:extLst>
      <p:ext uri="{BB962C8B-B14F-4D97-AF65-F5344CB8AC3E}">
        <p14:creationId xmlns:p14="http://schemas.microsoft.com/office/powerpoint/2010/main" val="79147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General Data Protection Regulation (GDPR)</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20000"/>
          </a:bodyPr>
          <a:lstStyle/>
          <a:p>
            <a:r>
              <a:rPr lang="en-US" dirty="0"/>
              <a:t>The GDPR requires significant consideration, including the following:</a:t>
            </a:r>
          </a:p>
          <a:p>
            <a:pPr lvl="1"/>
            <a:r>
              <a:rPr lang="en-US" dirty="0"/>
              <a:t>Assess personal data flows from the EU to the U.S. to define the scale and scope of the cross-border privacy-compliance challenge.</a:t>
            </a:r>
          </a:p>
          <a:p>
            <a:pPr lvl="1"/>
            <a:r>
              <a:rPr lang="en-US" dirty="0"/>
              <a:t>Assess readiness to meet model clauses, remediate gaps, and organize audit artifacts of compliance with the clauses.</a:t>
            </a:r>
          </a:p>
          <a:p>
            <a:pPr lvl="1"/>
            <a:r>
              <a:rPr lang="en-US" dirty="0"/>
              <a:t>Update privacy programs to ensure they are capable of passing an EU regulator audit.</a:t>
            </a:r>
          </a:p>
          <a:p>
            <a:pPr lvl="1"/>
            <a:r>
              <a:rPr lang="en-US" dirty="0"/>
              <a:t>Conduct EU data-breach notification stress tests.</a:t>
            </a:r>
          </a:p>
          <a:p>
            <a:pPr lvl="1"/>
            <a:r>
              <a:rPr lang="en-US" dirty="0"/>
              <a:t>Monitor changes in EU support for model contracts and binding corporate rules.</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6</a:t>
            </a:fld>
            <a:endParaRPr lang="en-US" dirty="0"/>
          </a:p>
        </p:txBody>
      </p:sp>
    </p:spTree>
    <p:extLst>
      <p:ext uri="{BB962C8B-B14F-4D97-AF65-F5344CB8AC3E}">
        <p14:creationId xmlns:p14="http://schemas.microsoft.com/office/powerpoint/2010/main" val="62513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General Data Protection Regulation (GDPR)</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92500"/>
          </a:bodyPr>
          <a:lstStyle/>
          <a:p>
            <a:r>
              <a:rPr lang="en-US" sz="2400" dirty="0"/>
              <a:t>The GDPR specifies requirements regarding consent, and they are significantly more robust than previous regulations. Consent requirements are also delineated for specific circumstances:</a:t>
            </a:r>
          </a:p>
          <a:p>
            <a:pPr lvl="1"/>
            <a:r>
              <a:rPr lang="en-US" sz="2400" dirty="0"/>
              <a:t>Informed/affirmative consent to data processing. Specifically, “a statement or a clear affirmative action” from the data subject must be “freely given, specific, informed and unambiguous.”	</a:t>
            </a:r>
          </a:p>
          <a:p>
            <a:pPr lvl="1"/>
            <a:r>
              <a:rPr lang="en-US" sz="2400" dirty="0"/>
              <a:t>Explicit consent to process special categories of data. Explicit consent is required for “special categories” of data, such as genetic data, biometric data, and data concerning sexual orientation.</a:t>
            </a:r>
          </a:p>
          <a:p>
            <a:pPr lvl="1"/>
            <a:r>
              <a:rPr lang="en-US" sz="2400" dirty="0"/>
              <a:t>Explicit parental consent for children’s personal data.</a:t>
            </a:r>
          </a:p>
          <a:p>
            <a:pPr lvl="1"/>
            <a:r>
              <a:rPr lang="en-US" sz="2400" dirty="0"/>
              <a:t>Consent must be specific to each data-processing operation, and the data subject can withdraw consent at any time.</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7</a:t>
            </a:fld>
            <a:endParaRPr lang="en-US" dirty="0"/>
          </a:p>
        </p:txBody>
      </p:sp>
    </p:spTree>
    <p:extLst>
      <p:ext uri="{BB962C8B-B14F-4D97-AF65-F5344CB8AC3E}">
        <p14:creationId xmlns:p14="http://schemas.microsoft.com/office/powerpoint/2010/main" val="191356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Autofit/>
          </a:bodyPr>
          <a:lstStyle/>
          <a:p>
            <a:pPr eaLnBrk="1" hangingPunct="1"/>
            <a:r>
              <a:rPr lang="en-US" sz="3200" b="1" dirty="0"/>
              <a:t>General Data Protection Regulation (GDPR)</a:t>
            </a:r>
            <a:endParaRPr lang="en-US" sz="3200" b="1" dirty="0">
              <a:latin typeface="Arial" charset="0"/>
              <a:cs typeface="Arial" charset="0"/>
            </a:endParaRPr>
          </a:p>
        </p:txBody>
      </p:sp>
      <p:sp>
        <p:nvSpPr>
          <p:cNvPr id="4" name="Rectangle 3"/>
          <p:cNvSpPr>
            <a:spLocks noGrp="1" noChangeArrowheads="1"/>
          </p:cNvSpPr>
          <p:nvPr>
            <p:ph idx="1"/>
          </p:nvPr>
        </p:nvSpPr>
        <p:spPr>
          <a:xfrm>
            <a:off x="152400" y="1752600"/>
            <a:ext cx="8763000" cy="4830762"/>
          </a:xfrm>
        </p:spPr>
        <p:txBody>
          <a:bodyPr>
            <a:normAutofit fontScale="85000" lnSpcReduction="10000"/>
          </a:bodyPr>
          <a:lstStyle/>
          <a:p>
            <a:r>
              <a:rPr lang="en-US" dirty="0"/>
              <a:t>The GDPR provides protections for new individual rights, and these may force firms to adopt new policies to address these requirements. </a:t>
            </a:r>
          </a:p>
          <a:p>
            <a:pPr lvl="1"/>
            <a:r>
              <a:rPr lang="en-US" dirty="0"/>
              <a:t>The rights include:</a:t>
            </a:r>
          </a:p>
          <a:p>
            <a:pPr lvl="2">
              <a:buFont typeface="Wingdings" panose="05000000000000000000" pitchFamily="2" charset="2"/>
              <a:buChar char="Ø"/>
            </a:pPr>
            <a:r>
              <a:rPr lang="en-US" dirty="0"/>
              <a:t>The Right to Information, </a:t>
            </a:r>
          </a:p>
          <a:p>
            <a:pPr lvl="2">
              <a:buFont typeface="Wingdings" panose="05000000000000000000" pitchFamily="2" charset="2"/>
              <a:buChar char="Ø"/>
            </a:pPr>
            <a:r>
              <a:rPr lang="en-US" dirty="0"/>
              <a:t>The Right to Access, </a:t>
            </a:r>
          </a:p>
          <a:p>
            <a:pPr lvl="2">
              <a:buFont typeface="Wingdings" panose="05000000000000000000" pitchFamily="2" charset="2"/>
              <a:buChar char="Ø"/>
            </a:pPr>
            <a:r>
              <a:rPr lang="en-US" dirty="0"/>
              <a:t>The Right to Rectification, </a:t>
            </a:r>
          </a:p>
          <a:p>
            <a:pPr lvl="2">
              <a:buFont typeface="Wingdings" panose="05000000000000000000" pitchFamily="2" charset="2"/>
              <a:buChar char="Ø"/>
            </a:pPr>
            <a:r>
              <a:rPr lang="en-US" dirty="0"/>
              <a:t>The Right to Restrict Processing, </a:t>
            </a:r>
          </a:p>
          <a:p>
            <a:pPr lvl="2">
              <a:buFont typeface="Wingdings" panose="05000000000000000000" pitchFamily="2" charset="2"/>
              <a:buChar char="Ø"/>
            </a:pPr>
            <a:r>
              <a:rPr lang="en-US" dirty="0"/>
              <a:t>The Right to Object, </a:t>
            </a:r>
          </a:p>
          <a:p>
            <a:pPr lvl="2">
              <a:buFont typeface="Wingdings" panose="05000000000000000000" pitchFamily="2" charset="2"/>
              <a:buChar char="Ø"/>
            </a:pPr>
            <a:r>
              <a:rPr lang="en-US" dirty="0"/>
              <a:t>The Right to Erasure, </a:t>
            </a:r>
          </a:p>
          <a:p>
            <a:pPr lvl="2">
              <a:buFont typeface="Wingdings" panose="05000000000000000000" pitchFamily="2" charset="2"/>
              <a:buChar char="Ø"/>
            </a:pPr>
            <a:r>
              <a:rPr lang="en-US" dirty="0"/>
              <a:t>and The Right to Data Portability. </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8</a:t>
            </a:fld>
            <a:endParaRPr lang="en-US" dirty="0"/>
          </a:p>
        </p:txBody>
      </p:sp>
    </p:spTree>
    <p:extLst>
      <p:ext uri="{BB962C8B-B14F-4D97-AF65-F5344CB8AC3E}">
        <p14:creationId xmlns:p14="http://schemas.microsoft.com/office/powerpoint/2010/main" val="2616727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a:xfrm>
            <a:off x="1676400" y="274638"/>
            <a:ext cx="7239000" cy="1143000"/>
          </a:xfrm>
          <a:noFill/>
        </p:spPr>
        <p:txBody>
          <a:bodyPr>
            <a:normAutofit fontScale="90000"/>
          </a:bodyPr>
          <a:lstStyle/>
          <a:p>
            <a:pPr eaLnBrk="1" hangingPunct="1"/>
            <a:r>
              <a:rPr lang="en-US" sz="4000" b="1" dirty="0"/>
              <a:t>General Data Protection Regulation (GDPR)</a:t>
            </a:r>
            <a:endParaRPr lang="en-US" sz="4000" b="1" dirty="0">
              <a:latin typeface="Arial" charset="0"/>
              <a:cs typeface="Arial" charset="0"/>
            </a:endParaRPr>
          </a:p>
        </p:txBody>
      </p:sp>
      <p:sp>
        <p:nvSpPr>
          <p:cNvPr id="4" name="Rectangle 3"/>
          <p:cNvSpPr>
            <a:spLocks noGrp="1" noChangeArrowheads="1"/>
          </p:cNvSpPr>
          <p:nvPr>
            <p:ph idx="1"/>
          </p:nvPr>
        </p:nvSpPr>
        <p:spPr>
          <a:xfrm>
            <a:off x="152400" y="1752600"/>
            <a:ext cx="8763000" cy="5105400"/>
          </a:xfrm>
        </p:spPr>
        <p:txBody>
          <a:bodyPr>
            <a:normAutofit fontScale="77500" lnSpcReduction="20000"/>
          </a:bodyPr>
          <a:lstStyle/>
          <a:p>
            <a:r>
              <a:rPr lang="en-US" dirty="0"/>
              <a:t>Each of these rights is clearly defined with technical specifics in the GDPR. </a:t>
            </a:r>
          </a:p>
          <a:p>
            <a:endParaRPr lang="en-US" dirty="0"/>
          </a:p>
          <a:p>
            <a:r>
              <a:rPr lang="en-US" dirty="0"/>
              <a:t>The GDPR also recognizes the risks of international data transfer to other parties and has added specific requirements that data protection issues be addressed by means of appropriate safeguards, including Binding Corporate Rules (BCRs), Model Contract Clauses (MCCs), also known as Standard Contractual Clauses (SCCs), and legally binding documents. </a:t>
            </a:r>
          </a:p>
          <a:p>
            <a:endParaRPr lang="en-US" dirty="0"/>
          </a:p>
          <a:p>
            <a:r>
              <a:rPr lang="en-US" dirty="0"/>
              <a:t>These instruments must be enforceable between public authorities or bodies, as well as all who handle data.</a:t>
            </a:r>
          </a:p>
        </p:txBody>
      </p:sp>
      <p:sp>
        <p:nvSpPr>
          <p:cNvPr id="5" name="Slide Number Placeholder 4"/>
          <p:cNvSpPr>
            <a:spLocks noGrp="1"/>
          </p:cNvSpPr>
          <p:nvPr>
            <p:ph type="sldNum" sz="quarter" idx="12"/>
          </p:nvPr>
        </p:nvSpPr>
        <p:spPr/>
        <p:txBody>
          <a:bodyPr/>
          <a:lstStyle/>
          <a:p>
            <a:pPr>
              <a:defRPr/>
            </a:pPr>
            <a:fld id="{F4E43AAA-F4EE-49AF-BC77-A6BA378C5A5B}" type="slidenum">
              <a:rPr lang="en-US" smtClean="0"/>
              <a:pPr>
                <a:defRPr/>
              </a:pPr>
              <a:t>9</a:t>
            </a:fld>
            <a:endParaRPr lang="en-US" dirty="0"/>
          </a:p>
        </p:txBody>
      </p:sp>
    </p:spTree>
    <p:extLst>
      <p:ext uri="{BB962C8B-B14F-4D97-AF65-F5344CB8AC3E}">
        <p14:creationId xmlns:p14="http://schemas.microsoft.com/office/powerpoint/2010/main" val="3281189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289C11AA0AB44595EC353BBA768739" ma:contentTypeVersion="10" ma:contentTypeDescription="Create a new document." ma:contentTypeScope="" ma:versionID="d1c99731b95cc0e617e3398324fc2854">
  <xsd:schema xmlns:xsd="http://www.w3.org/2001/XMLSchema" xmlns:xs="http://www.w3.org/2001/XMLSchema" xmlns:p="http://schemas.microsoft.com/office/2006/metadata/properties" xmlns:ns2="c50467e4-2c06-4b72-b13b-ffd5a4dda326" xmlns:ns3="db2f98d1-a375-4e57-90a4-bf5b96f64ed3" targetNamespace="http://schemas.microsoft.com/office/2006/metadata/properties" ma:root="true" ma:fieldsID="8c1d73bc21da2064f814ae3196394a63" ns2:_="" ns3:_="">
    <xsd:import namespace="c50467e4-2c06-4b72-b13b-ffd5a4dda326"/>
    <xsd:import namespace="db2f98d1-a375-4e57-90a4-bf5b96f64e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0467e4-2c06-4b72-b13b-ffd5a4dda32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7cd0e2c5-efa8-4cfa-a88b-8e69209b900c}" ma:internalName="TaxCatchAll" ma:showField="CatchAllData" ma:web="c50467e4-2c06-4b72-b13b-ffd5a4dda32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2f98d1-a375-4e57-90a4-bf5b96f64e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5d3ac6-1551-48e8-8fc6-d83c23d0a2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2f98d1-a375-4e57-90a4-bf5b96f64ed3">
      <Terms xmlns="http://schemas.microsoft.com/office/infopath/2007/PartnerControls"/>
    </lcf76f155ced4ddcb4097134ff3c332f>
    <TaxCatchAll xmlns="c50467e4-2c06-4b72-b13b-ffd5a4dda326" xsi:nil="true"/>
  </documentManagement>
</p:properties>
</file>

<file path=customXml/itemProps1.xml><?xml version="1.0" encoding="utf-8"?>
<ds:datastoreItem xmlns:ds="http://schemas.openxmlformats.org/officeDocument/2006/customXml" ds:itemID="{3B10C1BB-8661-428D-8BB6-5551CCF35CF3}"/>
</file>

<file path=customXml/itemProps2.xml><?xml version="1.0" encoding="utf-8"?>
<ds:datastoreItem xmlns:ds="http://schemas.openxmlformats.org/officeDocument/2006/customXml" ds:itemID="{9DD1A344-B63D-4AE8-BA55-A1B9A7C57179}">
  <ds:schemaRefs>
    <ds:schemaRef ds:uri="http://schemas.microsoft.com/sharepoint/v3/contenttype/forms"/>
  </ds:schemaRefs>
</ds:datastoreItem>
</file>

<file path=customXml/itemProps3.xml><?xml version="1.0" encoding="utf-8"?>
<ds:datastoreItem xmlns:ds="http://schemas.openxmlformats.org/officeDocument/2006/customXml" ds:itemID="{1C0B0726-258C-4E57-8068-9599F33DF1F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8910</TotalTime>
  <Words>3940</Words>
  <Application>Microsoft Office PowerPoint</Application>
  <PresentationFormat>On-screen Show (4:3)</PresentationFormat>
  <Paragraphs>352</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Tahoma</vt:lpstr>
      <vt:lpstr>Verdana</vt:lpstr>
      <vt:lpstr>Wingdings</vt:lpstr>
      <vt:lpstr>Office Theme</vt:lpstr>
      <vt:lpstr>PowerPoint Presentation</vt:lpstr>
      <vt:lpstr>Chapter 32 (Domain 5.2) Learning Objectives</vt:lpstr>
      <vt:lpstr>Regulations, Standards, and Frameworks</vt:lpstr>
      <vt:lpstr>General Data Protection Regulation (GDPR)</vt:lpstr>
      <vt:lpstr>General Data Protection Regulation (GDPR)</vt:lpstr>
      <vt:lpstr>General Data Protection Regulation (GDPR)</vt:lpstr>
      <vt:lpstr>General Data Protection Regulation (GDPR)</vt:lpstr>
      <vt:lpstr>General Data Protection Regulation (GDPR)</vt:lpstr>
      <vt:lpstr>General Data Protection Regulation (GDPR)</vt:lpstr>
      <vt:lpstr>National, Territory, or State Laws</vt:lpstr>
      <vt:lpstr>National, Territory, or State Laws</vt:lpstr>
      <vt:lpstr>National, Territory, or State Laws</vt:lpstr>
      <vt:lpstr>National, Territory, or State Laws</vt:lpstr>
      <vt:lpstr>National, Territory, or State Laws</vt:lpstr>
      <vt:lpstr>National, Territory, or State Laws</vt:lpstr>
      <vt:lpstr>National, Territory, or State Laws</vt:lpstr>
      <vt:lpstr>National, Territory, or State Laws</vt:lpstr>
      <vt:lpstr>National, Territory, or State Laws</vt:lpstr>
      <vt:lpstr>National, Territory, or State Laws</vt:lpstr>
      <vt:lpstr>Payment Card Industry Data Security Standard (PCI DSS)</vt:lpstr>
      <vt:lpstr>Payment Card Industry Data Security Standard (PCI DSS)</vt:lpstr>
      <vt:lpstr>Key Frameworks</vt:lpstr>
      <vt:lpstr>Center for Internet Security  (CIS)</vt:lpstr>
      <vt:lpstr>National Institute of Standards and Technology (NIST)  Risk Management Framework (RMF)/Cybersecurity Framework (CSF)</vt:lpstr>
      <vt:lpstr>National Institute of Standards and Technology (NIST)  Risk Management Framework (RMF)/Cybersecurity Framework (CSF)</vt:lpstr>
      <vt:lpstr>National Institute of Standards and Technology (NIST)  Risk Management Framework (RMF)/Cybersecurity Framework (CSF)</vt:lpstr>
      <vt:lpstr>International Organization for Standardization (ISO) 27001/27002/27701/31000</vt:lpstr>
      <vt:lpstr>SSAE SOC 2 Type I/II</vt:lpstr>
      <vt:lpstr>SSAE SOC 2 Type I/II</vt:lpstr>
      <vt:lpstr>Cloud Security Alliance</vt:lpstr>
      <vt:lpstr>Cloud Security Alliance</vt:lpstr>
      <vt:lpstr>Cloud Security Alliance</vt:lpstr>
      <vt:lpstr>Benchmarks and Secure Configuration Guides</vt:lpstr>
      <vt:lpstr>Platform/Vendor-Specific Guides</vt:lpstr>
      <vt:lpstr>Web Server</vt:lpstr>
      <vt:lpstr>Web Server</vt:lpstr>
      <vt:lpstr>OS</vt:lpstr>
      <vt:lpstr>Application Server</vt:lpstr>
      <vt:lpstr>Network Infrastructure Devices</vt:lpstr>
      <vt:lpstr>Network Infrastructure Devices</vt:lpstr>
    </vt:vector>
  </TitlesOfParts>
  <Company>MCCES BN Bravo Co DTS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Equipment Setup and Description</dc:title>
  <dc:subject>GBS(TGRS)</dc:subject>
  <dc:creator>Jimmie.Binford</dc:creator>
  <cp:keywords>GBS, RBM, Satellite</cp:keywords>
  <dc:description>This is a working presentation that can be updated readily to keep in tune with updates done to the Lesson Plan for GB.01.01 GBS Equipment Description and Setup.</dc:description>
  <cp:lastModifiedBy>Ken Hunnicutt</cp:lastModifiedBy>
  <cp:revision>315</cp:revision>
  <dcterms:created xsi:type="dcterms:W3CDTF">2007-03-12T15:36:22Z</dcterms:created>
  <dcterms:modified xsi:type="dcterms:W3CDTF">2022-09-19T23:40:09Z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TC100690451033</vt:lpwstr>
  </property>
  <property fmtid="{D5CDD505-2E9C-101B-9397-08002B2CF9AE}" pid="3" name="ContentTypeId">
    <vt:lpwstr>0x0101006D289C11AA0AB44595EC353BBA768739</vt:lpwstr>
  </property>
</Properties>
</file>