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50"/>
  </p:notesMasterIdLst>
  <p:sldIdLst>
    <p:sldId id="307" r:id="rId5"/>
    <p:sldId id="308" r:id="rId6"/>
    <p:sldId id="355"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06" autoAdjust="0"/>
    <p:restoredTop sz="88095" autoAdjust="0"/>
  </p:normalViewPr>
  <p:slideViewPr>
    <p:cSldViewPr>
      <p:cViewPr varScale="1">
        <p:scale>
          <a:sx n="75" d="100"/>
          <a:sy n="75" d="100"/>
        </p:scale>
        <p:origin x="1546" y="62"/>
      </p:cViewPr>
      <p:guideLst>
        <p:guide orient="horz" pos="2160"/>
        <p:guide pos="2880"/>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defRPr>
            </a:lvl1pPr>
          </a:lstStyle>
          <a:p>
            <a:pPr>
              <a:defRPr/>
            </a:pPr>
            <a:fld id="{A191EBD5-A87E-4693-A196-409EED94F4B6}" type="slidenum">
              <a:rPr lang="en-US"/>
              <a:pPr>
                <a:defRPr/>
              </a:pPr>
              <a:t>‹#›</a:t>
            </a:fld>
            <a:endParaRPr lang="en-US" dirty="0"/>
          </a:p>
        </p:txBody>
      </p:sp>
    </p:spTree>
    <p:extLst>
      <p:ext uri="{BB962C8B-B14F-4D97-AF65-F5344CB8AC3E}">
        <p14:creationId xmlns:p14="http://schemas.microsoft.com/office/powerpoint/2010/main" val="3051944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dirty="0"/>
              <a:t>Gain Attention </a:t>
            </a:r>
          </a:p>
        </p:txBody>
      </p:sp>
      <p:sp>
        <p:nvSpPr>
          <p:cNvPr id="94212" name="Slide Number Placeholder 3"/>
          <p:cNvSpPr>
            <a:spLocks noGrp="1"/>
          </p:cNvSpPr>
          <p:nvPr>
            <p:ph type="sldNum" sz="quarter" idx="5"/>
          </p:nvPr>
        </p:nvSpPr>
        <p:spPr>
          <a:noFill/>
        </p:spPr>
        <p:txBody>
          <a:bodyPr/>
          <a:lstStyle/>
          <a:p>
            <a:fld id="{F02DD515-EEAC-4D7D-B2DA-C9CC3E8B6A6D}" type="slidenum">
              <a:rPr lang="en-US" smtClean="0"/>
              <a:pPr/>
              <a:t>1</a:t>
            </a:fld>
            <a:endParaRPr lang="en-US" dirty="0"/>
          </a:p>
        </p:txBody>
      </p:sp>
    </p:spTree>
    <p:extLst>
      <p:ext uri="{BB962C8B-B14F-4D97-AF65-F5344CB8AC3E}">
        <p14:creationId xmlns:p14="http://schemas.microsoft.com/office/powerpoint/2010/main" val="2718878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tclogo"/>
          <p:cNvPicPr>
            <a:picLocks noChangeAspect="1" noChangeArrowheads="1"/>
          </p:cNvPicPr>
          <p:nvPr userDrawn="1"/>
        </p:nvPicPr>
        <p:blipFill>
          <a:blip r:embed="rId2" cstate="print"/>
          <a:srcRect/>
          <a:stretch>
            <a:fillRect/>
          </a:stretch>
        </p:blipFill>
        <p:spPr bwMode="auto">
          <a:xfrm>
            <a:off x="0" y="0"/>
            <a:ext cx="1676400" cy="1524000"/>
          </a:xfrm>
          <a:prstGeom prst="rect">
            <a:avLst/>
          </a:prstGeom>
          <a:noFill/>
          <a:ln w="9525">
            <a:noFill/>
            <a:miter lim="800000"/>
            <a:headEnd/>
            <a:tailEnd/>
          </a:ln>
        </p:spPr>
      </p:pic>
      <p:cxnSp>
        <p:nvCxnSpPr>
          <p:cNvPr id="5" name="Straight Connector 4"/>
          <p:cNvCxnSpPr/>
          <p:nvPr userDrawn="1"/>
        </p:nvCxnSpPr>
        <p:spPr>
          <a:xfrm>
            <a:off x="152400" y="1600200"/>
            <a:ext cx="8763000"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2133600" y="274638"/>
            <a:ext cx="6553200" cy="1143000"/>
          </a:xfrm>
          <a:prstGeom prst="rect">
            <a:avLst/>
          </a:prstGeom>
        </p:spPr>
        <p:txBody>
          <a:bodyPr rtlCol="0">
            <a:normAutofit/>
          </a:bodyPr>
          <a:lstStyle/>
          <a:p>
            <a:r>
              <a:rPr lang="en-US" dirty="0"/>
              <a:t>Click to edit Master title style</a:t>
            </a:r>
          </a:p>
        </p:txBody>
      </p:sp>
      <p:sp>
        <p:nvSpPr>
          <p:cNvPr id="13" name="Content Placeholder 2"/>
          <p:cNvSpPr>
            <a:spLocks noGrp="1"/>
          </p:cNvSpPr>
          <p:nvPr>
            <p:ph idx="1"/>
          </p:nvPr>
        </p:nvSpPr>
        <p:spPr>
          <a:xfrm>
            <a:off x="457200" y="1676400"/>
            <a:ext cx="8229600" cy="4525963"/>
          </a:xfrm>
        </p:spPr>
        <p:txBody>
          <a:bodyPr>
            <a:normAutofit/>
          </a:bodyPr>
          <a:lstStyle>
            <a:lvl1pPr>
              <a:defRPr sz="3200">
                <a:latin typeface="Arial" pitchFamily="34" charset="0"/>
                <a:cs typeface="Arial" pitchFamily="34" charset="0"/>
              </a:defRPr>
            </a:lvl1pPr>
            <a:lvl2pPr>
              <a:defRPr sz="3200">
                <a:latin typeface="Arial" pitchFamily="34" charset="0"/>
                <a:cs typeface="Arial" pitchFamily="34" charset="0"/>
              </a:defRPr>
            </a:lvl2pPr>
            <a:lvl3pPr>
              <a:defRPr sz="3200">
                <a:latin typeface="Arial" pitchFamily="34" charset="0"/>
                <a:cs typeface="Arial" pitchFamily="34" charset="0"/>
              </a:defRPr>
            </a:lvl3pPr>
            <a:lvl4pPr>
              <a:defRPr sz="3200">
                <a:latin typeface="Arial" pitchFamily="34" charset="0"/>
                <a:cs typeface="Arial" pitchFamily="34" charset="0"/>
              </a:defRPr>
            </a:lvl4pPr>
            <a:lvl5pPr>
              <a:defRPr sz="32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4E43AAA-F4EE-49AF-BC77-A6BA378C5A5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05C6C6E-2880-4BA3-AF29-749510A563F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DF9EE67-1043-47CF-9584-C84B92A35C5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E48C441-459F-4A1E-B644-1C4D10F6515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CD4B01B-EED3-4920-A7FE-05387222685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6210295-BCF8-44AC-8C04-3DFCD757D00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DB59A12-B371-4802-AA7D-EE527FDAB29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E9C2303-3F66-41DB-8D74-59034D071AB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EBD9AED9-641D-4297-A129-8B25FA00AC7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86BECD-F158-4BBA-BF06-39B10C3B508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981FD4-A8B1-4830-9F87-0B6C67156CA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33600" y="274638"/>
            <a:ext cx="655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30A1774-3F8E-4E63-855F-9BCC8ABFC22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dt="0"/>
  <p:txStyles>
    <p:titleStyle>
      <a:lvl1pPr algn="ctr" rtl="0" eaLnBrk="0" fontAlgn="base" hangingPunct="0">
        <a:spcBef>
          <a:spcPct val="0"/>
        </a:spcBef>
        <a:spcAft>
          <a:spcPct val="0"/>
        </a:spcAft>
        <a:defRPr sz="44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descr="spaceball"/>
          <p:cNvPicPr>
            <a:picLocks noChangeAspect="1" noChangeArrowheads="1"/>
          </p:cNvPicPr>
          <p:nvPr/>
        </p:nvPicPr>
        <p:blipFill>
          <a:blip r:embed="rId3"/>
          <a:srcRect/>
          <a:stretch>
            <a:fillRect/>
          </a:stretch>
        </p:blipFill>
        <p:spPr bwMode="auto">
          <a:xfrm>
            <a:off x="2190750" y="1843088"/>
            <a:ext cx="4762500" cy="3171825"/>
          </a:xfrm>
          <a:prstGeom prst="rect">
            <a:avLst/>
          </a:prstGeom>
          <a:noFill/>
          <a:ln w="9525">
            <a:noFill/>
            <a:miter lim="800000"/>
            <a:headEnd/>
            <a:tailEnd/>
          </a:ln>
        </p:spPr>
      </p:pic>
      <p:pic>
        <p:nvPicPr>
          <p:cNvPr id="3075" name="Picture 2" descr="ctclogo"/>
          <p:cNvPicPr>
            <a:picLocks noChangeAspect="1" noChangeArrowheads="1"/>
          </p:cNvPicPr>
          <p:nvPr/>
        </p:nvPicPr>
        <p:blipFill>
          <a:blip r:embed="rId4" cstate="print"/>
          <a:srcRect/>
          <a:stretch>
            <a:fillRect/>
          </a:stretch>
        </p:blipFill>
        <p:spPr bwMode="auto">
          <a:xfrm>
            <a:off x="2362200" y="1752600"/>
            <a:ext cx="4343400" cy="3948113"/>
          </a:xfrm>
          <a:prstGeom prst="rect">
            <a:avLst/>
          </a:prstGeom>
          <a:noFill/>
          <a:ln w="9525">
            <a:noFill/>
            <a:miter lim="800000"/>
            <a:headEnd/>
            <a:tailEnd/>
          </a:ln>
        </p:spPr>
      </p:pic>
      <p:sp>
        <p:nvSpPr>
          <p:cNvPr id="3076" name="Rectangle 4"/>
          <p:cNvSpPr>
            <a:spLocks noChangeArrowheads="1"/>
          </p:cNvSpPr>
          <p:nvPr/>
        </p:nvSpPr>
        <p:spPr bwMode="auto">
          <a:xfrm>
            <a:off x="685800" y="228600"/>
            <a:ext cx="7772400" cy="1470025"/>
          </a:xfrm>
          <a:prstGeom prst="rect">
            <a:avLst/>
          </a:prstGeom>
          <a:noFill/>
          <a:ln w="9525">
            <a:noFill/>
            <a:miter lim="800000"/>
            <a:headEnd/>
            <a:tailEnd/>
          </a:ln>
        </p:spPr>
        <p:txBody>
          <a:bodyPr anchor="ctr"/>
          <a:lstStyle/>
          <a:p>
            <a:pPr algn="ctr"/>
            <a:r>
              <a:rPr lang="en-US" sz="4400" dirty="0">
                <a:latin typeface="Arial" charset="0"/>
                <a:cs typeface="Arial" charset="0"/>
              </a:rPr>
              <a:t>Security+</a:t>
            </a:r>
          </a:p>
          <a:p>
            <a:pPr algn="ctr"/>
            <a:r>
              <a:rPr lang="en-US" sz="4400" dirty="0">
                <a:latin typeface="Arial" charset="0"/>
                <a:cs typeface="Arial" charset="0"/>
              </a:rPr>
              <a:t>Exam SY0-601</a:t>
            </a:r>
          </a:p>
        </p:txBody>
      </p:sp>
      <p:sp>
        <p:nvSpPr>
          <p:cNvPr id="3077" name="Rectangle 3"/>
          <p:cNvSpPr>
            <a:spLocks noChangeArrowheads="1"/>
          </p:cNvSpPr>
          <p:nvPr/>
        </p:nvSpPr>
        <p:spPr bwMode="auto">
          <a:xfrm>
            <a:off x="685800" y="5943600"/>
            <a:ext cx="7772400" cy="476250"/>
          </a:xfrm>
          <a:prstGeom prst="rect">
            <a:avLst/>
          </a:prstGeom>
          <a:noFill/>
          <a:ln w="9525">
            <a:noFill/>
            <a:miter lim="800000"/>
            <a:headEnd/>
            <a:tailEnd/>
          </a:ln>
        </p:spPr>
        <p:txBody>
          <a:bodyPr/>
          <a:lstStyle/>
          <a:p>
            <a:pPr algn="ctr"/>
            <a:r>
              <a:rPr lang="en-US" sz="2800" dirty="0">
                <a:latin typeface="Arial" charset="0"/>
                <a:cs typeface="Arial" charset="0"/>
              </a:rPr>
              <a:t>Chapter 33 Organizational Policies</a:t>
            </a:r>
          </a:p>
        </p:txBody>
      </p:sp>
      <p:sp>
        <p:nvSpPr>
          <p:cNvPr id="6" name="Slide Number Placeholder 5"/>
          <p:cNvSpPr>
            <a:spLocks noGrp="1"/>
          </p:cNvSpPr>
          <p:nvPr>
            <p:ph type="sldNum" sz="quarter" idx="12"/>
          </p:nvPr>
        </p:nvSpPr>
        <p:spPr/>
        <p:txBody>
          <a:bodyPr/>
          <a:lstStyle/>
          <a:p>
            <a:pPr>
              <a:defRPr/>
            </a:pPr>
            <a:fld id="{BE48C441-459F-4A1E-B644-1C4D10F65152}"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Least Privilege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One of the most fundamental principles in security is least privilege, which means that an object (which may be a user, application, or process) should have only the rights and privileges necessary to perform its task, with no additional permissions. </a:t>
            </a:r>
          </a:p>
          <a:p>
            <a:endParaRPr lang="en-US" dirty="0"/>
          </a:p>
          <a:p>
            <a:r>
              <a:rPr lang="en-US" dirty="0"/>
              <a:t>Limiting privileges limits the amount of harm the object can cause, thus limiting the organization’s exposure to damage. </a:t>
            </a:r>
          </a:p>
          <a:p>
            <a:endParaRPr lang="en-US" dirty="0"/>
          </a:p>
          <a:p>
            <a:r>
              <a:rPr lang="en-US" dirty="0"/>
              <a:t>Users should only have access to the information and systems necessary to perform their job duties. </a:t>
            </a:r>
          </a:p>
          <a:p>
            <a:endParaRPr lang="en-US" dirty="0"/>
          </a:p>
          <a:p>
            <a:r>
              <a:rPr lang="en-US" dirty="0"/>
              <a:t>Enforcing the principle of least privilege helps an organization protect its most sensitive resources and helps ensure that whoever is interacting with these resources has a valid reason to do so.</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10</a:t>
            </a:fld>
            <a:endParaRPr lang="en-US" dirty="0"/>
          </a:p>
        </p:txBody>
      </p:sp>
    </p:spTree>
    <p:extLst>
      <p:ext uri="{BB962C8B-B14F-4D97-AF65-F5344CB8AC3E}">
        <p14:creationId xmlns:p14="http://schemas.microsoft.com/office/powerpoint/2010/main" val="1035836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Clean Desk Space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a:bodyPr>
          <a:lstStyle/>
          <a:p>
            <a:r>
              <a:rPr lang="en-US" sz="2400" dirty="0"/>
              <a:t>Preventing access to information is also important in the work area. </a:t>
            </a:r>
          </a:p>
          <a:p>
            <a:endParaRPr lang="en-US" sz="2400" dirty="0"/>
          </a:p>
          <a:p>
            <a:r>
              <a:rPr lang="en-US" sz="2400" dirty="0"/>
              <a:t>Firms with sensitive information should have a clean desk policy specifying that sensitive information must not be left unsecured in the work area when the worker is not present to act as custodian. </a:t>
            </a:r>
          </a:p>
          <a:p>
            <a:endParaRPr lang="en-US" sz="2400" dirty="0"/>
          </a:p>
          <a:p>
            <a:r>
              <a:rPr lang="en-US" sz="2400" dirty="0"/>
              <a:t>Even leaving the desk area and going to the bathroom can leave information exposed and subject to compromise. </a:t>
            </a:r>
          </a:p>
          <a:p>
            <a:endParaRPr lang="en-US" sz="2400" dirty="0"/>
          </a:p>
          <a:p>
            <a:r>
              <a:rPr lang="en-US" sz="2400" dirty="0"/>
              <a:t>The clean desk policy should identify and prohibit things that are not obvious upon first glance, such as passwords on sticky notes under keyboards and mouse pads or in unsecured desk drawers.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11</a:t>
            </a:fld>
            <a:endParaRPr lang="en-US" dirty="0"/>
          </a:p>
        </p:txBody>
      </p:sp>
    </p:spTree>
    <p:extLst>
      <p:ext uri="{BB962C8B-B14F-4D97-AF65-F5344CB8AC3E}">
        <p14:creationId xmlns:p14="http://schemas.microsoft.com/office/powerpoint/2010/main" val="1705079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Background Checks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Personnel are key to security in the enterprise. </a:t>
            </a:r>
          </a:p>
          <a:p>
            <a:endParaRPr lang="en-US" dirty="0"/>
          </a:p>
          <a:p>
            <a:r>
              <a:rPr lang="en-US" dirty="0"/>
              <a:t>Hiring good personnel has always been a challenge in the technical field, but it is equally important to hire trustworthy people, especially in key roles that have greater system access. </a:t>
            </a:r>
          </a:p>
          <a:p>
            <a:endParaRPr lang="en-US" dirty="0"/>
          </a:p>
          <a:p>
            <a:r>
              <a:rPr lang="en-US" dirty="0"/>
              <a:t>Performing routine background checks provides the HR team the necessary information needed to make the correct decisions. </a:t>
            </a:r>
          </a:p>
          <a:p>
            <a:endParaRPr lang="en-US" dirty="0"/>
          </a:p>
          <a:p>
            <a:r>
              <a:rPr lang="en-US" dirty="0"/>
              <a:t>Background checks can validate previous employment, criminal backgrounds, financial background, and even social media behavior. </a:t>
            </a:r>
          </a:p>
          <a:p>
            <a:endParaRPr lang="en-US" dirty="0"/>
          </a:p>
          <a:p>
            <a:r>
              <a:rPr lang="en-US" dirty="0"/>
              <a:t>Depending on the industry, firm, and position, different elements from these areas may be included.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12</a:t>
            </a:fld>
            <a:endParaRPr lang="en-US" dirty="0"/>
          </a:p>
        </p:txBody>
      </p:sp>
    </p:spTree>
    <p:extLst>
      <p:ext uri="{BB962C8B-B14F-4D97-AF65-F5344CB8AC3E}">
        <p14:creationId xmlns:p14="http://schemas.microsoft.com/office/powerpoint/2010/main" val="3826220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Nondisclosure Agreement (NDA)</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i="1" dirty="0"/>
              <a:t>Nondisclosure agreements (NDAs) </a:t>
            </a:r>
            <a:r>
              <a:rPr lang="en-US" dirty="0"/>
              <a:t>are standard corporate documents used to explain the boundaries of company secret material, information over which control should be exercised to prevent disclosure to unauthorized parties. </a:t>
            </a:r>
          </a:p>
          <a:p>
            <a:endParaRPr lang="en-US" dirty="0"/>
          </a:p>
          <a:p>
            <a:r>
              <a:rPr lang="en-US" dirty="0"/>
              <a:t>NDAs are frequently used to delineate the level and type of information, and with whom it can be shared. </a:t>
            </a:r>
          </a:p>
          <a:p>
            <a:endParaRPr lang="en-US" dirty="0"/>
          </a:p>
          <a:p>
            <a:r>
              <a:rPr lang="en-US" dirty="0"/>
              <a:t>NDAs can be executed between any two parties where one party wishes that the material being shared is not further shared, enforcing confidentiality via contract.</a:t>
            </a:r>
          </a:p>
          <a:p>
            <a:endParaRPr lang="en-US" dirty="0"/>
          </a:p>
          <a:p>
            <a:r>
              <a:rPr lang="en-US" dirty="0"/>
              <a:t>Legally binding</a:t>
            </a:r>
          </a:p>
          <a:p>
            <a:endParaRPr lang="en-US" dirty="0"/>
          </a:p>
          <a:p>
            <a:r>
              <a:rPr lang="en-US" dirty="0"/>
              <a:t>Signed during the onboarding process and at termination of employment.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13</a:t>
            </a:fld>
            <a:endParaRPr lang="en-US" dirty="0"/>
          </a:p>
        </p:txBody>
      </p:sp>
    </p:spTree>
    <p:extLst>
      <p:ext uri="{BB962C8B-B14F-4D97-AF65-F5344CB8AC3E}">
        <p14:creationId xmlns:p14="http://schemas.microsoft.com/office/powerpoint/2010/main" val="956185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Social Media Analysis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The rise of social media networks and applications has changed many aspects of business.</a:t>
            </a:r>
          </a:p>
          <a:p>
            <a:endParaRPr lang="en-US" dirty="0"/>
          </a:p>
          <a:p>
            <a:r>
              <a:rPr lang="en-US" dirty="0"/>
              <a:t>One of the challenges in working with social media networks and/or applications is their terms of use.</a:t>
            </a:r>
          </a:p>
          <a:p>
            <a:endParaRPr lang="en-US" dirty="0"/>
          </a:p>
          <a:p>
            <a:r>
              <a:rPr lang="en-US" dirty="0"/>
              <a:t>The use of social media sites by employees at work brings in additional risks, in the form of viruses, worms, and spear phishing data collection.</a:t>
            </a:r>
          </a:p>
          <a:p>
            <a:endParaRPr lang="en-US" dirty="0"/>
          </a:p>
          <a:p>
            <a:r>
              <a:rPr lang="en-US" dirty="0"/>
              <a:t>It is common for firms to use AUPs to restrict employee personal use of things like social media, peer-to-peer (P2P) networking, BitTorrent, and other non-work-related applications.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14</a:t>
            </a:fld>
            <a:endParaRPr lang="en-US" dirty="0"/>
          </a:p>
        </p:txBody>
      </p:sp>
    </p:spTree>
    <p:extLst>
      <p:ext uri="{BB962C8B-B14F-4D97-AF65-F5344CB8AC3E}">
        <p14:creationId xmlns:p14="http://schemas.microsoft.com/office/powerpoint/2010/main" val="2411028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Onboarding</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A key element when onboarding personnel is to ensure that the personnel are aware of and understand their responsibilities with respect to securing company information and assets. </a:t>
            </a:r>
          </a:p>
          <a:p>
            <a:endParaRPr lang="en-US" dirty="0"/>
          </a:p>
          <a:p>
            <a:r>
              <a:rPr lang="en-US" dirty="0"/>
              <a:t>Agreements with business partners tend to be fairly specific with respect to terms associated with mutual expectations associated with the process of the business. </a:t>
            </a:r>
          </a:p>
          <a:p>
            <a:endParaRPr lang="en-US" dirty="0"/>
          </a:p>
          <a:p>
            <a:r>
              <a:rPr lang="en-US" dirty="0"/>
              <a:t>Ensuring the correct security elements are covered during onboarding is essential to setting proper employee expectations. </a:t>
            </a:r>
          </a:p>
          <a:p>
            <a:endParaRPr lang="en-US" dirty="0"/>
          </a:p>
          <a:p>
            <a:r>
              <a:rPr lang="en-US" dirty="0"/>
              <a:t>These considerations need to be made prior to the establishment of the relationship, not added at the time that it is coming to an end.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15</a:t>
            </a:fld>
            <a:endParaRPr lang="en-US" dirty="0"/>
          </a:p>
        </p:txBody>
      </p:sp>
    </p:spTree>
    <p:extLst>
      <p:ext uri="{BB962C8B-B14F-4D97-AF65-F5344CB8AC3E}">
        <p14:creationId xmlns:p14="http://schemas.microsoft.com/office/powerpoint/2010/main" val="1276822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Offboarding</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i="1" dirty="0"/>
              <a:t>Offboarding</a:t>
            </a:r>
            <a:r>
              <a:rPr lang="en-US" dirty="0"/>
              <a:t> refers to the processes and procedures used when an employee leaves an organization. </a:t>
            </a:r>
          </a:p>
          <a:p>
            <a:endParaRPr lang="en-US" dirty="0"/>
          </a:p>
          <a:p>
            <a:r>
              <a:rPr lang="en-US" dirty="0"/>
              <a:t>From a security perspective, the offboarding process for personnel is very important. </a:t>
            </a:r>
          </a:p>
          <a:p>
            <a:endParaRPr lang="en-US" dirty="0"/>
          </a:p>
          <a:p>
            <a:r>
              <a:rPr lang="en-US" dirty="0"/>
              <a:t>Employee termination needs to be modified to include termination or disablement of all accounts, including those enabled on mobile devices.</a:t>
            </a:r>
          </a:p>
          <a:p>
            <a:endParaRPr lang="en-US" dirty="0"/>
          </a:p>
          <a:p>
            <a:r>
              <a:rPr lang="en-US" dirty="0"/>
              <a:t>Regular audits for old or unterminated accounts should be performed to ensure prompt deletion or disablement of accounts for terminated employees. </a:t>
            </a:r>
          </a:p>
          <a:p>
            <a:endParaRPr lang="en-US" dirty="0"/>
          </a:p>
          <a:p>
            <a:r>
              <a:rPr lang="en-US" i="1" dirty="0"/>
              <a:t>Exit interviews </a:t>
            </a:r>
            <a:r>
              <a:rPr lang="en-US" dirty="0"/>
              <a:t>can be powerful tools for gathering information when people leave an organization.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16</a:t>
            </a:fld>
            <a:endParaRPr lang="en-US" dirty="0"/>
          </a:p>
        </p:txBody>
      </p:sp>
    </p:spTree>
    <p:extLst>
      <p:ext uri="{BB962C8B-B14F-4D97-AF65-F5344CB8AC3E}">
        <p14:creationId xmlns:p14="http://schemas.microsoft.com/office/powerpoint/2010/main" val="2865058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User Training</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a:bodyPr>
          <a:lstStyle/>
          <a:p>
            <a:r>
              <a:rPr lang="en-US" sz="2400" dirty="0"/>
              <a:t>User training is important to ensure that users are aware of and are following appropriate policies and procedures as part of their workplace activities. </a:t>
            </a:r>
          </a:p>
          <a:p>
            <a:endParaRPr lang="en-US" sz="2400" dirty="0"/>
          </a:p>
          <a:p>
            <a:r>
              <a:rPr lang="en-US" sz="2400" dirty="0"/>
              <a:t>As in all personnel-related training, two elements need attention. </a:t>
            </a:r>
          </a:p>
          <a:p>
            <a:pPr lvl="1"/>
            <a:r>
              <a:rPr lang="en-US" sz="2400" dirty="0"/>
              <a:t>First, retraining over time is necessary to ensure that personnel keep proper levels of knowledge. </a:t>
            </a:r>
          </a:p>
          <a:p>
            <a:pPr lvl="1"/>
            <a:r>
              <a:rPr lang="en-US" sz="2400" dirty="0"/>
              <a:t>Second, as people change jobs, a reassessment of the required training basis is needed, and additional training may be required. </a:t>
            </a:r>
          </a:p>
          <a:p>
            <a:endParaRPr lang="en-US" sz="2400" dirty="0"/>
          </a:p>
          <a:p>
            <a:r>
              <a:rPr lang="en-US" sz="2400" dirty="0"/>
              <a:t>Maintaining accurate training records of personnel is the only way this can be managed in any significant enterprise.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17</a:t>
            </a:fld>
            <a:endParaRPr lang="en-US" dirty="0"/>
          </a:p>
        </p:txBody>
      </p:sp>
    </p:spTree>
    <p:extLst>
      <p:ext uri="{BB962C8B-B14F-4D97-AF65-F5344CB8AC3E}">
        <p14:creationId xmlns:p14="http://schemas.microsoft.com/office/powerpoint/2010/main" val="610969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User Training</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sz="2400" i="1" dirty="0"/>
              <a:t>Gamification</a:t>
            </a:r>
            <a:r>
              <a:rPr lang="en-US" sz="2400" dirty="0"/>
              <a:t> is the use of games to facilitate user training.</a:t>
            </a:r>
          </a:p>
          <a:p>
            <a:endParaRPr lang="en-US" sz="2400" dirty="0"/>
          </a:p>
          <a:p>
            <a:r>
              <a:rPr lang="en-US" sz="2400" dirty="0"/>
              <a:t>A </a:t>
            </a:r>
            <a:r>
              <a:rPr lang="en-US" sz="2400" i="1" dirty="0"/>
              <a:t>capture-the-flag</a:t>
            </a:r>
            <a:r>
              <a:rPr lang="en-US" sz="2400" dirty="0"/>
              <a:t> event is hands-on computer skill training where a user is tested to see if they can perform specific actions.</a:t>
            </a:r>
          </a:p>
          <a:p>
            <a:endParaRPr lang="en-US" sz="2400" i="1" dirty="0"/>
          </a:p>
          <a:p>
            <a:r>
              <a:rPr lang="en-US" sz="2400" i="1" dirty="0"/>
              <a:t>Phishing campaigns </a:t>
            </a:r>
            <a:r>
              <a:rPr lang="en-US" sz="2400" dirty="0"/>
              <a:t>are a series of connected phishing attacks against an organization.</a:t>
            </a:r>
          </a:p>
          <a:p>
            <a:pPr lvl="1"/>
            <a:r>
              <a:rPr lang="en-US" sz="2400" dirty="0"/>
              <a:t>To help users learn and identify phishing attacks, there are methods of running </a:t>
            </a:r>
            <a:r>
              <a:rPr lang="en-US" sz="2400" i="1" dirty="0"/>
              <a:t>phishing simulations </a:t>
            </a:r>
            <a:r>
              <a:rPr lang="en-US" sz="2400" dirty="0"/>
              <a:t>against users. A phishing attempt is sent to a user, and should they fall prey to it, the system notifies the user that this was only a drill and that they should be more cautious. This also creates a teachable moment where the user can receive training detailing exactly why they should have spotted the phishing attempt.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18</a:t>
            </a:fld>
            <a:endParaRPr lang="en-US" dirty="0"/>
          </a:p>
        </p:txBody>
      </p:sp>
    </p:spTree>
    <p:extLst>
      <p:ext uri="{BB962C8B-B14F-4D97-AF65-F5344CB8AC3E}">
        <p14:creationId xmlns:p14="http://schemas.microsoft.com/office/powerpoint/2010/main" val="4213299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User Training</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i="1" u="sng" dirty="0"/>
              <a:t>Computer-Based Training (CBT)</a:t>
            </a:r>
          </a:p>
          <a:p>
            <a:pPr lvl="1"/>
            <a:r>
              <a:rPr lang="en-US" sz="2800" dirty="0"/>
              <a:t>Computer-based training (CBT) is the use of a computer program to manage training of users.</a:t>
            </a:r>
          </a:p>
          <a:p>
            <a:endParaRPr lang="en-US" sz="2800" dirty="0"/>
          </a:p>
          <a:p>
            <a:r>
              <a:rPr lang="en-US" sz="2800" i="1" u="sng" dirty="0"/>
              <a:t>Role-Based Training</a:t>
            </a:r>
          </a:p>
          <a:p>
            <a:pPr lvl="1"/>
            <a:r>
              <a:rPr lang="en-US" sz="2800" dirty="0"/>
              <a:t>Employees need specific role-based awareness training in areas where they have individual responsibilities.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19</a:t>
            </a:fld>
            <a:endParaRPr lang="en-US" dirty="0"/>
          </a:p>
        </p:txBody>
      </p:sp>
    </p:spTree>
    <p:extLst>
      <p:ext uri="{BB962C8B-B14F-4D97-AF65-F5344CB8AC3E}">
        <p14:creationId xmlns:p14="http://schemas.microsoft.com/office/powerpoint/2010/main" val="331414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524000" y="274638"/>
            <a:ext cx="7162800" cy="1143000"/>
          </a:xfrm>
          <a:noFill/>
        </p:spPr>
        <p:txBody>
          <a:bodyPr>
            <a:normAutofit fontScale="90000"/>
          </a:bodyPr>
          <a:lstStyle/>
          <a:p>
            <a:pPr eaLnBrk="1" hangingPunct="1"/>
            <a:r>
              <a:rPr lang="en-US" b="1" dirty="0"/>
              <a:t>Chapter 33 (Domain 5.3)</a:t>
            </a:r>
            <a:br>
              <a:rPr lang="en-US" b="1" dirty="0"/>
            </a:br>
            <a:r>
              <a:rPr lang="en-US" b="1" dirty="0"/>
              <a:t>Learning Objectives</a:t>
            </a:r>
            <a:endParaRPr lang="en-US" dirty="0">
              <a:latin typeface="Arial" charset="0"/>
              <a:cs typeface="Arial" charset="0"/>
            </a:endParaRPr>
          </a:p>
        </p:txBody>
      </p:sp>
      <p:sp>
        <p:nvSpPr>
          <p:cNvPr id="4" name="Rectangle 3"/>
          <p:cNvSpPr>
            <a:spLocks noGrp="1" noChangeArrowheads="1"/>
          </p:cNvSpPr>
          <p:nvPr>
            <p:ph idx="1"/>
          </p:nvPr>
        </p:nvSpPr>
        <p:spPr>
          <a:xfrm>
            <a:off x="228600" y="1752600"/>
            <a:ext cx="8686800" cy="533399"/>
          </a:xfrm>
        </p:spPr>
        <p:txBody>
          <a:bodyPr>
            <a:normAutofit/>
          </a:bodyPr>
          <a:lstStyle/>
          <a:p>
            <a:r>
              <a:rPr lang="en-US" sz="2400" dirty="0"/>
              <a:t>Explain the importance of policies to organizational security.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a:t>
            </a:fld>
            <a:endParaRPr lang="en-US" dirty="0"/>
          </a:p>
        </p:txBody>
      </p:sp>
      <p:sp>
        <p:nvSpPr>
          <p:cNvPr id="2" name="Content Placeholder 5">
            <a:extLst>
              <a:ext uri="{FF2B5EF4-FFF2-40B4-BE49-F238E27FC236}">
                <a16:creationId xmlns:a16="http://schemas.microsoft.com/office/drawing/2014/main" id="{819551B2-1A26-DC6E-AC6E-1F2A7EADFD5A}"/>
              </a:ext>
            </a:extLst>
          </p:cNvPr>
          <p:cNvSpPr txBox="1">
            <a:spLocks/>
          </p:cNvSpPr>
          <p:nvPr/>
        </p:nvSpPr>
        <p:spPr bwMode="auto">
          <a:xfrm>
            <a:off x="571501" y="2195512"/>
            <a:ext cx="4038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475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Personnel</a:t>
            </a:r>
          </a:p>
          <a:p>
            <a:pPr lvl="1"/>
            <a:r>
              <a:rPr lang="en-US" dirty="0"/>
              <a:t>Acceptable Use Policy</a:t>
            </a:r>
          </a:p>
          <a:p>
            <a:pPr lvl="1"/>
            <a:r>
              <a:rPr lang="en-US" dirty="0"/>
              <a:t>Job rotation</a:t>
            </a:r>
          </a:p>
          <a:p>
            <a:pPr lvl="1"/>
            <a:r>
              <a:rPr lang="en-US" dirty="0"/>
              <a:t>Mandatory vacation</a:t>
            </a:r>
          </a:p>
          <a:p>
            <a:pPr lvl="1"/>
            <a:r>
              <a:rPr lang="en-US" dirty="0"/>
              <a:t>Separation of duties</a:t>
            </a:r>
          </a:p>
          <a:p>
            <a:pPr lvl="1"/>
            <a:r>
              <a:rPr lang="en-US" dirty="0"/>
              <a:t>Least privilege</a:t>
            </a:r>
          </a:p>
          <a:p>
            <a:pPr lvl="1"/>
            <a:r>
              <a:rPr lang="en-US" dirty="0"/>
              <a:t>Clean desk space</a:t>
            </a:r>
          </a:p>
          <a:p>
            <a:pPr lvl="1"/>
            <a:r>
              <a:rPr lang="en-US" dirty="0"/>
              <a:t>Background checks</a:t>
            </a:r>
          </a:p>
          <a:p>
            <a:pPr lvl="1"/>
            <a:r>
              <a:rPr lang="en-US" dirty="0"/>
              <a:t>Non-Disclosure Agreement (NDA)</a:t>
            </a:r>
          </a:p>
          <a:p>
            <a:pPr lvl="1"/>
            <a:r>
              <a:rPr lang="en-US" dirty="0"/>
              <a:t>Social media analysis</a:t>
            </a:r>
          </a:p>
          <a:p>
            <a:pPr lvl="1"/>
            <a:r>
              <a:rPr lang="en-US" dirty="0"/>
              <a:t>Onboarding</a:t>
            </a:r>
          </a:p>
          <a:p>
            <a:pPr lvl="1"/>
            <a:r>
              <a:rPr lang="en-US" dirty="0"/>
              <a:t>Offboarding</a:t>
            </a:r>
          </a:p>
          <a:p>
            <a:pPr lvl="1"/>
            <a:r>
              <a:rPr lang="en-US" dirty="0"/>
              <a:t>User training</a:t>
            </a:r>
          </a:p>
          <a:p>
            <a:pPr lvl="1"/>
            <a:r>
              <a:rPr lang="en-US" dirty="0"/>
              <a:t>Gamification</a:t>
            </a:r>
          </a:p>
          <a:p>
            <a:pPr lvl="1"/>
            <a:r>
              <a:rPr lang="en-US" dirty="0"/>
              <a:t>Capture the flag</a:t>
            </a:r>
          </a:p>
          <a:p>
            <a:pPr lvl="1"/>
            <a:r>
              <a:rPr lang="en-US" dirty="0"/>
              <a:t>Phishing campaigns</a:t>
            </a:r>
          </a:p>
          <a:p>
            <a:pPr lvl="1"/>
            <a:r>
              <a:rPr lang="en-US" dirty="0"/>
              <a:t>Phishing simulation</a:t>
            </a:r>
          </a:p>
          <a:p>
            <a:pPr lvl="1"/>
            <a:r>
              <a:rPr lang="en-US" dirty="0"/>
              <a:t>Computer-Based Training (CBT)</a:t>
            </a:r>
          </a:p>
          <a:p>
            <a:pPr lvl="1"/>
            <a:r>
              <a:rPr lang="en-US" dirty="0"/>
              <a:t>Role-based training </a:t>
            </a:r>
          </a:p>
        </p:txBody>
      </p:sp>
      <p:sp>
        <p:nvSpPr>
          <p:cNvPr id="3" name="Content Placeholder 6">
            <a:extLst>
              <a:ext uri="{FF2B5EF4-FFF2-40B4-BE49-F238E27FC236}">
                <a16:creationId xmlns:a16="http://schemas.microsoft.com/office/drawing/2014/main" id="{FA422905-44A3-6C22-123F-EDC183EF0A53}"/>
              </a:ext>
            </a:extLst>
          </p:cNvPr>
          <p:cNvSpPr txBox="1">
            <a:spLocks/>
          </p:cNvSpPr>
          <p:nvPr/>
        </p:nvSpPr>
        <p:spPr>
          <a:xfrm>
            <a:off x="4749546" y="2195512"/>
            <a:ext cx="4038600" cy="4525963"/>
          </a:xfrm>
          <a:prstGeom prst="rect">
            <a:avLst/>
          </a:prstGeom>
        </p:spPr>
        <p:txBody>
          <a:bodyPr>
            <a:normAutofit fontScale="625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Diversity of training techniques</a:t>
            </a:r>
          </a:p>
          <a:p>
            <a:r>
              <a:rPr lang="en-US" b="1" dirty="0"/>
              <a:t>Third-party risk management</a:t>
            </a:r>
          </a:p>
          <a:p>
            <a:pPr lvl="1"/>
            <a:r>
              <a:rPr lang="en-US" dirty="0"/>
              <a:t>Vendors</a:t>
            </a:r>
          </a:p>
          <a:p>
            <a:pPr lvl="1"/>
            <a:r>
              <a:rPr lang="en-US" dirty="0"/>
              <a:t>Supply chain</a:t>
            </a:r>
          </a:p>
          <a:p>
            <a:pPr lvl="1"/>
            <a:r>
              <a:rPr lang="en-US" dirty="0"/>
              <a:t>Business partners</a:t>
            </a:r>
          </a:p>
          <a:p>
            <a:pPr lvl="1"/>
            <a:r>
              <a:rPr lang="en-US" dirty="0"/>
              <a:t>Service Level Agreement (SLA)</a:t>
            </a:r>
          </a:p>
          <a:p>
            <a:pPr lvl="1"/>
            <a:r>
              <a:rPr lang="en-US" dirty="0"/>
              <a:t>Memorandum Of Understanding (MOU)</a:t>
            </a:r>
          </a:p>
          <a:p>
            <a:pPr lvl="1"/>
            <a:r>
              <a:rPr lang="en-US" dirty="0"/>
              <a:t>Measurement Systems Analysis (MSA)</a:t>
            </a:r>
          </a:p>
          <a:p>
            <a:pPr lvl="1"/>
            <a:r>
              <a:rPr lang="en-US" dirty="0"/>
              <a:t>Business Partnership Agreement (BPA)</a:t>
            </a:r>
          </a:p>
          <a:p>
            <a:pPr lvl="1"/>
            <a:r>
              <a:rPr lang="en-US" dirty="0"/>
              <a:t>End Of Life (EOL)</a:t>
            </a:r>
          </a:p>
          <a:p>
            <a:pPr lvl="1"/>
            <a:r>
              <a:rPr lang="en-US" dirty="0"/>
              <a:t>End Of Service Life (EOSL)</a:t>
            </a:r>
          </a:p>
          <a:p>
            <a:pPr lvl="1"/>
            <a:r>
              <a:rPr lang="en-US" dirty="0"/>
              <a:t>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Diversity of </a:t>
            </a:r>
            <a:br>
              <a:rPr lang="en-US" sz="4000" b="1" dirty="0"/>
            </a:br>
            <a:r>
              <a:rPr lang="en-US" sz="4000" b="1" dirty="0"/>
              <a:t>Training Techniques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Not all learners learn in the same fashion; some people learn by seeing, some people learn better by hearing. </a:t>
            </a:r>
          </a:p>
          <a:p>
            <a:endParaRPr lang="en-US" dirty="0"/>
          </a:p>
          <a:p>
            <a:r>
              <a:rPr lang="en-US" dirty="0"/>
              <a:t>Almost everyone learns better by doing, but in some areas, doing a task is not practical or feasible. </a:t>
            </a:r>
          </a:p>
          <a:p>
            <a:endParaRPr lang="en-US" dirty="0"/>
          </a:p>
          <a:p>
            <a:r>
              <a:rPr lang="en-US" dirty="0"/>
              <a:t>The bottom line is that there is a wide range of methods of training, and for the best results it is important to match the training methods to the material for the best outcome.</a:t>
            </a:r>
          </a:p>
          <a:p>
            <a:endParaRPr lang="en-US" dirty="0"/>
          </a:p>
          <a:p>
            <a:r>
              <a:rPr lang="en-US" dirty="0"/>
              <a:t>The key is to match the material to the method and to the learners, and then test outcomes to ensure successful training has been achieved.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20</a:t>
            </a:fld>
            <a:endParaRPr lang="en-US" dirty="0"/>
          </a:p>
        </p:txBody>
      </p:sp>
    </p:spTree>
    <p:extLst>
      <p:ext uri="{BB962C8B-B14F-4D97-AF65-F5344CB8AC3E}">
        <p14:creationId xmlns:p14="http://schemas.microsoft.com/office/powerpoint/2010/main" val="1796358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Third-Party </a:t>
            </a:r>
            <a:br>
              <a:rPr lang="en-US" sz="4000" b="1" dirty="0"/>
            </a:br>
            <a:r>
              <a:rPr lang="en-US" sz="4000" b="1" dirty="0"/>
              <a:t>Risk Management</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Every business will have third parties associated with their business operations. </a:t>
            </a:r>
          </a:p>
          <a:p>
            <a:endParaRPr lang="en-US" dirty="0"/>
          </a:p>
          <a:p>
            <a:r>
              <a:rPr lang="en-US" dirty="0"/>
              <a:t>Whether these third parties are vendors, suppliers, or business partners, they bring the opportunity for both risk and reward. </a:t>
            </a:r>
          </a:p>
          <a:p>
            <a:endParaRPr lang="en-US" dirty="0"/>
          </a:p>
          <a:p>
            <a:r>
              <a:rPr lang="en-US" i="1" dirty="0"/>
              <a:t>Third-party risk management </a:t>
            </a:r>
            <a:r>
              <a:rPr lang="en-US" dirty="0"/>
              <a:t>is a fairly straightforward process. The first step is to recognize that risks are present. </a:t>
            </a:r>
          </a:p>
          <a:p>
            <a:endParaRPr lang="en-US" dirty="0"/>
          </a:p>
          <a:p>
            <a:r>
              <a:rPr lang="en-US" dirty="0"/>
              <a:t>You need to inventory and assess these risks and then develop the mitigations necessary to keep them in an acceptable range. </a:t>
            </a:r>
          </a:p>
          <a:p>
            <a:endParaRPr lang="en-US" dirty="0"/>
          </a:p>
          <a:p>
            <a:r>
              <a:rPr lang="en-US" dirty="0"/>
              <a:t>The important concept is that risk does not magically vanish because a third party is involved; it still needs to be managed like all other business risks.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21</a:t>
            </a:fld>
            <a:endParaRPr lang="en-US" dirty="0"/>
          </a:p>
        </p:txBody>
      </p:sp>
    </p:spTree>
    <p:extLst>
      <p:ext uri="{BB962C8B-B14F-4D97-AF65-F5344CB8AC3E}">
        <p14:creationId xmlns:p14="http://schemas.microsoft.com/office/powerpoint/2010/main" val="3218208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Vendors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Vendors are firms or individuals that supply materials or services to a business. </a:t>
            </a:r>
          </a:p>
          <a:p>
            <a:endParaRPr lang="en-US" dirty="0"/>
          </a:p>
          <a:p>
            <a:r>
              <a:rPr lang="en-US" dirty="0"/>
              <a:t>These items are purchased as part of a business process and represent some form of a value proposition for the firm purchasing them. </a:t>
            </a:r>
          </a:p>
          <a:p>
            <a:endParaRPr lang="en-US" dirty="0"/>
          </a:p>
          <a:p>
            <a:r>
              <a:rPr lang="en-US" dirty="0"/>
              <a:t>But with the value can also come risk. </a:t>
            </a:r>
          </a:p>
          <a:p>
            <a:endParaRPr lang="en-US" dirty="0"/>
          </a:p>
          <a:p>
            <a:r>
              <a:rPr lang="en-US" dirty="0"/>
              <a:t>There’s a wide range of risks that can be introduced by vendors, and these need to be examined and handled in accordance with standard risk management processes.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22</a:t>
            </a:fld>
            <a:endParaRPr lang="en-US" dirty="0"/>
          </a:p>
        </p:txBody>
      </p:sp>
    </p:spTree>
    <p:extLst>
      <p:ext uri="{BB962C8B-B14F-4D97-AF65-F5344CB8AC3E}">
        <p14:creationId xmlns:p14="http://schemas.microsoft.com/office/powerpoint/2010/main" val="3283117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Supply Chain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lnSpcReduction="10000"/>
          </a:bodyPr>
          <a:lstStyle/>
          <a:p>
            <a:r>
              <a:rPr lang="en-US" sz="2800" dirty="0"/>
              <a:t>A </a:t>
            </a:r>
            <a:r>
              <a:rPr lang="en-US" sz="2800" i="1" dirty="0"/>
              <a:t>supply chain </a:t>
            </a:r>
            <a:r>
              <a:rPr lang="en-US" sz="2800" dirty="0"/>
              <a:t>is a set of firms that operate together to manage the movement of goods and services between firms.</a:t>
            </a:r>
          </a:p>
          <a:p>
            <a:endParaRPr lang="en-US" sz="2800" dirty="0"/>
          </a:p>
          <a:p>
            <a:r>
              <a:rPr lang="en-US" sz="2800" dirty="0"/>
              <a:t>From transportation, to customs and other regulations, to managing schedules, these are all details that are necessary for items to go from one place to another. </a:t>
            </a:r>
          </a:p>
          <a:p>
            <a:endParaRPr lang="en-US" sz="2800" dirty="0"/>
          </a:p>
          <a:p>
            <a:r>
              <a:rPr lang="en-US" sz="2800" dirty="0"/>
              <a:t>How did COVID-19 affect supply chains around the world?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23</a:t>
            </a:fld>
            <a:endParaRPr lang="en-US" dirty="0"/>
          </a:p>
        </p:txBody>
      </p:sp>
    </p:spTree>
    <p:extLst>
      <p:ext uri="{BB962C8B-B14F-4D97-AF65-F5344CB8AC3E}">
        <p14:creationId xmlns:p14="http://schemas.microsoft.com/office/powerpoint/2010/main" val="2371397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Business Partners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i="1" dirty="0"/>
              <a:t>Business partners </a:t>
            </a:r>
            <a:r>
              <a:rPr lang="en-US" dirty="0"/>
              <a:t>are entities that share a relationship with a firm in their business pursuits. </a:t>
            </a:r>
          </a:p>
          <a:p>
            <a:endParaRPr lang="en-US" dirty="0"/>
          </a:p>
          <a:p>
            <a:r>
              <a:rPr lang="en-US" dirty="0"/>
              <a:t>Business partners can be enrolled in a business effort for multiple reasons: to share risk, share liability, share costs, leverage specialty expertise, and more. </a:t>
            </a:r>
          </a:p>
          <a:p>
            <a:endParaRPr lang="en-US" dirty="0"/>
          </a:p>
          <a:p>
            <a:r>
              <a:rPr lang="en-US" dirty="0"/>
              <a:t>The key to understanding and navigating business partners with respect to cybersecurity and risk is to ensure that the risks and responsibilities on both partners are understood and agreed to before the risk event occurs. </a:t>
            </a:r>
          </a:p>
          <a:p>
            <a:endParaRPr lang="en-US" dirty="0"/>
          </a:p>
          <a:p>
            <a:r>
              <a:rPr lang="en-US" dirty="0"/>
              <a:t>With every partnership comes risk and reward; the key is in understanding the level of each and making business decisions with a clear understanding of these elements.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24</a:t>
            </a:fld>
            <a:endParaRPr lang="en-US" dirty="0"/>
          </a:p>
        </p:txBody>
      </p:sp>
    </p:spTree>
    <p:extLst>
      <p:ext uri="{BB962C8B-B14F-4D97-AF65-F5344CB8AC3E}">
        <p14:creationId xmlns:p14="http://schemas.microsoft.com/office/powerpoint/2010/main" val="3177327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Service Level Agreement </a:t>
            </a:r>
            <a:br>
              <a:rPr lang="en-US" sz="4000" b="1" dirty="0"/>
            </a:br>
            <a:r>
              <a:rPr lang="en-US" sz="4000" b="1" dirty="0"/>
              <a:t>(SLA)</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Autofit/>
          </a:bodyPr>
          <a:lstStyle/>
          <a:p>
            <a:r>
              <a:rPr lang="en-US" sz="1600" dirty="0"/>
              <a:t>A </a:t>
            </a:r>
            <a:r>
              <a:rPr lang="en-US" sz="1600" i="1" dirty="0"/>
              <a:t>Service Level Agreement (SLA) </a:t>
            </a:r>
            <a:r>
              <a:rPr lang="en-US" sz="1600" dirty="0"/>
              <a:t>is a negotiated agreement between parties detailing the expectations between a customer and a service provider. </a:t>
            </a:r>
          </a:p>
          <a:p>
            <a:endParaRPr lang="en-US" sz="1600" dirty="0"/>
          </a:p>
          <a:p>
            <a:r>
              <a:rPr lang="en-US" sz="1600" dirty="0"/>
              <a:t>SLAs essentially set the requisite level of performance of a given contractual service. </a:t>
            </a:r>
          </a:p>
          <a:p>
            <a:endParaRPr lang="en-US" sz="1600" dirty="0"/>
          </a:p>
          <a:p>
            <a:r>
              <a:rPr lang="en-US" sz="1600" dirty="0"/>
              <a:t>SLAs are typically included as part of a service contract and set the level of technical expectations. </a:t>
            </a:r>
          </a:p>
          <a:p>
            <a:endParaRPr lang="en-US" sz="1600" dirty="0"/>
          </a:p>
          <a:p>
            <a:r>
              <a:rPr lang="en-US" sz="1600" dirty="0"/>
              <a:t>An SLA can define specific services, the performance level associated with a service, issue management and resolution, and so on. </a:t>
            </a:r>
          </a:p>
          <a:p>
            <a:endParaRPr lang="en-US" sz="1600" dirty="0"/>
          </a:p>
          <a:p>
            <a:r>
              <a:rPr lang="en-US" sz="1600" dirty="0"/>
              <a:t>SLAs are negotiated between customer and supplier and represent the agreed-upon terms. </a:t>
            </a:r>
          </a:p>
          <a:p>
            <a:endParaRPr lang="en-US" sz="1600" dirty="0"/>
          </a:p>
          <a:p>
            <a:r>
              <a:rPr lang="en-US" sz="1600" dirty="0"/>
              <a:t>Specific security requirements can be specified in an SLA and enforced once both parties agree. </a:t>
            </a:r>
          </a:p>
          <a:p>
            <a:endParaRPr lang="en-US" sz="1600" dirty="0"/>
          </a:p>
          <a:p>
            <a:r>
              <a:rPr lang="en-US" sz="1600" dirty="0"/>
              <a:t>Once entered into, the SLA becomes a </a:t>
            </a:r>
            <a:r>
              <a:rPr lang="en-US" sz="1600" b="1" dirty="0"/>
              <a:t>legally binding document.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25</a:t>
            </a:fld>
            <a:endParaRPr lang="en-US" dirty="0"/>
          </a:p>
        </p:txBody>
      </p:sp>
    </p:spTree>
    <p:extLst>
      <p:ext uri="{BB962C8B-B14F-4D97-AF65-F5344CB8AC3E}">
        <p14:creationId xmlns:p14="http://schemas.microsoft.com/office/powerpoint/2010/main" val="1863052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Memorandum of Understanding (MOU)</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dirty="0"/>
              <a:t>A Memorandum of Understanding (MOU) and Memorandum of Agreement (MOA) are legal documents used to describe a bilateral agreement between parties. </a:t>
            </a:r>
          </a:p>
          <a:p>
            <a:endParaRPr lang="en-US" dirty="0"/>
          </a:p>
          <a:p>
            <a:r>
              <a:rPr lang="en-US" dirty="0"/>
              <a:t>They are written agreements that express a set of intended actions between the parties with respect to some common pursuit or goal. </a:t>
            </a:r>
          </a:p>
          <a:p>
            <a:endParaRPr lang="en-US" dirty="0"/>
          </a:p>
          <a:p>
            <a:r>
              <a:rPr lang="en-US" dirty="0"/>
              <a:t>Typically, an MOU has higher-level descriptions, whereas an MOA is more specific; however, the boundary between these two legal terms is blurry and they are often used interchangeably. </a:t>
            </a:r>
          </a:p>
          <a:p>
            <a:endParaRPr lang="en-US" dirty="0"/>
          </a:p>
          <a:p>
            <a:r>
              <a:rPr lang="en-US" dirty="0"/>
              <a:t>Both are more formal and detailed than a simple handshake, but they generally lack the binding powers of a contract. </a:t>
            </a:r>
          </a:p>
          <a:p>
            <a:endParaRPr lang="en-US" dirty="0"/>
          </a:p>
          <a:p>
            <a:r>
              <a:rPr lang="en-US" dirty="0"/>
              <a:t>MOUs/MOAs are also commonly used between different units within an organization to detail expectations associated with the common business interest, including security requirements.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26</a:t>
            </a:fld>
            <a:endParaRPr lang="en-US" dirty="0"/>
          </a:p>
        </p:txBody>
      </p:sp>
    </p:spTree>
    <p:extLst>
      <p:ext uri="{BB962C8B-B14F-4D97-AF65-F5344CB8AC3E}">
        <p14:creationId xmlns:p14="http://schemas.microsoft.com/office/powerpoint/2010/main" val="3253460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Measurement Systems Analysis (MSA)</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i="1" dirty="0"/>
              <a:t>Measurement systems analysis (MSA) </a:t>
            </a:r>
            <a:r>
              <a:rPr lang="en-US" dirty="0"/>
              <a:t>is a field of study that examines measurement systems for accuracy and precision.</a:t>
            </a:r>
          </a:p>
          <a:p>
            <a:endParaRPr lang="en-US" dirty="0"/>
          </a:p>
          <a:p>
            <a:r>
              <a:rPr lang="en-US" dirty="0"/>
              <a:t>Before an enterprise relies on measurement systems, it is important to understand whether the chosen measurement system is acceptable for its intended use, to understand the different sources of variation present in it and to identify and understand sources of bias, errors, and factors associated with repeatability and reproducibility. </a:t>
            </a:r>
          </a:p>
          <a:p>
            <a:endParaRPr lang="en-US" dirty="0"/>
          </a:p>
          <a:p>
            <a:r>
              <a:rPr lang="en-US" dirty="0"/>
              <a:t>Performing a measurement systems analysis on the measurement systems employed in a security system is the structured process to get to that information and have confidence in the measures developed and used from the system.</a:t>
            </a:r>
          </a:p>
          <a:p>
            <a:endParaRPr lang="en-US" dirty="0"/>
          </a:p>
          <a:p>
            <a:r>
              <a:rPr lang="en-US" dirty="0"/>
              <a:t>Example:  How would you measure the effectiveness of a firewall?</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27</a:t>
            </a:fld>
            <a:endParaRPr lang="en-US" dirty="0"/>
          </a:p>
        </p:txBody>
      </p:sp>
    </p:spTree>
    <p:extLst>
      <p:ext uri="{BB962C8B-B14F-4D97-AF65-F5344CB8AC3E}">
        <p14:creationId xmlns:p14="http://schemas.microsoft.com/office/powerpoint/2010/main" val="976546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Business Partnership Agreement (BPA)</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A business partnership agreement (BPA) is a legal agreement between partners that establishes the terms, conditions, and expectations of the relationship between the partners. </a:t>
            </a:r>
          </a:p>
          <a:p>
            <a:endParaRPr lang="en-US" dirty="0"/>
          </a:p>
          <a:p>
            <a:r>
              <a:rPr lang="en-US" dirty="0"/>
              <a:t>These details can cover a wide range of issues, including typical items such as the sharing of profits and losses, the responsibilities of each partner, the addition or removal of partners, and any other issues. </a:t>
            </a:r>
          </a:p>
          <a:p>
            <a:endParaRPr lang="en-US" dirty="0"/>
          </a:p>
          <a:p>
            <a:r>
              <a:rPr lang="en-US" dirty="0"/>
              <a:t>The Uniform Partnership Act (UPA), established by state law and convention, lays out a uniform set of rules associated with partnerships to resolve any partnership terms.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28</a:t>
            </a:fld>
            <a:endParaRPr lang="en-US" dirty="0"/>
          </a:p>
        </p:txBody>
      </p:sp>
    </p:spTree>
    <p:extLst>
      <p:ext uri="{BB962C8B-B14F-4D97-AF65-F5344CB8AC3E}">
        <p14:creationId xmlns:p14="http://schemas.microsoft.com/office/powerpoint/2010/main" val="947950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End of Life (EOL)</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i="1" dirty="0"/>
              <a:t>End of Life (EOL) </a:t>
            </a:r>
            <a:r>
              <a:rPr lang="en-US" dirty="0"/>
              <a:t>or end of support is when the manufacturer quits selling an item. </a:t>
            </a:r>
          </a:p>
          <a:p>
            <a:endParaRPr lang="en-US" dirty="0"/>
          </a:p>
          <a:p>
            <a:r>
              <a:rPr lang="en-US" dirty="0"/>
              <a:t>In most cases, the manufacturer no longer provides maintenance services or updates. In some cases, this date is announced to be a future date, after which support ends. </a:t>
            </a:r>
          </a:p>
          <a:p>
            <a:endParaRPr lang="en-US" dirty="0"/>
          </a:p>
          <a:p>
            <a:r>
              <a:rPr lang="en-US" dirty="0"/>
              <a:t>When something enters the EOL phase, it is at the end of its lifecycle and upgrade/replacement needs to be planned and executed. </a:t>
            </a:r>
          </a:p>
          <a:p>
            <a:endParaRPr lang="en-US" dirty="0"/>
          </a:p>
          <a:p>
            <a:r>
              <a:rPr lang="en-US" dirty="0"/>
              <a:t>When a product enters EOL phase, security patches may or may not be still produced and distributed.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29</a:t>
            </a:fld>
            <a:endParaRPr lang="en-US" dirty="0"/>
          </a:p>
        </p:txBody>
      </p:sp>
    </p:spTree>
    <p:extLst>
      <p:ext uri="{BB962C8B-B14F-4D97-AF65-F5344CB8AC3E}">
        <p14:creationId xmlns:p14="http://schemas.microsoft.com/office/powerpoint/2010/main" val="853352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524000" y="274638"/>
            <a:ext cx="7162800" cy="1143000"/>
          </a:xfrm>
          <a:noFill/>
        </p:spPr>
        <p:txBody>
          <a:bodyPr>
            <a:normAutofit fontScale="90000"/>
          </a:bodyPr>
          <a:lstStyle/>
          <a:p>
            <a:pPr eaLnBrk="1" hangingPunct="1"/>
            <a:r>
              <a:rPr lang="en-US" b="1" dirty="0"/>
              <a:t>Chapter 33 (Domain 5.3)</a:t>
            </a:r>
            <a:br>
              <a:rPr lang="en-US" b="1" dirty="0"/>
            </a:br>
            <a:r>
              <a:rPr lang="en-US" b="1" dirty="0"/>
              <a:t>Learning Objectives</a:t>
            </a:r>
            <a:endParaRPr lang="en-US" dirty="0">
              <a:latin typeface="Arial" charset="0"/>
              <a:cs typeface="Arial" charset="0"/>
            </a:endParaRPr>
          </a:p>
        </p:txBody>
      </p:sp>
      <p:sp>
        <p:nvSpPr>
          <p:cNvPr id="4" name="Rectangle 3"/>
          <p:cNvSpPr>
            <a:spLocks noGrp="1" noChangeArrowheads="1"/>
          </p:cNvSpPr>
          <p:nvPr>
            <p:ph idx="1"/>
          </p:nvPr>
        </p:nvSpPr>
        <p:spPr>
          <a:xfrm>
            <a:off x="228600" y="1752600"/>
            <a:ext cx="8686800" cy="533399"/>
          </a:xfrm>
        </p:spPr>
        <p:txBody>
          <a:bodyPr>
            <a:normAutofit/>
          </a:bodyPr>
          <a:lstStyle/>
          <a:p>
            <a:r>
              <a:rPr lang="en-US" sz="2400" dirty="0"/>
              <a:t>Explain the importance of policies to organizational security.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a:t>
            </a:fld>
            <a:endParaRPr lang="en-US" dirty="0"/>
          </a:p>
        </p:txBody>
      </p:sp>
      <p:sp>
        <p:nvSpPr>
          <p:cNvPr id="6" name="Content Placeholder 5">
            <a:extLst>
              <a:ext uri="{FF2B5EF4-FFF2-40B4-BE49-F238E27FC236}">
                <a16:creationId xmlns:a16="http://schemas.microsoft.com/office/drawing/2014/main" id="{DFA43981-09E2-B8CA-03CD-FA14D0877A31}"/>
              </a:ext>
            </a:extLst>
          </p:cNvPr>
          <p:cNvSpPr txBox="1">
            <a:spLocks/>
          </p:cNvSpPr>
          <p:nvPr/>
        </p:nvSpPr>
        <p:spPr bwMode="auto">
          <a:xfrm>
            <a:off x="685800" y="2195512"/>
            <a:ext cx="4038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Data</a:t>
            </a:r>
          </a:p>
          <a:p>
            <a:pPr lvl="1"/>
            <a:r>
              <a:rPr lang="en-US" dirty="0"/>
              <a:t>Classification</a:t>
            </a:r>
          </a:p>
          <a:p>
            <a:pPr lvl="1"/>
            <a:r>
              <a:rPr lang="en-US" dirty="0"/>
              <a:t>Governance</a:t>
            </a:r>
          </a:p>
          <a:p>
            <a:pPr lvl="1"/>
            <a:r>
              <a:rPr lang="en-US" dirty="0"/>
              <a:t>Retention</a:t>
            </a:r>
          </a:p>
          <a:p>
            <a:r>
              <a:rPr lang="en-US" b="1" dirty="0"/>
              <a:t>Credential policies</a:t>
            </a:r>
          </a:p>
          <a:p>
            <a:pPr lvl="1"/>
            <a:r>
              <a:rPr lang="en-US" dirty="0"/>
              <a:t>Personnel</a:t>
            </a:r>
          </a:p>
          <a:p>
            <a:pPr lvl="1"/>
            <a:r>
              <a:rPr lang="en-US" dirty="0"/>
              <a:t>Third-party</a:t>
            </a:r>
          </a:p>
          <a:p>
            <a:pPr lvl="1"/>
            <a:r>
              <a:rPr lang="en-US" dirty="0"/>
              <a:t>Devices</a:t>
            </a:r>
          </a:p>
          <a:p>
            <a:pPr lvl="1"/>
            <a:r>
              <a:rPr lang="en-US" dirty="0"/>
              <a:t>Service accounts</a:t>
            </a:r>
          </a:p>
          <a:p>
            <a:pPr lvl="1"/>
            <a:r>
              <a:rPr lang="en-US" dirty="0"/>
              <a:t>Administrator/root accounts</a:t>
            </a:r>
          </a:p>
          <a:p>
            <a:r>
              <a:rPr lang="en-US" b="1" dirty="0"/>
              <a:t>Organizational policies</a:t>
            </a:r>
          </a:p>
          <a:p>
            <a:pPr lvl="1"/>
            <a:r>
              <a:rPr lang="en-US" dirty="0"/>
              <a:t>Change management</a:t>
            </a:r>
          </a:p>
          <a:p>
            <a:pPr lvl="1"/>
            <a:r>
              <a:rPr lang="en-US" dirty="0"/>
              <a:t>Change control</a:t>
            </a:r>
          </a:p>
          <a:p>
            <a:pPr lvl="1"/>
            <a:r>
              <a:rPr lang="en-US" dirty="0"/>
              <a:t>Asset management</a:t>
            </a:r>
          </a:p>
        </p:txBody>
      </p:sp>
    </p:spTree>
    <p:extLst>
      <p:ext uri="{BB962C8B-B14F-4D97-AF65-F5344CB8AC3E}">
        <p14:creationId xmlns:p14="http://schemas.microsoft.com/office/powerpoint/2010/main" val="902013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End of Service Life (EOSL)</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i="1" dirty="0"/>
              <a:t>End of service life (EOSL) </a:t>
            </a:r>
            <a:r>
              <a:rPr lang="en-US" dirty="0"/>
              <a:t>is the term used to denote that something has reached the end of its “useful life.” </a:t>
            </a:r>
          </a:p>
          <a:p>
            <a:endParaRPr lang="en-US" dirty="0"/>
          </a:p>
          <a:p>
            <a:r>
              <a:rPr lang="en-US" dirty="0"/>
              <a:t>When EOSL occurs, the provider of the item or service will typically no longer sell or update it. </a:t>
            </a:r>
          </a:p>
          <a:p>
            <a:endParaRPr lang="en-US" dirty="0"/>
          </a:p>
          <a:p>
            <a:r>
              <a:rPr lang="en-US" dirty="0"/>
              <a:t>Sometimes the end of updates will be a specified date in the future. EOSL typically occurs because newer models have been released, replacing the older model. </a:t>
            </a:r>
          </a:p>
          <a:p>
            <a:endParaRPr lang="en-US" dirty="0"/>
          </a:p>
          <a:p>
            <a:r>
              <a:rPr lang="en-US" dirty="0"/>
              <a:t>During the EOSL phase, some manufacturers may still offer maintenance options, but usually at a premium price.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30</a:t>
            </a:fld>
            <a:endParaRPr lang="en-US" dirty="0"/>
          </a:p>
        </p:txBody>
      </p:sp>
    </p:spTree>
    <p:extLst>
      <p:ext uri="{BB962C8B-B14F-4D97-AF65-F5344CB8AC3E}">
        <p14:creationId xmlns:p14="http://schemas.microsoft.com/office/powerpoint/2010/main" val="2188885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NDA</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i="1" dirty="0"/>
              <a:t>Nondisclosure agreements </a:t>
            </a:r>
            <a:r>
              <a:rPr lang="en-US" sz="2800" dirty="0"/>
              <a:t>were covered previously in this chapter, and they work in the same fashion with respect to third parties. </a:t>
            </a:r>
          </a:p>
          <a:p>
            <a:endParaRPr lang="en-US" sz="2800" dirty="0"/>
          </a:p>
          <a:p>
            <a:r>
              <a:rPr lang="en-US" sz="2800" dirty="0"/>
              <a:t>Whenever information is shared with a party, inside or outside the company, if the sharing entity wishes to have contractual terms to limit sharing or disclosure, an NDA is used.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31</a:t>
            </a:fld>
            <a:endParaRPr lang="en-US" dirty="0"/>
          </a:p>
        </p:txBody>
      </p:sp>
    </p:spTree>
    <p:extLst>
      <p:ext uri="{BB962C8B-B14F-4D97-AF65-F5344CB8AC3E}">
        <p14:creationId xmlns:p14="http://schemas.microsoft.com/office/powerpoint/2010/main" val="1048625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Data</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dirty="0"/>
              <a:t>System integration with internal and third parties frequently involves the sharing of data. </a:t>
            </a:r>
          </a:p>
          <a:p>
            <a:endParaRPr lang="en-US" sz="2800" dirty="0"/>
          </a:p>
          <a:p>
            <a:r>
              <a:rPr lang="en-US" sz="2800" dirty="0"/>
              <a:t>Data can be shared for the purpose of processing or storage. Control over data is a significant issue in third-party relationships. Numerous questions need to be addressed.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32</a:t>
            </a:fld>
            <a:endParaRPr lang="en-US" dirty="0"/>
          </a:p>
        </p:txBody>
      </p:sp>
    </p:spTree>
    <p:extLst>
      <p:ext uri="{BB962C8B-B14F-4D97-AF65-F5344CB8AC3E}">
        <p14:creationId xmlns:p14="http://schemas.microsoft.com/office/powerpoint/2010/main" val="27254146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Data</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sz="2400" u="sng" dirty="0"/>
              <a:t>Classification</a:t>
            </a:r>
          </a:p>
          <a:p>
            <a:pPr lvl="1"/>
            <a:r>
              <a:rPr lang="en-US" sz="2400" dirty="0"/>
              <a:t>Classifying information into various categories, each with its own requirements for handling.</a:t>
            </a:r>
          </a:p>
          <a:p>
            <a:endParaRPr lang="en-US" sz="2400" dirty="0"/>
          </a:p>
          <a:p>
            <a:r>
              <a:rPr lang="en-US" sz="2400" u="sng" dirty="0"/>
              <a:t>Governance</a:t>
            </a:r>
          </a:p>
          <a:p>
            <a:pPr lvl="1"/>
            <a:r>
              <a:rPr lang="en-US" sz="2400" dirty="0"/>
              <a:t>Data governance is the process of managing the availability, usability, integrity, and security of the data in enterprise systems.</a:t>
            </a:r>
          </a:p>
          <a:p>
            <a:endParaRPr lang="en-US" sz="2400" dirty="0"/>
          </a:p>
          <a:p>
            <a:r>
              <a:rPr lang="en-US" sz="2400" u="sng" dirty="0"/>
              <a:t>Retention</a:t>
            </a:r>
          </a:p>
          <a:p>
            <a:pPr lvl="1"/>
            <a:r>
              <a:rPr lang="en-US" sz="2400" dirty="0"/>
              <a:t>Data retention is the management of the data lifecycle with an emphasis on when data reaches its end of useful life for an organization.</a:t>
            </a:r>
          </a:p>
          <a:p>
            <a:pPr lvl="1"/>
            <a:r>
              <a:rPr lang="en-US" sz="2400" dirty="0"/>
              <a:t>Should be removed from the system and properly destroyed.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33</a:t>
            </a:fld>
            <a:endParaRPr lang="en-US" dirty="0"/>
          </a:p>
        </p:txBody>
      </p:sp>
    </p:spTree>
    <p:extLst>
      <p:ext uri="{BB962C8B-B14F-4D97-AF65-F5344CB8AC3E}">
        <p14:creationId xmlns:p14="http://schemas.microsoft.com/office/powerpoint/2010/main" val="3473872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Credential Policies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i="1" dirty="0"/>
              <a:t>Credential policies </a:t>
            </a:r>
            <a:r>
              <a:rPr lang="en-US" dirty="0"/>
              <a:t>refer to the processes, services, and software used to store, manage, and log the use of user credentials. </a:t>
            </a:r>
          </a:p>
          <a:p>
            <a:endParaRPr lang="en-US" dirty="0"/>
          </a:p>
          <a:p>
            <a:r>
              <a:rPr lang="en-US" dirty="0"/>
              <a:t>User-based credential management solutions are typically aimed at assisting end users in managing their growing set of passwords.</a:t>
            </a:r>
          </a:p>
          <a:p>
            <a:endParaRPr lang="en-US" dirty="0"/>
          </a:p>
          <a:p>
            <a:r>
              <a:rPr lang="en-US" dirty="0"/>
              <a:t>The key method used to control access to most systems is still one based on passwords.</a:t>
            </a:r>
          </a:p>
          <a:p>
            <a:endParaRPr lang="en-US" dirty="0"/>
          </a:p>
          <a:p>
            <a:r>
              <a:rPr lang="en-US" dirty="0"/>
              <a:t>Passwords need to be managed to provide appropriate levels of protection. </a:t>
            </a:r>
          </a:p>
          <a:p>
            <a:endParaRPr lang="en-US" dirty="0"/>
          </a:p>
          <a:p>
            <a:r>
              <a:rPr lang="en-US" dirty="0"/>
              <a:t>They need to be strong enough to resist attack, and yet not too difficult for users to remember.</a:t>
            </a:r>
          </a:p>
          <a:p>
            <a:endParaRPr lang="en-US" dirty="0"/>
          </a:p>
          <a:p>
            <a:r>
              <a:rPr lang="en-US" dirty="0"/>
              <a:t>An account policy can act to ensure that the necessary steps are taken to enact a secure password solution, both by users and by the password infrastructure system.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34</a:t>
            </a:fld>
            <a:endParaRPr lang="en-US" dirty="0"/>
          </a:p>
        </p:txBody>
      </p:sp>
    </p:spTree>
    <p:extLst>
      <p:ext uri="{BB962C8B-B14F-4D97-AF65-F5344CB8AC3E}">
        <p14:creationId xmlns:p14="http://schemas.microsoft.com/office/powerpoint/2010/main" val="2919278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Personnel</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dirty="0"/>
              <a:t>Users, or personnel, require credentials to access specific system resources as part of their job duties. </a:t>
            </a:r>
          </a:p>
          <a:p>
            <a:endParaRPr lang="en-US" sz="2800" dirty="0"/>
          </a:p>
          <a:p>
            <a:r>
              <a:rPr lang="en-US" sz="2800" dirty="0"/>
              <a:t>Management of who gets what credentials is part of the access and authorization management system and should be managed via a credential policy.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35</a:t>
            </a:fld>
            <a:endParaRPr lang="en-US" dirty="0"/>
          </a:p>
        </p:txBody>
      </p:sp>
    </p:spTree>
    <p:extLst>
      <p:ext uri="{BB962C8B-B14F-4D97-AF65-F5344CB8AC3E}">
        <p14:creationId xmlns:p14="http://schemas.microsoft.com/office/powerpoint/2010/main" val="3906351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Third Party</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10000"/>
          </a:bodyPr>
          <a:lstStyle/>
          <a:p>
            <a:r>
              <a:rPr lang="en-US" dirty="0"/>
              <a:t>Just as users inside a firm require credentials to access systems, there are situations where third parties also require credentials. </a:t>
            </a:r>
          </a:p>
          <a:p>
            <a:endParaRPr lang="en-US" dirty="0"/>
          </a:p>
          <a:p>
            <a:r>
              <a:rPr lang="en-US" dirty="0"/>
              <a:t>Whether credentials for a system or physical access, third-party credentials should be managed by policies to ensure they are issued when needed to the correct parties, and when access is no longer needed, they are revoked appropriately.</a:t>
            </a:r>
          </a:p>
          <a:p>
            <a:endParaRPr lang="en-US" dirty="0"/>
          </a:p>
          <a:p>
            <a:r>
              <a:rPr lang="en-US" dirty="0"/>
              <a:t>Customers, vendors, maintenance organizations, etc.</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36</a:t>
            </a:fld>
            <a:endParaRPr lang="en-US" dirty="0"/>
          </a:p>
        </p:txBody>
      </p:sp>
    </p:spTree>
    <p:extLst>
      <p:ext uri="{BB962C8B-B14F-4D97-AF65-F5344CB8AC3E}">
        <p14:creationId xmlns:p14="http://schemas.microsoft.com/office/powerpoint/2010/main" val="40206029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Devices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Devices are physical items that require access to a network or enterprise system. </a:t>
            </a:r>
          </a:p>
          <a:p>
            <a:endParaRPr lang="en-US" dirty="0"/>
          </a:p>
          <a:p>
            <a:r>
              <a:rPr lang="en-US" dirty="0"/>
              <a:t>To have this access, they require credentials just like human users. </a:t>
            </a:r>
          </a:p>
          <a:p>
            <a:endParaRPr lang="en-US" dirty="0"/>
          </a:p>
          <a:p>
            <a:r>
              <a:rPr lang="en-US" dirty="0"/>
              <a:t>Unlike human users, devices do not have the ability to change their password, so they are typically enabled with very long passwords to prevent hacking and have longer-than-normal password expiration periods. </a:t>
            </a:r>
          </a:p>
          <a:p>
            <a:endParaRPr lang="en-US" dirty="0"/>
          </a:p>
          <a:p>
            <a:r>
              <a:rPr lang="en-US" dirty="0"/>
              <a:t>This makes device accounts natural targets for attackers; while their long passwords may not be crack-able, they can be stolen. </a:t>
            </a:r>
          </a:p>
          <a:p>
            <a:endParaRPr lang="en-US" dirty="0"/>
          </a:p>
          <a:p>
            <a:r>
              <a:rPr lang="en-US" dirty="0"/>
              <a:t>Device accounts should be controlled by policy and monitored as to scope of use.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37</a:t>
            </a:fld>
            <a:endParaRPr lang="en-US" dirty="0"/>
          </a:p>
        </p:txBody>
      </p:sp>
    </p:spTree>
    <p:extLst>
      <p:ext uri="{BB962C8B-B14F-4D97-AF65-F5344CB8AC3E}">
        <p14:creationId xmlns:p14="http://schemas.microsoft.com/office/powerpoint/2010/main" val="18685840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Service Accounts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i="1" dirty="0"/>
              <a:t>Service accounts </a:t>
            </a:r>
            <a:r>
              <a:rPr lang="en-US" dirty="0"/>
              <a:t>are special accounts that are used to provision permissions for service, or non-human-initiated system activity. </a:t>
            </a:r>
          </a:p>
          <a:p>
            <a:endParaRPr lang="en-US" dirty="0"/>
          </a:p>
          <a:p>
            <a:r>
              <a:rPr lang="en-US" dirty="0"/>
              <a:t>Many computer systems have automated services that function as either part of, in addition to, the operating system to enable certain functionalities. </a:t>
            </a:r>
          </a:p>
          <a:p>
            <a:endParaRPr lang="en-US" dirty="0"/>
          </a:p>
          <a:p>
            <a:r>
              <a:rPr lang="en-US" dirty="0"/>
              <a:t>These special programs require permissions like all programs that operate, and service accounts are the mechanism used to enable these items to run. </a:t>
            </a:r>
          </a:p>
          <a:p>
            <a:endParaRPr lang="en-US" dirty="0"/>
          </a:p>
          <a:p>
            <a:r>
              <a:rPr lang="en-US" dirty="0"/>
              <a:t>Service accounts require auditing and oversight because they run in the background and frequently have significant capabilities. </a:t>
            </a:r>
          </a:p>
          <a:p>
            <a:endParaRPr lang="en-US" dirty="0"/>
          </a:p>
          <a:p>
            <a:r>
              <a:rPr lang="en-US" dirty="0"/>
              <a:t>The enterprise needs a policy to determine who can enable and operate these accounts as well as their audit functions.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38</a:t>
            </a:fld>
            <a:endParaRPr lang="en-US" dirty="0"/>
          </a:p>
        </p:txBody>
      </p:sp>
    </p:spTree>
    <p:extLst>
      <p:ext uri="{BB962C8B-B14F-4D97-AF65-F5344CB8AC3E}">
        <p14:creationId xmlns:p14="http://schemas.microsoft.com/office/powerpoint/2010/main" val="41477555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Administrator/Root Accounts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i="1" dirty="0"/>
              <a:t>Administrator</a:t>
            </a:r>
            <a:r>
              <a:rPr lang="en-US" sz="2800" dirty="0"/>
              <a:t> and </a:t>
            </a:r>
            <a:r>
              <a:rPr lang="en-US" sz="2800" i="1" dirty="0"/>
              <a:t>root accounts </a:t>
            </a:r>
            <a:r>
              <a:rPr lang="en-US" sz="2800" dirty="0"/>
              <a:t>have elevated privileges and require closer scrutiny as to who is issued these credentials and how they are used and monitored.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39</a:t>
            </a:fld>
            <a:endParaRPr lang="en-US" dirty="0"/>
          </a:p>
        </p:txBody>
      </p:sp>
    </p:spTree>
    <p:extLst>
      <p:ext uri="{BB962C8B-B14F-4D97-AF65-F5344CB8AC3E}">
        <p14:creationId xmlns:p14="http://schemas.microsoft.com/office/powerpoint/2010/main" val="2254696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Personnel</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dirty="0"/>
              <a:t>Through the establishment, enforcement, and monitoring of personnel-related policies—personnel management—an organization can create a framework that empowers its workers to achieve business objects yet keeps them constrained within recommended security practices.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a:t>
            </a:fld>
            <a:endParaRPr lang="en-US" dirty="0"/>
          </a:p>
        </p:txBody>
      </p:sp>
    </p:spTree>
    <p:extLst>
      <p:ext uri="{BB962C8B-B14F-4D97-AF65-F5344CB8AC3E}">
        <p14:creationId xmlns:p14="http://schemas.microsoft.com/office/powerpoint/2010/main" val="4459810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Organizational Policies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The important parts of any organization’s approach to implementing security include the policies, procedures, standards, and guidelines that are established to detail what users and administrators should be doing to maintain the security of the systems and network. </a:t>
            </a:r>
          </a:p>
          <a:p>
            <a:endParaRPr lang="en-US" dirty="0"/>
          </a:p>
          <a:p>
            <a:r>
              <a:rPr lang="en-US" dirty="0"/>
              <a:t>Collectively, these documents provide the guidance needed to determine how security will be implemented in the organization. </a:t>
            </a:r>
          </a:p>
          <a:p>
            <a:endParaRPr lang="en-US" dirty="0"/>
          </a:p>
          <a:p>
            <a:r>
              <a:rPr lang="en-US" dirty="0"/>
              <a:t>Given this guidance, the specific technology and security mechanisms required can be planned for.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40</a:t>
            </a:fld>
            <a:endParaRPr lang="en-US" dirty="0"/>
          </a:p>
        </p:txBody>
      </p:sp>
    </p:spTree>
    <p:extLst>
      <p:ext uri="{BB962C8B-B14F-4D97-AF65-F5344CB8AC3E}">
        <p14:creationId xmlns:p14="http://schemas.microsoft.com/office/powerpoint/2010/main" val="27028459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Organizational Policies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i="1" dirty="0"/>
              <a:t>Policies</a:t>
            </a:r>
            <a:r>
              <a:rPr lang="en-US" sz="2800" dirty="0"/>
              <a:t> are high-level, broad statements of what the organization wants to accomplish. </a:t>
            </a:r>
          </a:p>
          <a:p>
            <a:pPr lvl="1"/>
            <a:r>
              <a:rPr lang="en-US" sz="2800" dirty="0"/>
              <a:t>They are made by management when laying out the organization’s position on some issue. </a:t>
            </a:r>
          </a:p>
          <a:p>
            <a:endParaRPr lang="en-US" sz="2800" i="1" dirty="0"/>
          </a:p>
          <a:p>
            <a:r>
              <a:rPr lang="en-US" sz="2800" i="1" dirty="0"/>
              <a:t>Procedures</a:t>
            </a:r>
            <a:r>
              <a:rPr lang="en-US" sz="2800" dirty="0"/>
              <a:t> are the step-by-step instructions on how to implement policies in the organization. </a:t>
            </a:r>
          </a:p>
          <a:p>
            <a:pPr lvl="1"/>
            <a:r>
              <a:rPr lang="en-US" sz="2800" dirty="0"/>
              <a:t>They describe exactly how employees are expected to act in a given situation or to accomplish a specific task.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41</a:t>
            </a:fld>
            <a:endParaRPr lang="en-US" dirty="0"/>
          </a:p>
        </p:txBody>
      </p:sp>
    </p:spTree>
    <p:extLst>
      <p:ext uri="{BB962C8B-B14F-4D97-AF65-F5344CB8AC3E}">
        <p14:creationId xmlns:p14="http://schemas.microsoft.com/office/powerpoint/2010/main" val="1642331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Organizational Policies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599"/>
            <a:ext cx="8763000" cy="4968875"/>
          </a:xfrm>
        </p:spPr>
        <p:txBody>
          <a:bodyPr>
            <a:normAutofit/>
          </a:bodyPr>
          <a:lstStyle/>
          <a:p>
            <a:r>
              <a:rPr lang="en-US" sz="2800" i="1" dirty="0"/>
              <a:t>Standards</a:t>
            </a:r>
            <a:r>
              <a:rPr lang="en-US" sz="2800" dirty="0"/>
              <a:t> are mandatory elements regarding the implementation of a policy.</a:t>
            </a:r>
          </a:p>
          <a:p>
            <a:pPr lvl="1"/>
            <a:r>
              <a:rPr lang="en-US" sz="2800" dirty="0"/>
              <a:t>May be externally driven by laws or regulations</a:t>
            </a:r>
          </a:p>
          <a:p>
            <a:pPr lvl="1"/>
            <a:r>
              <a:rPr lang="en-US" sz="2800" dirty="0"/>
              <a:t>May be internally driven by the organization to meet its own security goals.</a:t>
            </a:r>
          </a:p>
          <a:p>
            <a:endParaRPr lang="en-US" sz="2800" dirty="0"/>
          </a:p>
          <a:p>
            <a:r>
              <a:rPr lang="en-US" sz="2800" i="1" dirty="0"/>
              <a:t>Guidelines</a:t>
            </a:r>
            <a:r>
              <a:rPr lang="en-US" sz="2800" dirty="0"/>
              <a:t> are recommendations relating to a policy.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42</a:t>
            </a:fld>
            <a:endParaRPr lang="en-US" dirty="0"/>
          </a:p>
        </p:txBody>
      </p:sp>
    </p:spTree>
    <p:extLst>
      <p:ext uri="{BB962C8B-B14F-4D97-AF65-F5344CB8AC3E}">
        <p14:creationId xmlns:p14="http://schemas.microsoft.com/office/powerpoint/2010/main" val="16860615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Change Management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599"/>
            <a:ext cx="8763000" cy="4968875"/>
          </a:xfrm>
        </p:spPr>
        <p:txBody>
          <a:bodyPr>
            <a:normAutofit fontScale="85000" lnSpcReduction="20000"/>
          </a:bodyPr>
          <a:lstStyle/>
          <a:p>
            <a:r>
              <a:rPr lang="en-US" dirty="0"/>
              <a:t>The purpose of </a:t>
            </a:r>
            <a:r>
              <a:rPr lang="en-US" i="1" dirty="0"/>
              <a:t>change management </a:t>
            </a:r>
            <a:r>
              <a:rPr lang="en-US" dirty="0"/>
              <a:t>is to ensure proper procedures are followed when modifications to the IT infrastructure are made.</a:t>
            </a:r>
          </a:p>
          <a:p>
            <a:endParaRPr lang="en-US" dirty="0"/>
          </a:p>
          <a:p>
            <a:r>
              <a:rPr lang="en-US" dirty="0"/>
              <a:t>These modifications can be prompted by a number of different events, including new legislation, updated versions of software or hardware, implementation of new software or hardware, and improvements to the infrastructure.</a:t>
            </a:r>
          </a:p>
          <a:p>
            <a:endParaRPr lang="en-US" dirty="0"/>
          </a:p>
          <a:p>
            <a:r>
              <a:rPr lang="en-US" dirty="0"/>
              <a:t>Without a process to manage the change, an organization might suddenly find itself unable to conduct business.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43</a:t>
            </a:fld>
            <a:endParaRPr lang="en-US" dirty="0"/>
          </a:p>
        </p:txBody>
      </p:sp>
    </p:spTree>
    <p:extLst>
      <p:ext uri="{BB962C8B-B14F-4D97-AF65-F5344CB8AC3E}">
        <p14:creationId xmlns:p14="http://schemas.microsoft.com/office/powerpoint/2010/main" val="16229355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Change Control</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i="1" dirty="0"/>
              <a:t>Change control </a:t>
            </a:r>
            <a:r>
              <a:rPr lang="en-US" sz="2800" dirty="0"/>
              <a:t>is the process of how changes to anything are sourced, analyzed, and managed. </a:t>
            </a:r>
          </a:p>
          <a:p>
            <a:endParaRPr lang="en-US" sz="2800" dirty="0"/>
          </a:p>
          <a:p>
            <a:r>
              <a:rPr lang="en-US" sz="2800" dirty="0"/>
              <a:t>Change control is a subset of change management, focused on the details of a change and how it is documented.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44</a:t>
            </a:fld>
            <a:endParaRPr lang="en-US" dirty="0"/>
          </a:p>
        </p:txBody>
      </p:sp>
    </p:spTree>
    <p:extLst>
      <p:ext uri="{BB962C8B-B14F-4D97-AF65-F5344CB8AC3E}">
        <p14:creationId xmlns:p14="http://schemas.microsoft.com/office/powerpoint/2010/main" val="34733442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Asset Management</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i="1" dirty="0"/>
              <a:t>Asset management </a:t>
            </a:r>
            <a:r>
              <a:rPr lang="en-US" dirty="0"/>
              <a:t>is the policies and processes used to manage the elements of the system, including hardware, software, and the data that is contained within them. </a:t>
            </a:r>
          </a:p>
          <a:p>
            <a:pPr lvl="1"/>
            <a:r>
              <a:rPr lang="en-US" dirty="0"/>
              <a:t>Failure to control hardware can result in rogue network devices or computers accessing systems. </a:t>
            </a:r>
          </a:p>
          <a:p>
            <a:pPr lvl="1"/>
            <a:r>
              <a:rPr lang="en-US" dirty="0"/>
              <a:t>Failure to control software can result in system-level vulnerabilities granting attackers free reign over a system and its data. </a:t>
            </a:r>
          </a:p>
          <a:p>
            <a:pPr lvl="1"/>
            <a:r>
              <a:rPr lang="en-US" dirty="0"/>
              <a:t>Failure to control the data assets can result in many forms of failure. </a:t>
            </a:r>
          </a:p>
          <a:p>
            <a:endParaRPr lang="en-US" dirty="0"/>
          </a:p>
          <a:p>
            <a:r>
              <a:rPr lang="en-US" dirty="0"/>
              <a:t>This makes asset management one of the most important aspects of security, and it is ranked at the top of virtually every standard list of controls.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45</a:t>
            </a:fld>
            <a:endParaRPr lang="en-US" dirty="0"/>
          </a:p>
        </p:txBody>
      </p:sp>
    </p:spTree>
    <p:extLst>
      <p:ext uri="{BB962C8B-B14F-4D97-AF65-F5344CB8AC3E}">
        <p14:creationId xmlns:p14="http://schemas.microsoft.com/office/powerpoint/2010/main" val="3674193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Acceptable Use Policy</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An </a:t>
            </a:r>
            <a:r>
              <a:rPr lang="en-US" b="1" dirty="0"/>
              <a:t>Acceptable Use Policy (AUP) </a:t>
            </a:r>
            <a:r>
              <a:rPr lang="en-US" dirty="0"/>
              <a:t>outlines what the organization considers to be the appropriate use of its resources, such as computer systems, e-mail, Internet, and networks. </a:t>
            </a:r>
          </a:p>
          <a:p>
            <a:endParaRPr lang="en-US" dirty="0"/>
          </a:p>
          <a:p>
            <a:r>
              <a:rPr lang="en-US" dirty="0"/>
              <a:t>Organizations should be concerned about any personal use of organizational assets that does not benefit the company.</a:t>
            </a:r>
          </a:p>
          <a:p>
            <a:endParaRPr lang="en-US" dirty="0"/>
          </a:p>
          <a:p>
            <a:r>
              <a:rPr lang="en-US" dirty="0"/>
              <a:t>The goal of the policy is to ensure employee productivity while limiting potential organizational liability resulting from inappropriate use of the organization’s assets.</a:t>
            </a:r>
          </a:p>
          <a:p>
            <a:endParaRPr lang="en-US" dirty="0"/>
          </a:p>
          <a:p>
            <a:r>
              <a:rPr lang="en-US" dirty="0"/>
              <a:t>The policy should clearly delineate what activities are not allowed. </a:t>
            </a:r>
          </a:p>
          <a:p>
            <a:endParaRPr lang="en-US" dirty="0"/>
          </a:p>
          <a:p>
            <a:r>
              <a:rPr lang="en-US" dirty="0"/>
              <a:t>Statements regarding possible penalties for ignoring any of the policies (such as termination) should also be included.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a:t>
            </a:fld>
            <a:endParaRPr lang="en-US" dirty="0"/>
          </a:p>
        </p:txBody>
      </p:sp>
    </p:spTree>
    <p:extLst>
      <p:ext uri="{BB962C8B-B14F-4D97-AF65-F5344CB8AC3E}">
        <p14:creationId xmlns:p14="http://schemas.microsoft.com/office/powerpoint/2010/main" val="1136556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Acceptable Use Policy</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Related to appropriate use of the organization’s computer systems and networks by employees is the appropriate use by the organization. </a:t>
            </a:r>
          </a:p>
          <a:p>
            <a:endParaRPr lang="en-US" dirty="0"/>
          </a:p>
          <a:p>
            <a:r>
              <a:rPr lang="en-US" dirty="0"/>
              <a:t>The most important of such issues is whether the organization will consider it appropriate to monitor the employees’ use of the systems and network. </a:t>
            </a:r>
          </a:p>
          <a:p>
            <a:endParaRPr lang="en-US" dirty="0"/>
          </a:p>
          <a:p>
            <a:r>
              <a:rPr lang="en-US" dirty="0"/>
              <a:t>Before any monitoring is conducted, or the actual wording on the warning message is created, the organization’s legal counsel should be consulted to determine the appropriate way to address this issue.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a:t>
            </a:fld>
            <a:endParaRPr lang="en-US" dirty="0"/>
          </a:p>
        </p:txBody>
      </p:sp>
    </p:spTree>
    <p:extLst>
      <p:ext uri="{BB962C8B-B14F-4D97-AF65-F5344CB8AC3E}">
        <p14:creationId xmlns:p14="http://schemas.microsoft.com/office/powerpoint/2010/main" val="1466858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Job Rotation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dirty="0"/>
              <a:t>Rotating through jobs provides individuals with a better perspective of how the various parts of the organization can enhance (or hinder) the business. </a:t>
            </a:r>
          </a:p>
          <a:p>
            <a:endParaRPr lang="en-US" dirty="0"/>
          </a:p>
          <a:p>
            <a:r>
              <a:rPr lang="en-US" dirty="0"/>
              <a:t>Since security is often of secondary concern to people in their jobs, rotating individuals through security positions can result in a much wider understanding of the organization’s security problems. </a:t>
            </a:r>
          </a:p>
          <a:p>
            <a:endParaRPr lang="en-US" dirty="0"/>
          </a:p>
          <a:p>
            <a:r>
              <a:rPr lang="en-US" dirty="0"/>
              <a:t>A secondary benefit is that it also eliminates the need to rely on one individual for security expertise.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7</a:t>
            </a:fld>
            <a:endParaRPr lang="en-US" dirty="0"/>
          </a:p>
        </p:txBody>
      </p:sp>
    </p:spTree>
    <p:extLst>
      <p:ext uri="{BB962C8B-B14F-4D97-AF65-F5344CB8AC3E}">
        <p14:creationId xmlns:p14="http://schemas.microsoft.com/office/powerpoint/2010/main" val="2342534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Mandatory Vacation</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dirty="0"/>
              <a:t>Requiring employees to use their vacation time through a policy of mandatory vacation can be a security protection mechanism. </a:t>
            </a:r>
          </a:p>
          <a:p>
            <a:endParaRPr lang="en-US" dirty="0"/>
          </a:p>
          <a:p>
            <a:r>
              <a:rPr lang="en-US" dirty="0"/>
              <a:t>Using </a:t>
            </a:r>
            <a:r>
              <a:rPr lang="en-US" i="1" dirty="0"/>
              <a:t>mandatory vacation </a:t>
            </a:r>
            <a:r>
              <a:rPr lang="en-US" dirty="0"/>
              <a:t>as a tool to detect fraud will require that somebody else also be trained in the functions of the employee who is on vacation.</a:t>
            </a:r>
          </a:p>
          <a:p>
            <a:endParaRPr lang="en-US" dirty="0"/>
          </a:p>
          <a:p>
            <a:r>
              <a:rPr lang="en-US" dirty="0"/>
              <a:t>Having a second person familiar with security procedures is also a good policy in case something happens to the primary person.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8</a:t>
            </a:fld>
            <a:endParaRPr lang="en-US" dirty="0"/>
          </a:p>
        </p:txBody>
      </p:sp>
    </p:spTree>
    <p:extLst>
      <p:ext uri="{BB962C8B-B14F-4D97-AF65-F5344CB8AC3E}">
        <p14:creationId xmlns:p14="http://schemas.microsoft.com/office/powerpoint/2010/main" val="1776232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Separation of Duties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i="1" dirty="0"/>
              <a:t>Separation of duties </a:t>
            </a:r>
            <a:r>
              <a:rPr lang="en-US" dirty="0"/>
              <a:t>is a principle employed in many organizations to ensure that no single individual has the ability to conduct transactions alone. </a:t>
            </a:r>
          </a:p>
          <a:p>
            <a:endParaRPr lang="en-US" dirty="0"/>
          </a:p>
          <a:p>
            <a:r>
              <a:rPr lang="en-US" dirty="0"/>
              <a:t>This means that the level of trust in any one individual is lessened, and the ability for any individual to cause catastrophic damage to the organization is also lessened.</a:t>
            </a:r>
          </a:p>
          <a:p>
            <a:endParaRPr lang="en-US" dirty="0"/>
          </a:p>
          <a:p>
            <a:r>
              <a:rPr lang="en-US" dirty="0"/>
              <a:t>An individual who wants to make an unauthorized purchase for their own personal gain would have to convince another person to go along with the transaction.</a:t>
            </a:r>
          </a:p>
          <a:p>
            <a:endParaRPr lang="en-US" dirty="0"/>
          </a:p>
          <a:p>
            <a:r>
              <a:rPr lang="en-US" dirty="0"/>
              <a:t>Another aspect of the separation of duties principle is that it spreads responsibilities out over an organization so no single individual becomes the indispensable individual with all of the “keys to the kingdom” or unique knowledge about how to make everything work.</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9</a:t>
            </a:fld>
            <a:endParaRPr lang="en-US" dirty="0"/>
          </a:p>
        </p:txBody>
      </p:sp>
    </p:spTree>
    <p:extLst>
      <p:ext uri="{BB962C8B-B14F-4D97-AF65-F5344CB8AC3E}">
        <p14:creationId xmlns:p14="http://schemas.microsoft.com/office/powerpoint/2010/main" val="2407104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b2f98d1-a375-4e57-90a4-bf5b96f64ed3">
      <Terms xmlns="http://schemas.microsoft.com/office/infopath/2007/PartnerControls"/>
    </lcf76f155ced4ddcb4097134ff3c332f>
    <TaxCatchAll xmlns="c50467e4-2c06-4b72-b13b-ffd5a4dda32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D289C11AA0AB44595EC353BBA768739" ma:contentTypeVersion="10" ma:contentTypeDescription="Create a new document." ma:contentTypeScope="" ma:versionID="d1c99731b95cc0e617e3398324fc2854">
  <xsd:schema xmlns:xsd="http://www.w3.org/2001/XMLSchema" xmlns:xs="http://www.w3.org/2001/XMLSchema" xmlns:p="http://schemas.microsoft.com/office/2006/metadata/properties" xmlns:ns2="c50467e4-2c06-4b72-b13b-ffd5a4dda326" xmlns:ns3="db2f98d1-a375-4e57-90a4-bf5b96f64ed3" targetNamespace="http://schemas.microsoft.com/office/2006/metadata/properties" ma:root="true" ma:fieldsID="8c1d73bc21da2064f814ae3196394a63" ns2:_="" ns3:_="">
    <xsd:import namespace="c50467e4-2c06-4b72-b13b-ffd5a4dda326"/>
    <xsd:import namespace="db2f98d1-a375-4e57-90a4-bf5b96f64ed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0467e4-2c06-4b72-b13b-ffd5a4dda32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7cd0e2c5-efa8-4cfa-a88b-8e69209b900c}" ma:internalName="TaxCatchAll" ma:showField="CatchAllData" ma:web="c50467e4-2c06-4b72-b13b-ffd5a4dda32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b2f98d1-a375-4e57-90a4-bf5b96f64ed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5d3ac6-1551-48e8-8fc6-d83c23d0a2e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0B0726-258C-4E57-8068-9599F33DF1F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546904D-34C4-4689-B2E6-1DD58025BCD2}"/>
</file>

<file path=customXml/itemProps3.xml><?xml version="1.0" encoding="utf-8"?>
<ds:datastoreItem xmlns:ds="http://schemas.openxmlformats.org/officeDocument/2006/customXml" ds:itemID="{9DD1A344-B63D-4AE8-BA55-A1B9A7C571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8842</TotalTime>
  <Words>3946</Words>
  <Application>Microsoft Office PowerPoint</Application>
  <PresentationFormat>On-screen Show (4:3)</PresentationFormat>
  <Paragraphs>411</Paragraphs>
  <Slides>45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Tahoma</vt:lpstr>
      <vt:lpstr>Verdana</vt:lpstr>
      <vt:lpstr>Office Theme</vt:lpstr>
      <vt:lpstr>PowerPoint Presentation</vt:lpstr>
      <vt:lpstr>Chapter 33 (Domain 5.3) Learning Objectives</vt:lpstr>
      <vt:lpstr>Chapter 33 (Domain 5.3) Learning Objectives</vt:lpstr>
      <vt:lpstr>Personnel</vt:lpstr>
      <vt:lpstr>Acceptable Use Policy</vt:lpstr>
      <vt:lpstr>Acceptable Use Policy</vt:lpstr>
      <vt:lpstr>Job Rotation</vt:lpstr>
      <vt:lpstr>Mandatory Vacation</vt:lpstr>
      <vt:lpstr>Separation of Duties</vt:lpstr>
      <vt:lpstr>Least Privilege</vt:lpstr>
      <vt:lpstr>Clean Desk Space</vt:lpstr>
      <vt:lpstr>Background Checks</vt:lpstr>
      <vt:lpstr>Nondisclosure Agreement (NDA)</vt:lpstr>
      <vt:lpstr>Social Media Analysis</vt:lpstr>
      <vt:lpstr>Onboarding</vt:lpstr>
      <vt:lpstr>Offboarding</vt:lpstr>
      <vt:lpstr>User Training</vt:lpstr>
      <vt:lpstr>User Training</vt:lpstr>
      <vt:lpstr>User Training</vt:lpstr>
      <vt:lpstr>Diversity of  Training Techniques</vt:lpstr>
      <vt:lpstr>Third-Party  Risk Management</vt:lpstr>
      <vt:lpstr>Vendors</vt:lpstr>
      <vt:lpstr>Supply Chain</vt:lpstr>
      <vt:lpstr>Business Partners</vt:lpstr>
      <vt:lpstr>Service Level Agreement  (SLA)</vt:lpstr>
      <vt:lpstr>Memorandum of Understanding (MOU)</vt:lpstr>
      <vt:lpstr>Measurement Systems Analysis (MSA)</vt:lpstr>
      <vt:lpstr>Business Partnership Agreement (BPA)</vt:lpstr>
      <vt:lpstr>End of Life (EOL)</vt:lpstr>
      <vt:lpstr>End of Service Life (EOSL)</vt:lpstr>
      <vt:lpstr>NDA</vt:lpstr>
      <vt:lpstr>Data</vt:lpstr>
      <vt:lpstr>Data</vt:lpstr>
      <vt:lpstr>Credential Policies</vt:lpstr>
      <vt:lpstr>Personnel</vt:lpstr>
      <vt:lpstr>Third Party</vt:lpstr>
      <vt:lpstr>Devices</vt:lpstr>
      <vt:lpstr>Service Accounts</vt:lpstr>
      <vt:lpstr>Administrator/Root Accounts</vt:lpstr>
      <vt:lpstr>Organizational Policies</vt:lpstr>
      <vt:lpstr>Organizational Policies</vt:lpstr>
      <vt:lpstr>Organizational Policies</vt:lpstr>
      <vt:lpstr>Change Management</vt:lpstr>
      <vt:lpstr>Change Control</vt:lpstr>
      <vt:lpstr>Asset Management</vt:lpstr>
    </vt:vector>
  </TitlesOfParts>
  <Company>MCCES BN Bravo Co DTS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Equipment Setup and Description</dc:title>
  <dc:subject>GBS(TGRS)</dc:subject>
  <dc:creator>Jimmie.Binford</dc:creator>
  <cp:keywords>GBS, RBM, Satellite</cp:keywords>
  <dc:description>This is a working presentation that can be updated readily to keep in tune with updates done to the Lesson Plan for GB.01.01 GBS Equipment Description and Setup.</dc:description>
  <cp:lastModifiedBy>Ken Hunnicutt</cp:lastModifiedBy>
  <cp:revision>319</cp:revision>
  <dcterms:created xsi:type="dcterms:W3CDTF">2007-03-12T15:36:22Z</dcterms:created>
  <dcterms:modified xsi:type="dcterms:W3CDTF">2022-09-20T00:03:04Z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TC100690451033</vt:lpwstr>
  </property>
  <property fmtid="{D5CDD505-2E9C-101B-9397-08002B2CF9AE}" pid="3" name="ContentTypeId">
    <vt:lpwstr>0x0101006D289C11AA0AB44595EC353BBA768739</vt:lpwstr>
  </property>
</Properties>
</file>