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60"/>
  </p:notesMasterIdLst>
  <p:sldIdLst>
    <p:sldId id="307" r:id="rId5"/>
    <p:sldId id="308" r:id="rId6"/>
    <p:sldId id="368"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5" r:id="rId51"/>
    <p:sldId id="356" r:id="rId52"/>
    <p:sldId id="357" r:id="rId53"/>
    <p:sldId id="358" r:id="rId54"/>
    <p:sldId id="359" r:id="rId55"/>
    <p:sldId id="360" r:id="rId56"/>
    <p:sldId id="361" r:id="rId57"/>
    <p:sldId id="362" r:id="rId58"/>
    <p:sldId id="363"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2589364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2580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34 </a:t>
            </a:r>
          </a:p>
          <a:p>
            <a:pPr algn="ctr"/>
            <a:r>
              <a:rPr lang="en-US" sz="2800" dirty="0">
                <a:latin typeface="Arial" charset="0"/>
                <a:cs typeface="Arial" charset="0"/>
              </a:rPr>
              <a:t>Risk Management</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i="1" dirty="0"/>
              <a:t>Software Compliance/Licensing</a:t>
            </a:r>
          </a:p>
          <a:p>
            <a:r>
              <a:rPr lang="en-US" dirty="0"/>
              <a:t>The source of this software is via licensing and in many cases trust.</a:t>
            </a:r>
          </a:p>
          <a:p>
            <a:endParaRPr lang="en-US" dirty="0"/>
          </a:p>
          <a:p>
            <a:r>
              <a:rPr lang="en-US" dirty="0"/>
              <a:t>Copies of many software products can be made and used without licenses, and this creates software compliance/licensing risk. </a:t>
            </a:r>
          </a:p>
          <a:p>
            <a:endParaRPr lang="en-US" dirty="0"/>
          </a:p>
          <a:p>
            <a:r>
              <a:rPr lang="en-US" dirty="0"/>
              <a:t>This form of risk is best battled using policies and procedures that prohibit the activity, followed by internal audits that verify compliance with the policies.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39432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Management Strategies</a:t>
            </a: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Risk management can best be described as a decision-making process. </a:t>
            </a:r>
          </a:p>
          <a:p>
            <a:endParaRPr lang="en-US" sz="2400" b="1" i="1" dirty="0"/>
          </a:p>
          <a:p>
            <a:r>
              <a:rPr lang="en-US" sz="2400" b="1" i="1" dirty="0"/>
              <a:t>Risk management strategies </a:t>
            </a:r>
            <a:r>
              <a:rPr lang="en-US" sz="2400" dirty="0"/>
              <a:t>include elements of threat assessment, risk assessment, and security implementation concepts, all positioned within the concept of business management.</a:t>
            </a:r>
          </a:p>
          <a:p>
            <a:endParaRPr lang="en-US" sz="2400" dirty="0"/>
          </a:p>
          <a:p>
            <a:r>
              <a:rPr lang="en-US" sz="2400" dirty="0"/>
              <a:t>When you manage risk, you determine what could happen to your business, you assess the impact if it were to happen, and you decide what you could do to control that impact as much as you or your management team deems necessary. </a:t>
            </a:r>
          </a:p>
          <a:p>
            <a:endParaRPr lang="en-US" sz="2400" dirty="0"/>
          </a:p>
          <a:p>
            <a:r>
              <a:rPr lang="en-US" sz="2400" dirty="0"/>
              <a:t>It is an iterative, ongoing process.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236929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Management Strategies</a:t>
            </a: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Risks cannot be removed or eliminated.</a:t>
            </a:r>
          </a:p>
          <a:p>
            <a:endParaRPr lang="en-US" dirty="0"/>
          </a:p>
          <a:p>
            <a:r>
              <a:rPr lang="en-US" dirty="0"/>
              <a:t>You can take actions to change the effects that a risk poses to a system, but the risk itself doesn’t really change, no matter what actions you take to mitigate that risk.</a:t>
            </a:r>
          </a:p>
          <a:p>
            <a:endParaRPr lang="en-US" dirty="0"/>
          </a:p>
          <a:p>
            <a:r>
              <a:rPr lang="en-US" dirty="0"/>
              <a:t>A high risk will always be a high risk.</a:t>
            </a:r>
          </a:p>
          <a:p>
            <a:endParaRPr lang="en-US" dirty="0"/>
          </a:p>
          <a:p>
            <a:r>
              <a:rPr lang="en-US" dirty="0"/>
              <a:t>Strategies to reduce risk:</a:t>
            </a:r>
          </a:p>
          <a:p>
            <a:pPr lvl="1"/>
            <a:r>
              <a:rPr lang="en-US" dirty="0"/>
              <a:t>Avoid</a:t>
            </a:r>
          </a:p>
          <a:p>
            <a:pPr lvl="1"/>
            <a:r>
              <a:rPr lang="en-US" dirty="0"/>
              <a:t>Transfer</a:t>
            </a:r>
          </a:p>
          <a:p>
            <a:pPr lvl="1"/>
            <a:r>
              <a:rPr lang="en-US" dirty="0"/>
              <a:t>Mitigate</a:t>
            </a:r>
          </a:p>
          <a:p>
            <a:pPr lvl="1"/>
            <a:r>
              <a:rPr lang="en-US" dirty="0"/>
              <a:t>Accept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136597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Management Strategies</a:t>
            </a: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Understand that risk cannot be completely eliminated. </a:t>
            </a:r>
          </a:p>
          <a:p>
            <a:endParaRPr lang="en-US" sz="2800" dirty="0"/>
          </a:p>
          <a:p>
            <a:r>
              <a:rPr lang="en-US" sz="2800" dirty="0"/>
              <a:t>A risk that remains after implementing controls is termed a </a:t>
            </a:r>
            <a:r>
              <a:rPr lang="en-US" sz="2800" b="1" i="1" dirty="0"/>
              <a:t>residual risk.</a:t>
            </a:r>
            <a:r>
              <a:rPr lang="en-US" sz="2800" dirty="0"/>
              <a:t> </a:t>
            </a:r>
          </a:p>
          <a:p>
            <a:endParaRPr lang="en-US" sz="2800" dirty="0"/>
          </a:p>
          <a:p>
            <a:r>
              <a:rPr lang="en-US" sz="2800" dirty="0"/>
              <a:t>You have to further evaluate residual risks to identify where additional controls are required to reduce risk even more.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170849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Acceptance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When you’re analyzing a specific risk, after weighing the cost to avoid, transfer, or mitigate a risk against the probability of its occurrence and its potential impact, the best response is to </a:t>
            </a:r>
            <a:r>
              <a:rPr lang="en-US" sz="2800" i="1" dirty="0"/>
              <a:t>accept</a:t>
            </a:r>
            <a:r>
              <a:rPr lang="en-US" sz="2800" dirty="0"/>
              <a:t> the risk.</a:t>
            </a:r>
          </a:p>
          <a:p>
            <a:endParaRPr lang="en-US" sz="2800" dirty="0"/>
          </a:p>
          <a:p>
            <a:r>
              <a:rPr lang="en-US" sz="2800" dirty="0"/>
              <a:t>However, there should always be some additional controls, such as a management review or a standardized approval process, to ensure the assumed risk is adequately managed.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64276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Avoidance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Avoiding the risk can be accomplished in many ways. </a:t>
            </a:r>
          </a:p>
          <a:p>
            <a:endParaRPr lang="en-US" sz="2800" dirty="0"/>
          </a:p>
          <a:p>
            <a:r>
              <a:rPr lang="en-US" sz="2800" dirty="0"/>
              <a:t>Although you can’t remove threats from the environment, you can alter the system’s exposure to the threats. </a:t>
            </a:r>
          </a:p>
          <a:p>
            <a:endParaRPr lang="en-US" sz="2800" dirty="0"/>
          </a:p>
          <a:p>
            <a:r>
              <a:rPr lang="en-US" sz="2800" dirty="0"/>
              <a:t>Not deploying a module that increases risk is one manner of risk avoidance.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410694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Transference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Transference of risk is when the risk in a situation is covered by another entity. </a:t>
            </a:r>
          </a:p>
          <a:p>
            <a:endParaRPr lang="en-US" dirty="0"/>
          </a:p>
          <a:p>
            <a:r>
              <a:rPr lang="en-US" dirty="0"/>
              <a:t>The mistake many make is assuming the risk transfers. </a:t>
            </a:r>
          </a:p>
          <a:p>
            <a:endParaRPr lang="en-US" dirty="0"/>
          </a:p>
          <a:p>
            <a:r>
              <a:rPr lang="en-US" dirty="0"/>
              <a:t>The only risk transference that occurs across these legal agreements is that defined in the contract.</a:t>
            </a:r>
          </a:p>
          <a:p>
            <a:endParaRPr lang="en-US" dirty="0"/>
          </a:p>
          <a:p>
            <a:r>
              <a:rPr lang="en-US" b="1" dirty="0"/>
              <a:t>Cybersecurity Insurance</a:t>
            </a:r>
          </a:p>
          <a:p>
            <a:pPr lvl="1"/>
            <a:r>
              <a:rPr lang="en-US" dirty="0"/>
              <a:t>A common method of transferring risk is to purchase cybersecurity insurance. Insurance allows risk to be transferred to a third party that manages specific types of risk for multiple parties, thus reducing the individual cost.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24760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Mitigation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Risk can also be </a:t>
            </a:r>
            <a:r>
              <a:rPr lang="en-US" b="1" i="1" dirty="0"/>
              <a:t>mitigated</a:t>
            </a:r>
            <a:r>
              <a:rPr lang="en-US" dirty="0"/>
              <a:t> through the application of controls that reduce the impact of an attack. </a:t>
            </a:r>
          </a:p>
          <a:p>
            <a:endParaRPr lang="en-US" dirty="0"/>
          </a:p>
          <a:p>
            <a:r>
              <a:rPr lang="en-US" dirty="0"/>
              <a:t>Controls can alert operators so that the level of exposure is reduced through process intervention. </a:t>
            </a:r>
          </a:p>
          <a:p>
            <a:endParaRPr lang="en-US" dirty="0"/>
          </a:p>
          <a:p>
            <a:r>
              <a:rPr lang="en-US" dirty="0"/>
              <a:t>When an action occurs that is outside the accepted risk profile, a second set of rules can be applied, such as calling the customer for verification before committing a transaction. </a:t>
            </a:r>
          </a:p>
          <a:p>
            <a:endParaRPr lang="en-US" dirty="0"/>
          </a:p>
          <a:p>
            <a:r>
              <a:rPr lang="en-US" dirty="0"/>
              <a:t>Controls such as these can act to reduce the risk associated with potential high-risk operations.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74777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Analysis</a:t>
            </a: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To manage risk, there needs to be a measurement of loss, and potential loss, and much of this information comes by way of risk analysis. </a:t>
            </a:r>
          </a:p>
          <a:p>
            <a:endParaRPr lang="en-US" b="1" i="1" dirty="0"/>
          </a:p>
          <a:p>
            <a:r>
              <a:rPr lang="en-US" b="1" i="1" dirty="0"/>
              <a:t>Risk analysis </a:t>
            </a:r>
            <a:r>
              <a:rPr lang="en-US" dirty="0"/>
              <a:t>is performed via a series of specific exercises that reveal presence and level of risk across an enterprise. </a:t>
            </a:r>
          </a:p>
          <a:p>
            <a:endParaRPr lang="en-US" dirty="0"/>
          </a:p>
          <a:p>
            <a:r>
              <a:rPr lang="en-US" dirty="0"/>
              <a:t>Then, through further analysis, the information can be refined to a workable plan to manage the risk to an acceptable level.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216947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Register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a:t>
            </a:r>
            <a:r>
              <a:rPr lang="en-US" b="1" i="1" dirty="0"/>
              <a:t>risk register </a:t>
            </a:r>
            <a:r>
              <a:rPr lang="en-US" dirty="0"/>
              <a:t>is a list of the risks associated with a system. </a:t>
            </a:r>
          </a:p>
          <a:p>
            <a:endParaRPr lang="en-US" dirty="0"/>
          </a:p>
          <a:p>
            <a:r>
              <a:rPr lang="en-US" dirty="0"/>
              <a:t>It also can contain additional information associated with the risk element, such as categories to group like risks, probability of occurrence, impact to the organization, mitigation factors, and other data. </a:t>
            </a:r>
          </a:p>
          <a:p>
            <a:endParaRPr lang="en-US" dirty="0"/>
          </a:p>
          <a:p>
            <a:r>
              <a:rPr lang="en-US" dirty="0"/>
              <a:t>There is no standardized form. </a:t>
            </a:r>
          </a:p>
          <a:p>
            <a:endParaRPr lang="en-US" dirty="0"/>
          </a:p>
          <a:p>
            <a:r>
              <a:rPr lang="en-US" dirty="0"/>
              <a:t>The Project Management Institute has one format, other sources have different formats. </a:t>
            </a:r>
          </a:p>
          <a:p>
            <a:endParaRPr lang="en-US" dirty="0"/>
          </a:p>
          <a:p>
            <a:r>
              <a:rPr lang="en-US" dirty="0"/>
              <a:t>The reference document ISO Guide 73:2009 Risk Management—Vocabulary defines a risk register to be a “record of information about identified risks.”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6613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34 (Domain 5.4)</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676401"/>
            <a:ext cx="8229600" cy="533400"/>
          </a:xfrm>
        </p:spPr>
        <p:txBody>
          <a:bodyPr>
            <a:normAutofit/>
          </a:bodyPr>
          <a:lstStyle/>
          <a:p>
            <a:r>
              <a:rPr lang="en-US" sz="2400" dirty="0"/>
              <a:t>Summarize risk management processes and concepts.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7365E9C7-1350-1626-68CE-3971410D0A36}"/>
              </a:ext>
            </a:extLst>
          </p:cNvPr>
          <p:cNvSpPr txBox="1">
            <a:spLocks/>
          </p:cNvSpPr>
          <p:nvPr/>
        </p:nvSpPr>
        <p:spPr bwMode="auto">
          <a:xfrm>
            <a:off x="838200" y="2209801"/>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Risk types</a:t>
            </a:r>
          </a:p>
          <a:p>
            <a:pPr lvl="1"/>
            <a:r>
              <a:rPr lang="en-US" dirty="0"/>
              <a:t>External</a:t>
            </a:r>
          </a:p>
          <a:p>
            <a:pPr lvl="1"/>
            <a:r>
              <a:rPr lang="en-US" dirty="0"/>
              <a:t>Internal</a:t>
            </a:r>
          </a:p>
          <a:p>
            <a:pPr lvl="1"/>
            <a:r>
              <a:rPr lang="en-US" dirty="0"/>
              <a:t>Legacy systems</a:t>
            </a:r>
          </a:p>
          <a:p>
            <a:pPr lvl="1"/>
            <a:r>
              <a:rPr lang="en-US" dirty="0"/>
              <a:t>Multiparty</a:t>
            </a:r>
          </a:p>
          <a:p>
            <a:pPr lvl="1"/>
            <a:r>
              <a:rPr lang="en-US" dirty="0"/>
              <a:t>IP theft</a:t>
            </a:r>
          </a:p>
          <a:p>
            <a:pPr lvl="1"/>
            <a:r>
              <a:rPr lang="en-US" dirty="0"/>
              <a:t>Software compliance/licensing</a:t>
            </a:r>
          </a:p>
          <a:p>
            <a:r>
              <a:rPr lang="en-US" b="1" dirty="0"/>
              <a:t>Risk management strategies</a:t>
            </a:r>
          </a:p>
          <a:p>
            <a:pPr lvl="1"/>
            <a:r>
              <a:rPr lang="en-US" dirty="0"/>
              <a:t>Acceptance</a:t>
            </a:r>
          </a:p>
          <a:p>
            <a:pPr lvl="1"/>
            <a:r>
              <a:rPr lang="en-US" dirty="0"/>
              <a:t>Avoidance</a:t>
            </a:r>
          </a:p>
          <a:p>
            <a:pPr lvl="1"/>
            <a:r>
              <a:rPr lang="en-US" dirty="0"/>
              <a:t>Transference</a:t>
            </a:r>
          </a:p>
          <a:p>
            <a:pPr lvl="1"/>
            <a:r>
              <a:rPr lang="en-US" dirty="0"/>
              <a:t>Cybersecurity insurance</a:t>
            </a:r>
          </a:p>
          <a:p>
            <a:pPr lvl="1"/>
            <a:r>
              <a:rPr lang="en-US" dirty="0"/>
              <a:t>Mitigation</a:t>
            </a:r>
          </a:p>
          <a:p>
            <a:r>
              <a:rPr lang="en-US" b="1" dirty="0"/>
              <a:t>Risk analysis</a:t>
            </a:r>
          </a:p>
          <a:p>
            <a:pPr lvl="1"/>
            <a:r>
              <a:rPr lang="en-US" dirty="0"/>
              <a:t>Risk register</a:t>
            </a:r>
          </a:p>
          <a:p>
            <a:pPr lvl="1"/>
            <a:r>
              <a:rPr lang="en-US" dirty="0"/>
              <a:t>Risk matrix/heat map</a:t>
            </a:r>
          </a:p>
          <a:p>
            <a:pPr lvl="1"/>
            <a:r>
              <a:rPr lang="en-US" dirty="0"/>
              <a:t>Risk control assessment</a:t>
            </a:r>
          </a:p>
        </p:txBody>
      </p:sp>
      <p:sp>
        <p:nvSpPr>
          <p:cNvPr id="3" name="Content Placeholder 6">
            <a:extLst>
              <a:ext uri="{FF2B5EF4-FFF2-40B4-BE49-F238E27FC236}">
                <a16:creationId xmlns:a16="http://schemas.microsoft.com/office/drawing/2014/main" id="{71877AFE-9364-54DB-F631-A65D7DB3DCAB}"/>
              </a:ext>
            </a:extLst>
          </p:cNvPr>
          <p:cNvSpPr txBox="1">
            <a:spLocks/>
          </p:cNvSpPr>
          <p:nvPr/>
        </p:nvSpPr>
        <p:spPr>
          <a:xfrm>
            <a:off x="4672584" y="2209800"/>
            <a:ext cx="4038600" cy="4525963"/>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latin typeface="Arial" panose="020B0604020202020204" pitchFamily="34" charset="0"/>
                <a:cs typeface="Arial" panose="020B0604020202020204" pitchFamily="34" charset="0"/>
              </a:rPr>
              <a:t>Risk control self-assessment</a:t>
            </a:r>
          </a:p>
          <a:p>
            <a:pPr lvl="1"/>
            <a:r>
              <a:rPr lang="en-US" dirty="0">
                <a:latin typeface="Arial" panose="020B0604020202020204" pitchFamily="34" charset="0"/>
                <a:cs typeface="Arial" panose="020B0604020202020204" pitchFamily="34" charset="0"/>
              </a:rPr>
              <a:t>Risk awareness</a:t>
            </a:r>
          </a:p>
          <a:p>
            <a:pPr lvl="1"/>
            <a:r>
              <a:rPr lang="en-US" dirty="0">
                <a:latin typeface="Arial" panose="020B0604020202020204" pitchFamily="34" charset="0"/>
                <a:cs typeface="Arial" panose="020B0604020202020204" pitchFamily="34" charset="0"/>
              </a:rPr>
              <a:t>Inherent risk</a:t>
            </a:r>
          </a:p>
          <a:p>
            <a:pPr lvl="1"/>
            <a:r>
              <a:rPr lang="en-US" dirty="0">
                <a:latin typeface="Arial" panose="020B0604020202020204" pitchFamily="34" charset="0"/>
                <a:cs typeface="Arial" panose="020B0604020202020204" pitchFamily="34" charset="0"/>
              </a:rPr>
              <a:t>Residual risk</a:t>
            </a:r>
          </a:p>
          <a:p>
            <a:pPr lvl="1"/>
            <a:r>
              <a:rPr lang="en-US" dirty="0">
                <a:latin typeface="Arial" panose="020B0604020202020204" pitchFamily="34" charset="0"/>
                <a:cs typeface="Arial" panose="020B0604020202020204" pitchFamily="34" charset="0"/>
              </a:rPr>
              <a:t>Control risk</a:t>
            </a:r>
          </a:p>
          <a:p>
            <a:pPr lvl="1"/>
            <a:r>
              <a:rPr lang="en-US" dirty="0">
                <a:latin typeface="Arial" panose="020B0604020202020204" pitchFamily="34" charset="0"/>
                <a:cs typeface="Arial" panose="020B0604020202020204" pitchFamily="34" charset="0"/>
              </a:rPr>
              <a:t>Risk appetite</a:t>
            </a:r>
          </a:p>
          <a:p>
            <a:pPr lvl="1"/>
            <a:r>
              <a:rPr lang="en-US" dirty="0">
                <a:latin typeface="Arial" panose="020B0604020202020204" pitchFamily="34" charset="0"/>
                <a:cs typeface="Arial" panose="020B0604020202020204" pitchFamily="34" charset="0"/>
              </a:rPr>
              <a:t>Regulations that affect risk posture</a:t>
            </a:r>
          </a:p>
          <a:p>
            <a:pPr lvl="1"/>
            <a:r>
              <a:rPr lang="en-US" dirty="0">
                <a:latin typeface="Arial" panose="020B0604020202020204" pitchFamily="34" charset="0"/>
                <a:cs typeface="Arial" panose="020B0604020202020204" pitchFamily="34" charset="0"/>
              </a:rPr>
              <a:t>Risk assessment types</a:t>
            </a:r>
          </a:p>
          <a:p>
            <a:pPr lvl="1"/>
            <a:r>
              <a:rPr lang="en-US" dirty="0">
                <a:latin typeface="Arial" panose="020B0604020202020204" pitchFamily="34" charset="0"/>
                <a:cs typeface="Arial" panose="020B0604020202020204" pitchFamily="34" charset="0"/>
              </a:rPr>
              <a:t>Qualitative</a:t>
            </a:r>
          </a:p>
          <a:p>
            <a:pPr lvl="1"/>
            <a:r>
              <a:rPr lang="en-US" dirty="0">
                <a:latin typeface="Arial" panose="020B0604020202020204" pitchFamily="34" charset="0"/>
                <a:cs typeface="Arial" panose="020B0604020202020204" pitchFamily="34" charset="0"/>
              </a:rPr>
              <a:t>Quantitative</a:t>
            </a:r>
          </a:p>
          <a:p>
            <a:pPr lvl="1"/>
            <a:r>
              <a:rPr lang="en-US" dirty="0">
                <a:latin typeface="Arial" panose="020B0604020202020204" pitchFamily="34" charset="0"/>
                <a:cs typeface="Arial" panose="020B0604020202020204" pitchFamily="34" charset="0"/>
              </a:rPr>
              <a:t>Likelihood of occurrence</a:t>
            </a:r>
          </a:p>
          <a:p>
            <a:pPr lvl="1"/>
            <a:r>
              <a:rPr lang="en-US" dirty="0">
                <a:latin typeface="Arial" panose="020B0604020202020204" pitchFamily="34" charset="0"/>
                <a:cs typeface="Arial" panose="020B0604020202020204" pitchFamily="34" charset="0"/>
              </a:rPr>
              <a:t>Impact asset value</a:t>
            </a:r>
          </a:p>
          <a:p>
            <a:pPr lvl="1"/>
            <a:r>
              <a:rPr lang="en-US" dirty="0">
                <a:latin typeface="Arial" panose="020B0604020202020204" pitchFamily="34" charset="0"/>
                <a:cs typeface="Arial" panose="020B0604020202020204" pitchFamily="34" charset="0"/>
              </a:rPr>
              <a:t>Single-loss expectancy (SLE)</a:t>
            </a:r>
          </a:p>
          <a:p>
            <a:pPr lvl="1"/>
            <a:r>
              <a:rPr lang="en-US" dirty="0">
                <a:latin typeface="Arial" panose="020B0604020202020204" pitchFamily="34" charset="0"/>
                <a:cs typeface="Arial" panose="020B0604020202020204" pitchFamily="34" charset="0"/>
              </a:rPr>
              <a:t>Annualized loss expectancy (ALE)</a:t>
            </a:r>
          </a:p>
          <a:p>
            <a:pPr lvl="1"/>
            <a:r>
              <a:rPr lang="en-US" dirty="0">
                <a:latin typeface="Arial" panose="020B0604020202020204" pitchFamily="34" charset="0"/>
                <a:cs typeface="Arial" panose="020B0604020202020204" pitchFamily="34" charset="0"/>
              </a:rPr>
              <a:t>Annualized rate of occurrence (ARO)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Matrix/Heat Map</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a:t>
            </a:r>
            <a:r>
              <a:rPr lang="en-US" b="1" i="1" dirty="0"/>
              <a:t>risk matrix </a:t>
            </a:r>
            <a:r>
              <a:rPr lang="en-US" dirty="0"/>
              <a:t>or </a:t>
            </a:r>
            <a:r>
              <a:rPr lang="en-US" b="1" i="1" dirty="0"/>
              <a:t>heat map </a:t>
            </a:r>
            <a:r>
              <a:rPr lang="en-US" dirty="0"/>
              <a:t>is used to visually display the results of a qualitative risk analysis. </a:t>
            </a:r>
          </a:p>
          <a:p>
            <a:endParaRPr lang="en-US" dirty="0"/>
          </a:p>
          <a:p>
            <a:r>
              <a:rPr lang="en-US" dirty="0"/>
              <a:t>This method allows expert judgment and experience to assume a prominent role in the risk assessment process and is easier than trying to exactly define a number for each element of risk. </a:t>
            </a:r>
          </a:p>
          <a:p>
            <a:endParaRPr lang="en-US" dirty="0"/>
          </a:p>
          <a:p>
            <a:r>
              <a:rPr lang="en-US" dirty="0"/>
              <a:t>To assess risk qualitatively, you first determine the likelihood of a threat occurring and also the consequence should it occur. </a:t>
            </a:r>
          </a:p>
          <a:p>
            <a:endParaRPr lang="en-US" dirty="0"/>
          </a:p>
          <a:p>
            <a:r>
              <a:rPr lang="en-US" dirty="0"/>
              <a:t>You then take the value of each and multiply them together to get the risk value.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416226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Matrix/Heat Map</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pic>
        <p:nvPicPr>
          <p:cNvPr id="6" name="Picture 5">
            <a:extLst>
              <a:ext uri="{FF2B5EF4-FFF2-40B4-BE49-F238E27FC236}">
                <a16:creationId xmlns:a16="http://schemas.microsoft.com/office/drawing/2014/main" id="{166B58AA-59B9-4D96-8425-DB60CA2A9507}"/>
              </a:ext>
            </a:extLst>
          </p:cNvPr>
          <p:cNvPicPr>
            <a:picLocks noChangeAspect="1"/>
          </p:cNvPicPr>
          <p:nvPr/>
        </p:nvPicPr>
        <p:blipFill>
          <a:blip r:embed="rId2"/>
          <a:stretch>
            <a:fillRect/>
          </a:stretch>
        </p:blipFill>
        <p:spPr>
          <a:xfrm>
            <a:off x="76200" y="2284684"/>
            <a:ext cx="8991600" cy="3506516"/>
          </a:xfrm>
          <a:prstGeom prst="rect">
            <a:avLst/>
          </a:prstGeom>
        </p:spPr>
      </p:pic>
    </p:spTree>
    <p:extLst>
      <p:ext uri="{BB962C8B-B14F-4D97-AF65-F5344CB8AC3E}">
        <p14:creationId xmlns:p14="http://schemas.microsoft.com/office/powerpoint/2010/main" val="238042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Control Assessment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A </a:t>
            </a:r>
            <a:r>
              <a:rPr lang="en-US" b="1" i="1" dirty="0"/>
              <a:t>risk control assessment </a:t>
            </a:r>
            <a:r>
              <a:rPr lang="en-US" dirty="0"/>
              <a:t>is a tool used by the Financial Industry Regulatory Authority (FINRA) to assess a series of risks associated with their member institutions. </a:t>
            </a:r>
          </a:p>
          <a:p>
            <a:endParaRPr lang="en-US" dirty="0"/>
          </a:p>
          <a:p>
            <a:r>
              <a:rPr lang="en-US" dirty="0"/>
              <a:t>Questions are asked about a wide range of topics, including cybersecurity. </a:t>
            </a:r>
          </a:p>
          <a:p>
            <a:endParaRPr lang="en-US" dirty="0"/>
          </a:p>
          <a:p>
            <a:r>
              <a:rPr lang="en-US" dirty="0"/>
              <a:t>Answers to these questions paint a fairly detailed picture of the potential risk exposures a firm has, given its policies and practices.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04574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200" b="1" dirty="0"/>
              <a:t>Risk Control Self-Assessment</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i="1" dirty="0"/>
              <a:t>Risk control self-assessment </a:t>
            </a:r>
            <a:r>
              <a:rPr lang="en-US" dirty="0"/>
              <a:t>is a technique that employs management and staff of all levels to identify and evaluate risks and associated controls. </a:t>
            </a:r>
          </a:p>
          <a:p>
            <a:endParaRPr lang="en-US" dirty="0"/>
          </a:p>
          <a:p>
            <a:r>
              <a:rPr lang="en-US" dirty="0"/>
              <a:t>This information is collected and analyzed to produce a more comprehensive map of risks and the controls in place to address it. </a:t>
            </a:r>
          </a:p>
          <a:p>
            <a:endParaRPr lang="en-US" dirty="0"/>
          </a:p>
          <a:p>
            <a:r>
              <a:rPr lang="en-US" dirty="0"/>
              <a:t>Engaging multiple viewpoints in the collection of information, identifying risk exposures and determining corrective actions, provides different perspectives and can uncover unnoticed vulnerabilities.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83563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Awareness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b="1" i="1" dirty="0"/>
              <a:t>Risk awareness </a:t>
            </a:r>
            <a:r>
              <a:rPr lang="en-US" dirty="0"/>
              <a:t>is knowledge of risk and consequences. </a:t>
            </a:r>
          </a:p>
          <a:p>
            <a:endParaRPr lang="en-US" dirty="0"/>
          </a:p>
          <a:p>
            <a:r>
              <a:rPr lang="en-US" dirty="0"/>
              <a:t>Risk awareness is essential for wide ranges of personnel, with the content tailored to their contributions to the enterprise.</a:t>
            </a:r>
          </a:p>
          <a:p>
            <a:endParaRPr lang="en-US" dirty="0"/>
          </a:p>
          <a:p>
            <a:r>
              <a:rPr lang="en-US" dirty="0"/>
              <a:t>Workers need to understand the risks and defenses against social engineering.</a:t>
            </a:r>
          </a:p>
          <a:p>
            <a:endParaRPr lang="en-US" dirty="0"/>
          </a:p>
          <a:p>
            <a:r>
              <a:rPr lang="en-US" dirty="0"/>
              <a:t>System designers need to understand risk and vulnerabilities of the systems.</a:t>
            </a:r>
          </a:p>
          <a:p>
            <a:endParaRPr lang="en-US" dirty="0"/>
          </a:p>
          <a:p>
            <a:r>
              <a:rPr lang="en-US" dirty="0"/>
              <a:t>Management and executives need to understand the whole risk ecosystem.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240932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Inherent Risk</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i="1" dirty="0"/>
              <a:t>Inherent risk </a:t>
            </a:r>
            <a:r>
              <a:rPr lang="en-US" dirty="0"/>
              <a:t>is defined as the amount of risk that exists in the absence of controls. </a:t>
            </a:r>
          </a:p>
          <a:p>
            <a:endParaRPr lang="en-US" dirty="0"/>
          </a:p>
          <a:p>
            <a:r>
              <a:rPr lang="en-US" dirty="0"/>
              <a:t>This can be confusing, as the definition of “no controls” could include no access controls, no door locks, no personnel background checks—in essence an environment that would equate to everything becoming high risk. </a:t>
            </a:r>
          </a:p>
          <a:p>
            <a:endParaRPr lang="en-US" dirty="0"/>
          </a:p>
          <a:p>
            <a:r>
              <a:rPr lang="en-US" dirty="0"/>
              <a:t>Inherent risk is the current risk level given the existing set of controls rather than the hypothetical notion of an absence of any controls.</a:t>
            </a:r>
          </a:p>
          <a:p>
            <a:endParaRPr lang="en-US" dirty="0"/>
          </a:p>
          <a:p>
            <a:r>
              <a:rPr lang="en-US" dirty="0"/>
              <a:t>And as the environment changes, so can the inherent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48020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Residual Risk</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sz="2800" dirty="0"/>
              <a:t>The presence of risks in a system is an absolute—they cannot be removed or eliminated. </a:t>
            </a:r>
          </a:p>
          <a:p>
            <a:endParaRPr lang="en-US" sz="2800" dirty="0"/>
          </a:p>
          <a:p>
            <a:r>
              <a:rPr lang="en-US" sz="2800" dirty="0"/>
              <a:t>As mentioned previously in this chapter, four actions can be taken to respond to risk: accept, transfer, avoid, and mitigate. </a:t>
            </a:r>
          </a:p>
          <a:p>
            <a:endParaRPr lang="en-US" sz="2800" dirty="0"/>
          </a:p>
          <a:p>
            <a:r>
              <a:rPr lang="en-US" sz="2800" dirty="0"/>
              <a:t>Whatever risk is not transferred, mitigated, or avoided is referred to as </a:t>
            </a:r>
            <a:r>
              <a:rPr lang="en-US" sz="2800" b="1" i="1" dirty="0"/>
              <a:t>residual risk </a:t>
            </a:r>
            <a:r>
              <a:rPr lang="en-US" sz="2800" dirty="0"/>
              <a:t>and, by definition, is accepted. </a:t>
            </a:r>
          </a:p>
          <a:p>
            <a:endParaRPr lang="en-US" sz="2800" dirty="0"/>
          </a:p>
          <a:p>
            <a:r>
              <a:rPr lang="en-US" sz="2800" dirty="0"/>
              <a:t>You cannot eliminate residual risk, but you can manage risk to drive residual risk to an acceptable level.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24282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Risk</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sz="2400" b="1" i="1" dirty="0"/>
              <a:t>Control risk </a:t>
            </a:r>
            <a:r>
              <a:rPr lang="en-US" sz="2400" dirty="0"/>
              <a:t>is a term used to specify risk associated with the chance of a material misstatement in a company’s financial statements. </a:t>
            </a:r>
          </a:p>
          <a:p>
            <a:endParaRPr lang="en-US" sz="2400" dirty="0"/>
          </a:p>
          <a:p>
            <a:r>
              <a:rPr lang="en-US" sz="2400" dirty="0"/>
              <a:t>This risk can be manifested in a couple ways: either there isn’t an appropriate set of internal controls to mitigate a particular risk, or the internal controls set in place malfunctioned. </a:t>
            </a:r>
          </a:p>
          <a:p>
            <a:endParaRPr lang="en-US" sz="2400" dirty="0"/>
          </a:p>
          <a:p>
            <a:r>
              <a:rPr lang="en-US" sz="2400" dirty="0"/>
              <a:t>Business systems that rely on IT systems have an inherent risk associated with cybersecurity risks. </a:t>
            </a:r>
          </a:p>
          <a:p>
            <a:endParaRPr lang="en-US" sz="2400" dirty="0"/>
          </a:p>
          <a:p>
            <a:r>
              <a:rPr lang="en-US" sz="2400" dirty="0"/>
              <a:t>What makes these risks become control risks is when they impact the business function in a manner that results in financial misstatements or errors. </a:t>
            </a:r>
          </a:p>
          <a:p>
            <a:endParaRPr lang="en-US" sz="2400" dirty="0"/>
          </a:p>
          <a:p>
            <a:r>
              <a:rPr lang="en-US" sz="2400" dirty="0"/>
              <a:t>In the case of an organization that doesn’t have adequate internal controls in place to prevent and detect fraud or errors, it has a specific issue of control risk as opposed to inherent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3808391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Appetite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b="1" i="1" dirty="0"/>
              <a:t>Risk appetite </a:t>
            </a:r>
            <a:r>
              <a:rPr lang="en-US" sz="2800" dirty="0"/>
              <a:t>is the term used to describe a firm’s tolerance for risk.</a:t>
            </a:r>
          </a:p>
          <a:p>
            <a:endParaRPr lang="en-US" sz="2800" dirty="0"/>
          </a:p>
          <a:p>
            <a:r>
              <a:rPr lang="en-US" sz="2800" dirty="0"/>
              <a:t>This risk appetite is related to other business elements such as reward and loss. </a:t>
            </a:r>
          </a:p>
          <a:p>
            <a:endParaRPr lang="en-US" sz="2800" dirty="0"/>
          </a:p>
          <a:p>
            <a:r>
              <a:rPr lang="en-US" sz="2800" dirty="0"/>
              <a:t>Each company’s executive structure needs to determine the appropriate risk appetite for that firm, and that becomes the upper limit on acceptable risk in the company’s operations.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99115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Regulations That Affect Risk Posture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Regulations</a:t>
            </a:r>
            <a:r>
              <a:rPr lang="en-US" sz="2400" dirty="0"/>
              <a:t> can have a dramatic effect on risk exposure. </a:t>
            </a:r>
          </a:p>
          <a:p>
            <a:endParaRPr lang="en-US" sz="2400" dirty="0"/>
          </a:p>
          <a:p>
            <a:r>
              <a:rPr lang="en-US" sz="2400" dirty="0"/>
              <a:t>Sometimes that effect is a direct action of a regulation, such as financial firms being forced by regulators to have </a:t>
            </a:r>
          </a:p>
          <a:p>
            <a:endParaRPr lang="en-US" sz="2400" dirty="0"/>
          </a:p>
          <a:p>
            <a:r>
              <a:rPr lang="en-US" sz="2400" dirty="0"/>
              <a:t>Certain levels of encryption to protect certain types of processes. Other times it is less direct, as in specific monitoring required for reporting, and firms change operations to avoid having to report. </a:t>
            </a:r>
          </a:p>
          <a:p>
            <a:endParaRPr lang="en-US" sz="2400" dirty="0"/>
          </a:p>
          <a:p>
            <a:r>
              <a:rPr lang="en-US" sz="2400" dirty="0"/>
              <a:t>Regulations drive corporate responses because failing to follow regulations can result in penalties, which represent a loss. </a:t>
            </a:r>
          </a:p>
          <a:p>
            <a:endParaRPr lang="en-US" sz="2400" dirty="0"/>
          </a:p>
          <a:p>
            <a:r>
              <a:rPr lang="en-US" sz="2400" dirty="0"/>
              <a:t>Therefore, regulations can be viewed as risks with almost certainty of incurring the loss.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124857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34 (Domain 5.4)</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676401"/>
            <a:ext cx="8229600" cy="533400"/>
          </a:xfrm>
        </p:spPr>
        <p:txBody>
          <a:bodyPr>
            <a:normAutofit/>
          </a:bodyPr>
          <a:lstStyle/>
          <a:p>
            <a:r>
              <a:rPr lang="en-US" sz="2400" dirty="0"/>
              <a:t>Summarize risk management processes and concepts.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
        <p:nvSpPr>
          <p:cNvPr id="6" name="Content Placeholder 5">
            <a:extLst>
              <a:ext uri="{FF2B5EF4-FFF2-40B4-BE49-F238E27FC236}">
                <a16:creationId xmlns:a16="http://schemas.microsoft.com/office/drawing/2014/main" id="{67466197-8B30-E9EC-AA63-D207DC76A86E}"/>
              </a:ext>
            </a:extLst>
          </p:cNvPr>
          <p:cNvSpPr txBox="1">
            <a:spLocks/>
          </p:cNvSpPr>
          <p:nvPr/>
        </p:nvSpPr>
        <p:spPr bwMode="auto">
          <a:xfrm>
            <a:off x="914400" y="2185417"/>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Disasters</a:t>
            </a:r>
          </a:p>
          <a:p>
            <a:pPr lvl="1"/>
            <a:r>
              <a:rPr lang="en-US" dirty="0"/>
              <a:t>Environmental</a:t>
            </a:r>
          </a:p>
          <a:p>
            <a:pPr lvl="1"/>
            <a:r>
              <a:rPr lang="en-US" dirty="0"/>
              <a:t>Person-made</a:t>
            </a:r>
          </a:p>
          <a:p>
            <a:pPr lvl="1"/>
            <a:r>
              <a:rPr lang="en-US" dirty="0"/>
              <a:t>Internal vs. external</a:t>
            </a:r>
          </a:p>
          <a:p>
            <a:r>
              <a:rPr lang="en-US" b="1" dirty="0"/>
              <a:t>Business impact analysis</a:t>
            </a:r>
          </a:p>
          <a:p>
            <a:pPr lvl="1"/>
            <a:r>
              <a:rPr lang="en-US" dirty="0"/>
              <a:t>Recovery time objective (RTO)</a:t>
            </a:r>
          </a:p>
          <a:p>
            <a:pPr lvl="1"/>
            <a:r>
              <a:rPr lang="en-US" dirty="0"/>
              <a:t>Recovery point objective (RPO)</a:t>
            </a:r>
          </a:p>
          <a:p>
            <a:pPr lvl="1"/>
            <a:r>
              <a:rPr lang="en-US" dirty="0"/>
              <a:t>Mean time to repair (MTTR)</a:t>
            </a:r>
          </a:p>
          <a:p>
            <a:pPr lvl="1"/>
            <a:r>
              <a:rPr lang="en-US" dirty="0"/>
              <a:t>Mean time between failures (MTBF)</a:t>
            </a:r>
          </a:p>
          <a:p>
            <a:pPr lvl="1"/>
            <a:r>
              <a:rPr lang="en-US" dirty="0"/>
              <a:t>Functional recovery plans</a:t>
            </a:r>
          </a:p>
          <a:p>
            <a:pPr lvl="1"/>
            <a:r>
              <a:rPr lang="en-US" dirty="0"/>
              <a:t>Single point failure</a:t>
            </a:r>
          </a:p>
          <a:p>
            <a:pPr lvl="1"/>
            <a:r>
              <a:rPr lang="en-US" dirty="0"/>
              <a:t>Disaster recovery plan (DRP)</a:t>
            </a:r>
          </a:p>
          <a:p>
            <a:pPr lvl="1"/>
            <a:r>
              <a:rPr lang="en-US" dirty="0"/>
              <a:t>Mission essential functions</a:t>
            </a:r>
          </a:p>
          <a:p>
            <a:pPr lvl="1"/>
            <a:r>
              <a:rPr lang="en-US" dirty="0"/>
              <a:t>Identification of critical systems</a:t>
            </a:r>
          </a:p>
          <a:p>
            <a:pPr lvl="1"/>
            <a:r>
              <a:rPr lang="en-US" dirty="0"/>
              <a:t>Site risk assessment</a:t>
            </a:r>
          </a:p>
        </p:txBody>
      </p:sp>
    </p:spTree>
    <p:extLst>
      <p:ext uri="{BB962C8B-B14F-4D97-AF65-F5344CB8AC3E}">
        <p14:creationId xmlns:p14="http://schemas.microsoft.com/office/powerpoint/2010/main" val="338579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Assessment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 </a:t>
            </a:r>
            <a:r>
              <a:rPr lang="en-US" i="1" dirty="0"/>
              <a:t>risk assessment </a:t>
            </a:r>
            <a:r>
              <a:rPr lang="en-US" dirty="0"/>
              <a:t>is a method to analyze potential risk based on statistical and mathematical models. </a:t>
            </a:r>
          </a:p>
          <a:p>
            <a:endParaRPr lang="en-US" dirty="0"/>
          </a:p>
          <a:p>
            <a:r>
              <a:rPr lang="en-US" dirty="0"/>
              <a:t>You can use any one of a variety of models to calculate potential risk assessment values. </a:t>
            </a:r>
          </a:p>
          <a:p>
            <a:endParaRPr lang="en-US" dirty="0"/>
          </a:p>
          <a:p>
            <a:r>
              <a:rPr lang="en-US" dirty="0"/>
              <a:t>A common method is the calculation of the annual loss expectancy (ALE). Calculating the ALE creates a monetary value of the impact. </a:t>
            </a:r>
          </a:p>
          <a:p>
            <a:endParaRPr lang="en-US" dirty="0"/>
          </a:p>
          <a:p>
            <a:r>
              <a:rPr lang="en-US" dirty="0"/>
              <a:t>This calculation begins by calculating a single-loss expectancy (SLE), which is presented in detail later in the chapter.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54630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Qualitative vs Quantitative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i="1" dirty="0"/>
              <a:t>Qualitative</a:t>
            </a:r>
            <a:r>
              <a:rPr lang="en-US" dirty="0"/>
              <a:t> risk assessment is the process of subjectively determining the impact of an event that affects a project, program, or business. </a:t>
            </a:r>
          </a:p>
          <a:p>
            <a:pPr lvl="1"/>
            <a:r>
              <a:rPr lang="en-US" dirty="0"/>
              <a:t>Qualitative risk assessment usually involves the use of expert judgment and models to complete the assessment.</a:t>
            </a:r>
          </a:p>
          <a:p>
            <a:endParaRPr lang="en-US" i="1" dirty="0"/>
          </a:p>
          <a:p>
            <a:r>
              <a:rPr lang="en-US" b="1" i="1" dirty="0"/>
              <a:t>Quantitative</a:t>
            </a:r>
            <a:r>
              <a:rPr lang="en-US" dirty="0"/>
              <a:t> risk assessment is the process of objectively determining the impact of an event that affects a project, program, or business. </a:t>
            </a:r>
          </a:p>
          <a:p>
            <a:pPr lvl="1"/>
            <a:r>
              <a:rPr lang="en-US" dirty="0"/>
              <a:t>Quantitative risk assessment usually involves the use of metrics and models to complete the assessment.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60232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Likelihood of Occurrence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The </a:t>
            </a:r>
            <a:r>
              <a:rPr lang="en-US" i="1" dirty="0"/>
              <a:t>likelihood of occurrence </a:t>
            </a:r>
            <a:r>
              <a:rPr lang="en-US" dirty="0"/>
              <a:t>is the chance that a particular risk will occur. </a:t>
            </a:r>
          </a:p>
          <a:p>
            <a:endParaRPr lang="en-US" dirty="0"/>
          </a:p>
          <a:p>
            <a:r>
              <a:rPr lang="en-US" dirty="0"/>
              <a:t>This measure can be qualitative or quantitative, as just discussed. </a:t>
            </a:r>
          </a:p>
          <a:p>
            <a:endParaRPr lang="en-US" dirty="0"/>
          </a:p>
          <a:p>
            <a:r>
              <a:rPr lang="en-US" dirty="0"/>
              <a:t>For qualitative measures, the likelihood of occurrence is typically defined on an annual basis so that it can be compared to other annualized measures. </a:t>
            </a:r>
          </a:p>
          <a:p>
            <a:endParaRPr lang="en-US" dirty="0"/>
          </a:p>
          <a:p>
            <a:r>
              <a:rPr lang="en-US" dirty="0"/>
              <a:t>If defined quantitatively, it is used to create rank-order outcomes.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167055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Impact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t>
            </a:r>
            <a:r>
              <a:rPr lang="en-US" i="1" dirty="0"/>
              <a:t>impact</a:t>
            </a:r>
            <a:r>
              <a:rPr lang="en-US" dirty="0"/>
              <a:t> of an event is a measure of the actual loss when a threat exploits a vulnerability. </a:t>
            </a:r>
          </a:p>
          <a:p>
            <a:endParaRPr lang="en-US" dirty="0"/>
          </a:p>
          <a:p>
            <a:r>
              <a:rPr lang="en-US" i="1" dirty="0"/>
              <a:t>Federal Information Processing Standard (FIPS) 199 </a:t>
            </a:r>
            <a:r>
              <a:rPr lang="en-US" dirty="0"/>
              <a:t>defines three levels of impact using the terms high, moderate, and low. </a:t>
            </a:r>
          </a:p>
          <a:p>
            <a:endParaRPr lang="en-US" dirty="0"/>
          </a:p>
          <a:p>
            <a:r>
              <a:rPr lang="en-US" dirty="0"/>
              <a:t>The impact needs to be defined in terms of the context of each organization.</a:t>
            </a:r>
          </a:p>
          <a:p>
            <a:endParaRPr lang="en-US" dirty="0"/>
          </a:p>
          <a:p>
            <a:r>
              <a:rPr lang="en-US" dirty="0"/>
              <a:t>Impacts can be in terms of cost (dollars), performance (service level agreement [SLA] or other requirements), schedule (deliverables), or any other important item. </a:t>
            </a:r>
          </a:p>
          <a:p>
            <a:endParaRPr lang="en-US" dirty="0"/>
          </a:p>
          <a:p>
            <a:r>
              <a:rPr lang="en-US" dirty="0"/>
              <a:t>Impact can also be categorized in terms of the information security attribute that is relevant to the problem: confidentiality, integrity, and availability.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136125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Life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Many IT systems are involved in healthcare, and failures of some of these systems can and have resulted in injury and death to patients. </a:t>
            </a:r>
          </a:p>
          <a:p>
            <a:endParaRPr lang="en-US" dirty="0"/>
          </a:p>
          <a:p>
            <a:r>
              <a:rPr lang="en-US" dirty="0"/>
              <a:t>IT systems are also frequently integral to the operation of machines in industrial settings, and their failure can have similar impacts. </a:t>
            </a:r>
          </a:p>
          <a:p>
            <a:endParaRPr lang="en-US" dirty="0"/>
          </a:p>
          <a:p>
            <a:r>
              <a:rPr lang="en-US" dirty="0"/>
              <a:t>Injury and loss of life are outcomes that backups cannot address and can result in consequences beyond others. </a:t>
            </a:r>
          </a:p>
          <a:p>
            <a:endParaRPr lang="en-US" dirty="0"/>
          </a:p>
          <a:p>
            <a:r>
              <a:rPr lang="en-US" dirty="0"/>
              <a:t>As part of a business impact analysis (BIA), you would identify these systems and ensure that they are highly redundant, to avoid impact to life.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159670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Property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Property damage can be the result of unmitigated risk. </a:t>
            </a:r>
          </a:p>
          <a:p>
            <a:endParaRPr lang="en-US" dirty="0"/>
          </a:p>
          <a:p>
            <a:r>
              <a:rPr lang="en-US" dirty="0"/>
              <a:t>Property damage to company-owned property, property damage to property of others, and even environmental damage from toxic releases in industrial settings are all examples of damage that can be caused by IT security failures.</a:t>
            </a:r>
          </a:p>
          <a:p>
            <a:endParaRPr lang="en-US" dirty="0"/>
          </a:p>
          <a:p>
            <a:r>
              <a:rPr lang="en-US" dirty="0"/>
              <a:t>This can be especially true in companies that have manufacturing plants and other cyber physical processes.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2866586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Safety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Safety</a:t>
            </a:r>
            <a:r>
              <a:rPr lang="en-US" sz="2400" dirty="0"/>
              <a:t> is the condition of being protected from or unlikely to cause danger, risk, or injury. </a:t>
            </a:r>
          </a:p>
          <a:p>
            <a:endParaRPr lang="en-US" sz="2400" dirty="0"/>
          </a:p>
          <a:p>
            <a:r>
              <a:rPr lang="en-US" sz="2400" dirty="0"/>
              <a:t>Safety makes sense from both a business risk perspective and when you consider the level of concern one places for the well-being of people. </a:t>
            </a:r>
          </a:p>
          <a:p>
            <a:endParaRPr lang="en-US" sz="2400" dirty="0"/>
          </a:p>
          <a:p>
            <a:r>
              <a:rPr lang="en-US" sz="2400" dirty="0"/>
              <a:t>In a manufacturing environment, with moving equipment and machines that can present a danger to workers, government regulations drive specific actions to mitigate risk and make the workplace as safe as possible.</a:t>
            </a:r>
          </a:p>
          <a:p>
            <a:endParaRPr lang="en-US" sz="2400" dirty="0"/>
          </a:p>
          <a:p>
            <a:r>
              <a:rPr lang="en-US" sz="2400" dirty="0"/>
              <a:t>Unsafe conditions that are the result of computer issues will face the same regulatory wrath that unsafe plants have caused in manufacturing—fines and criminal complaints.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267836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Finance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Finance</a:t>
            </a:r>
            <a:r>
              <a:rPr lang="en-US" dirty="0"/>
              <a:t> is in many ways the final arbiter of all activities because it is how we keep score. </a:t>
            </a:r>
          </a:p>
          <a:p>
            <a:endParaRPr lang="en-US" dirty="0"/>
          </a:p>
          <a:p>
            <a:r>
              <a:rPr lang="en-US" dirty="0"/>
              <a:t>We can measure the gains through sales and profit, and we can measure the losses through unmitigated risks. </a:t>
            </a:r>
          </a:p>
          <a:p>
            <a:endParaRPr lang="en-US" dirty="0"/>
          </a:p>
          <a:p>
            <a:r>
              <a:rPr lang="en-US" dirty="0"/>
              <a:t>We can take most events, put a dollar value on them, and settle the books. </a:t>
            </a:r>
          </a:p>
          <a:p>
            <a:endParaRPr lang="en-US" dirty="0"/>
          </a:p>
          <a:p>
            <a:r>
              <a:rPr lang="en-US" dirty="0"/>
              <a:t>Where this becomes an issue is when the impacts exceed the expected costs associated with the planned residual risks because then the costs directly impact profit.</a:t>
            </a:r>
          </a:p>
          <a:p>
            <a:pPr lvl="1"/>
            <a:r>
              <a:rPr lang="en-US" dirty="0"/>
              <a:t>Lost profits</a:t>
            </a:r>
          </a:p>
          <a:p>
            <a:pPr lvl="1"/>
            <a:r>
              <a:rPr lang="en-US" dirty="0"/>
              <a:t>Ransomware</a:t>
            </a:r>
          </a:p>
          <a:p>
            <a:pPr lvl="1"/>
            <a:r>
              <a:rPr lang="en-US" dirty="0"/>
              <a:t>Fines</a:t>
            </a:r>
          </a:p>
          <a:p>
            <a:pPr lvl="1"/>
            <a:r>
              <a:rPr lang="en-US" dirty="0"/>
              <a:t>Lawsuits</a:t>
            </a:r>
          </a:p>
          <a:p>
            <a:pPr lvl="1"/>
            <a:r>
              <a:rPr lang="en-US" dirty="0"/>
              <a:t>Loss of reputation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2509815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Reputation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Corporate reputation is important in marketing. </a:t>
            </a:r>
          </a:p>
          <a:p>
            <a:pPr lvl="1"/>
            <a:r>
              <a:rPr lang="en-US" dirty="0"/>
              <a:t>Would you deal with a bank with a shoddy record of accounting or losing personal information? </a:t>
            </a:r>
          </a:p>
          <a:p>
            <a:pPr lvl="1"/>
            <a:r>
              <a:rPr lang="en-US" dirty="0"/>
              <a:t>How about online retailing? </a:t>
            </a:r>
          </a:p>
          <a:p>
            <a:pPr lvl="1"/>
            <a:r>
              <a:rPr lang="en-US" dirty="0"/>
              <a:t>Would the customer base think twice before be entering their credit card information after a data breach? </a:t>
            </a:r>
          </a:p>
          <a:p>
            <a:endParaRPr lang="en-US" dirty="0"/>
          </a:p>
          <a:p>
            <a:r>
              <a:rPr lang="en-US" dirty="0"/>
              <a:t>These are not purely hypothetical questions; these events have occurred, and corporate reputations have been damaged as a result, thus costing the firms in customer base and revenue.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1437800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Asset Value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a:bodyPr>
          <a:lstStyle/>
          <a:p>
            <a:r>
              <a:rPr lang="en-US" dirty="0"/>
              <a:t>The </a:t>
            </a:r>
            <a:r>
              <a:rPr lang="en-US" i="1" dirty="0"/>
              <a:t>Asset Value (AV) </a:t>
            </a:r>
            <a:r>
              <a:rPr lang="en-US" dirty="0"/>
              <a:t>is the amount of money it would take to replace an asset. </a:t>
            </a:r>
          </a:p>
          <a:p>
            <a:endParaRPr lang="en-US" dirty="0"/>
          </a:p>
          <a:p>
            <a:r>
              <a:rPr lang="en-US" dirty="0"/>
              <a:t>This term is used with the </a:t>
            </a:r>
            <a:r>
              <a:rPr lang="en-US" i="1" dirty="0"/>
              <a:t>Exposure Factor (EF)</a:t>
            </a:r>
            <a:r>
              <a:rPr lang="en-US" dirty="0"/>
              <a:t>, a measure of how much of an asset is at risk, to determine the </a:t>
            </a:r>
            <a:r>
              <a:rPr lang="en-US" i="1" dirty="0"/>
              <a:t>Single-Loss Expectancy (SLE)</a:t>
            </a:r>
            <a:r>
              <a:rPr lang="en-US" dirty="0"/>
              <a:t>.</a:t>
            </a:r>
          </a:p>
          <a:p>
            <a:pPr marL="0" indent="0" algn="ctr">
              <a:buNone/>
            </a:pPr>
            <a:endParaRPr lang="en-US" dirty="0"/>
          </a:p>
          <a:p>
            <a:pPr marL="0" indent="0" algn="ctr">
              <a:buNone/>
            </a:pPr>
            <a:r>
              <a:rPr lang="en-US" dirty="0"/>
              <a:t>SLE = AV × EF</a:t>
            </a:r>
          </a:p>
          <a:p>
            <a:pPr marL="0" indent="0" algn="ctr">
              <a:buNone/>
            </a:pPr>
            <a:r>
              <a:rPr lang="en-US" dirty="0"/>
              <a:t>ALE = SLE × ARO</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362054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i="1" dirty="0"/>
              <a:t>Risk management </a:t>
            </a:r>
            <a:r>
              <a:rPr lang="en-US" sz="2400" dirty="0"/>
              <a:t>is a core business function of an enterprise because it is through the risk management process that an enterprise can maximize its return on investments. </a:t>
            </a:r>
          </a:p>
          <a:p>
            <a:endParaRPr lang="en-US" sz="2400" dirty="0"/>
          </a:p>
          <a:p>
            <a:r>
              <a:rPr lang="en-US" sz="2400" dirty="0"/>
              <a:t>Understanding the business impact of operations associated with the enterprise is key for business success. </a:t>
            </a:r>
          </a:p>
          <a:p>
            <a:endParaRPr lang="en-US" sz="2400" dirty="0"/>
          </a:p>
          <a:p>
            <a:r>
              <a:rPr lang="en-US" sz="2400" dirty="0"/>
              <a:t>This can be accomplished using a business impact analysis. </a:t>
            </a:r>
          </a:p>
          <a:p>
            <a:endParaRPr lang="en-US" sz="2400" dirty="0"/>
          </a:p>
          <a:p>
            <a:r>
              <a:rPr lang="en-US" sz="2400" dirty="0"/>
              <a:t>Using the data from the analysis, coupled with a threat analysis and a risk assessment process, the enterprise can come to an understanding of the sources of the risk elements it faces and their level of intensity.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Annualized Rate of Occurrence (ARO)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The </a:t>
            </a:r>
            <a:r>
              <a:rPr lang="en-US" i="1" dirty="0"/>
              <a:t>Annualized Rate of Occurrence (ARO)</a:t>
            </a:r>
            <a:r>
              <a:rPr lang="en-US" dirty="0"/>
              <a:t> is a representation of the frequency of the event, measured in a standard year. </a:t>
            </a:r>
          </a:p>
          <a:p>
            <a:endParaRPr lang="en-US" dirty="0"/>
          </a:p>
          <a:p>
            <a:r>
              <a:rPr lang="en-US" dirty="0"/>
              <a:t>If the event is expected to occur once in 20 years, then the ARO is 1/20. </a:t>
            </a:r>
          </a:p>
          <a:p>
            <a:endParaRPr lang="en-US" dirty="0"/>
          </a:p>
          <a:p>
            <a:r>
              <a:rPr lang="en-US" dirty="0"/>
              <a:t>Typically, the ARO is defined by historical data, either from a company’s own experience or from industry surveys.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2972851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Disasters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i="1" dirty="0"/>
              <a:t>Disasters</a:t>
            </a:r>
            <a:r>
              <a:rPr lang="en-US" sz="2400" dirty="0"/>
              <a:t> are major events that cause disruptions. </a:t>
            </a:r>
          </a:p>
          <a:p>
            <a:endParaRPr lang="en-US" sz="2400" dirty="0"/>
          </a:p>
          <a:p>
            <a:r>
              <a:rPr lang="en-US" sz="2400" dirty="0"/>
              <a:t>The timescale of the disruption can vary, as can the level of disruption, but the commonality is that the external event that caused the disruption is one that cannot be prevented.</a:t>
            </a:r>
          </a:p>
          <a:p>
            <a:endParaRPr lang="en-US" sz="2400" dirty="0"/>
          </a:p>
          <a:p>
            <a:r>
              <a:rPr lang="en-US" sz="2400" dirty="0"/>
              <a:t>Common disasters include weather-related events and events that everyone knows will happen eventually, just not where or when. </a:t>
            </a:r>
          </a:p>
          <a:p>
            <a:endParaRPr lang="en-US" sz="2400" dirty="0"/>
          </a:p>
          <a:p>
            <a:r>
              <a:rPr lang="en-US" sz="2400" dirty="0"/>
              <a:t>Person-made disasters can be as simple as a misconfiguration that results in the loss of a significant amount of data.</a:t>
            </a:r>
          </a:p>
          <a:p>
            <a:endParaRPr lang="en-US" sz="2400" dirty="0"/>
          </a:p>
          <a:p>
            <a:r>
              <a:rPr lang="en-US" sz="2400" dirty="0"/>
              <a:t>Hurricanes, earthquakes, tornados, volcanos, COVID-19</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67422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Person-made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i="1" dirty="0"/>
              <a:t>Person-made</a:t>
            </a:r>
            <a:r>
              <a:rPr lang="en-US" dirty="0"/>
              <a:t> threats are those that are attributable to the actions of a person. </a:t>
            </a:r>
          </a:p>
          <a:p>
            <a:endParaRPr lang="en-US" dirty="0"/>
          </a:p>
          <a:p>
            <a:r>
              <a:rPr lang="en-US" dirty="0"/>
              <a:t>But these threats aren’t limited to hostile actions by an attacker; they include accidents by users and system administrators. </a:t>
            </a:r>
          </a:p>
          <a:p>
            <a:endParaRPr lang="en-US" dirty="0"/>
          </a:p>
          <a:p>
            <a:r>
              <a:rPr lang="en-US" dirty="0"/>
              <a:t>Users can represent one of the greatest risks in an IT system. </a:t>
            </a:r>
          </a:p>
          <a:p>
            <a:endParaRPr lang="en-US" dirty="0"/>
          </a:p>
          <a:p>
            <a:r>
              <a:rPr lang="en-US" dirty="0"/>
              <a:t>Proper controls to manage the risk to a system must include controls against both accidental and purposeful acts.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627820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Internal vs. External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Internal</a:t>
            </a:r>
            <a:r>
              <a:rPr lang="en-US" dirty="0"/>
              <a:t> threats have their origin within an organization, whereas </a:t>
            </a:r>
            <a:r>
              <a:rPr lang="en-US" i="1" dirty="0"/>
              <a:t>external</a:t>
            </a:r>
            <a:r>
              <a:rPr lang="en-US" dirty="0"/>
              <a:t> risks come from the outside. </a:t>
            </a:r>
          </a:p>
          <a:p>
            <a:endParaRPr lang="en-US" dirty="0"/>
          </a:p>
          <a:p>
            <a:r>
              <a:rPr lang="en-US" dirty="0"/>
              <a:t>When disasters are examined, they can be seen to have originated either within the company or outside the company.</a:t>
            </a:r>
          </a:p>
          <a:p>
            <a:endParaRPr lang="en-US" dirty="0"/>
          </a:p>
          <a:p>
            <a:r>
              <a:rPr lang="en-US" dirty="0"/>
              <a:t>If supply chain decisions are made to go with a single overseas vendor for a minor price advantage, with no backup, and then a disaster strikes the country of the supplier, is this an internal or external risk? </a:t>
            </a:r>
          </a:p>
          <a:p>
            <a:endParaRPr lang="en-US" dirty="0"/>
          </a:p>
          <a:p>
            <a:r>
              <a:rPr lang="en-US" dirty="0"/>
              <a:t>It can be viewed as both, but an internal policy decision drives the risk of going with a single vendor.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1262057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Business Impact Analysis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b="1" dirty="0"/>
              <a:t>Business impact analysis (BIA) </a:t>
            </a:r>
            <a:r>
              <a:rPr lang="en-US" sz="2800" dirty="0"/>
              <a:t>is the process used to determine the sources and relative impact values of risk elements in a process. </a:t>
            </a:r>
          </a:p>
          <a:p>
            <a:endParaRPr lang="en-US" sz="2800" dirty="0"/>
          </a:p>
          <a:p>
            <a:r>
              <a:rPr lang="en-US" sz="2800" dirty="0"/>
              <a:t>It is also the name often used to describe a document created by addressing the questions associated with sources of risk and the steps taken to mitigate them in the enterprise. </a:t>
            </a:r>
          </a:p>
          <a:p>
            <a:endParaRPr lang="en-US" sz="2800" dirty="0"/>
          </a:p>
          <a:p>
            <a:r>
              <a:rPr lang="en-US" sz="2800" dirty="0"/>
              <a:t>The BIA also outlines how the loss of any of your critical functions will impact the organization.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1167537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Recovery Time Objective (RTO)</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The term </a:t>
            </a:r>
            <a:r>
              <a:rPr lang="en-US" sz="2800" b="1" dirty="0"/>
              <a:t>Recovery Time Objective (RTO) </a:t>
            </a:r>
            <a:r>
              <a:rPr lang="en-US" sz="2800" dirty="0"/>
              <a:t>is used to describe the target time that is set for the resumption of operations after an incident. </a:t>
            </a:r>
          </a:p>
          <a:p>
            <a:pPr lvl="1"/>
            <a:r>
              <a:rPr lang="en-US" sz="2800" dirty="0"/>
              <a:t>This is a period of time that is defined by the business, based on the needs of the business. </a:t>
            </a:r>
          </a:p>
          <a:p>
            <a:pPr lvl="1"/>
            <a:r>
              <a:rPr lang="en-US" sz="2800" dirty="0"/>
              <a:t>A shorter RTO results in higher costs because it requires greater coordination and resources. </a:t>
            </a:r>
          </a:p>
          <a:p>
            <a:pPr lvl="1"/>
            <a:r>
              <a:rPr lang="en-US" sz="2800" dirty="0"/>
              <a:t>This term is commonly used in business continuity and disaster recovery operations.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1328918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Recovery Point Objective (RPO)</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400" b="1" dirty="0"/>
              <a:t>Recovery Point Objective (RPO), </a:t>
            </a:r>
            <a:r>
              <a:rPr lang="en-US" sz="2400" dirty="0"/>
              <a:t>a totally different concept from RTO, is the time period representing the maximum period of acceptable data loss. </a:t>
            </a:r>
          </a:p>
          <a:p>
            <a:endParaRPr lang="en-US" sz="2400" dirty="0"/>
          </a:p>
          <a:p>
            <a:r>
              <a:rPr lang="en-US" sz="2400" dirty="0"/>
              <a:t>The RPO defines the frequency of backup operations necessary to prevent unacceptable levels of data loss. </a:t>
            </a:r>
          </a:p>
          <a:p>
            <a:endParaRPr lang="en-US" sz="2400" dirty="0"/>
          </a:p>
          <a:p>
            <a:r>
              <a:rPr lang="en-US" sz="2400" dirty="0"/>
              <a:t>A simple example of establishing RPO is to answer the following questions: </a:t>
            </a:r>
          </a:p>
          <a:p>
            <a:pPr lvl="1"/>
            <a:r>
              <a:rPr lang="en-US" sz="2400" dirty="0"/>
              <a:t>How much data can you afford to lose? </a:t>
            </a:r>
          </a:p>
          <a:p>
            <a:pPr lvl="1"/>
            <a:r>
              <a:rPr lang="en-US" sz="2400" dirty="0"/>
              <a:t>How much rework is tolerable?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3461108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RTO vs RPO</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pic>
        <p:nvPicPr>
          <p:cNvPr id="6" name="Picture 5">
            <a:extLst>
              <a:ext uri="{FF2B5EF4-FFF2-40B4-BE49-F238E27FC236}">
                <a16:creationId xmlns:a16="http://schemas.microsoft.com/office/drawing/2014/main" id="{79FB1FD3-D597-4CE7-99C1-ACD486EE8AD3}"/>
              </a:ext>
            </a:extLst>
          </p:cNvPr>
          <p:cNvPicPr>
            <a:picLocks noChangeAspect="1"/>
          </p:cNvPicPr>
          <p:nvPr/>
        </p:nvPicPr>
        <p:blipFill>
          <a:blip r:embed="rId2"/>
          <a:stretch>
            <a:fillRect/>
          </a:stretch>
        </p:blipFill>
        <p:spPr>
          <a:xfrm>
            <a:off x="152400" y="2574472"/>
            <a:ext cx="8915400" cy="2835728"/>
          </a:xfrm>
          <a:prstGeom prst="rect">
            <a:avLst/>
          </a:prstGeom>
        </p:spPr>
      </p:pic>
    </p:spTree>
    <p:extLst>
      <p:ext uri="{BB962C8B-B14F-4D97-AF65-F5344CB8AC3E}">
        <p14:creationId xmlns:p14="http://schemas.microsoft.com/office/powerpoint/2010/main" val="1985829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Mean Time to Repair (MTTR)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dirty="0"/>
              <a:t>Mean Time To Repair (MTTR) </a:t>
            </a:r>
            <a:r>
              <a:rPr lang="en-US" dirty="0"/>
              <a:t>is a common measure of how long it takes to repair a given failure. </a:t>
            </a:r>
          </a:p>
          <a:p>
            <a:endParaRPr lang="en-US" dirty="0"/>
          </a:p>
          <a:p>
            <a:r>
              <a:rPr lang="en-US" dirty="0"/>
              <a:t>This is the average time, and it may or may not include the time needed to obtain parts.</a:t>
            </a:r>
          </a:p>
          <a:p>
            <a:endParaRPr lang="en-US" dirty="0"/>
          </a:p>
          <a:p>
            <a:r>
              <a:rPr lang="en-US" dirty="0"/>
              <a:t>MTTR = (total downtime) / (number of breakdowns)</a:t>
            </a:r>
          </a:p>
          <a:p>
            <a:endParaRPr lang="en-US" dirty="0"/>
          </a:p>
          <a:p>
            <a:r>
              <a:rPr lang="en-US" dirty="0"/>
              <a:t>Availability is a measure of the amount of time a system performs its intended function. </a:t>
            </a:r>
          </a:p>
          <a:p>
            <a:endParaRPr lang="en-US" dirty="0"/>
          </a:p>
          <a:p>
            <a:r>
              <a:rPr lang="en-US" dirty="0"/>
              <a:t>Reliability is a measure of the frequency of system failures.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752048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Mean Time Between Failures (MTBF)</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400" b="1" dirty="0"/>
              <a:t>Mean Time Between Failure (MTBF) </a:t>
            </a:r>
            <a:r>
              <a:rPr lang="en-US" sz="2400" dirty="0"/>
              <a:t>is a common measure of reliability of a system and is an expression of the average time between system failures. </a:t>
            </a:r>
          </a:p>
          <a:p>
            <a:endParaRPr lang="en-US" sz="2400" dirty="0"/>
          </a:p>
          <a:p>
            <a:r>
              <a:rPr lang="en-US" sz="2400" dirty="0"/>
              <a:t>The time between failures is measured from the time a system returns to service until the next failure. </a:t>
            </a:r>
          </a:p>
          <a:p>
            <a:endParaRPr lang="en-US" sz="2400" dirty="0"/>
          </a:p>
          <a:p>
            <a:r>
              <a:rPr lang="en-US" sz="2400" dirty="0"/>
              <a:t>Mean time to failure (MTTF) is a variation of MTBF, one that is commonly used instead of MTBF when the system is replaced in lieu of being repaired.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Tree>
    <p:extLst>
      <p:ext uri="{BB962C8B-B14F-4D97-AF65-F5344CB8AC3E}">
        <p14:creationId xmlns:p14="http://schemas.microsoft.com/office/powerpoint/2010/main" val="107575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i="1" dirty="0"/>
              <a:t>External</a:t>
            </a:r>
            <a:r>
              <a:rPr lang="en-US" dirty="0"/>
              <a:t> </a:t>
            </a:r>
            <a:r>
              <a:rPr lang="en-US" b="1" i="1" dirty="0"/>
              <a:t>threats </a:t>
            </a:r>
          </a:p>
          <a:p>
            <a:endParaRPr lang="en-US" dirty="0"/>
          </a:p>
          <a:p>
            <a:r>
              <a:rPr lang="en-US" dirty="0"/>
              <a:t>Come from outside the organization and, by definition, begin without access to the system. </a:t>
            </a:r>
          </a:p>
          <a:p>
            <a:endParaRPr lang="en-US" dirty="0"/>
          </a:p>
          <a:p>
            <a:r>
              <a:rPr lang="en-US" dirty="0"/>
              <a:t>Access is reserved for users who have a business need to know and have authorized accounts on the system. </a:t>
            </a:r>
          </a:p>
          <a:p>
            <a:endParaRPr lang="en-US" dirty="0"/>
          </a:p>
          <a:p>
            <a:r>
              <a:rPr lang="en-US" dirty="0"/>
              <a:t>Outsiders must first hijack one of these accounts. </a:t>
            </a:r>
          </a:p>
          <a:p>
            <a:endParaRPr lang="en-US" dirty="0"/>
          </a:p>
          <a:p>
            <a:r>
              <a:rPr lang="en-US" dirty="0"/>
              <a:t>This extra step and the reliance on external connections typically make external attackers easier to detect.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63776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Functional Recovery Plans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dirty="0"/>
              <a:t>Functional recovery plans</a:t>
            </a:r>
          </a:p>
          <a:p>
            <a:endParaRPr lang="en-US" sz="2800" dirty="0"/>
          </a:p>
          <a:p>
            <a:r>
              <a:rPr lang="en-US" sz="2800" dirty="0"/>
              <a:t>The transition from operations under business continuity back to normal operations.</a:t>
            </a:r>
          </a:p>
          <a:p>
            <a:endParaRPr lang="en-US" sz="2800" dirty="0"/>
          </a:p>
          <a:p>
            <a:r>
              <a:rPr lang="en-US" sz="2800" dirty="0"/>
              <a:t>Disaster operations is fast and prioritized.</a:t>
            </a:r>
          </a:p>
          <a:p>
            <a:endParaRPr lang="en-US" sz="2800" dirty="0"/>
          </a:p>
          <a:p>
            <a:r>
              <a:rPr lang="en-US" sz="2800" dirty="0"/>
              <a:t>Functional recovery is more organized and staged over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4139706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Single Point of Failure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key principle of security is defense in depth.</a:t>
            </a:r>
          </a:p>
          <a:p>
            <a:endParaRPr lang="en-US" dirty="0"/>
          </a:p>
          <a:p>
            <a:r>
              <a:rPr lang="en-US" dirty="0"/>
              <a:t>This layered approach to security is designed to eliminate any specific </a:t>
            </a:r>
            <a:r>
              <a:rPr lang="en-US" i="1" dirty="0"/>
              <a:t>single point of failure (SPOF). </a:t>
            </a:r>
          </a:p>
          <a:p>
            <a:endParaRPr lang="en-US" dirty="0"/>
          </a:p>
          <a:p>
            <a:r>
              <a:rPr lang="en-US" dirty="0"/>
              <a:t>A single point of failure is any system component whose failure or malfunctioning could result in the failure of the entire system.</a:t>
            </a:r>
          </a:p>
          <a:p>
            <a:endParaRPr lang="en-US" dirty="0"/>
          </a:p>
          <a:p>
            <a:r>
              <a:rPr lang="en-US" dirty="0"/>
              <a:t>For mission-essential systems, single points of failure are items that need to be called to management’s attention, with full explanation of the risk and costs associated with them.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3661475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Disaster Recovery Plan (DRP)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A </a:t>
            </a:r>
            <a:r>
              <a:rPr lang="en-US" sz="2800" i="1" dirty="0"/>
              <a:t>Disaster Recovery Plan (DRP) </a:t>
            </a:r>
            <a:r>
              <a:rPr lang="en-US" sz="2800" dirty="0"/>
              <a:t>is the plan a firm creates to manage the business impact of a disaster and to recover from its impacts.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52</a:t>
            </a:fld>
            <a:endParaRPr lang="en-US" dirty="0"/>
          </a:p>
        </p:txBody>
      </p:sp>
    </p:spTree>
    <p:extLst>
      <p:ext uri="{BB962C8B-B14F-4D97-AF65-F5344CB8AC3E}">
        <p14:creationId xmlns:p14="http://schemas.microsoft.com/office/powerpoint/2010/main" val="4117696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Mission-Essential Functions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dirty="0"/>
              <a:t>Mission-essential functions </a:t>
            </a:r>
            <a:r>
              <a:rPr lang="en-US" sz="2800" dirty="0"/>
              <a:t>are those that, should they not occur or be performed properly, will directly affect the mission of the organization. </a:t>
            </a:r>
          </a:p>
          <a:p>
            <a:endParaRPr lang="en-US" sz="2800" dirty="0"/>
          </a:p>
          <a:p>
            <a:r>
              <a:rPr lang="en-US" sz="2800" dirty="0"/>
              <a:t>In other terms, mission-essential functions are those that must be restored first after a business impact to enable the organization to restore its operations.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53</a:t>
            </a:fld>
            <a:endParaRPr lang="en-US" dirty="0"/>
          </a:p>
        </p:txBody>
      </p:sp>
    </p:spTree>
    <p:extLst>
      <p:ext uri="{BB962C8B-B14F-4D97-AF65-F5344CB8AC3E}">
        <p14:creationId xmlns:p14="http://schemas.microsoft.com/office/powerpoint/2010/main" val="3450113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Identification of Critical Systems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A part of identifying mission-essential functions is identifying the systems and data that support the functions. </a:t>
            </a:r>
          </a:p>
          <a:p>
            <a:endParaRPr lang="en-US" dirty="0"/>
          </a:p>
          <a:p>
            <a:r>
              <a:rPr lang="en-US" dirty="0"/>
              <a:t>Identification of critical systems enables the security team to properly prioritize defenses to protect the systems and data in a manner commensurate with the associated risk. </a:t>
            </a:r>
          </a:p>
          <a:p>
            <a:endParaRPr lang="en-US" dirty="0"/>
          </a:p>
          <a:p>
            <a:r>
              <a:rPr lang="en-US" dirty="0"/>
              <a:t>It also enables the proper sequencing of restoring operations to ensure proper restoration of services.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54</a:t>
            </a:fld>
            <a:endParaRPr lang="en-US" dirty="0"/>
          </a:p>
        </p:txBody>
      </p:sp>
    </p:spTree>
    <p:extLst>
      <p:ext uri="{BB962C8B-B14F-4D97-AF65-F5344CB8AC3E}">
        <p14:creationId xmlns:p14="http://schemas.microsoft.com/office/powerpoint/2010/main" val="467890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Site Risk Assessment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Risk assessments </a:t>
            </a:r>
            <a:r>
              <a:rPr lang="en-US" sz="2400" dirty="0"/>
              <a:t>can have specific characteristics associated with different sites. </a:t>
            </a:r>
          </a:p>
          <a:p>
            <a:endParaRPr lang="en-US" sz="2400" dirty="0"/>
          </a:p>
          <a:p>
            <a:r>
              <a:rPr lang="en-US" sz="2400" dirty="0"/>
              <a:t>This is the basis for a site risk assessment, which is simply a risk assessment tailored for a specific site. </a:t>
            </a:r>
          </a:p>
          <a:p>
            <a:endParaRPr lang="en-US" sz="2400" dirty="0"/>
          </a:p>
          <a:p>
            <a:r>
              <a:rPr lang="en-US" sz="2400" dirty="0"/>
              <a:t>In organizations with multiple locations, with differing systems and operations, having tailored risk assessments that are specific to the risks associated with each site provides information for the firm. </a:t>
            </a:r>
          </a:p>
          <a:p>
            <a:endParaRPr lang="en-US" sz="2400" dirty="0"/>
          </a:p>
          <a:p>
            <a:r>
              <a:rPr lang="en-US" sz="2400" dirty="0"/>
              <a:t>There may be some elements that overall are specific to the firm, but the development and inclusion of the risks associated with each site provide an actionable document that can be used effectively.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55</a:t>
            </a:fld>
            <a:endParaRPr lang="en-US" dirty="0"/>
          </a:p>
        </p:txBody>
      </p:sp>
    </p:spTree>
    <p:extLst>
      <p:ext uri="{BB962C8B-B14F-4D97-AF65-F5344CB8AC3E}">
        <p14:creationId xmlns:p14="http://schemas.microsoft.com/office/powerpoint/2010/main" val="299516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b="1" i="1" dirty="0"/>
              <a:t>Internal</a:t>
            </a:r>
            <a:r>
              <a:rPr lang="en-US" dirty="0"/>
              <a:t> </a:t>
            </a:r>
            <a:r>
              <a:rPr lang="en-US" b="1" i="1" dirty="0"/>
              <a:t>threats </a:t>
            </a:r>
          </a:p>
          <a:p>
            <a:r>
              <a:rPr lang="en-US" dirty="0"/>
              <a:t>Include disgruntled employees and well-meaning employees who make mistakes or have an accident. Internal threats tend to be more damaging, as the perpetrator has already been granted some form of access. </a:t>
            </a:r>
          </a:p>
          <a:p>
            <a:endParaRPr lang="en-US" dirty="0"/>
          </a:p>
          <a:p>
            <a:r>
              <a:rPr lang="en-US" dirty="0"/>
              <a:t>The risk is related to the level of access and the value of the asset being worked on. </a:t>
            </a:r>
          </a:p>
          <a:p>
            <a:endParaRPr lang="en-US" dirty="0"/>
          </a:p>
          <a:p>
            <a:r>
              <a:rPr lang="en-US" dirty="0"/>
              <a:t>For instance, if a system administrator working on the domain controller accidently erases a critical value and crashes the system, it can be just as costly as an unauthorized outsider performing a DoS attack against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227001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400" b="1" i="1" dirty="0"/>
              <a:t>Legacy</a:t>
            </a:r>
            <a:r>
              <a:rPr lang="en-US" sz="2400" dirty="0"/>
              <a:t> </a:t>
            </a:r>
            <a:r>
              <a:rPr lang="en-US" sz="2400" b="1" i="1" dirty="0"/>
              <a:t>systems</a:t>
            </a:r>
          </a:p>
          <a:p>
            <a:r>
              <a:rPr lang="en-US" sz="2400" dirty="0"/>
              <a:t>Older, pre-existing systems.</a:t>
            </a:r>
          </a:p>
          <a:p>
            <a:endParaRPr lang="en-US" sz="2400" dirty="0"/>
          </a:p>
          <a:p>
            <a:r>
              <a:rPr lang="en-US" sz="2400" dirty="0"/>
              <a:t>Technical debt is the cost occurred over time as a result of not maintaining a system completely. </a:t>
            </a:r>
          </a:p>
          <a:p>
            <a:endParaRPr lang="en-US" sz="2400" dirty="0"/>
          </a:p>
          <a:p>
            <a:r>
              <a:rPr lang="en-US" sz="2400" dirty="0"/>
              <a:t>A common reason for not updating or upgrading a system is that it will break something or void some warranty in place.</a:t>
            </a:r>
          </a:p>
          <a:p>
            <a:endParaRPr lang="en-US" sz="2400" dirty="0"/>
          </a:p>
          <a:p>
            <a:r>
              <a:rPr lang="en-US" sz="2400" dirty="0"/>
              <a:t>In a world with constantly evolving threats and risk vectors, the inability to respond is a risk in itself.</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287228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b="1" i="1" dirty="0"/>
              <a:t>Multiparty</a:t>
            </a:r>
            <a:r>
              <a:rPr lang="en-US" dirty="0"/>
              <a:t> </a:t>
            </a:r>
          </a:p>
          <a:p>
            <a:r>
              <a:rPr lang="en-US" dirty="0"/>
              <a:t>When a system has multiple parties, each with its own risk determinations, the management of the overall risk equation gets complicated. </a:t>
            </a:r>
          </a:p>
          <a:p>
            <a:endParaRPr lang="en-US" dirty="0"/>
          </a:p>
          <a:p>
            <a:r>
              <a:rPr lang="en-US" dirty="0"/>
              <a:t>If a firm is negotiating to make a major system change, and all the stakeholders are within the firm, then it is still considered a single party.</a:t>
            </a:r>
          </a:p>
          <a:p>
            <a:endParaRPr lang="en-US" dirty="0"/>
          </a:p>
          <a:p>
            <a:r>
              <a:rPr lang="en-US" dirty="0"/>
              <a:t>If the financing for the project is from another firm, and subcontractors are involved, other party determinations of acceptable risk levels become an issue very quickly.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407321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Risk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i="1" dirty="0"/>
              <a:t>IP (Intellectual Property) Theft</a:t>
            </a:r>
          </a:p>
          <a:p>
            <a:r>
              <a:rPr lang="en-US" dirty="0"/>
              <a:t>IP theft can seriously damage a company’s future health.</a:t>
            </a:r>
          </a:p>
          <a:p>
            <a:endParaRPr lang="en-US" dirty="0"/>
          </a:p>
          <a:p>
            <a:r>
              <a:rPr lang="en-US" dirty="0"/>
              <a:t>Unlike physical assets, digital assets can be stolen merely through copying, and this is the pathway attackers use for IP data.</a:t>
            </a:r>
          </a:p>
          <a:p>
            <a:endParaRPr lang="en-US" dirty="0"/>
          </a:p>
          <a:p>
            <a:r>
              <a:rPr lang="en-US" dirty="0"/>
              <a:t>IP theft is hard to attribute, and once the copy is in the marketplace, the only resort is courts via trade secret and patent protection actions. </a:t>
            </a:r>
          </a:p>
          <a:p>
            <a:endParaRPr lang="en-US" dirty="0"/>
          </a:p>
          <a:p>
            <a:r>
              <a:rPr lang="en-US" dirty="0"/>
              <a:t>This is a very significant issue with international state-sponsored attacks, as the legal recourses are challenging to use effectively. </a:t>
            </a:r>
          </a:p>
          <a:p>
            <a:endParaRPr lang="en-US" dirty="0"/>
          </a:p>
          <a:p>
            <a:r>
              <a:rPr lang="en-US" dirty="0"/>
              <a:t>Investigation and prosecution of IP theft are major items pursued by the FBI as part of its cybersecurity strategy.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419587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2E96A867-66DF-4A57-926F-8D3F4523784B}"/>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8887</TotalTime>
  <Words>4276</Words>
  <Application>Microsoft Office PowerPoint</Application>
  <PresentationFormat>On-screen Show (4:3)</PresentationFormat>
  <Paragraphs>498</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Tahoma</vt:lpstr>
      <vt:lpstr>Verdana</vt:lpstr>
      <vt:lpstr>Office Theme</vt:lpstr>
      <vt:lpstr>PowerPoint Presentation</vt:lpstr>
      <vt:lpstr>Chapter 34 (Domain 5.4) Learning Objectives</vt:lpstr>
      <vt:lpstr>Chapter 34 (Domain 5.4) Learning Objectives</vt:lpstr>
      <vt:lpstr>Risk Management</vt:lpstr>
      <vt:lpstr>Risk Types</vt:lpstr>
      <vt:lpstr>Risk Types</vt:lpstr>
      <vt:lpstr>Risk Types</vt:lpstr>
      <vt:lpstr>Risk Types</vt:lpstr>
      <vt:lpstr>Risk Types</vt:lpstr>
      <vt:lpstr>Risk Types</vt:lpstr>
      <vt:lpstr>Risk Management Strategies</vt:lpstr>
      <vt:lpstr>Risk Management Strategies</vt:lpstr>
      <vt:lpstr>Risk Management Strategies</vt:lpstr>
      <vt:lpstr>Acceptance</vt:lpstr>
      <vt:lpstr>Avoidance</vt:lpstr>
      <vt:lpstr>Transference</vt:lpstr>
      <vt:lpstr>Mitigation</vt:lpstr>
      <vt:lpstr>Risk Analysis</vt:lpstr>
      <vt:lpstr>Risk Register</vt:lpstr>
      <vt:lpstr>Risk Matrix/Heat Map</vt:lpstr>
      <vt:lpstr>Risk Matrix/Heat Map</vt:lpstr>
      <vt:lpstr>Risk Control Assessment</vt:lpstr>
      <vt:lpstr>Risk Control Self-Assessment</vt:lpstr>
      <vt:lpstr>Risk Awareness</vt:lpstr>
      <vt:lpstr>Inherent Risk</vt:lpstr>
      <vt:lpstr>Residual Risk</vt:lpstr>
      <vt:lpstr>Control Risk</vt:lpstr>
      <vt:lpstr>Risk Appetite</vt:lpstr>
      <vt:lpstr>Regulations That Affect Risk Posture</vt:lpstr>
      <vt:lpstr>Risk Assessment Types</vt:lpstr>
      <vt:lpstr>Qualitative vs Quantitative</vt:lpstr>
      <vt:lpstr>Likelihood of Occurrence</vt:lpstr>
      <vt:lpstr>Impact</vt:lpstr>
      <vt:lpstr>Life</vt:lpstr>
      <vt:lpstr>Property</vt:lpstr>
      <vt:lpstr>Safety</vt:lpstr>
      <vt:lpstr>Finance</vt:lpstr>
      <vt:lpstr>Reputation</vt:lpstr>
      <vt:lpstr>Asset Value</vt:lpstr>
      <vt:lpstr>Annualized Rate of Occurrence (ARO)</vt:lpstr>
      <vt:lpstr>Disasters</vt:lpstr>
      <vt:lpstr>Person-made</vt:lpstr>
      <vt:lpstr>Internal vs. External</vt:lpstr>
      <vt:lpstr>Business Impact Analysis</vt:lpstr>
      <vt:lpstr>Recovery Time Objective (RTO)</vt:lpstr>
      <vt:lpstr>Recovery Point Objective (RPO)</vt:lpstr>
      <vt:lpstr>RTO vs RPO</vt:lpstr>
      <vt:lpstr>Mean Time to Repair (MTTR)</vt:lpstr>
      <vt:lpstr>Mean Time Between Failures (MTBF)</vt:lpstr>
      <vt:lpstr>Functional Recovery Plans</vt:lpstr>
      <vt:lpstr>Single Point of Failure</vt:lpstr>
      <vt:lpstr>Disaster Recovery Plan (DRP)</vt:lpstr>
      <vt:lpstr>Mission-Essential Functions</vt:lpstr>
      <vt:lpstr>Identification of Critical Systems</vt:lpstr>
      <vt:lpstr>Site Risk Assessment</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324</cp:revision>
  <dcterms:created xsi:type="dcterms:W3CDTF">2007-03-12T15:36:22Z</dcterms:created>
  <dcterms:modified xsi:type="dcterms:W3CDTF">2022-09-20T01:26:41Z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