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55"/>
  </p:notesMasterIdLst>
  <p:sldIdLst>
    <p:sldId id="307" r:id="rId5"/>
    <p:sldId id="308"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332" r:id="rId28"/>
    <p:sldId id="333" r:id="rId29"/>
    <p:sldId id="334" r:id="rId30"/>
    <p:sldId id="335" r:id="rId31"/>
    <p:sldId id="336" r:id="rId32"/>
    <p:sldId id="337" r:id="rId33"/>
    <p:sldId id="338" r:id="rId34"/>
    <p:sldId id="339" r:id="rId35"/>
    <p:sldId id="340" r:id="rId36"/>
    <p:sldId id="341" r:id="rId37"/>
    <p:sldId id="342" r:id="rId38"/>
    <p:sldId id="343" r:id="rId39"/>
    <p:sldId id="344" r:id="rId40"/>
    <p:sldId id="345" r:id="rId41"/>
    <p:sldId id="346" r:id="rId42"/>
    <p:sldId id="347" r:id="rId43"/>
    <p:sldId id="348" r:id="rId44"/>
    <p:sldId id="349" r:id="rId45"/>
    <p:sldId id="350" r:id="rId46"/>
    <p:sldId id="351" r:id="rId47"/>
    <p:sldId id="352" r:id="rId48"/>
    <p:sldId id="353" r:id="rId49"/>
    <p:sldId id="354" r:id="rId50"/>
    <p:sldId id="355" r:id="rId51"/>
    <p:sldId id="356" r:id="rId52"/>
    <p:sldId id="357" r:id="rId53"/>
    <p:sldId id="358" r:id="rId5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07" autoAdjust="0"/>
    <p:restoredTop sz="88095" autoAdjust="0"/>
  </p:normalViewPr>
  <p:slideViewPr>
    <p:cSldViewPr>
      <p:cViewPr varScale="1">
        <p:scale>
          <a:sx n="75" d="100"/>
          <a:sy n="75" d="100"/>
        </p:scale>
        <p:origin x="1738" y="43"/>
      </p:cViewPr>
      <p:guideLst>
        <p:guide orient="horz" pos="2160"/>
        <p:guide pos="2880"/>
      </p:guideLst>
    </p:cSldViewPr>
  </p:slid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defRPr>
            </a:lvl1pPr>
          </a:lstStyle>
          <a:p>
            <a:pPr>
              <a:defRPr/>
            </a:pPr>
            <a:endParaRPr lang="en-US" dirty="0"/>
          </a:p>
        </p:txBody>
      </p:sp>
      <p:sp>
        <p:nvSpPr>
          <p:cNvPr id="931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67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67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itchFamily="34" charset="0"/>
              </a:defRPr>
            </a:lvl1pPr>
          </a:lstStyle>
          <a:p>
            <a:pPr>
              <a:defRPr/>
            </a:pPr>
            <a:fld id="{A191EBD5-A87E-4693-A196-409EED94F4B6}" type="slidenum">
              <a:rPr lang="en-US"/>
              <a:pPr>
                <a:defRPr/>
              </a:pPr>
              <a:t>‹#›</a:t>
            </a:fld>
            <a:endParaRPr lang="en-US" dirty="0"/>
          </a:p>
        </p:txBody>
      </p:sp>
    </p:spTree>
    <p:extLst>
      <p:ext uri="{BB962C8B-B14F-4D97-AF65-F5344CB8AC3E}">
        <p14:creationId xmlns:p14="http://schemas.microsoft.com/office/powerpoint/2010/main" val="30519447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r>
              <a:rPr lang="en-US" dirty="0"/>
              <a:t>Gain Attention </a:t>
            </a:r>
          </a:p>
        </p:txBody>
      </p:sp>
      <p:sp>
        <p:nvSpPr>
          <p:cNvPr id="94212" name="Slide Number Placeholder 3"/>
          <p:cNvSpPr>
            <a:spLocks noGrp="1"/>
          </p:cNvSpPr>
          <p:nvPr>
            <p:ph type="sldNum" sz="quarter" idx="5"/>
          </p:nvPr>
        </p:nvSpPr>
        <p:spPr>
          <a:noFill/>
        </p:spPr>
        <p:txBody>
          <a:bodyPr/>
          <a:lstStyle/>
          <a:p>
            <a:fld id="{F02DD515-EEAC-4D7D-B2DA-C9CC3E8B6A6D}" type="slidenum">
              <a:rPr lang="en-US" smtClean="0"/>
              <a:pPr/>
              <a:t>1</a:t>
            </a:fld>
            <a:endParaRPr lang="en-US" dirty="0"/>
          </a:p>
        </p:txBody>
      </p:sp>
    </p:spTree>
    <p:extLst>
      <p:ext uri="{BB962C8B-B14F-4D97-AF65-F5344CB8AC3E}">
        <p14:creationId xmlns:p14="http://schemas.microsoft.com/office/powerpoint/2010/main" val="1156989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2" descr="ctclogo"/>
          <p:cNvPicPr>
            <a:picLocks noChangeAspect="1" noChangeArrowheads="1"/>
          </p:cNvPicPr>
          <p:nvPr userDrawn="1"/>
        </p:nvPicPr>
        <p:blipFill>
          <a:blip r:embed="rId2" cstate="print"/>
          <a:srcRect/>
          <a:stretch>
            <a:fillRect/>
          </a:stretch>
        </p:blipFill>
        <p:spPr bwMode="auto">
          <a:xfrm>
            <a:off x="0" y="0"/>
            <a:ext cx="1676400" cy="1524000"/>
          </a:xfrm>
          <a:prstGeom prst="rect">
            <a:avLst/>
          </a:prstGeom>
          <a:noFill/>
          <a:ln w="9525">
            <a:noFill/>
            <a:miter lim="800000"/>
            <a:headEnd/>
            <a:tailEnd/>
          </a:ln>
        </p:spPr>
      </p:pic>
      <p:cxnSp>
        <p:nvCxnSpPr>
          <p:cNvPr id="5" name="Straight Connector 4"/>
          <p:cNvCxnSpPr/>
          <p:nvPr userDrawn="1"/>
        </p:nvCxnSpPr>
        <p:spPr>
          <a:xfrm>
            <a:off x="152400" y="1600200"/>
            <a:ext cx="8763000" cy="1588"/>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p:nvPr>
        </p:nvSpPr>
        <p:spPr>
          <a:xfrm>
            <a:off x="2133600" y="274638"/>
            <a:ext cx="6553200" cy="1143000"/>
          </a:xfrm>
          <a:prstGeom prst="rect">
            <a:avLst/>
          </a:prstGeom>
        </p:spPr>
        <p:txBody>
          <a:bodyPr rtlCol="0">
            <a:normAutofit/>
          </a:bodyPr>
          <a:lstStyle/>
          <a:p>
            <a:r>
              <a:rPr lang="en-US" dirty="0"/>
              <a:t>Click to edit Master title style</a:t>
            </a:r>
          </a:p>
        </p:txBody>
      </p:sp>
      <p:sp>
        <p:nvSpPr>
          <p:cNvPr id="13" name="Content Placeholder 2"/>
          <p:cNvSpPr>
            <a:spLocks noGrp="1"/>
          </p:cNvSpPr>
          <p:nvPr>
            <p:ph idx="1"/>
          </p:nvPr>
        </p:nvSpPr>
        <p:spPr>
          <a:xfrm>
            <a:off x="457200" y="1676400"/>
            <a:ext cx="8229600" cy="4525963"/>
          </a:xfrm>
        </p:spPr>
        <p:txBody>
          <a:bodyPr>
            <a:normAutofit/>
          </a:bodyPr>
          <a:lstStyle>
            <a:lvl1pPr>
              <a:defRPr sz="3200">
                <a:latin typeface="Arial" pitchFamily="34" charset="0"/>
                <a:cs typeface="Arial" pitchFamily="34" charset="0"/>
              </a:defRPr>
            </a:lvl1pPr>
            <a:lvl2pPr>
              <a:defRPr sz="3200">
                <a:latin typeface="Arial" pitchFamily="34" charset="0"/>
                <a:cs typeface="Arial" pitchFamily="34" charset="0"/>
              </a:defRPr>
            </a:lvl2pPr>
            <a:lvl3pPr>
              <a:defRPr sz="3200">
                <a:latin typeface="Arial" pitchFamily="34" charset="0"/>
                <a:cs typeface="Arial" pitchFamily="34" charset="0"/>
              </a:defRPr>
            </a:lvl3pPr>
            <a:lvl4pPr>
              <a:defRPr sz="3200">
                <a:latin typeface="Arial" pitchFamily="34" charset="0"/>
                <a:cs typeface="Arial" pitchFamily="34" charset="0"/>
              </a:defRPr>
            </a:lvl4pPr>
            <a:lvl5pPr>
              <a:defRPr sz="3200">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3"/>
          <p:cNvSpPr>
            <a:spLocks noGrp="1"/>
          </p:cNvSpPr>
          <p:nvPr>
            <p:ph type="dt" sz="half" idx="10"/>
          </p:nvPr>
        </p:nvSpPr>
        <p:spPr/>
        <p:txBody>
          <a:bodyPr/>
          <a:lstStyle>
            <a:lvl1pPr>
              <a:defRPr/>
            </a:lvl1pPr>
          </a:lstStyle>
          <a:p>
            <a:pPr>
              <a:defRPr/>
            </a:pPr>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4E43AAA-F4EE-49AF-BC77-A6BA378C5A5B}"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05C6C6E-2880-4BA3-AF29-749510A563F8}"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DF9EE67-1043-47CF-9584-C84B92A35C5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E48C441-459F-4A1E-B644-1C4D10F65152}"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CD4B01B-EED3-4920-A7FE-05387222685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6210295-BCF8-44AC-8C04-3DFCD757D00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4DB59A12-B371-4802-AA7D-EE527FDAB29A}"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DE9C2303-3F66-41DB-8D74-59034D071ABD}"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EBD9AED9-641D-4297-A129-8B25FA00AC77}"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486BECD-F158-4BBA-BF06-39B10C3B508C}"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F981FD4-A8B1-4830-9F87-0B6C67156CA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33600" y="274638"/>
            <a:ext cx="655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30A1774-3F8E-4E63-855F-9BCC8ABFC22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09"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hf hdr="0" ftr="0" dt="0"/>
  <p:txStyles>
    <p:titleStyle>
      <a:lvl1pPr algn="ctr" rtl="0" eaLnBrk="0" fontAlgn="base" hangingPunct="0">
        <a:spcBef>
          <a:spcPct val="0"/>
        </a:spcBef>
        <a:spcAft>
          <a:spcPct val="0"/>
        </a:spcAft>
        <a:defRPr sz="44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Arial" charset="0"/>
          <a:cs typeface="Arial" charset="0"/>
        </a:defRPr>
      </a:lvl2pPr>
      <a:lvl3pPr algn="ctr" rtl="0" eaLnBrk="0" fontAlgn="base" hangingPunct="0">
        <a:spcBef>
          <a:spcPct val="0"/>
        </a:spcBef>
        <a:spcAft>
          <a:spcPct val="0"/>
        </a:spcAft>
        <a:defRPr sz="4400">
          <a:solidFill>
            <a:schemeClr val="tx1"/>
          </a:solidFill>
          <a:latin typeface="Arial" charset="0"/>
          <a:cs typeface="Arial" charset="0"/>
        </a:defRPr>
      </a:lvl3pPr>
      <a:lvl4pPr algn="ctr" rtl="0" eaLnBrk="0" fontAlgn="base" hangingPunct="0">
        <a:spcBef>
          <a:spcPct val="0"/>
        </a:spcBef>
        <a:spcAft>
          <a:spcPct val="0"/>
        </a:spcAft>
        <a:defRPr sz="4400">
          <a:solidFill>
            <a:schemeClr val="tx1"/>
          </a:solidFill>
          <a:latin typeface="Arial" charset="0"/>
          <a:cs typeface="Arial" charset="0"/>
        </a:defRPr>
      </a:lvl4pPr>
      <a:lvl5pPr algn="ctr" rtl="0" eaLnBrk="0" fontAlgn="base" hangingPunct="0">
        <a:spcBef>
          <a:spcPct val="0"/>
        </a:spcBef>
        <a:spcAft>
          <a:spcPct val="0"/>
        </a:spcAft>
        <a:defRPr sz="44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Arial" charset="0"/>
          <a:cs typeface="Arial" charset="0"/>
        </a:defRPr>
      </a:lvl6pPr>
      <a:lvl7pPr marL="914400" algn="ctr" rtl="0" fontAlgn="base">
        <a:spcBef>
          <a:spcPct val="0"/>
        </a:spcBef>
        <a:spcAft>
          <a:spcPct val="0"/>
        </a:spcAft>
        <a:defRPr sz="4400">
          <a:solidFill>
            <a:schemeClr val="tx1"/>
          </a:solidFill>
          <a:latin typeface="Arial" charset="0"/>
          <a:cs typeface="Arial" charset="0"/>
        </a:defRPr>
      </a:lvl7pPr>
      <a:lvl8pPr marL="1371600" algn="ctr" rtl="0" fontAlgn="base">
        <a:spcBef>
          <a:spcPct val="0"/>
        </a:spcBef>
        <a:spcAft>
          <a:spcPct val="0"/>
        </a:spcAft>
        <a:defRPr sz="4400">
          <a:solidFill>
            <a:schemeClr val="tx1"/>
          </a:solidFill>
          <a:latin typeface="Arial" charset="0"/>
          <a:cs typeface="Arial" charset="0"/>
        </a:defRPr>
      </a:lvl8pPr>
      <a:lvl9pPr marL="1828800" algn="ctr"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7" descr="spaceball"/>
          <p:cNvPicPr>
            <a:picLocks noChangeAspect="1" noChangeArrowheads="1"/>
          </p:cNvPicPr>
          <p:nvPr/>
        </p:nvPicPr>
        <p:blipFill>
          <a:blip r:embed="rId3"/>
          <a:srcRect/>
          <a:stretch>
            <a:fillRect/>
          </a:stretch>
        </p:blipFill>
        <p:spPr bwMode="auto">
          <a:xfrm>
            <a:off x="2190750" y="1843088"/>
            <a:ext cx="4762500" cy="3171825"/>
          </a:xfrm>
          <a:prstGeom prst="rect">
            <a:avLst/>
          </a:prstGeom>
          <a:noFill/>
          <a:ln w="9525">
            <a:noFill/>
            <a:miter lim="800000"/>
            <a:headEnd/>
            <a:tailEnd/>
          </a:ln>
        </p:spPr>
      </p:pic>
      <p:pic>
        <p:nvPicPr>
          <p:cNvPr id="3075" name="Picture 2" descr="ctclogo"/>
          <p:cNvPicPr>
            <a:picLocks noChangeAspect="1" noChangeArrowheads="1"/>
          </p:cNvPicPr>
          <p:nvPr/>
        </p:nvPicPr>
        <p:blipFill>
          <a:blip r:embed="rId4" cstate="print"/>
          <a:srcRect/>
          <a:stretch>
            <a:fillRect/>
          </a:stretch>
        </p:blipFill>
        <p:spPr bwMode="auto">
          <a:xfrm>
            <a:off x="2362200" y="1752600"/>
            <a:ext cx="4343400" cy="3948113"/>
          </a:xfrm>
          <a:prstGeom prst="rect">
            <a:avLst/>
          </a:prstGeom>
          <a:noFill/>
          <a:ln w="9525">
            <a:noFill/>
            <a:miter lim="800000"/>
            <a:headEnd/>
            <a:tailEnd/>
          </a:ln>
        </p:spPr>
      </p:pic>
      <p:sp>
        <p:nvSpPr>
          <p:cNvPr id="3076" name="Rectangle 4"/>
          <p:cNvSpPr>
            <a:spLocks noChangeArrowheads="1"/>
          </p:cNvSpPr>
          <p:nvPr/>
        </p:nvSpPr>
        <p:spPr bwMode="auto">
          <a:xfrm>
            <a:off x="685800" y="228600"/>
            <a:ext cx="7772400" cy="1470025"/>
          </a:xfrm>
          <a:prstGeom prst="rect">
            <a:avLst/>
          </a:prstGeom>
          <a:noFill/>
          <a:ln w="9525">
            <a:noFill/>
            <a:miter lim="800000"/>
            <a:headEnd/>
            <a:tailEnd/>
          </a:ln>
        </p:spPr>
        <p:txBody>
          <a:bodyPr anchor="ctr"/>
          <a:lstStyle/>
          <a:p>
            <a:pPr algn="ctr"/>
            <a:r>
              <a:rPr lang="en-US" sz="4400" dirty="0">
                <a:latin typeface="Arial" charset="0"/>
                <a:cs typeface="Arial" charset="0"/>
              </a:rPr>
              <a:t>Security+</a:t>
            </a:r>
          </a:p>
          <a:p>
            <a:pPr algn="ctr"/>
            <a:r>
              <a:rPr lang="en-US" sz="4400" dirty="0">
                <a:latin typeface="Arial" charset="0"/>
                <a:cs typeface="Arial" charset="0"/>
              </a:rPr>
              <a:t>Exam SY0-601</a:t>
            </a:r>
          </a:p>
        </p:txBody>
      </p:sp>
      <p:sp>
        <p:nvSpPr>
          <p:cNvPr id="3077" name="Rectangle 3"/>
          <p:cNvSpPr>
            <a:spLocks noChangeArrowheads="1"/>
          </p:cNvSpPr>
          <p:nvPr/>
        </p:nvSpPr>
        <p:spPr bwMode="auto">
          <a:xfrm>
            <a:off x="685800" y="5845176"/>
            <a:ext cx="7772400" cy="476250"/>
          </a:xfrm>
          <a:prstGeom prst="rect">
            <a:avLst/>
          </a:prstGeom>
          <a:noFill/>
          <a:ln w="9525">
            <a:noFill/>
            <a:miter lim="800000"/>
            <a:headEnd/>
            <a:tailEnd/>
          </a:ln>
        </p:spPr>
        <p:txBody>
          <a:bodyPr/>
          <a:lstStyle/>
          <a:p>
            <a:pPr algn="ctr"/>
            <a:r>
              <a:rPr lang="en-US" sz="2800" dirty="0">
                <a:latin typeface="Arial" charset="0"/>
                <a:cs typeface="Arial" charset="0"/>
              </a:rPr>
              <a:t>Chapter 35 </a:t>
            </a:r>
          </a:p>
          <a:p>
            <a:pPr algn="ctr"/>
            <a:r>
              <a:rPr lang="en-US" sz="2800" dirty="0">
                <a:latin typeface="Arial" charset="0"/>
                <a:cs typeface="Arial" charset="0"/>
              </a:rPr>
              <a:t>Privacy</a:t>
            </a:r>
          </a:p>
        </p:txBody>
      </p:sp>
      <p:sp>
        <p:nvSpPr>
          <p:cNvPr id="6" name="Slide Number Placeholder 5"/>
          <p:cNvSpPr>
            <a:spLocks noGrp="1"/>
          </p:cNvSpPr>
          <p:nvPr>
            <p:ph type="sldNum" sz="quarter" idx="12"/>
          </p:nvPr>
        </p:nvSpPr>
        <p:spPr/>
        <p:txBody>
          <a:bodyPr/>
          <a:lstStyle/>
          <a:p>
            <a:pPr>
              <a:defRPr/>
            </a:pPr>
            <a:fld id="{BE48C441-459F-4A1E-B644-1C4D10F65152}" type="slidenum">
              <a:rPr lang="en-US" smtClean="0"/>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Public Notifications and Disclosures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Many laws and regulations covering information breaches require public disclosure of computer security breaches in which unencrypted confidential information of any resident may have been compromised. </a:t>
            </a:r>
          </a:p>
          <a:p>
            <a:endParaRPr lang="en-US" dirty="0"/>
          </a:p>
          <a:p>
            <a:r>
              <a:rPr lang="en-US" dirty="0"/>
              <a:t>These laws apply to any person or entity that does business in the regulated jurisdiction, even if located out of state, and that owns or licenses computerized data that includes personal information. </a:t>
            </a:r>
          </a:p>
          <a:p>
            <a:endParaRPr lang="en-US" dirty="0"/>
          </a:p>
          <a:p>
            <a:r>
              <a:rPr lang="en-US" dirty="0"/>
              <a:t>While there are no universal laws or regulations in this area, most have some form of public disclosure requirement.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10</a:t>
            </a:fld>
            <a:endParaRPr lang="en-US" dirty="0"/>
          </a:p>
        </p:txBody>
      </p:sp>
    </p:spTree>
    <p:extLst>
      <p:ext uri="{BB962C8B-B14F-4D97-AF65-F5344CB8AC3E}">
        <p14:creationId xmlns:p14="http://schemas.microsoft.com/office/powerpoint/2010/main" val="3203834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Data Types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10000"/>
          </a:bodyPr>
          <a:lstStyle/>
          <a:p>
            <a:r>
              <a:rPr lang="en-US" dirty="0"/>
              <a:t>Data exists in many forms and is stored in systems that are used as part of business processes. </a:t>
            </a:r>
          </a:p>
          <a:p>
            <a:endParaRPr lang="en-US" dirty="0"/>
          </a:p>
          <a:p>
            <a:r>
              <a:rPr lang="en-US" dirty="0"/>
              <a:t>Data management is a complex set of tasks that serve the purpose of protecting the data from a wide range of risks, including loss.</a:t>
            </a:r>
          </a:p>
          <a:p>
            <a:endParaRPr lang="en-US" dirty="0"/>
          </a:p>
          <a:p>
            <a:r>
              <a:rPr lang="en-US" dirty="0"/>
              <a:t>Managing the large diversity of data types, elements, and their own particular needs from a security perspective is easier to perform if data is grouped into a series of </a:t>
            </a:r>
            <a:r>
              <a:rPr lang="en-US" b="1" i="1" dirty="0"/>
              <a:t>data types</a:t>
            </a:r>
            <a:r>
              <a:rPr lang="en-US" dirty="0"/>
              <a: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11</a:t>
            </a:fld>
            <a:endParaRPr lang="en-US" dirty="0"/>
          </a:p>
        </p:txBody>
      </p:sp>
    </p:spTree>
    <p:extLst>
      <p:ext uri="{BB962C8B-B14F-4D97-AF65-F5344CB8AC3E}">
        <p14:creationId xmlns:p14="http://schemas.microsoft.com/office/powerpoint/2010/main" val="3142779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Classifications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Effective </a:t>
            </a:r>
            <a:r>
              <a:rPr lang="en-US" i="1" dirty="0"/>
              <a:t>data classification </a:t>
            </a:r>
            <a:r>
              <a:rPr lang="en-US" dirty="0"/>
              <a:t>programs include measures to ensure data sensitivity labeling and handling so that personnel know whether data is sensitive and understand the levels of protection required. </a:t>
            </a:r>
          </a:p>
          <a:p>
            <a:endParaRPr lang="en-US" dirty="0"/>
          </a:p>
          <a:p>
            <a:r>
              <a:rPr lang="en-US" dirty="0"/>
              <a:t>When the data is inside an information-processing system, the protections should be designed into the system.</a:t>
            </a:r>
          </a:p>
          <a:p>
            <a:endParaRPr lang="en-US" dirty="0"/>
          </a:p>
          <a:p>
            <a:r>
              <a:rPr lang="en-US" dirty="0"/>
              <a:t>Training to ensure that labeling occurs and that it is used and followed is important for users whose roles can be impacted by this material.</a:t>
            </a:r>
          </a:p>
          <a:p>
            <a:endParaRPr lang="en-US" dirty="0"/>
          </a:p>
          <a:p>
            <a:r>
              <a:rPr lang="en-US" dirty="0"/>
              <a:t>A key component of IT security is the protection of the information processed and stored on the computer systems and network.</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12</a:t>
            </a:fld>
            <a:endParaRPr lang="en-US" dirty="0"/>
          </a:p>
        </p:txBody>
      </p:sp>
    </p:spTree>
    <p:extLst>
      <p:ext uri="{BB962C8B-B14F-4D97-AF65-F5344CB8AC3E}">
        <p14:creationId xmlns:p14="http://schemas.microsoft.com/office/powerpoint/2010/main" val="2185818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Classifications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4419600" cy="4830762"/>
          </a:xfrm>
        </p:spPr>
        <p:txBody>
          <a:bodyPr>
            <a:normAutofit/>
          </a:bodyPr>
          <a:lstStyle/>
          <a:p>
            <a:r>
              <a:rPr lang="en-US" u="sng" dirty="0"/>
              <a:t>Military</a:t>
            </a:r>
            <a:r>
              <a:rPr lang="en-US" dirty="0"/>
              <a:t>:</a:t>
            </a:r>
          </a:p>
          <a:p>
            <a:pPr lvl="1"/>
            <a:r>
              <a:rPr lang="en-US" dirty="0"/>
              <a:t>Top Secret</a:t>
            </a:r>
          </a:p>
          <a:p>
            <a:pPr lvl="1"/>
            <a:r>
              <a:rPr lang="en-US" dirty="0"/>
              <a:t>Secret</a:t>
            </a:r>
          </a:p>
          <a:p>
            <a:pPr lvl="1"/>
            <a:r>
              <a:rPr lang="en-US" dirty="0"/>
              <a:t>Confidential</a:t>
            </a:r>
          </a:p>
          <a:p>
            <a:pPr lvl="1"/>
            <a:r>
              <a:rPr lang="en-US" dirty="0"/>
              <a:t>Unclassified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13</a:t>
            </a:fld>
            <a:endParaRPr lang="en-US" dirty="0"/>
          </a:p>
        </p:txBody>
      </p:sp>
      <p:sp>
        <p:nvSpPr>
          <p:cNvPr id="6" name="Rectangle 3">
            <a:extLst>
              <a:ext uri="{FF2B5EF4-FFF2-40B4-BE49-F238E27FC236}">
                <a16:creationId xmlns:a16="http://schemas.microsoft.com/office/drawing/2014/main" id="{F6718DE3-0EBD-436B-94E3-E122626F885E}"/>
              </a:ext>
            </a:extLst>
          </p:cNvPr>
          <p:cNvSpPr txBox="1">
            <a:spLocks noChangeArrowheads="1"/>
          </p:cNvSpPr>
          <p:nvPr/>
        </p:nvSpPr>
        <p:spPr bwMode="auto">
          <a:xfrm>
            <a:off x="4221892" y="1752600"/>
            <a:ext cx="4419600" cy="48307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u="sng" dirty="0"/>
              <a:t>Business</a:t>
            </a:r>
            <a:r>
              <a:rPr lang="en-US" dirty="0"/>
              <a:t>:</a:t>
            </a:r>
          </a:p>
          <a:p>
            <a:pPr lvl="1"/>
            <a:r>
              <a:rPr lang="en-US" dirty="0"/>
              <a:t>Confidential</a:t>
            </a:r>
          </a:p>
          <a:p>
            <a:pPr lvl="1"/>
            <a:r>
              <a:rPr lang="en-US" dirty="0"/>
              <a:t>Private</a:t>
            </a:r>
          </a:p>
          <a:p>
            <a:pPr lvl="1"/>
            <a:r>
              <a:rPr lang="en-US" dirty="0"/>
              <a:t>Public</a:t>
            </a:r>
          </a:p>
          <a:p>
            <a:pPr lvl="1"/>
            <a:r>
              <a:rPr lang="en-US" dirty="0"/>
              <a:t>Proprietary</a:t>
            </a:r>
          </a:p>
          <a:p>
            <a:pPr lvl="1"/>
            <a:r>
              <a:rPr lang="en-US" dirty="0"/>
              <a:t>PII</a:t>
            </a:r>
          </a:p>
          <a:p>
            <a:pPr lvl="1"/>
            <a:r>
              <a:rPr lang="en-US" dirty="0"/>
              <a:t>PHI</a:t>
            </a:r>
          </a:p>
        </p:txBody>
      </p:sp>
    </p:spTree>
    <p:extLst>
      <p:ext uri="{BB962C8B-B14F-4D97-AF65-F5344CB8AC3E}">
        <p14:creationId xmlns:p14="http://schemas.microsoft.com/office/powerpoint/2010/main" val="3773112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Classifications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10000"/>
          </a:bodyPr>
          <a:lstStyle/>
          <a:p>
            <a:r>
              <a:rPr lang="en-US" b="1" i="1" dirty="0"/>
              <a:t>Public</a:t>
            </a:r>
            <a:r>
              <a:rPr lang="en-US" dirty="0"/>
              <a:t> data is data that can be seen by the public and has no needed protections with respect to confidentiality. </a:t>
            </a:r>
          </a:p>
          <a:p>
            <a:endParaRPr lang="en-US" dirty="0"/>
          </a:p>
          <a:p>
            <a:r>
              <a:rPr lang="en-US" dirty="0"/>
              <a:t>It is important to protect the integrity of public data, lest one communicate incorrect data as being true. </a:t>
            </a:r>
          </a:p>
          <a:p>
            <a:endParaRPr lang="en-US" dirty="0"/>
          </a:p>
          <a:p>
            <a:r>
              <a:rPr lang="en-US" dirty="0"/>
              <a:t>Public-facing web pages, press releases, corporate statements—these are examples of public data that still needs protection, but specifically with respect to integrity.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14</a:t>
            </a:fld>
            <a:endParaRPr lang="en-US" dirty="0"/>
          </a:p>
        </p:txBody>
      </p:sp>
    </p:spTree>
    <p:extLst>
      <p:ext uri="{BB962C8B-B14F-4D97-AF65-F5344CB8AC3E}">
        <p14:creationId xmlns:p14="http://schemas.microsoft.com/office/powerpoint/2010/main" val="1065018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Classifications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Data is labeled </a:t>
            </a:r>
            <a:r>
              <a:rPr lang="en-US" b="1" i="1" dirty="0"/>
              <a:t>private</a:t>
            </a:r>
            <a:r>
              <a:rPr lang="en-US" dirty="0"/>
              <a:t> if its disclosure to an unauthorized party would potentially cause harm or disruption to the organization. </a:t>
            </a:r>
          </a:p>
          <a:p>
            <a:endParaRPr lang="en-US" dirty="0"/>
          </a:p>
          <a:p>
            <a:r>
              <a:rPr lang="en-US" dirty="0"/>
              <a:t>Passwords could be considered private. </a:t>
            </a:r>
          </a:p>
          <a:p>
            <a:endParaRPr lang="en-US" dirty="0"/>
          </a:p>
          <a:p>
            <a:r>
              <a:rPr lang="en-US" dirty="0"/>
              <a:t>The term private data is usually associated with personal data belonging to a person and less often with corporate entities. </a:t>
            </a:r>
          </a:p>
          <a:p>
            <a:endParaRPr lang="en-US" dirty="0"/>
          </a:p>
          <a:p>
            <a:r>
              <a:rPr lang="en-US" dirty="0"/>
              <a:t>The level of damage typically associated with private data is lower than confidential but still significant to the organization.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15</a:t>
            </a:fld>
            <a:endParaRPr lang="en-US" dirty="0"/>
          </a:p>
        </p:txBody>
      </p:sp>
    </p:spTree>
    <p:extLst>
      <p:ext uri="{BB962C8B-B14F-4D97-AF65-F5344CB8AC3E}">
        <p14:creationId xmlns:p14="http://schemas.microsoft.com/office/powerpoint/2010/main" val="792862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Classifications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b="1" i="1" dirty="0"/>
              <a:t>Sensitive</a:t>
            </a:r>
            <a:r>
              <a:rPr lang="en-US" dirty="0"/>
              <a:t> data is a generalized term that typically represents data classified as restricted from general or public release. </a:t>
            </a:r>
          </a:p>
          <a:p>
            <a:endParaRPr lang="en-US" dirty="0"/>
          </a:p>
          <a:p>
            <a:r>
              <a:rPr lang="en-US" dirty="0"/>
              <a:t>This term is often used interchangeably with confidential data.</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16</a:t>
            </a:fld>
            <a:endParaRPr lang="en-US" dirty="0"/>
          </a:p>
        </p:txBody>
      </p:sp>
    </p:spTree>
    <p:extLst>
      <p:ext uri="{BB962C8B-B14F-4D97-AF65-F5344CB8AC3E}">
        <p14:creationId xmlns:p14="http://schemas.microsoft.com/office/powerpoint/2010/main" val="1106187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Classifications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92500"/>
          </a:bodyPr>
          <a:lstStyle/>
          <a:p>
            <a:r>
              <a:rPr lang="en-US" dirty="0"/>
              <a:t>Data is labeled </a:t>
            </a:r>
            <a:r>
              <a:rPr lang="en-US" b="1" i="1" dirty="0"/>
              <a:t>confidential</a:t>
            </a:r>
            <a:r>
              <a:rPr lang="en-US" dirty="0"/>
              <a:t> if its disclosure to an unauthorized party would potentially cause serious harm to the organization. This data should be defined by policy, and that policy should include details regarding who has the authority to release the data. Common examples of confidential data include pricing and cost data, customer data, internal business plans, and so on, as the release of these could result in significant loss to the firm.</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17</a:t>
            </a:fld>
            <a:endParaRPr lang="en-US" dirty="0"/>
          </a:p>
        </p:txBody>
      </p:sp>
    </p:spTree>
    <p:extLst>
      <p:ext uri="{BB962C8B-B14F-4D97-AF65-F5344CB8AC3E}">
        <p14:creationId xmlns:p14="http://schemas.microsoft.com/office/powerpoint/2010/main" val="4181060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Classifications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Data is labeled </a:t>
            </a:r>
            <a:r>
              <a:rPr lang="en-US" b="1" i="1" dirty="0"/>
              <a:t>critical</a:t>
            </a:r>
            <a:r>
              <a:rPr lang="en-US" dirty="0"/>
              <a:t> if its disclosure to an unauthorized party would potentially cause extreme harm to the organization. </a:t>
            </a:r>
          </a:p>
          <a:p>
            <a:endParaRPr lang="en-US" dirty="0"/>
          </a:p>
          <a:p>
            <a:r>
              <a:rPr lang="en-US" dirty="0"/>
              <a:t>This data should be defined by policy, and that policy should include details regarding who has the authority to release the data. </a:t>
            </a:r>
          </a:p>
          <a:p>
            <a:endParaRPr lang="en-US" dirty="0"/>
          </a:p>
          <a:p>
            <a:r>
              <a:rPr lang="en-US" dirty="0"/>
              <a:t>Common examples of critical data include trade secrets, proprietary software code, and new product designs, as the release of these could result in significant loss to the firm. </a:t>
            </a:r>
          </a:p>
          <a:p>
            <a:endParaRPr lang="en-US" dirty="0"/>
          </a:p>
          <a:p>
            <a:r>
              <a:rPr lang="en-US" dirty="0"/>
              <a:t>The level of damage from a critical data release would be extreme, material to the business, and could result in the highest levels of loss.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18</a:t>
            </a:fld>
            <a:endParaRPr lang="en-US" dirty="0"/>
          </a:p>
        </p:txBody>
      </p:sp>
    </p:spTree>
    <p:extLst>
      <p:ext uri="{BB962C8B-B14F-4D97-AF65-F5344CB8AC3E}">
        <p14:creationId xmlns:p14="http://schemas.microsoft.com/office/powerpoint/2010/main" val="40407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Classifications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20000"/>
          </a:bodyPr>
          <a:lstStyle/>
          <a:p>
            <a:r>
              <a:rPr lang="en-US" b="1" i="1" dirty="0"/>
              <a:t>Proprietary</a:t>
            </a:r>
            <a:r>
              <a:rPr lang="en-US" dirty="0"/>
              <a:t> data is data that is restricted to a company because of potential competitive use. </a:t>
            </a:r>
          </a:p>
          <a:p>
            <a:endParaRPr lang="en-US" dirty="0"/>
          </a:p>
          <a:p>
            <a:r>
              <a:rPr lang="en-US" dirty="0"/>
              <a:t>If a company has data that could be used by a competitor for any particular reason (say, internal costs and pricing data), then it needs to be labeled and handled in a manner to protect it from release to competitors. </a:t>
            </a:r>
          </a:p>
          <a:p>
            <a:endParaRPr lang="en-US" dirty="0"/>
          </a:p>
          <a:p>
            <a:r>
              <a:rPr lang="en-US" dirty="0"/>
              <a:t>Proprietary data may be shared with a third party that is not a competitor, but in labeling the data “proprietary,” you alert the party you have shared the data with that it is not to be shared further.</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19</a:t>
            </a:fld>
            <a:endParaRPr lang="en-US" dirty="0"/>
          </a:p>
        </p:txBody>
      </p:sp>
    </p:spTree>
    <p:extLst>
      <p:ext uri="{BB962C8B-B14F-4D97-AF65-F5344CB8AC3E}">
        <p14:creationId xmlns:p14="http://schemas.microsoft.com/office/powerpoint/2010/main" val="205824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010400" cy="1143000"/>
          </a:xfrm>
          <a:noFill/>
        </p:spPr>
        <p:txBody>
          <a:bodyPr>
            <a:noAutofit/>
          </a:bodyPr>
          <a:lstStyle/>
          <a:p>
            <a:pPr eaLnBrk="1" hangingPunct="1"/>
            <a:r>
              <a:rPr lang="en-US" sz="3600" b="1" dirty="0"/>
              <a:t>Chapter 35 (Domain 5.5)</a:t>
            </a:r>
            <a:br>
              <a:rPr lang="en-US" sz="3600" b="1" dirty="0"/>
            </a:br>
            <a:r>
              <a:rPr lang="en-US" sz="3600" b="1" dirty="0"/>
              <a:t>Learning Objectives</a:t>
            </a:r>
            <a:endParaRPr lang="en-US" sz="3600" dirty="0">
              <a:latin typeface="Arial" charset="0"/>
              <a:cs typeface="Arial" charset="0"/>
            </a:endParaRPr>
          </a:p>
        </p:txBody>
      </p:sp>
      <p:sp>
        <p:nvSpPr>
          <p:cNvPr id="4" name="Rectangle 3"/>
          <p:cNvSpPr>
            <a:spLocks noGrp="1" noChangeArrowheads="1"/>
          </p:cNvSpPr>
          <p:nvPr>
            <p:ph idx="1"/>
          </p:nvPr>
        </p:nvSpPr>
        <p:spPr>
          <a:xfrm>
            <a:off x="114300" y="1676400"/>
            <a:ext cx="8915400" cy="762000"/>
          </a:xfrm>
        </p:spPr>
        <p:txBody>
          <a:bodyPr>
            <a:normAutofit lnSpcReduction="10000"/>
          </a:bodyPr>
          <a:lstStyle/>
          <a:p>
            <a:r>
              <a:rPr lang="en-US" sz="2400" dirty="0"/>
              <a:t>Explain privacy and sensitive data concepts in relation to security.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a:t>
            </a:fld>
            <a:endParaRPr lang="en-US" dirty="0"/>
          </a:p>
        </p:txBody>
      </p:sp>
      <p:sp>
        <p:nvSpPr>
          <p:cNvPr id="2" name="Content Placeholder 5">
            <a:extLst>
              <a:ext uri="{FF2B5EF4-FFF2-40B4-BE49-F238E27FC236}">
                <a16:creationId xmlns:a16="http://schemas.microsoft.com/office/drawing/2014/main" id="{F2B6B105-8735-76D8-75FB-36C5DBE1E02B}"/>
              </a:ext>
            </a:extLst>
          </p:cNvPr>
          <p:cNvSpPr txBox="1">
            <a:spLocks/>
          </p:cNvSpPr>
          <p:nvPr/>
        </p:nvSpPr>
        <p:spPr bwMode="auto">
          <a:xfrm>
            <a:off x="685800" y="2332037"/>
            <a:ext cx="4038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100" b="1" dirty="0"/>
              <a:t>Organizational consequences of privacy and data breaches</a:t>
            </a:r>
          </a:p>
          <a:p>
            <a:pPr lvl="1"/>
            <a:r>
              <a:rPr lang="en-US" sz="1100" dirty="0"/>
              <a:t>Reputation damage</a:t>
            </a:r>
          </a:p>
          <a:p>
            <a:pPr lvl="1"/>
            <a:r>
              <a:rPr lang="en-US" sz="1100" dirty="0"/>
              <a:t>Identity theft</a:t>
            </a:r>
          </a:p>
          <a:p>
            <a:pPr lvl="1"/>
            <a:r>
              <a:rPr lang="en-US" sz="1100" dirty="0"/>
              <a:t>Fines</a:t>
            </a:r>
          </a:p>
          <a:p>
            <a:pPr lvl="1"/>
            <a:r>
              <a:rPr lang="en-US" sz="1100" dirty="0"/>
              <a:t>IP theft</a:t>
            </a:r>
          </a:p>
          <a:p>
            <a:r>
              <a:rPr lang="en-US" sz="1100" b="1" dirty="0"/>
              <a:t>Notifications of breaches</a:t>
            </a:r>
          </a:p>
          <a:p>
            <a:pPr lvl="1"/>
            <a:r>
              <a:rPr lang="en-US" sz="1100" dirty="0"/>
              <a:t>Escalation</a:t>
            </a:r>
          </a:p>
          <a:p>
            <a:pPr lvl="1"/>
            <a:r>
              <a:rPr lang="en-US" sz="1100" dirty="0"/>
              <a:t>Public notifications and disclosures</a:t>
            </a:r>
          </a:p>
          <a:p>
            <a:r>
              <a:rPr lang="en-US" sz="1100" b="1" dirty="0"/>
              <a:t>Data types</a:t>
            </a:r>
          </a:p>
          <a:p>
            <a:pPr lvl="1"/>
            <a:r>
              <a:rPr lang="en-US" sz="1100" dirty="0"/>
              <a:t>Classifications</a:t>
            </a:r>
          </a:p>
          <a:p>
            <a:pPr lvl="1"/>
            <a:r>
              <a:rPr lang="en-US" sz="1100" dirty="0"/>
              <a:t>Public</a:t>
            </a:r>
          </a:p>
          <a:p>
            <a:pPr lvl="1"/>
            <a:r>
              <a:rPr lang="en-US" sz="1100" dirty="0"/>
              <a:t>Private</a:t>
            </a:r>
          </a:p>
          <a:p>
            <a:pPr lvl="1"/>
            <a:r>
              <a:rPr lang="en-US" sz="1100" dirty="0"/>
              <a:t>Sensitive</a:t>
            </a:r>
          </a:p>
          <a:p>
            <a:pPr lvl="1"/>
            <a:r>
              <a:rPr lang="en-US" sz="1100" dirty="0"/>
              <a:t>Confidential</a:t>
            </a:r>
          </a:p>
          <a:p>
            <a:pPr lvl="1"/>
            <a:r>
              <a:rPr lang="en-US" sz="1100" dirty="0"/>
              <a:t>Critical</a:t>
            </a:r>
          </a:p>
          <a:p>
            <a:pPr lvl="1"/>
            <a:r>
              <a:rPr lang="en-US" sz="1100" dirty="0"/>
              <a:t>Proprietary</a:t>
            </a:r>
          </a:p>
          <a:p>
            <a:pPr lvl="1"/>
            <a:r>
              <a:rPr lang="en-US" sz="1100" dirty="0"/>
              <a:t>Personally identifiable information (PII)</a:t>
            </a:r>
          </a:p>
          <a:p>
            <a:pPr lvl="1"/>
            <a:r>
              <a:rPr lang="en-US" sz="1100" dirty="0"/>
              <a:t>Health information</a:t>
            </a:r>
          </a:p>
          <a:p>
            <a:pPr lvl="1"/>
            <a:r>
              <a:rPr lang="en-US" sz="1100" dirty="0"/>
              <a:t>Financial information</a:t>
            </a:r>
          </a:p>
          <a:p>
            <a:pPr lvl="1"/>
            <a:r>
              <a:rPr lang="en-US" sz="1100" dirty="0"/>
              <a:t>Government data</a:t>
            </a:r>
          </a:p>
          <a:p>
            <a:pPr lvl="1"/>
            <a:r>
              <a:rPr lang="en-US" sz="1100" dirty="0"/>
              <a:t>Customer data</a:t>
            </a:r>
          </a:p>
        </p:txBody>
      </p:sp>
      <p:sp>
        <p:nvSpPr>
          <p:cNvPr id="3" name="Content Placeholder 6">
            <a:extLst>
              <a:ext uri="{FF2B5EF4-FFF2-40B4-BE49-F238E27FC236}">
                <a16:creationId xmlns:a16="http://schemas.microsoft.com/office/drawing/2014/main" id="{C3162BED-66A6-D107-3B16-96D24A0E14F4}"/>
              </a:ext>
            </a:extLst>
          </p:cNvPr>
          <p:cNvSpPr txBox="1">
            <a:spLocks/>
          </p:cNvSpPr>
          <p:nvPr/>
        </p:nvSpPr>
        <p:spPr>
          <a:xfrm>
            <a:off x="4821174" y="2332036"/>
            <a:ext cx="4038600" cy="4525963"/>
          </a:xfrm>
          <a:prstGeom prst="rect">
            <a:avLst/>
          </a:prstGeom>
        </p:spPr>
        <p:txBody>
          <a:bodyPr>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b="1" dirty="0">
                <a:latin typeface="Arial" panose="020B0604020202020204" pitchFamily="34" charset="0"/>
                <a:cs typeface="Arial" panose="020B0604020202020204" pitchFamily="34" charset="0"/>
              </a:rPr>
              <a:t>Privacy enhancing technologies</a:t>
            </a:r>
          </a:p>
          <a:p>
            <a:pPr lvl="1"/>
            <a:r>
              <a:rPr lang="en-US" sz="1200" dirty="0">
                <a:latin typeface="Arial" panose="020B0604020202020204" pitchFamily="34" charset="0"/>
                <a:cs typeface="Arial" panose="020B0604020202020204" pitchFamily="34" charset="0"/>
              </a:rPr>
              <a:t>Data mining</a:t>
            </a:r>
          </a:p>
          <a:p>
            <a:pPr lvl="1"/>
            <a:r>
              <a:rPr lang="en-US" sz="1200" dirty="0">
                <a:latin typeface="Arial" panose="020B0604020202020204" pitchFamily="34" charset="0"/>
                <a:cs typeface="Arial" panose="020B0604020202020204" pitchFamily="34" charset="0"/>
              </a:rPr>
              <a:t>Data masking tokenization</a:t>
            </a:r>
          </a:p>
          <a:p>
            <a:pPr lvl="1"/>
            <a:r>
              <a:rPr lang="en-US" sz="1200" dirty="0">
                <a:latin typeface="Arial" panose="020B0604020202020204" pitchFamily="34" charset="0"/>
                <a:cs typeface="Arial" panose="020B0604020202020204" pitchFamily="34" charset="0"/>
              </a:rPr>
              <a:t>Anonymization</a:t>
            </a:r>
          </a:p>
          <a:p>
            <a:pPr lvl="1"/>
            <a:r>
              <a:rPr lang="en-US" sz="1200" dirty="0">
                <a:latin typeface="Arial" panose="020B0604020202020204" pitchFamily="34" charset="0"/>
                <a:cs typeface="Arial" panose="020B0604020202020204" pitchFamily="34" charset="0"/>
              </a:rPr>
              <a:t>Pseudo-anonymization</a:t>
            </a:r>
          </a:p>
          <a:p>
            <a:r>
              <a:rPr lang="en-US" sz="1200" b="1" dirty="0">
                <a:latin typeface="Arial" panose="020B0604020202020204" pitchFamily="34" charset="0"/>
                <a:cs typeface="Arial" panose="020B0604020202020204" pitchFamily="34" charset="0"/>
              </a:rPr>
              <a:t>Roles and responsibilities</a:t>
            </a:r>
          </a:p>
          <a:p>
            <a:pPr lvl="1"/>
            <a:r>
              <a:rPr lang="en-US" sz="1200" dirty="0">
                <a:latin typeface="Arial" panose="020B0604020202020204" pitchFamily="34" charset="0"/>
                <a:cs typeface="Arial" panose="020B0604020202020204" pitchFamily="34" charset="0"/>
              </a:rPr>
              <a:t>Data owners</a:t>
            </a:r>
          </a:p>
          <a:p>
            <a:pPr lvl="1"/>
            <a:r>
              <a:rPr lang="en-US" sz="1200" dirty="0">
                <a:latin typeface="Arial" panose="020B0604020202020204" pitchFamily="34" charset="0"/>
                <a:cs typeface="Arial" panose="020B0604020202020204" pitchFamily="34" charset="0"/>
              </a:rPr>
              <a:t>Data controller</a:t>
            </a:r>
          </a:p>
          <a:p>
            <a:pPr lvl="1"/>
            <a:r>
              <a:rPr lang="en-US" sz="1200" dirty="0">
                <a:latin typeface="Arial" panose="020B0604020202020204" pitchFamily="34" charset="0"/>
                <a:cs typeface="Arial" panose="020B0604020202020204" pitchFamily="34" charset="0"/>
              </a:rPr>
              <a:t>Data processor</a:t>
            </a:r>
          </a:p>
          <a:p>
            <a:pPr lvl="1"/>
            <a:r>
              <a:rPr lang="en-US" sz="1200" dirty="0">
                <a:latin typeface="Arial" panose="020B0604020202020204" pitchFamily="34" charset="0"/>
                <a:cs typeface="Arial" panose="020B0604020202020204" pitchFamily="34" charset="0"/>
              </a:rPr>
              <a:t>Data custodian/steward</a:t>
            </a:r>
          </a:p>
          <a:p>
            <a:pPr lvl="1"/>
            <a:r>
              <a:rPr lang="en-US" sz="1200" dirty="0">
                <a:latin typeface="Arial" panose="020B0604020202020204" pitchFamily="34" charset="0"/>
                <a:cs typeface="Arial" panose="020B0604020202020204" pitchFamily="34" charset="0"/>
              </a:rPr>
              <a:t>Data protection officer (DPO)</a:t>
            </a:r>
          </a:p>
          <a:p>
            <a:r>
              <a:rPr lang="en-US" sz="1200" b="1" dirty="0">
                <a:latin typeface="Arial" panose="020B0604020202020204" pitchFamily="34" charset="0"/>
                <a:cs typeface="Arial" panose="020B0604020202020204" pitchFamily="34" charset="0"/>
              </a:rPr>
              <a:t>Information life cycle</a:t>
            </a:r>
          </a:p>
          <a:p>
            <a:r>
              <a:rPr lang="en-US" sz="1200" b="1" dirty="0">
                <a:latin typeface="Arial" panose="020B0604020202020204" pitchFamily="34" charset="0"/>
                <a:cs typeface="Arial" panose="020B0604020202020204" pitchFamily="34" charset="0"/>
              </a:rPr>
              <a:t>Impact assessment</a:t>
            </a:r>
          </a:p>
          <a:p>
            <a:r>
              <a:rPr lang="en-US" sz="1200" b="1" dirty="0">
                <a:latin typeface="Arial" panose="020B0604020202020204" pitchFamily="34" charset="0"/>
                <a:cs typeface="Arial" panose="020B0604020202020204" pitchFamily="34" charset="0"/>
              </a:rPr>
              <a:t>Terms of agreement</a:t>
            </a:r>
          </a:p>
          <a:p>
            <a:r>
              <a:rPr lang="en-US" sz="1200" b="1" dirty="0">
                <a:latin typeface="Arial" panose="020B0604020202020204" pitchFamily="34" charset="0"/>
                <a:cs typeface="Arial" panose="020B0604020202020204" pitchFamily="34" charset="0"/>
              </a:rPr>
              <a:t>Privacy notice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Personally Identifiable Information (PII)</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A set of elements that can lead to the specific identity of a person is referred to as </a:t>
            </a:r>
            <a:r>
              <a:rPr lang="en-US" b="1" i="1" dirty="0"/>
              <a:t>personally identifiable information (PII).</a:t>
            </a:r>
          </a:p>
          <a:p>
            <a:endParaRPr lang="en-US" dirty="0"/>
          </a:p>
          <a:p>
            <a:r>
              <a:rPr lang="en-US" dirty="0"/>
              <a:t>By definition, PII can be used to identify a specific individual, even if an entire set is not disclosed.</a:t>
            </a:r>
          </a:p>
          <a:p>
            <a:endParaRPr lang="en-US" dirty="0"/>
          </a:p>
          <a:p>
            <a:r>
              <a:rPr lang="en-US" dirty="0"/>
              <a:t>When information is about a person, failure to protect it can have specific consequences.</a:t>
            </a:r>
          </a:p>
          <a:p>
            <a:endParaRPr lang="en-US" dirty="0"/>
          </a:p>
          <a:p>
            <a:r>
              <a:rPr lang="en-US" dirty="0"/>
              <a:t>When PII is no longer needed, it should be destroyed in accordance with the firm’s data destruction policy in a complete, nonreversible manner.</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20</a:t>
            </a:fld>
            <a:endParaRPr lang="en-US" dirty="0"/>
          </a:p>
        </p:txBody>
      </p:sp>
    </p:spTree>
    <p:extLst>
      <p:ext uri="{BB962C8B-B14F-4D97-AF65-F5344CB8AC3E}">
        <p14:creationId xmlns:p14="http://schemas.microsoft.com/office/powerpoint/2010/main" val="2337825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Health Information</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The </a:t>
            </a:r>
            <a:r>
              <a:rPr lang="en-US" b="1" i="1" dirty="0"/>
              <a:t>Health Insurance Portability and Accountability Act (HIPAA) </a:t>
            </a:r>
            <a:r>
              <a:rPr lang="en-US" dirty="0"/>
              <a:t>regulations define protected health information (PHI) as “any information, whether oral or recorded in any form or medium” that</a:t>
            </a:r>
          </a:p>
          <a:p>
            <a:pPr lvl="1"/>
            <a:r>
              <a:rPr lang="en-US" dirty="0"/>
              <a:t>“[i]s created or received by a health care provider, health plan, public health authority, employer, life insurer, school or university, or health care clearinghouse” and</a:t>
            </a:r>
          </a:p>
          <a:p>
            <a:pPr lvl="1"/>
            <a:r>
              <a:rPr lang="en-US" dirty="0"/>
              <a:t>“[r]elates to the past, present, or future physical or mental health or condition of an individual; the provision of health care to an individual; or the past, present, or future payment for the provision of health care to an individual.”</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21</a:t>
            </a:fld>
            <a:endParaRPr lang="en-US" dirty="0"/>
          </a:p>
        </p:txBody>
      </p:sp>
    </p:spTree>
    <p:extLst>
      <p:ext uri="{BB962C8B-B14F-4D97-AF65-F5344CB8AC3E}">
        <p14:creationId xmlns:p14="http://schemas.microsoft.com/office/powerpoint/2010/main" val="787702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Health Information</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10000"/>
          </a:bodyPr>
          <a:lstStyle/>
          <a:p>
            <a:r>
              <a:rPr lang="en-US" sz="2400" dirty="0"/>
              <a:t>HIPAA’s language is built upon the concepts of PHI and Notice of Privacy Practices (NPP). </a:t>
            </a:r>
          </a:p>
          <a:p>
            <a:endParaRPr lang="en-US" sz="2400" dirty="0"/>
          </a:p>
          <a:p>
            <a:r>
              <a:rPr lang="en-US" sz="2400" dirty="0"/>
              <a:t>HIPAA describes “covered entities,” including medical facilities, billing facilities, and insurance (third-party payer) facilities. </a:t>
            </a:r>
          </a:p>
          <a:p>
            <a:endParaRPr lang="en-US" sz="2400" dirty="0"/>
          </a:p>
          <a:p>
            <a:r>
              <a:rPr lang="en-US" sz="2400" dirty="0"/>
              <a:t>Patients are to have access to their PHI and should have an expectation of appropriate privacy and security associated with medical records. </a:t>
            </a:r>
          </a:p>
          <a:p>
            <a:endParaRPr lang="en-US" sz="2400" dirty="0"/>
          </a:p>
          <a:p>
            <a:r>
              <a:rPr lang="en-US" sz="2400" dirty="0"/>
              <a:t>HIPAA mandates a series of administrative, technical, and physical security safeguards for information, including elements such as staff training and awareness as well as specific levels of safeguards for PHI when in use, stored, or in transit between facilities.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22</a:t>
            </a:fld>
            <a:endParaRPr lang="en-US" dirty="0"/>
          </a:p>
        </p:txBody>
      </p:sp>
    </p:spTree>
    <p:extLst>
      <p:ext uri="{BB962C8B-B14F-4D97-AF65-F5344CB8AC3E}">
        <p14:creationId xmlns:p14="http://schemas.microsoft.com/office/powerpoint/2010/main" val="785054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Financial Information</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sz="2800" dirty="0"/>
              <a:t>Financial information is a major source of PII. </a:t>
            </a:r>
          </a:p>
          <a:p>
            <a:endParaRPr lang="en-US" sz="2800" dirty="0"/>
          </a:p>
          <a:p>
            <a:r>
              <a:rPr lang="en-US" sz="2800" dirty="0"/>
              <a:t>Items such as bank accounts, loans, and payment amounts can all be leveraged against knowledge-based authentication systems to achieve access to even more information, such as credit reports. </a:t>
            </a:r>
          </a:p>
          <a:p>
            <a:endParaRPr lang="en-US" sz="2800" dirty="0"/>
          </a:p>
          <a:p>
            <a:r>
              <a:rPr lang="en-US" sz="2800" dirty="0"/>
              <a:t>Financial information is one of the most sought-after types of PII because it is the easiest type of information to monetize.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23</a:t>
            </a:fld>
            <a:endParaRPr lang="en-US" dirty="0"/>
          </a:p>
        </p:txBody>
      </p:sp>
    </p:spTree>
    <p:extLst>
      <p:ext uri="{BB962C8B-B14F-4D97-AF65-F5344CB8AC3E}">
        <p14:creationId xmlns:p14="http://schemas.microsoft.com/office/powerpoint/2010/main" val="2855033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Government Data</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20000"/>
          </a:bodyPr>
          <a:lstStyle/>
          <a:p>
            <a:r>
              <a:rPr lang="en-US" dirty="0"/>
              <a:t>The U.S. government as well as governments worldwide collect information as part of their operations. </a:t>
            </a:r>
          </a:p>
          <a:p>
            <a:endParaRPr lang="en-US" dirty="0"/>
          </a:p>
          <a:p>
            <a:r>
              <a:rPr lang="en-US" dirty="0"/>
              <a:t>Government regulations concerning the collection, storage, and use of government data exist to assist the government agencies in the proper management of data during its lifecycle in government systems. </a:t>
            </a:r>
          </a:p>
          <a:p>
            <a:endParaRPr lang="en-US" dirty="0"/>
          </a:p>
          <a:p>
            <a:r>
              <a:rPr lang="en-US" dirty="0"/>
              <a:t>Government data can include PII about people, and this information needs protection in accordance with current rules and regulations.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24</a:t>
            </a:fld>
            <a:endParaRPr lang="en-US" dirty="0"/>
          </a:p>
        </p:txBody>
      </p:sp>
    </p:spTree>
    <p:extLst>
      <p:ext uri="{BB962C8B-B14F-4D97-AF65-F5344CB8AC3E}">
        <p14:creationId xmlns:p14="http://schemas.microsoft.com/office/powerpoint/2010/main" val="1276322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Customer Data</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i="1" dirty="0"/>
              <a:t>Customer data </a:t>
            </a:r>
            <a:r>
              <a:rPr lang="en-US" dirty="0"/>
              <a:t>is the primary source of PII in an enterprise’s systems. </a:t>
            </a:r>
          </a:p>
          <a:p>
            <a:endParaRPr lang="en-US" dirty="0"/>
          </a:p>
          <a:p>
            <a:r>
              <a:rPr lang="en-US" dirty="0"/>
              <a:t>This information was collected in response to a specific business need, and it requires appropriate levels of protection to prevent disclosure or release.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25</a:t>
            </a:fld>
            <a:endParaRPr lang="en-US" dirty="0"/>
          </a:p>
        </p:txBody>
      </p:sp>
    </p:spTree>
    <p:extLst>
      <p:ext uri="{BB962C8B-B14F-4D97-AF65-F5344CB8AC3E}">
        <p14:creationId xmlns:p14="http://schemas.microsoft.com/office/powerpoint/2010/main" val="1877706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Privacy-Enhancing </a:t>
            </a:r>
            <a:br>
              <a:rPr lang="en-US" sz="4000" b="1" dirty="0"/>
            </a:br>
            <a:r>
              <a:rPr lang="en-US" sz="4000" b="1" dirty="0"/>
              <a:t>Technologies</a:t>
            </a:r>
          </a:p>
        </p:txBody>
      </p:sp>
      <p:sp>
        <p:nvSpPr>
          <p:cNvPr id="4" name="Rectangle 3"/>
          <p:cNvSpPr>
            <a:spLocks noGrp="1" noChangeArrowheads="1"/>
          </p:cNvSpPr>
          <p:nvPr>
            <p:ph idx="1"/>
          </p:nvPr>
        </p:nvSpPr>
        <p:spPr>
          <a:xfrm>
            <a:off x="152400" y="1752600"/>
            <a:ext cx="8763000" cy="5105400"/>
          </a:xfrm>
        </p:spPr>
        <p:txBody>
          <a:bodyPr>
            <a:normAutofit fontScale="92500"/>
          </a:bodyPr>
          <a:lstStyle/>
          <a:p>
            <a:r>
              <a:rPr lang="en-US" sz="2400" dirty="0"/>
              <a:t>One principal connection between information security and privacy is that without information security, you cannot have privacy</a:t>
            </a:r>
          </a:p>
          <a:p>
            <a:endParaRPr lang="en-US" sz="2400" dirty="0"/>
          </a:p>
          <a:p>
            <a:r>
              <a:rPr lang="en-US" sz="2400" dirty="0"/>
              <a:t>If privacy is defined as the ability to control information about oneself, then the aspects of confidentiality, integrity, and availability from information security become critical elements of privacy. </a:t>
            </a:r>
          </a:p>
          <a:p>
            <a:endParaRPr lang="en-US" sz="2400" dirty="0"/>
          </a:p>
          <a:p>
            <a:r>
              <a:rPr lang="en-US" sz="2400" dirty="0"/>
              <a:t>Just as technology has enabled many privacy-impacting issues, technology also offers the means in many cases to protect privacy. </a:t>
            </a:r>
          </a:p>
          <a:p>
            <a:endParaRPr lang="en-US" sz="2400" dirty="0"/>
          </a:p>
          <a:p>
            <a:r>
              <a:rPr lang="en-US" sz="2400" dirty="0"/>
              <a:t>An application or tool that assists in such protection is called a </a:t>
            </a:r>
            <a:r>
              <a:rPr lang="en-US" sz="2400" i="1" dirty="0"/>
              <a:t>privacy-enhancing technology (PET)</a:t>
            </a:r>
            <a:r>
              <a:rPr lang="en-US" sz="2400" dirty="0"/>
              <a:t>.</a:t>
            </a:r>
            <a:endParaRPr lang="en-US" sz="2400" i="1" dirty="0"/>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26</a:t>
            </a:fld>
            <a:endParaRPr lang="en-US" dirty="0"/>
          </a:p>
        </p:txBody>
      </p:sp>
    </p:spTree>
    <p:extLst>
      <p:ext uri="{BB962C8B-B14F-4D97-AF65-F5344CB8AC3E}">
        <p14:creationId xmlns:p14="http://schemas.microsoft.com/office/powerpoint/2010/main" val="3372773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Privacy-Enhancing Technologies</a:t>
            </a:r>
          </a:p>
        </p:txBody>
      </p:sp>
      <p:sp>
        <p:nvSpPr>
          <p:cNvPr id="4" name="Rectangle 3"/>
          <p:cNvSpPr>
            <a:spLocks noGrp="1" noChangeArrowheads="1"/>
          </p:cNvSpPr>
          <p:nvPr>
            <p:ph idx="1"/>
          </p:nvPr>
        </p:nvSpPr>
        <p:spPr>
          <a:xfrm>
            <a:off x="152400" y="1752600"/>
            <a:ext cx="8763000" cy="4830762"/>
          </a:xfrm>
        </p:spPr>
        <p:txBody>
          <a:bodyPr>
            <a:normAutofit fontScale="92500"/>
          </a:bodyPr>
          <a:lstStyle/>
          <a:p>
            <a:r>
              <a:rPr lang="en-US" sz="2800" dirty="0"/>
              <a:t>Encryption is at the top of the list of PETs for protecting privacy and anonymity.</a:t>
            </a:r>
          </a:p>
          <a:p>
            <a:endParaRPr lang="en-US" sz="2800" dirty="0"/>
          </a:p>
          <a:p>
            <a:r>
              <a:rPr lang="en-US" sz="2800" dirty="0"/>
              <a:t>Encryption can keep secrets secret and is a prime choice for protecting information at any stage in its lifecycle. </a:t>
            </a:r>
          </a:p>
          <a:p>
            <a:endParaRPr lang="en-US" sz="2800" dirty="0"/>
          </a:p>
          <a:p>
            <a:r>
              <a:rPr lang="en-US" sz="2800" dirty="0"/>
              <a:t>The development of Tor routing to permit anonymous communications, coupled with high-assurance, low-cost cryptography, has made many web interactions securable and safe from eavesdropping.</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27</a:t>
            </a:fld>
            <a:endParaRPr lang="en-US" dirty="0"/>
          </a:p>
        </p:txBody>
      </p:sp>
    </p:spTree>
    <p:extLst>
      <p:ext uri="{BB962C8B-B14F-4D97-AF65-F5344CB8AC3E}">
        <p14:creationId xmlns:p14="http://schemas.microsoft.com/office/powerpoint/2010/main" val="2351238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Privacy-Enhancing Technologies</a:t>
            </a: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Other PETs include small application programs called cookie cutters that are designed to prevent the transfer of cookies between browsers and web servers. </a:t>
            </a:r>
          </a:p>
          <a:p>
            <a:endParaRPr lang="en-US" dirty="0"/>
          </a:p>
          <a:p>
            <a:r>
              <a:rPr lang="en-US" dirty="0"/>
              <a:t>Some cookie cutters block all cookies, while others can be configured to selectively block certain cookies. </a:t>
            </a:r>
          </a:p>
          <a:p>
            <a:endParaRPr lang="en-US" dirty="0"/>
          </a:p>
          <a:p>
            <a:r>
              <a:rPr lang="en-US" dirty="0"/>
              <a:t>Some cookie cutters also block the sending of HTTP headers that might reveal personal information but might not be necessary to access a website, as well as block banner ads, pop-up windows, animated graphics, or other unwanted web elements. </a:t>
            </a:r>
          </a:p>
          <a:p>
            <a:endParaRPr lang="en-US" dirty="0"/>
          </a:p>
          <a:p>
            <a:r>
              <a:rPr lang="en-US" dirty="0"/>
              <a:t>Some related PET tools are designed specifically to look for invisible images that set cookies (called web beacons or web bugs).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28</a:t>
            </a:fld>
            <a:endParaRPr lang="en-US" dirty="0"/>
          </a:p>
        </p:txBody>
      </p:sp>
    </p:spTree>
    <p:extLst>
      <p:ext uri="{BB962C8B-B14F-4D97-AF65-F5344CB8AC3E}">
        <p14:creationId xmlns:p14="http://schemas.microsoft.com/office/powerpoint/2010/main" val="3388042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Data Minimization</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b="1" i="1" dirty="0"/>
              <a:t>Data minimization </a:t>
            </a:r>
            <a:r>
              <a:rPr lang="en-US" dirty="0"/>
              <a:t>is one of the most powerful privacy-enhancing technologies. </a:t>
            </a:r>
          </a:p>
          <a:p>
            <a:endParaRPr lang="en-US" dirty="0"/>
          </a:p>
          <a:p>
            <a:r>
              <a:rPr lang="en-US" dirty="0"/>
              <a:t>It involves not keeping what you don’t need. </a:t>
            </a:r>
          </a:p>
          <a:p>
            <a:endParaRPr lang="en-US" dirty="0"/>
          </a:p>
          <a:p>
            <a:r>
              <a:rPr lang="en-US" dirty="0"/>
              <a:t>Limiting the collection of personal information to that which is directly relevant and necessary to accomplish a specified purpose still allows the transactions to be accomplished, but it also reduces risk from future breaches and disclosures by not keeping “excess” data.</a:t>
            </a:r>
          </a:p>
          <a:p>
            <a:endParaRPr lang="en-US" dirty="0"/>
          </a:p>
          <a:p>
            <a:r>
              <a:rPr lang="en-US" dirty="0"/>
              <a:t>While you may need to have a reasonable amount of PII to process and ship an order, once that process is concluded, do you need the data?</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29</a:t>
            </a:fld>
            <a:endParaRPr lang="en-US" dirty="0"/>
          </a:p>
        </p:txBody>
      </p:sp>
    </p:spTree>
    <p:extLst>
      <p:ext uri="{BB962C8B-B14F-4D97-AF65-F5344CB8AC3E}">
        <p14:creationId xmlns:p14="http://schemas.microsoft.com/office/powerpoint/2010/main" val="476524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Organizational Consequences of Privacy Breaches</a:t>
            </a:r>
          </a:p>
        </p:txBody>
      </p:sp>
      <p:sp>
        <p:nvSpPr>
          <p:cNvPr id="4" name="Rectangle 3"/>
          <p:cNvSpPr>
            <a:spLocks noGrp="1" noChangeArrowheads="1"/>
          </p:cNvSpPr>
          <p:nvPr>
            <p:ph idx="1"/>
          </p:nvPr>
        </p:nvSpPr>
        <p:spPr>
          <a:xfrm>
            <a:off x="152400" y="1752600"/>
            <a:ext cx="8763000" cy="4830762"/>
          </a:xfrm>
        </p:spPr>
        <p:txBody>
          <a:bodyPr>
            <a:normAutofit/>
          </a:bodyPr>
          <a:lstStyle/>
          <a:p>
            <a:r>
              <a:rPr lang="en-US" sz="2800" dirty="0"/>
              <a:t>When a company loses data that it has stored on its network, the term used is data breach. </a:t>
            </a:r>
          </a:p>
          <a:p>
            <a:endParaRPr lang="en-US" sz="2800" dirty="0"/>
          </a:p>
          <a:p>
            <a:r>
              <a:rPr lang="en-US" sz="2800" dirty="0"/>
              <a:t>Data breaches have become an almost daily news item, and the result is that people are becoming desensitized to their occurrence. </a:t>
            </a:r>
          </a:p>
          <a:p>
            <a:endParaRPr lang="en-US" sz="2800" dirty="0"/>
          </a:p>
          <a:p>
            <a:r>
              <a:rPr lang="en-US" sz="2800" dirty="0"/>
              <a:t>Data breaches act as a means of notification that security efforts have failed.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a:t>
            </a:fld>
            <a:endParaRPr lang="en-US" dirty="0"/>
          </a:p>
        </p:txBody>
      </p:sp>
    </p:spTree>
    <p:extLst>
      <p:ext uri="{BB962C8B-B14F-4D97-AF65-F5344CB8AC3E}">
        <p14:creationId xmlns:p14="http://schemas.microsoft.com/office/powerpoint/2010/main" val="4459810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Data Masking</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i="1" dirty="0"/>
              <a:t>Data masking </a:t>
            </a:r>
            <a:r>
              <a:rPr lang="en-US" dirty="0"/>
              <a:t>involves the hiding of data by substituting altered values. </a:t>
            </a:r>
          </a:p>
          <a:p>
            <a:endParaRPr lang="en-US" dirty="0"/>
          </a:p>
          <a:p>
            <a:r>
              <a:rPr lang="en-US" dirty="0"/>
              <a:t>A mirror version of a database is created, and data modification techniques such as character shuffling, encryption, and word or character substitution are applied to change the data. </a:t>
            </a:r>
          </a:p>
          <a:p>
            <a:endParaRPr lang="en-US" dirty="0"/>
          </a:p>
          <a:p>
            <a:r>
              <a:rPr lang="en-US" dirty="0"/>
              <a:t>Another form is to physically redact elements by substituting a symbol such as “*” or “x”. </a:t>
            </a:r>
          </a:p>
          <a:p>
            <a:endParaRPr lang="en-US" dirty="0"/>
          </a:p>
          <a:p>
            <a:r>
              <a:rPr lang="en-US" dirty="0"/>
              <a:t>This is seen on credit card receipts where the majority of the digits are removed in this fashion. </a:t>
            </a:r>
          </a:p>
          <a:p>
            <a:endParaRPr lang="en-US" dirty="0"/>
          </a:p>
          <a:p>
            <a:r>
              <a:rPr lang="en-US" dirty="0"/>
              <a:t>Data masking makes reverse engineering or detection impossible.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30</a:t>
            </a:fld>
            <a:endParaRPr lang="en-US" dirty="0"/>
          </a:p>
        </p:txBody>
      </p:sp>
    </p:spTree>
    <p:extLst>
      <p:ext uri="{BB962C8B-B14F-4D97-AF65-F5344CB8AC3E}">
        <p14:creationId xmlns:p14="http://schemas.microsoft.com/office/powerpoint/2010/main" val="1232445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Tokenization</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Autofit/>
          </a:bodyPr>
          <a:lstStyle/>
          <a:p>
            <a:r>
              <a:rPr lang="en-US" sz="1800" b="1" i="1" dirty="0"/>
              <a:t>Tokenization</a:t>
            </a:r>
            <a:r>
              <a:rPr lang="en-US" sz="1800" dirty="0"/>
              <a:t> is the use of a random value to take the place of a data element that has traceable meaning.</a:t>
            </a:r>
          </a:p>
          <a:p>
            <a:endParaRPr lang="en-US" sz="1800" dirty="0"/>
          </a:p>
          <a:p>
            <a:pPr lvl="1"/>
            <a:r>
              <a:rPr lang="en-US" sz="1800" dirty="0"/>
              <a:t>Credit card transactions</a:t>
            </a:r>
          </a:p>
          <a:p>
            <a:pPr lvl="1"/>
            <a:r>
              <a:rPr lang="en-US" sz="1800" dirty="0"/>
              <a:t>EDIPI (military)</a:t>
            </a:r>
          </a:p>
          <a:p>
            <a:pPr lvl="1"/>
            <a:r>
              <a:rPr lang="en-US" sz="1800" dirty="0"/>
              <a:t>Patient Identification numbers</a:t>
            </a:r>
          </a:p>
          <a:p>
            <a:endParaRPr lang="en-US" sz="1800" dirty="0"/>
          </a:p>
          <a:p>
            <a:r>
              <a:rPr lang="en-US" sz="1800" dirty="0"/>
              <a:t>Tokens are used all the time in data transmission systems involving commerce because they protect the sensitive information from being reused or shared, yet they maintain the desired nonrepudiation characteristics of the event. </a:t>
            </a:r>
          </a:p>
          <a:p>
            <a:endParaRPr lang="en-US" sz="1800" dirty="0"/>
          </a:p>
          <a:p>
            <a:r>
              <a:rPr lang="en-US" sz="1800" dirty="0"/>
              <a:t>Tokenization is not an encryption step because encrypted data can be decrypted. </a:t>
            </a:r>
          </a:p>
          <a:p>
            <a:endParaRPr lang="en-US" sz="1800" dirty="0"/>
          </a:p>
          <a:p>
            <a:r>
              <a:rPr lang="en-US" sz="1800" dirty="0"/>
              <a:t>By substituting a nonrelated random value, tokenization breaks the ability for any outside entity to “reverse” the action because there is no connection.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31</a:t>
            </a:fld>
            <a:endParaRPr lang="en-US" dirty="0"/>
          </a:p>
        </p:txBody>
      </p:sp>
    </p:spTree>
    <p:extLst>
      <p:ext uri="{BB962C8B-B14F-4D97-AF65-F5344CB8AC3E}">
        <p14:creationId xmlns:p14="http://schemas.microsoft.com/office/powerpoint/2010/main" val="21909407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Anonymization</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b="1" i="1" dirty="0"/>
              <a:t>Data anonymization </a:t>
            </a:r>
            <a:r>
              <a:rPr lang="en-US" dirty="0"/>
              <a:t>is the process of protecting private or sensitive information by removing identifiers that connect the stored data to an individual. </a:t>
            </a:r>
          </a:p>
          <a:p>
            <a:endParaRPr lang="en-US" dirty="0"/>
          </a:p>
          <a:p>
            <a:r>
              <a:rPr lang="en-US" dirty="0"/>
              <a:t>Separating the PII elements such as names, Social Security numbers, and addresses from the remaining data through a data anonymization process retains the usefulness of the data but keeps the connection to the source anonymous. </a:t>
            </a:r>
          </a:p>
          <a:p>
            <a:endParaRPr lang="en-US" dirty="0"/>
          </a:p>
          <a:p>
            <a:r>
              <a:rPr lang="en-US" dirty="0"/>
              <a:t>Data anonymization is easier said than done, because data exists in many places in many forms. </a:t>
            </a:r>
          </a:p>
          <a:p>
            <a:endParaRPr lang="en-US" dirty="0"/>
          </a:p>
          <a:p>
            <a:r>
              <a:rPr lang="en-US" dirty="0"/>
              <a:t>This permits data aggregators to collect multiple instances and then, through algorithms and pattern matching, de-anonymize the data through multiple cross-references against multiple sources.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32</a:t>
            </a:fld>
            <a:endParaRPr lang="en-US" dirty="0"/>
          </a:p>
        </p:txBody>
      </p:sp>
    </p:spTree>
    <p:extLst>
      <p:ext uri="{BB962C8B-B14F-4D97-AF65-F5344CB8AC3E}">
        <p14:creationId xmlns:p14="http://schemas.microsoft.com/office/powerpoint/2010/main" val="265760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Pseudo-Anonymization</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b="1" dirty="0"/>
              <a:t>Pseudo-anonymization</a:t>
            </a:r>
            <a:r>
              <a:rPr lang="en-US" dirty="0"/>
              <a:t> is a de-identification method that replaces private identifiers with fake identifiers or pseudonyms (for example, replacing the value of the name identifier “Mark Sands” with “John Doe”).</a:t>
            </a:r>
          </a:p>
          <a:p>
            <a:endParaRPr lang="en-US" dirty="0"/>
          </a:p>
          <a:p>
            <a:r>
              <a:rPr lang="en-US" dirty="0"/>
              <a:t>Noise can be added to some fields to remove direct connections, but maintaining the approximate value; for example, randomly adding or subtracting three days to/from the actual date of birth preserves the age but de-identifies to the original record. </a:t>
            </a:r>
          </a:p>
          <a:p>
            <a:endParaRPr lang="en-US" dirty="0"/>
          </a:p>
          <a:p>
            <a:r>
              <a:rPr lang="en-US" dirty="0"/>
              <a:t>Pseudonymization preserves statistical accuracy and data integrity, allowing the modified data to be used for training, development, testing, and analytics while protecting data privacy.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33</a:t>
            </a:fld>
            <a:endParaRPr lang="en-US" dirty="0"/>
          </a:p>
        </p:txBody>
      </p:sp>
    </p:spTree>
    <p:extLst>
      <p:ext uri="{BB962C8B-B14F-4D97-AF65-F5344CB8AC3E}">
        <p14:creationId xmlns:p14="http://schemas.microsoft.com/office/powerpoint/2010/main" val="22926754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Roles and Responsibilities</a:t>
            </a:r>
          </a:p>
        </p:txBody>
      </p:sp>
      <p:sp>
        <p:nvSpPr>
          <p:cNvPr id="4" name="Rectangle 3"/>
          <p:cNvSpPr>
            <a:spLocks noGrp="1" noChangeArrowheads="1"/>
          </p:cNvSpPr>
          <p:nvPr>
            <p:ph idx="1"/>
          </p:nvPr>
        </p:nvSpPr>
        <p:spPr>
          <a:xfrm>
            <a:off x="152400" y="1752600"/>
            <a:ext cx="8763000" cy="4830762"/>
          </a:xfrm>
        </p:spPr>
        <p:txBody>
          <a:bodyPr>
            <a:normAutofit fontScale="85000" lnSpcReduction="20000"/>
          </a:bodyPr>
          <a:lstStyle/>
          <a:p>
            <a:r>
              <a:rPr lang="en-US" dirty="0"/>
              <a:t>Multiple personnel in an organization are associated with the control and administration of data. </a:t>
            </a:r>
          </a:p>
          <a:p>
            <a:endParaRPr lang="en-US" dirty="0"/>
          </a:p>
          <a:p>
            <a:r>
              <a:rPr lang="en-US" dirty="0"/>
              <a:t>These data roles include data owners, data controllers, data processors, data custodian/stewards, and users. </a:t>
            </a:r>
          </a:p>
          <a:p>
            <a:endParaRPr lang="en-US" dirty="0"/>
          </a:p>
          <a:p>
            <a:r>
              <a:rPr lang="en-US" dirty="0"/>
              <a:t>Each of these roles has responsibilities in the protection and control of the data. </a:t>
            </a:r>
          </a:p>
          <a:p>
            <a:endParaRPr lang="en-US" dirty="0"/>
          </a:p>
          <a:p>
            <a:r>
              <a:rPr lang="en-US" dirty="0"/>
              <a:t>The leadership of this effort is under the auspices of the data privacy officer.</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34</a:t>
            </a:fld>
            <a:endParaRPr lang="en-US" dirty="0"/>
          </a:p>
        </p:txBody>
      </p:sp>
    </p:spTree>
    <p:extLst>
      <p:ext uri="{BB962C8B-B14F-4D97-AF65-F5344CB8AC3E}">
        <p14:creationId xmlns:p14="http://schemas.microsoft.com/office/powerpoint/2010/main" val="10781775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Data Owners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a:bodyPr>
          <a:lstStyle/>
          <a:p>
            <a:r>
              <a:rPr lang="en-US" sz="2800" dirty="0"/>
              <a:t>All data elements in an organization should have defined requirements for security, privacy, retention, and other business functions. </a:t>
            </a:r>
          </a:p>
          <a:p>
            <a:endParaRPr lang="en-US" sz="2800" dirty="0"/>
          </a:p>
          <a:p>
            <a:r>
              <a:rPr lang="en-US" sz="2800" dirty="0"/>
              <a:t>It is the responsibility of the designated </a:t>
            </a:r>
            <a:r>
              <a:rPr lang="en-US" sz="2800" b="1" i="1" dirty="0"/>
              <a:t>data owner </a:t>
            </a:r>
            <a:r>
              <a:rPr lang="en-US" sz="2800" dirty="0"/>
              <a:t>to define these requirements.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35</a:t>
            </a:fld>
            <a:endParaRPr lang="en-US" dirty="0"/>
          </a:p>
        </p:txBody>
      </p:sp>
    </p:spTree>
    <p:extLst>
      <p:ext uri="{BB962C8B-B14F-4D97-AF65-F5344CB8AC3E}">
        <p14:creationId xmlns:p14="http://schemas.microsoft.com/office/powerpoint/2010/main" val="35705349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Data Controller</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The </a:t>
            </a:r>
            <a:r>
              <a:rPr lang="en-US" b="1" i="1" dirty="0"/>
              <a:t>data controller </a:t>
            </a:r>
            <a:r>
              <a:rPr lang="en-US" dirty="0"/>
              <a:t>is the person responsible for managing how and why data is going to be used by the organization.</a:t>
            </a:r>
          </a:p>
          <a:p>
            <a:endParaRPr lang="en-US" dirty="0"/>
          </a:p>
          <a:p>
            <a:r>
              <a:rPr lang="en-US" dirty="0"/>
              <a:t>In the era of GDPR and other privacy laws and regulations, this is a critical position because, under GDPR and other privacy laws, the data controller is the position responsible for protecting the privacy and rights of the data’s subject, such as the user of a website. </a:t>
            </a:r>
          </a:p>
          <a:p>
            <a:endParaRPr lang="en-US" dirty="0"/>
          </a:p>
          <a:p>
            <a:r>
              <a:rPr lang="en-US" dirty="0"/>
              <a:t>Whether the data is primary data or data from a third party, the data controller remains the point of responsibility for specifying how data is going to be used and processed either internally or externally. </a:t>
            </a:r>
          </a:p>
          <a:p>
            <a:endParaRPr lang="en-US" dirty="0"/>
          </a:p>
          <a:p>
            <a:r>
              <a:rPr lang="en-US" dirty="0"/>
              <a:t>There can be multiple data controllers in an organization, with responsibilities over different sets of data.</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36</a:t>
            </a:fld>
            <a:endParaRPr lang="en-US" dirty="0"/>
          </a:p>
        </p:txBody>
      </p:sp>
    </p:spTree>
    <p:extLst>
      <p:ext uri="{BB962C8B-B14F-4D97-AF65-F5344CB8AC3E}">
        <p14:creationId xmlns:p14="http://schemas.microsoft.com/office/powerpoint/2010/main" val="8623900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Data Controller</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sz="2800" dirty="0"/>
              <a:t>With respect to data with privacy implications, under most privacy regulations and GDPR, the data controller is responsible for deciding the following:</a:t>
            </a:r>
          </a:p>
          <a:p>
            <a:endParaRPr lang="en-US" sz="2800" dirty="0"/>
          </a:p>
          <a:p>
            <a:pPr lvl="1"/>
            <a:r>
              <a:rPr lang="en-US" sz="2800" dirty="0"/>
              <a:t>What data is collected?</a:t>
            </a:r>
          </a:p>
          <a:p>
            <a:pPr lvl="1"/>
            <a:r>
              <a:rPr lang="en-US" sz="2800" dirty="0"/>
              <a:t>Where and how it is used?</a:t>
            </a:r>
          </a:p>
          <a:p>
            <a:pPr lvl="1"/>
            <a:r>
              <a:rPr lang="en-US" sz="2800" dirty="0"/>
              <a:t>With whom and how data is shared?</a:t>
            </a:r>
          </a:p>
          <a:p>
            <a:pPr lvl="1"/>
            <a:r>
              <a:rPr lang="en-US" sz="2800" dirty="0"/>
              <a:t>How long the data is kept and how it is disposed at end of life (EOL)?</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37</a:t>
            </a:fld>
            <a:endParaRPr lang="en-US" dirty="0"/>
          </a:p>
        </p:txBody>
      </p:sp>
    </p:spTree>
    <p:extLst>
      <p:ext uri="{BB962C8B-B14F-4D97-AF65-F5344CB8AC3E}">
        <p14:creationId xmlns:p14="http://schemas.microsoft.com/office/powerpoint/2010/main" val="7443969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00200" y="274638"/>
            <a:ext cx="7315200" cy="1143000"/>
          </a:xfrm>
          <a:noFill/>
        </p:spPr>
        <p:txBody>
          <a:bodyPr>
            <a:normAutofit/>
          </a:bodyPr>
          <a:lstStyle/>
          <a:p>
            <a:pPr eaLnBrk="1" hangingPunct="1"/>
            <a:r>
              <a:rPr lang="en-US" sz="3600" b="1" dirty="0"/>
              <a:t>Data Processor</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The </a:t>
            </a:r>
            <a:r>
              <a:rPr lang="en-US" i="1" dirty="0"/>
              <a:t>data processor </a:t>
            </a:r>
            <a:r>
              <a:rPr lang="en-US" dirty="0"/>
              <a:t>is the entity that processes data given to it by the data controller. </a:t>
            </a:r>
          </a:p>
          <a:p>
            <a:endParaRPr lang="en-US" dirty="0"/>
          </a:p>
          <a:p>
            <a:r>
              <a:rPr lang="en-US" dirty="0"/>
              <a:t>Data processors do not own the data, nor do they control it. </a:t>
            </a:r>
          </a:p>
          <a:p>
            <a:endParaRPr lang="en-US" dirty="0"/>
          </a:p>
          <a:p>
            <a:r>
              <a:rPr lang="en-US" dirty="0"/>
              <a:t>Their role is the manipulation of the data as part of business processes. </a:t>
            </a:r>
          </a:p>
          <a:p>
            <a:endParaRPr lang="en-US" dirty="0"/>
          </a:p>
          <a:p>
            <a:r>
              <a:rPr lang="en-US" dirty="0"/>
              <a:t>Data processors can be personnel or systems; an example of a system is the use of Google Analytics to manipulate certain elements of data, making them useful for business analysts.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38</a:t>
            </a:fld>
            <a:endParaRPr lang="en-US" dirty="0"/>
          </a:p>
        </p:txBody>
      </p:sp>
    </p:spTree>
    <p:extLst>
      <p:ext uri="{BB962C8B-B14F-4D97-AF65-F5344CB8AC3E}">
        <p14:creationId xmlns:p14="http://schemas.microsoft.com/office/powerpoint/2010/main" val="34576672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Data Processor</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sz="2800" dirty="0"/>
              <a:t>With respect to data with privacy implications, under most privacy regulations and GDPR, data processors are responsible for the following:</a:t>
            </a:r>
          </a:p>
          <a:p>
            <a:endParaRPr lang="en-US" sz="2800" dirty="0"/>
          </a:p>
          <a:p>
            <a:pPr lvl="1"/>
            <a:r>
              <a:rPr lang="en-US" sz="2800" dirty="0"/>
              <a:t>Developing and implementing IT processes and systems that manage personal data.</a:t>
            </a:r>
          </a:p>
          <a:p>
            <a:pPr lvl="1"/>
            <a:r>
              <a:rPr lang="en-US" sz="2800" dirty="0"/>
              <a:t>Implementing security measures that would safeguard personal data.</a:t>
            </a:r>
          </a:p>
          <a:p>
            <a:pPr lvl="1"/>
            <a:r>
              <a:rPr lang="en-US" sz="2800" dirty="0"/>
              <a:t>Using tools and strategies to properly handle personal data.</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39</a:t>
            </a:fld>
            <a:endParaRPr lang="en-US" dirty="0"/>
          </a:p>
        </p:txBody>
      </p:sp>
    </p:spTree>
    <p:extLst>
      <p:ext uri="{BB962C8B-B14F-4D97-AF65-F5344CB8AC3E}">
        <p14:creationId xmlns:p14="http://schemas.microsoft.com/office/powerpoint/2010/main" val="1366757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Reputation Damage</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20000"/>
          </a:bodyPr>
          <a:lstStyle/>
          <a:p>
            <a:r>
              <a:rPr lang="en-US" dirty="0"/>
              <a:t>Reputation damage is a form of damage against a firm’s brand. </a:t>
            </a:r>
          </a:p>
          <a:p>
            <a:endParaRPr lang="en-US" dirty="0"/>
          </a:p>
          <a:p>
            <a:r>
              <a:rPr lang="en-US" dirty="0"/>
              <a:t>Customers exert a choice when they engage in a commerce transaction, and businesses spend a lot of time and resources on building brands that facilitate the purchase decision towards their firm.</a:t>
            </a:r>
          </a:p>
          <a:p>
            <a:endParaRPr lang="en-US" dirty="0"/>
          </a:p>
          <a:p>
            <a:r>
              <a:rPr lang="en-US" dirty="0"/>
              <a:t>Having to notify all customers of a breach/disclosure event is truly damaging to a firm’s brands.</a:t>
            </a:r>
          </a:p>
          <a:p>
            <a:endParaRPr lang="en-US" dirty="0"/>
          </a:p>
          <a:p>
            <a:r>
              <a:rPr lang="en-US" dirty="0"/>
              <a:t>Case Study: Target hack of 2013.</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a:t>
            </a:fld>
            <a:endParaRPr lang="en-US" dirty="0"/>
          </a:p>
        </p:txBody>
      </p:sp>
    </p:spTree>
    <p:extLst>
      <p:ext uri="{BB962C8B-B14F-4D97-AF65-F5344CB8AC3E}">
        <p14:creationId xmlns:p14="http://schemas.microsoft.com/office/powerpoint/2010/main" val="31444740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Data Custodian/Steward</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sz="2800" dirty="0"/>
              <a:t>A </a:t>
            </a:r>
            <a:r>
              <a:rPr lang="en-US" sz="2800" i="1" dirty="0"/>
              <a:t>data custodian </a:t>
            </a:r>
            <a:r>
              <a:rPr lang="en-US" sz="2800" dirty="0"/>
              <a:t>or </a:t>
            </a:r>
            <a:r>
              <a:rPr lang="en-US" sz="2800" i="1" dirty="0"/>
              <a:t>data steward </a:t>
            </a:r>
            <a:r>
              <a:rPr lang="en-US" sz="2800" dirty="0"/>
              <a:t>is the role responsible for the day-to-day caretaking of data. </a:t>
            </a:r>
          </a:p>
          <a:p>
            <a:endParaRPr lang="en-US" sz="2800" dirty="0"/>
          </a:p>
          <a:p>
            <a:r>
              <a:rPr lang="en-US" sz="2800" dirty="0"/>
              <a:t>The data owner sets the relevant policies, and the steward or custodian ensures they are followed.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40</a:t>
            </a:fld>
            <a:endParaRPr lang="en-US" dirty="0"/>
          </a:p>
        </p:txBody>
      </p:sp>
    </p:spTree>
    <p:extLst>
      <p:ext uri="{BB962C8B-B14F-4D97-AF65-F5344CB8AC3E}">
        <p14:creationId xmlns:p14="http://schemas.microsoft.com/office/powerpoint/2010/main" val="31981305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Data Privacy Officer (DPO)</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The Data Privacy Officer (DPO) is the C-level executive who is responsible for establishing and enforcing data privacy policy and addressing legal and compliance issues. </a:t>
            </a:r>
          </a:p>
          <a:p>
            <a:endParaRPr lang="en-US" dirty="0"/>
          </a:p>
          <a:p>
            <a:r>
              <a:rPr lang="en-US" dirty="0"/>
              <a:t>Data minimization initiatives are also the responsibility of the data privacy officer.</a:t>
            </a:r>
          </a:p>
          <a:p>
            <a:endParaRPr lang="en-US" dirty="0"/>
          </a:p>
          <a:p>
            <a:r>
              <a:rPr lang="en-US" dirty="0"/>
              <a:t>The data privacy officer is responsible for determining the gap between a company’s privacy practices and the required actions to close the gap to an approved level. </a:t>
            </a:r>
          </a:p>
          <a:p>
            <a:endParaRPr lang="en-US" dirty="0"/>
          </a:p>
          <a:p>
            <a:pPr lvl="1"/>
            <a:r>
              <a:rPr lang="en-US" dirty="0"/>
              <a:t>This is called a </a:t>
            </a:r>
            <a:r>
              <a:rPr lang="en-US" i="1" dirty="0"/>
              <a:t>privacy impact analysis</a:t>
            </a:r>
            <a:r>
              <a:rPr lang="en-US" dirty="0"/>
              <a: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41</a:t>
            </a:fld>
            <a:endParaRPr lang="en-US" dirty="0"/>
          </a:p>
        </p:txBody>
      </p:sp>
    </p:spTree>
    <p:extLst>
      <p:ext uri="{BB962C8B-B14F-4D97-AF65-F5344CB8AC3E}">
        <p14:creationId xmlns:p14="http://schemas.microsoft.com/office/powerpoint/2010/main" val="11607802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Data Privacy Officer (DPO)</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10000"/>
          </a:bodyPr>
          <a:lstStyle/>
          <a:p>
            <a:r>
              <a:rPr lang="en-US" dirty="0"/>
              <a:t>The Data Privacy Officer also plays an important role if information on European customers is involved because the EU has strict data protection (privacy) rules. </a:t>
            </a:r>
          </a:p>
          <a:p>
            <a:endParaRPr lang="en-US" dirty="0"/>
          </a:p>
          <a:p>
            <a:r>
              <a:rPr lang="en-US" dirty="0"/>
              <a:t>The privacy officer who is accountable for the protection of consumer data from the EU must ensure compliance with EU regulations.</a:t>
            </a:r>
          </a:p>
          <a:p>
            <a:endParaRPr lang="en-US" dirty="0"/>
          </a:p>
          <a:p>
            <a:r>
              <a:rPr lang="en-US" dirty="0"/>
              <a:t>The data privacy officer is responsible for ensuring legal compliance with data privacy regulations.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42</a:t>
            </a:fld>
            <a:endParaRPr lang="en-US" dirty="0"/>
          </a:p>
        </p:txBody>
      </p:sp>
    </p:spTree>
    <p:extLst>
      <p:ext uri="{BB962C8B-B14F-4D97-AF65-F5344CB8AC3E}">
        <p14:creationId xmlns:p14="http://schemas.microsoft.com/office/powerpoint/2010/main" val="36295448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Information Lifecycle</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Information has a lifecycle—a beginning, a middle, and, at some point, an end. </a:t>
            </a:r>
          </a:p>
          <a:p>
            <a:endParaRPr lang="en-US" dirty="0"/>
          </a:p>
          <a:p>
            <a:r>
              <a:rPr lang="en-US" dirty="0"/>
              <a:t>Understanding the lifecycle of information assets—from the point of collection, use, and storage as well as how the assets are shared, protected, and ultimately destroyed—is important if one is to properly handle the information. </a:t>
            </a:r>
          </a:p>
          <a:p>
            <a:endParaRPr lang="en-US" dirty="0"/>
          </a:p>
          <a:p>
            <a:r>
              <a:rPr lang="en-US" dirty="0"/>
              <a:t>Not all information has the same time periods, or even steps, associated with it, so lifecycles are unique to different information sources and elements. </a:t>
            </a:r>
          </a:p>
          <a:p>
            <a:endParaRPr lang="en-US" dirty="0"/>
          </a:p>
          <a:p>
            <a:r>
              <a:rPr lang="en-US" dirty="0"/>
              <a:t>The lifecycle forms a foundation upon which information management resides.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43</a:t>
            </a:fld>
            <a:endParaRPr lang="en-US" dirty="0"/>
          </a:p>
        </p:txBody>
      </p:sp>
    </p:spTree>
    <p:extLst>
      <p:ext uri="{BB962C8B-B14F-4D97-AF65-F5344CB8AC3E}">
        <p14:creationId xmlns:p14="http://schemas.microsoft.com/office/powerpoint/2010/main" val="34716845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752600" y="274638"/>
            <a:ext cx="7162800" cy="1143000"/>
          </a:xfrm>
          <a:noFill/>
        </p:spPr>
        <p:txBody>
          <a:bodyPr>
            <a:normAutofit/>
          </a:bodyPr>
          <a:lstStyle/>
          <a:p>
            <a:pPr eaLnBrk="1" hangingPunct="1"/>
            <a:r>
              <a:rPr lang="en-US" sz="3600" b="1" dirty="0"/>
              <a:t>Impact Analysis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A </a:t>
            </a:r>
            <a:r>
              <a:rPr lang="en-US" b="1" i="1" dirty="0"/>
              <a:t>privacy impact assessment (PIA) </a:t>
            </a:r>
            <a:r>
              <a:rPr lang="en-US" dirty="0"/>
              <a:t>is a structured approach to determining the gap between desired privacy performance and actual privacy performance. </a:t>
            </a:r>
          </a:p>
          <a:p>
            <a:endParaRPr lang="en-US" dirty="0"/>
          </a:p>
          <a:p>
            <a:r>
              <a:rPr lang="en-US" dirty="0"/>
              <a:t>A PIA is an analysis of how PII is handled through business processes and an assessment of risks to the PII during storage, use, and communication. </a:t>
            </a:r>
          </a:p>
          <a:p>
            <a:endParaRPr lang="en-US" dirty="0"/>
          </a:p>
          <a:p>
            <a:r>
              <a:rPr lang="en-US" dirty="0"/>
              <a:t>A PIA provides a means to assess the effectiveness of a process relative to compliance requirements and to identify issues that need to be addressed. </a:t>
            </a:r>
          </a:p>
          <a:p>
            <a:endParaRPr lang="en-US" dirty="0"/>
          </a:p>
          <a:p>
            <a:r>
              <a:rPr lang="en-US" dirty="0"/>
              <a:t>A PIA is structured with a series of defined steps to ensure a comprehensive review of privacy provisions.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44</a:t>
            </a:fld>
            <a:endParaRPr lang="en-US" dirty="0"/>
          </a:p>
        </p:txBody>
      </p:sp>
    </p:spTree>
    <p:extLst>
      <p:ext uri="{BB962C8B-B14F-4D97-AF65-F5344CB8AC3E}">
        <p14:creationId xmlns:p14="http://schemas.microsoft.com/office/powerpoint/2010/main" val="18360942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Impact Assessment</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20000"/>
          </a:bodyPr>
          <a:lstStyle/>
          <a:p>
            <a:r>
              <a:rPr lang="en-US" sz="2000" dirty="0"/>
              <a:t>Organizations that collect, use, store, or process personal information are required to conduct a privacy impact assessment.</a:t>
            </a:r>
          </a:p>
          <a:p>
            <a:endParaRPr lang="en-US" sz="2000" dirty="0"/>
          </a:p>
          <a:p>
            <a:r>
              <a:rPr lang="en-US" sz="2000" dirty="0"/>
              <a:t>Steps to conducting a PIA:</a:t>
            </a:r>
          </a:p>
          <a:p>
            <a:pPr marL="914400" lvl="1" indent="-457200">
              <a:buFont typeface="+mj-lt"/>
              <a:buAutoNum type="arabicPeriod"/>
            </a:pPr>
            <a:r>
              <a:rPr lang="en-US" sz="2000" dirty="0"/>
              <a:t>Establish PIA scope.</a:t>
            </a:r>
          </a:p>
          <a:p>
            <a:pPr marL="914400" lvl="1" indent="-457200">
              <a:buFont typeface="+mj-lt"/>
              <a:buAutoNum type="arabicPeriod"/>
            </a:pPr>
            <a:r>
              <a:rPr lang="en-US" sz="2000" dirty="0"/>
              <a:t>Identify key stakeholders.</a:t>
            </a:r>
          </a:p>
          <a:p>
            <a:pPr marL="914400" lvl="1" indent="-457200">
              <a:buFont typeface="+mj-lt"/>
              <a:buAutoNum type="arabicPeriod"/>
            </a:pPr>
            <a:r>
              <a:rPr lang="en-US" sz="2000" dirty="0"/>
              <a:t>Document all contact with PII:</a:t>
            </a:r>
          </a:p>
          <a:p>
            <a:pPr lvl="2"/>
            <a:r>
              <a:rPr lang="en-US" sz="2000" dirty="0"/>
              <a:t>PII collection, access, use, sharing, and disposal</a:t>
            </a:r>
          </a:p>
          <a:p>
            <a:pPr lvl="2"/>
            <a:r>
              <a:rPr lang="en-US" sz="2000" dirty="0"/>
              <a:t>Processes and procedures, policies, safeguards, data-flow diagrams, and any other risk assessment data</a:t>
            </a:r>
          </a:p>
          <a:p>
            <a:pPr lvl="2"/>
            <a:r>
              <a:rPr lang="en-US" sz="2000" dirty="0"/>
              <a:t>Website policies, contracts, HR, and administrative for other PII</a:t>
            </a:r>
          </a:p>
          <a:p>
            <a:pPr marL="914400" lvl="1" indent="-457200">
              <a:buFont typeface="+mj-lt"/>
              <a:buAutoNum type="arabicPeriod"/>
            </a:pPr>
            <a:r>
              <a:rPr lang="en-US" sz="2000" dirty="0"/>
              <a:t>Review legal and regulatory requirements, including any upstream contracts.</a:t>
            </a:r>
          </a:p>
          <a:p>
            <a:pPr marL="914400" lvl="1" indent="-457200">
              <a:buFont typeface="+mj-lt"/>
              <a:buAutoNum type="arabicPeriod"/>
            </a:pPr>
            <a:r>
              <a:rPr lang="en-US" sz="2000" dirty="0"/>
              <a:t>Document gaps and potential issues between requirements and practices.</a:t>
            </a:r>
          </a:p>
          <a:p>
            <a:pPr marL="914400" lvl="1" indent="-457200">
              <a:buFont typeface="+mj-lt"/>
              <a:buAutoNum type="arabicPeriod"/>
            </a:pPr>
            <a:r>
              <a:rPr lang="en-US" sz="2000" dirty="0"/>
              <a:t>Review findings with key stakeholders to determine accuracy and clarify any issues.</a:t>
            </a:r>
          </a:p>
          <a:p>
            <a:pPr marL="914400" lvl="1" indent="-457200">
              <a:buFont typeface="+mj-lt"/>
              <a:buAutoNum type="arabicPeriod"/>
            </a:pPr>
            <a:r>
              <a:rPr lang="en-US" sz="2000" dirty="0"/>
              <a:t>Create a final report for management.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45</a:t>
            </a:fld>
            <a:endParaRPr lang="en-US" dirty="0"/>
          </a:p>
        </p:txBody>
      </p:sp>
    </p:spTree>
    <p:extLst>
      <p:ext uri="{BB962C8B-B14F-4D97-AF65-F5344CB8AC3E}">
        <p14:creationId xmlns:p14="http://schemas.microsoft.com/office/powerpoint/2010/main" val="1320875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Terms of Agreement</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The legal description of </a:t>
            </a:r>
            <a:r>
              <a:rPr lang="en-US" b="1" i="1" dirty="0"/>
              <a:t>terms of agreement </a:t>
            </a:r>
            <a:r>
              <a:rPr lang="en-US" dirty="0"/>
              <a:t>(commonly known as </a:t>
            </a:r>
            <a:r>
              <a:rPr lang="en-US" i="1" dirty="0"/>
              <a:t>terms and conditions</a:t>
            </a:r>
            <a:r>
              <a:rPr lang="en-US" dirty="0"/>
              <a:t>) is a set of items that both parties agree upon before some joint activity. </a:t>
            </a:r>
          </a:p>
          <a:p>
            <a:endParaRPr lang="en-US" dirty="0"/>
          </a:p>
          <a:p>
            <a:r>
              <a:rPr lang="en-US" dirty="0"/>
              <a:t>This is used all the time with any external-facing interface, where you have the responding party agree to a published terms of agreement document before granting them access or processing their data elements.</a:t>
            </a:r>
          </a:p>
          <a:p>
            <a:endParaRPr lang="en-US" dirty="0"/>
          </a:p>
          <a:p>
            <a:r>
              <a:rPr lang="en-US" dirty="0"/>
              <a:t>A typical terms of agreement document includes the terms, the rules, the guidelines of acceptable behavior, and other useful sections to which users must agree in order to use or access an IT resource, such as website, a mobile app, an order placement page, and so on.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46</a:t>
            </a:fld>
            <a:endParaRPr lang="en-US" dirty="0"/>
          </a:p>
        </p:txBody>
      </p:sp>
    </p:spTree>
    <p:extLst>
      <p:ext uri="{BB962C8B-B14F-4D97-AF65-F5344CB8AC3E}">
        <p14:creationId xmlns:p14="http://schemas.microsoft.com/office/powerpoint/2010/main" val="41518764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Terms of Agreement</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lnSpcReduction="10000"/>
          </a:bodyPr>
          <a:lstStyle/>
          <a:p>
            <a:r>
              <a:rPr lang="en-US" sz="2800" dirty="0"/>
              <a:t>Important items in the terms of agreement document include legal terms, governing law, agreement to operating rules, what services are offered and under what business conditions, liabilities, remedies for disagreements (for example, arbitration), and business terms such as the right to cancel, refunds, service level agreements, and so on. </a:t>
            </a:r>
          </a:p>
          <a:p>
            <a:endParaRPr lang="en-US" sz="2800" dirty="0"/>
          </a:p>
          <a:p>
            <a:r>
              <a:rPr lang="en-US" sz="2800" dirty="0"/>
              <a:t>This becomes a license that binds the parties to the terms the business wishes to enforce.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47</a:t>
            </a:fld>
            <a:endParaRPr lang="en-US" dirty="0"/>
          </a:p>
        </p:txBody>
      </p:sp>
    </p:spTree>
    <p:extLst>
      <p:ext uri="{BB962C8B-B14F-4D97-AF65-F5344CB8AC3E}">
        <p14:creationId xmlns:p14="http://schemas.microsoft.com/office/powerpoint/2010/main" val="29518623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Privacy Notice</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10000"/>
          </a:bodyPr>
          <a:lstStyle/>
          <a:p>
            <a:r>
              <a:rPr lang="en-US" dirty="0"/>
              <a:t>A </a:t>
            </a:r>
            <a:r>
              <a:rPr lang="en-US" i="1" dirty="0"/>
              <a:t>privacy notice </a:t>
            </a:r>
            <a:r>
              <a:rPr lang="en-US" dirty="0"/>
              <a:t>is an exterior-facing statement that describes how the organization collects, uses, retains, and discloses personal information. </a:t>
            </a:r>
          </a:p>
          <a:p>
            <a:endParaRPr lang="en-US" dirty="0"/>
          </a:p>
          <a:p>
            <a:r>
              <a:rPr lang="en-US" dirty="0"/>
              <a:t>Privacy notices are also referred to as a privacy statement or a fair processing statement. </a:t>
            </a:r>
          </a:p>
          <a:p>
            <a:endParaRPr lang="en-US" dirty="0"/>
          </a:p>
          <a:p>
            <a:r>
              <a:rPr lang="en-US" dirty="0"/>
              <a:t>Special privacy notices are also mandated by specific privacy laws, and a common example of those is the cookies disclosure statement seen on websites that use cookies.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48</a:t>
            </a:fld>
            <a:endParaRPr lang="en-US" dirty="0"/>
          </a:p>
        </p:txBody>
      </p:sp>
    </p:spTree>
    <p:extLst>
      <p:ext uri="{BB962C8B-B14F-4D97-AF65-F5344CB8AC3E}">
        <p14:creationId xmlns:p14="http://schemas.microsoft.com/office/powerpoint/2010/main" val="9159408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Privacy Notice</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10000"/>
          </a:bodyPr>
          <a:lstStyle/>
          <a:p>
            <a:r>
              <a:rPr lang="en-US" dirty="0"/>
              <a:t>The common elements of a privacy notice include the following:</a:t>
            </a:r>
          </a:p>
          <a:p>
            <a:pPr lvl="1"/>
            <a:r>
              <a:rPr lang="en-US" dirty="0"/>
              <a:t>When you collect personal information</a:t>
            </a:r>
          </a:p>
          <a:p>
            <a:pPr lvl="1"/>
            <a:r>
              <a:rPr lang="en-US" dirty="0"/>
              <a:t>Why you collect personal information</a:t>
            </a:r>
          </a:p>
          <a:p>
            <a:pPr lvl="1"/>
            <a:r>
              <a:rPr lang="en-US" dirty="0"/>
              <a:t>What information is collected</a:t>
            </a:r>
          </a:p>
          <a:p>
            <a:pPr lvl="1"/>
            <a:r>
              <a:rPr lang="en-US" dirty="0"/>
              <a:t>What information is collected</a:t>
            </a:r>
          </a:p>
          <a:p>
            <a:pPr lvl="1"/>
            <a:r>
              <a:rPr lang="en-US" dirty="0"/>
              <a:t>When the information can or will be shared</a:t>
            </a:r>
          </a:p>
          <a:p>
            <a:pPr lvl="1"/>
            <a:r>
              <a:rPr lang="en-US" dirty="0"/>
              <a:t>Who to contact and where questions should be directed concerning the notice</a:t>
            </a:r>
          </a:p>
          <a:p>
            <a:pPr lvl="1"/>
            <a:r>
              <a:rPr lang="en-US" dirty="0"/>
              <a:t>How to opt out or opt in</a:t>
            </a:r>
          </a:p>
          <a:p>
            <a:pPr lvl="1"/>
            <a:r>
              <a:rPr lang="en-US" dirty="0"/>
              <a:t>An effective date of the document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49</a:t>
            </a:fld>
            <a:endParaRPr lang="en-US" dirty="0"/>
          </a:p>
        </p:txBody>
      </p:sp>
    </p:spTree>
    <p:extLst>
      <p:ext uri="{BB962C8B-B14F-4D97-AF65-F5344CB8AC3E}">
        <p14:creationId xmlns:p14="http://schemas.microsoft.com/office/powerpoint/2010/main" val="3008916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Identity Theft</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i="1" dirty="0"/>
              <a:t>Identity theft </a:t>
            </a:r>
            <a:r>
              <a:rPr lang="en-US" dirty="0"/>
              <a:t>occurs when a criminal, using stolen information, assumes the identity of another individual to obtain and use credit in the victim’s name. </a:t>
            </a:r>
          </a:p>
          <a:p>
            <a:endParaRPr lang="en-US" dirty="0"/>
          </a:p>
          <a:p>
            <a:r>
              <a:rPr lang="en-US" dirty="0"/>
              <a:t>If the data disclosure results in loss of customer personal information, regulations may hold a firm responsible for sharing in the risk of identity theft for the victims. </a:t>
            </a:r>
          </a:p>
          <a:p>
            <a:endParaRPr lang="en-US" dirty="0"/>
          </a:p>
          <a:p>
            <a:r>
              <a:rPr lang="en-US" dirty="0"/>
              <a:t>The usual response on the part of a company is to purchase an identity theft protection service policy for the affected individuals of a breach. </a:t>
            </a:r>
          </a:p>
          <a:p>
            <a:endParaRPr lang="en-US" dirty="0"/>
          </a:p>
          <a:p>
            <a:r>
              <a:rPr lang="en-US" dirty="0"/>
              <a:t>This can cost over $50 per person affected, making a breach of a million records a costly issue.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a:t>
            </a:fld>
            <a:endParaRPr lang="en-US" dirty="0"/>
          </a:p>
        </p:txBody>
      </p:sp>
    </p:spTree>
    <p:extLst>
      <p:ext uri="{BB962C8B-B14F-4D97-AF65-F5344CB8AC3E}">
        <p14:creationId xmlns:p14="http://schemas.microsoft.com/office/powerpoint/2010/main" val="9570555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Privacy Notice</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dirty="0"/>
              <a:t>An example of a web cookie notice would be, </a:t>
            </a:r>
          </a:p>
          <a:p>
            <a:endParaRPr lang="en-US" dirty="0"/>
          </a:p>
          <a:p>
            <a:r>
              <a:rPr lang="en-US" dirty="0"/>
              <a:t>“We use cookies to deliver our online services. Details of the cookies and other tracking technologies we use and instructions on how to disable them are set out in our Cookies Policy.  By using this website, you consent to our use of cookies.”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50</a:t>
            </a:fld>
            <a:endParaRPr lang="en-US" dirty="0"/>
          </a:p>
        </p:txBody>
      </p:sp>
    </p:spTree>
    <p:extLst>
      <p:ext uri="{BB962C8B-B14F-4D97-AF65-F5344CB8AC3E}">
        <p14:creationId xmlns:p14="http://schemas.microsoft.com/office/powerpoint/2010/main" val="1393884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Fines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20000"/>
          </a:bodyPr>
          <a:lstStyle/>
          <a:p>
            <a:r>
              <a:rPr lang="en-US" dirty="0"/>
              <a:t>Regulatory agencies, such as the Federal Trade Commission (FTC), have the ability to levy fines when regulations are not followed. </a:t>
            </a:r>
          </a:p>
          <a:p>
            <a:endParaRPr lang="en-US" dirty="0"/>
          </a:p>
          <a:p>
            <a:r>
              <a:rPr lang="en-US" dirty="0"/>
              <a:t>These fines are not minor. In the EU, General Data Protection Regulation (GDPR) fines can be 4% of a firm’s revenue, and fines in the hundreds of millions of euros have been levied. </a:t>
            </a:r>
          </a:p>
          <a:p>
            <a:endParaRPr lang="en-US" dirty="0"/>
          </a:p>
          <a:p>
            <a:r>
              <a:rPr lang="en-US" dirty="0"/>
              <a:t>In the U.S., Equifax was fined nearly $700 million to be paid in restitution to users affected by their data breach.</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6</a:t>
            </a:fld>
            <a:endParaRPr lang="en-US" dirty="0"/>
          </a:p>
        </p:txBody>
      </p:sp>
    </p:spTree>
    <p:extLst>
      <p:ext uri="{BB962C8B-B14F-4D97-AF65-F5344CB8AC3E}">
        <p14:creationId xmlns:p14="http://schemas.microsoft.com/office/powerpoint/2010/main" val="3307430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IP Theft</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One of the primary targets of an attacker on a system is </a:t>
            </a:r>
            <a:r>
              <a:rPr lang="en-US" i="1" dirty="0"/>
              <a:t>intellectual property</a:t>
            </a:r>
            <a:r>
              <a:rPr lang="en-US" dirty="0"/>
              <a:t>. </a:t>
            </a:r>
          </a:p>
          <a:p>
            <a:endParaRPr lang="en-US" dirty="0"/>
          </a:p>
          <a:p>
            <a:r>
              <a:rPr lang="en-US" dirty="0"/>
              <a:t>IP theft is a major organizational consequence when it occurs, because when it occurs, the damage may not become evident until the material is used by a competitor. </a:t>
            </a:r>
          </a:p>
          <a:p>
            <a:endParaRPr lang="en-US" dirty="0"/>
          </a:p>
          <a:p>
            <a:r>
              <a:rPr lang="en-US" dirty="0"/>
              <a:t>In organizations with significant levels of IP, it is one of the most important items to be protected against loss. </a:t>
            </a:r>
          </a:p>
          <a:p>
            <a:endParaRPr lang="en-US" dirty="0"/>
          </a:p>
          <a:p>
            <a:r>
              <a:rPr lang="en-US" dirty="0"/>
              <a:t>Years of investment, and more years of potential sales and profits, can vanish quickly if IP is stolen and used actively against a firm.</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7</a:t>
            </a:fld>
            <a:endParaRPr lang="en-US" dirty="0"/>
          </a:p>
        </p:txBody>
      </p:sp>
    </p:spTree>
    <p:extLst>
      <p:ext uri="{BB962C8B-B14F-4D97-AF65-F5344CB8AC3E}">
        <p14:creationId xmlns:p14="http://schemas.microsoft.com/office/powerpoint/2010/main" val="1032410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Notifications of Breaches</a:t>
            </a:r>
          </a:p>
        </p:txBody>
      </p:sp>
      <p:sp>
        <p:nvSpPr>
          <p:cNvPr id="4" name="Rectangle 3"/>
          <p:cNvSpPr>
            <a:spLocks noGrp="1" noChangeArrowheads="1"/>
          </p:cNvSpPr>
          <p:nvPr>
            <p:ph idx="1"/>
          </p:nvPr>
        </p:nvSpPr>
        <p:spPr>
          <a:xfrm>
            <a:off x="152400" y="1752600"/>
            <a:ext cx="8763000" cy="4830762"/>
          </a:xfrm>
        </p:spPr>
        <p:txBody>
          <a:bodyPr>
            <a:normAutofit fontScale="85000" lnSpcReduction="10000"/>
          </a:bodyPr>
          <a:lstStyle/>
          <a:p>
            <a:r>
              <a:rPr lang="en-US" dirty="0"/>
              <a:t>Understanding and being prepared to issue </a:t>
            </a:r>
            <a:r>
              <a:rPr lang="en-US" i="1" dirty="0"/>
              <a:t>notifications of breaches </a:t>
            </a:r>
            <a:r>
              <a:rPr lang="en-US" dirty="0"/>
              <a:t>in accordance with these laws and directives is important, because once a breach occurs, the timelines to do the correct things are short and the penalties can be significant.</a:t>
            </a:r>
          </a:p>
          <a:p>
            <a:endParaRPr lang="en-US" dirty="0"/>
          </a:p>
          <a:p>
            <a:r>
              <a:rPr lang="en-US" dirty="0"/>
              <a:t>Breach notification laws and regulations typically have specific definitions of what comprises a breach, what entities are covered, what the specific notification requirements are, and key elements such as delays at the request of law enforcement agencies.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8</a:t>
            </a:fld>
            <a:endParaRPr lang="en-US" dirty="0"/>
          </a:p>
        </p:txBody>
      </p:sp>
    </p:spTree>
    <p:extLst>
      <p:ext uri="{BB962C8B-B14F-4D97-AF65-F5344CB8AC3E}">
        <p14:creationId xmlns:p14="http://schemas.microsoft.com/office/powerpoint/2010/main" val="1378750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Escalation</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When a data breach occurs in the enterprise, it is important to have a process for escalating the incident up through your organization. </a:t>
            </a:r>
          </a:p>
          <a:p>
            <a:endParaRPr lang="en-US" dirty="0"/>
          </a:p>
          <a:p>
            <a:r>
              <a:rPr lang="en-US" dirty="0"/>
              <a:t>Most data breaches are discovered as part of some incident response process, and the breach needs to have its own response separate from the initiating incident. </a:t>
            </a:r>
          </a:p>
          <a:p>
            <a:endParaRPr lang="en-US" dirty="0"/>
          </a:p>
          <a:p>
            <a:r>
              <a:rPr lang="en-US" dirty="0"/>
              <a:t>Establishing a breach escalation policy, with the accompanying procedures, will ensure proper levels of management attention to this critical process. </a:t>
            </a:r>
          </a:p>
          <a:p>
            <a:endParaRPr lang="en-US" dirty="0"/>
          </a:p>
          <a:p>
            <a:r>
              <a:rPr lang="en-US" dirty="0"/>
              <a:t>Failure to escalate a breach to the appropriate authorities can result in outside legal and financial risk, and thus management needs to be made aware of the incident and the progress towards the firm’s responsibilities.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9</a:t>
            </a:fld>
            <a:endParaRPr lang="en-US" dirty="0"/>
          </a:p>
        </p:txBody>
      </p:sp>
    </p:spTree>
    <p:extLst>
      <p:ext uri="{BB962C8B-B14F-4D97-AF65-F5344CB8AC3E}">
        <p14:creationId xmlns:p14="http://schemas.microsoft.com/office/powerpoint/2010/main" val="3592808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db2f98d1-a375-4e57-90a4-bf5b96f64ed3">
      <Terms xmlns="http://schemas.microsoft.com/office/infopath/2007/PartnerControls"/>
    </lcf76f155ced4ddcb4097134ff3c332f>
    <TaxCatchAll xmlns="c50467e4-2c06-4b72-b13b-ffd5a4dda326"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D289C11AA0AB44595EC353BBA768739" ma:contentTypeVersion="10" ma:contentTypeDescription="Create a new document." ma:contentTypeScope="" ma:versionID="d1c99731b95cc0e617e3398324fc2854">
  <xsd:schema xmlns:xsd="http://www.w3.org/2001/XMLSchema" xmlns:xs="http://www.w3.org/2001/XMLSchema" xmlns:p="http://schemas.microsoft.com/office/2006/metadata/properties" xmlns:ns2="c50467e4-2c06-4b72-b13b-ffd5a4dda326" xmlns:ns3="db2f98d1-a375-4e57-90a4-bf5b96f64ed3" targetNamespace="http://schemas.microsoft.com/office/2006/metadata/properties" ma:root="true" ma:fieldsID="8c1d73bc21da2064f814ae3196394a63" ns2:_="" ns3:_="">
    <xsd:import namespace="c50467e4-2c06-4b72-b13b-ffd5a4dda326"/>
    <xsd:import namespace="db2f98d1-a375-4e57-90a4-bf5b96f64ed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0467e4-2c06-4b72-b13b-ffd5a4dda32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7cd0e2c5-efa8-4cfa-a88b-8e69209b900c}" ma:internalName="TaxCatchAll" ma:showField="CatchAllData" ma:web="c50467e4-2c06-4b72-b13b-ffd5a4dda32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b2f98d1-a375-4e57-90a4-bf5b96f64ed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5d3ac6-1551-48e8-8fc6-d83c23d0a2e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0B0726-258C-4E57-8068-9599F33DF1F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D49609D-DC3D-4980-A252-01A1FFCBB15B}"/>
</file>

<file path=customXml/itemProps3.xml><?xml version="1.0" encoding="utf-8"?>
<ds:datastoreItem xmlns:ds="http://schemas.openxmlformats.org/officeDocument/2006/customXml" ds:itemID="{9DD1A344-B63D-4AE8-BA55-A1B9A7C5717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8901</TotalTime>
  <Words>4171</Words>
  <Application>Microsoft Office PowerPoint</Application>
  <PresentationFormat>On-screen Show (4:3)</PresentationFormat>
  <Paragraphs>430</Paragraphs>
  <Slides>50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Tahoma</vt:lpstr>
      <vt:lpstr>Verdana</vt:lpstr>
      <vt:lpstr>Office Theme</vt:lpstr>
      <vt:lpstr>PowerPoint Presentation</vt:lpstr>
      <vt:lpstr>Chapter 35 (Domain 5.5) Learning Objectives</vt:lpstr>
      <vt:lpstr>Organizational Consequences of Privacy Breaches</vt:lpstr>
      <vt:lpstr>Reputation Damage</vt:lpstr>
      <vt:lpstr>Identity Theft</vt:lpstr>
      <vt:lpstr>Fines</vt:lpstr>
      <vt:lpstr>IP Theft</vt:lpstr>
      <vt:lpstr>Notifications of Breaches</vt:lpstr>
      <vt:lpstr>Escalation</vt:lpstr>
      <vt:lpstr>Public Notifications and Disclosures</vt:lpstr>
      <vt:lpstr>Data Types</vt:lpstr>
      <vt:lpstr>Classifications</vt:lpstr>
      <vt:lpstr>Classifications</vt:lpstr>
      <vt:lpstr>Classifications</vt:lpstr>
      <vt:lpstr>Classifications</vt:lpstr>
      <vt:lpstr>Classifications</vt:lpstr>
      <vt:lpstr>Classifications</vt:lpstr>
      <vt:lpstr>Classifications</vt:lpstr>
      <vt:lpstr>Classifications</vt:lpstr>
      <vt:lpstr>Personally Identifiable Information (PII)</vt:lpstr>
      <vt:lpstr>Health Information</vt:lpstr>
      <vt:lpstr>Health Information</vt:lpstr>
      <vt:lpstr>Financial Information</vt:lpstr>
      <vt:lpstr>Government Data</vt:lpstr>
      <vt:lpstr>Customer Data</vt:lpstr>
      <vt:lpstr>Privacy-Enhancing  Technologies</vt:lpstr>
      <vt:lpstr>Privacy-Enhancing Technologies</vt:lpstr>
      <vt:lpstr>Privacy-Enhancing Technologies</vt:lpstr>
      <vt:lpstr>Data Minimization</vt:lpstr>
      <vt:lpstr>Data Masking</vt:lpstr>
      <vt:lpstr>Tokenization</vt:lpstr>
      <vt:lpstr>Anonymization</vt:lpstr>
      <vt:lpstr>Pseudo-Anonymization</vt:lpstr>
      <vt:lpstr>Roles and Responsibilities</vt:lpstr>
      <vt:lpstr>Data Owners</vt:lpstr>
      <vt:lpstr>Data Controller</vt:lpstr>
      <vt:lpstr>Data Controller</vt:lpstr>
      <vt:lpstr>Data Processor</vt:lpstr>
      <vt:lpstr>Data Processor</vt:lpstr>
      <vt:lpstr>Data Custodian/Steward</vt:lpstr>
      <vt:lpstr>Data Privacy Officer (DPO)</vt:lpstr>
      <vt:lpstr>Data Privacy Officer (DPO)</vt:lpstr>
      <vt:lpstr>Information Lifecycle</vt:lpstr>
      <vt:lpstr>Impact Analysis</vt:lpstr>
      <vt:lpstr>Impact Assessment</vt:lpstr>
      <vt:lpstr>Terms of Agreement</vt:lpstr>
      <vt:lpstr>Terms of Agreement</vt:lpstr>
      <vt:lpstr>Privacy Notice</vt:lpstr>
      <vt:lpstr>Privacy Notice</vt:lpstr>
      <vt:lpstr>Privacy Notice</vt:lpstr>
    </vt:vector>
  </TitlesOfParts>
  <Company>MCCES BN Bravo Co DTS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Equipment Setup and Description</dc:title>
  <dc:subject>GBS(TGRS)</dc:subject>
  <dc:creator>Jimmie.Binford</dc:creator>
  <cp:keywords>GBS, RBM, Satellite</cp:keywords>
  <dc:description>This is a working presentation that can be updated readily to keep in tune with updates done to the Lesson Plan for GB.01.01 GBS Equipment Description and Setup.</dc:description>
  <cp:lastModifiedBy>Ken Hunnicutt</cp:lastModifiedBy>
  <cp:revision>328</cp:revision>
  <dcterms:created xsi:type="dcterms:W3CDTF">2007-03-12T15:36:22Z</dcterms:created>
  <dcterms:modified xsi:type="dcterms:W3CDTF">2022-09-20T03:01:40Z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TC100690451033</vt:lpwstr>
  </property>
  <property fmtid="{D5CDD505-2E9C-101B-9397-08002B2CF9AE}" pid="3" name="ContentTypeId">
    <vt:lpwstr>0x0101006D289C11AA0AB44595EC353BBA768739</vt:lpwstr>
  </property>
</Properties>
</file>