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1"/>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54"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150443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professormesser.com/security-plus/sy0-501/wireless-disassociation-attack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914400" y="5749608"/>
            <a:ext cx="7315200" cy="476250"/>
          </a:xfrm>
          <a:prstGeom prst="rect">
            <a:avLst/>
          </a:prstGeom>
          <a:noFill/>
          <a:ln w="9525">
            <a:noFill/>
            <a:miter lim="800000"/>
            <a:headEnd/>
            <a:tailEnd/>
          </a:ln>
        </p:spPr>
        <p:txBody>
          <a:bodyPr/>
          <a:lstStyle/>
          <a:p>
            <a:pPr algn="ctr"/>
            <a:r>
              <a:rPr lang="en-US" sz="2800" dirty="0">
                <a:latin typeface="Arial" charset="0"/>
                <a:cs typeface="Arial" charset="0"/>
              </a:rPr>
              <a:t>Chapter 4 </a:t>
            </a:r>
          </a:p>
          <a:p>
            <a:pPr algn="ctr"/>
            <a:r>
              <a:rPr lang="en-US" sz="2800" dirty="0">
                <a:latin typeface="Arial" charset="0"/>
                <a:cs typeface="Arial" charset="0"/>
              </a:rPr>
              <a:t>Network Attack Indicators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Radio Frequency Identification (RFID)</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Radio frequency identification (RFID) tags are used in a wide range of use cases.</a:t>
            </a:r>
          </a:p>
          <a:p>
            <a:endParaRPr lang="en-US" dirty="0"/>
          </a:p>
          <a:p>
            <a:r>
              <a:rPr lang="en-US" dirty="0"/>
              <a:t>Come in several different forms and can be classified as either active or passive.</a:t>
            </a:r>
          </a:p>
          <a:p>
            <a:endParaRPr lang="en-US" dirty="0"/>
          </a:p>
          <a:p>
            <a:r>
              <a:rPr lang="en-US" dirty="0"/>
              <a:t>RFID tags are used in a range of security situations, including contactless identification systems such as smart cards.</a:t>
            </a:r>
          </a:p>
          <a:p>
            <a:endParaRPr lang="en-US" dirty="0"/>
          </a:p>
          <a:p>
            <a:r>
              <a:rPr lang="en-US" dirty="0"/>
              <a:t>RFID tags have multiple security concerns. First and foremost, because they are connected via RF energy, physical security is a challenge.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08953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Radio Frequency Identification (RFID)</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Several different attack types can be performed against RFID systems:</a:t>
            </a:r>
          </a:p>
          <a:p>
            <a:pPr lvl="1"/>
            <a:r>
              <a:rPr lang="en-US" dirty="0"/>
              <a:t>Against the RFID devices themselves (the chips and readers)   </a:t>
            </a:r>
          </a:p>
          <a:p>
            <a:pPr lvl="1"/>
            <a:r>
              <a:rPr lang="en-US" dirty="0"/>
              <a:t>Against the communication channel between the device and the reader  </a:t>
            </a:r>
          </a:p>
          <a:p>
            <a:pPr lvl="1"/>
            <a:r>
              <a:rPr lang="en-US" dirty="0"/>
              <a:t>Against the reader and back-end system.</a:t>
            </a:r>
          </a:p>
          <a:p>
            <a:endParaRPr lang="en-US" dirty="0"/>
          </a:p>
          <a:p>
            <a:r>
              <a:rPr lang="en-US" dirty="0"/>
              <a:t>Attacks against the communication channel are relatively easy because the radio frequencies are known, and devices exist to interface with tags. </a:t>
            </a:r>
          </a:p>
          <a:p>
            <a:endParaRPr lang="en-US" dirty="0"/>
          </a:p>
          <a:p>
            <a:r>
              <a:rPr lang="en-US" dirty="0"/>
              <a:t>The two main attacks are replay and eavesdropping.</a:t>
            </a:r>
          </a:p>
          <a:p>
            <a:endParaRPr lang="en-US" dirty="0"/>
          </a:p>
          <a:p>
            <a:r>
              <a:rPr lang="en-US" dirty="0"/>
              <a:t>It is possible for thieves to use small devices that will scan your card, exploiting the contactless technology to take information from it, which can then be used to make copycat cards or other ways of accessing money.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72066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Near Field Communication (NFC)</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Near field communication (NFC) is a set of wireless technologies that enables smartphones and other devices to establish radio communication over a short distance, typically 10 cm (3.9 in) or less. </a:t>
            </a:r>
          </a:p>
          <a:p>
            <a:endParaRPr lang="en-US" dirty="0"/>
          </a:p>
          <a:p>
            <a:r>
              <a:rPr lang="en-US" dirty="0"/>
              <a:t>This technology did not see much use until recently when it started being employed to move data between cell phones and in mobile payment systems. </a:t>
            </a:r>
          </a:p>
          <a:p>
            <a:endParaRPr lang="en-US" dirty="0"/>
          </a:p>
          <a:p>
            <a:r>
              <a:rPr lang="en-US" dirty="0"/>
              <a:t>Now that NFC has become the mainstream method of making payments via mobile phones, it is becoming ubiquitous, and in many cases is connected directly to financial information. </a:t>
            </a:r>
          </a:p>
          <a:p>
            <a:endParaRPr lang="en-US" dirty="0"/>
          </a:p>
          <a:p>
            <a:r>
              <a:rPr lang="en-US" dirty="0"/>
              <a:t>Therefore, the importance of understanding and protecting this communication channel is paramount.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6335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Initialization Vector (IV)</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initialization vector (IV) is used in wireless systems as the randomization element at the beginning of a connection. </a:t>
            </a:r>
          </a:p>
          <a:p>
            <a:endParaRPr lang="en-US" dirty="0"/>
          </a:p>
          <a:p>
            <a:r>
              <a:rPr lang="en-US" dirty="0"/>
              <a:t>Attacks against it are aimed at determining the IV, thus finding the repeating key sequence.</a:t>
            </a:r>
          </a:p>
          <a:p>
            <a:endParaRPr lang="en-US" dirty="0"/>
          </a:p>
          <a:p>
            <a:r>
              <a:rPr lang="en-US" dirty="0"/>
              <a:t>The IV is the primary reason for the weaknesses in Wired Equivalent Privacy (WEP). </a:t>
            </a:r>
          </a:p>
          <a:p>
            <a:endParaRPr lang="en-US" dirty="0"/>
          </a:p>
          <a:p>
            <a:r>
              <a:rPr lang="en-US" dirty="0"/>
              <a:t>The biggest weakness of WEP is that the IV problem exists regardless of key length because the IV always remains at 24 bits.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396360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On-path Attack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man in the middle (MITM) attack, as the name implies, generally occurs when an attacker is able to place himself in the middle of two other hosts that are communicating. Ideally (from the attacker’s perspective), this is done by ensuring that all communication going to or from the target host is routed through the attacker’s host. </a:t>
            </a:r>
          </a:p>
          <a:p>
            <a:endParaRPr lang="en-US" dirty="0"/>
          </a:p>
          <a:p>
            <a:r>
              <a:rPr lang="en-US" dirty="0"/>
              <a:t>The attacker can then observe all traffic before relaying it and can modify or block traffic. </a:t>
            </a:r>
          </a:p>
          <a:p>
            <a:endParaRPr lang="en-US" dirty="0"/>
          </a:p>
          <a:p>
            <a:r>
              <a:rPr lang="en-US" dirty="0"/>
              <a:t>To the target host, it appears that communication is occurring normally, since all expected replies are received.</a:t>
            </a:r>
          </a:p>
          <a:p>
            <a:endParaRPr lang="en-US" dirty="0"/>
          </a:p>
          <a:p>
            <a:r>
              <a:rPr lang="en-US" dirty="0"/>
              <a:t>One of the common methods is via session hijacking, which can occur when information such as a cookie is stolen, allowing the attacker to impersonate the legitimate session.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317953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On-path Attack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man in the browser (MITB) attack is a variant of a man in the middle attack. </a:t>
            </a:r>
          </a:p>
          <a:p>
            <a:endParaRPr lang="en-US" dirty="0"/>
          </a:p>
          <a:p>
            <a:r>
              <a:rPr lang="en-US" dirty="0"/>
              <a:t>In an MITB attack, the first element is a malware attack that places a trojan element that can act as a proxy on the target machine. </a:t>
            </a:r>
          </a:p>
          <a:p>
            <a:endParaRPr lang="en-US" dirty="0"/>
          </a:p>
          <a:p>
            <a:r>
              <a:rPr lang="en-US" dirty="0"/>
              <a:t>This malware changes browser behavior through browser helper objects or extensions. </a:t>
            </a:r>
          </a:p>
          <a:p>
            <a:endParaRPr lang="en-US" dirty="0"/>
          </a:p>
          <a:p>
            <a:r>
              <a:rPr lang="en-US" dirty="0"/>
              <a:t>When a user connects to their bank, for instance, the malware recognizes the target (a financial transaction) and injects itself in the stream of the conversation. When the user approves a transfer of $150 to pay a utility bill, for example, the malware intercepts the user’s keystrokes and modifies them to perform a different transaction.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43426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Layer 2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dirty="0"/>
              <a:t>Layer 2 of a network is where local addressing decisions are made. </a:t>
            </a:r>
          </a:p>
          <a:p>
            <a:endParaRPr lang="en-US" dirty="0"/>
          </a:p>
          <a:p>
            <a:r>
              <a:rPr lang="en-US" dirty="0"/>
              <a:t>Switches operate at layer 2, or media access control (MAC) addresses. There are many ways of tampering with this level of addressing:</a:t>
            </a:r>
          </a:p>
          <a:p>
            <a:pPr lvl="1"/>
            <a:r>
              <a:rPr lang="en-US" dirty="0"/>
              <a:t>Address Resolution Protocol (ARP) poisoning</a:t>
            </a:r>
          </a:p>
          <a:p>
            <a:pPr lvl="1"/>
            <a:r>
              <a:rPr lang="en-US" dirty="0"/>
              <a:t>Media access control (MAC) flooding</a:t>
            </a:r>
          </a:p>
          <a:p>
            <a:pPr lvl="1"/>
            <a:r>
              <a:rPr lang="en-US" dirty="0"/>
              <a:t>MAC cloning.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4035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Address Resolution Protocol (ARP) Poisoning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In moving packets between machines, a device sometimes needs to know where to send a packet using the MAC or layer 2 address. Address Resolution Protocol (ARP) handles this problem through four basic message types:</a:t>
            </a:r>
          </a:p>
          <a:p>
            <a:pPr lvl="1"/>
            <a:r>
              <a:rPr lang="en-US" dirty="0"/>
              <a:t>ARP request  “Who has this IP address?”   </a:t>
            </a:r>
          </a:p>
          <a:p>
            <a:pPr lvl="1"/>
            <a:r>
              <a:rPr lang="en-US" dirty="0"/>
              <a:t>ARP reply  “I have that IP address; my MAC address is…”  </a:t>
            </a:r>
          </a:p>
          <a:p>
            <a:pPr marL="457200" lvl="1" indent="0">
              <a:buNone/>
            </a:pPr>
            <a:r>
              <a:rPr lang="en-US" dirty="0"/>
              <a:t> </a:t>
            </a:r>
          </a:p>
          <a:p>
            <a:pPr lvl="1"/>
            <a:r>
              <a:rPr lang="en-US" dirty="0"/>
              <a:t>Reverse ARP request (RARP)  “Who has this MAC address?” </a:t>
            </a:r>
          </a:p>
          <a:p>
            <a:pPr lvl="1"/>
            <a:r>
              <a:rPr lang="en-US" dirty="0"/>
              <a:t>RARP reply  “I have that MAC address; my IP address is…”</a:t>
            </a:r>
          </a:p>
          <a:p>
            <a:endParaRPr lang="en-US" dirty="0"/>
          </a:p>
          <a:p>
            <a:r>
              <a:rPr lang="en-US" dirty="0"/>
              <a:t>When the ARP table gets a reply, it automatically trusts the reply and updates the table. </a:t>
            </a:r>
          </a:p>
          <a:p>
            <a:endParaRPr lang="en-US" dirty="0"/>
          </a:p>
          <a:p>
            <a:r>
              <a:rPr lang="en-US" dirty="0"/>
              <a:t>Some operating systems will even accept ARP reply data if they never heard the original request.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79644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Address Resolution Protocol (ARP) Poisoning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An attacker can send messages, corrupt the ARP table, and cause packets to be misrouted. </a:t>
            </a:r>
          </a:p>
          <a:p>
            <a:endParaRPr lang="en-US" dirty="0"/>
          </a:p>
          <a:p>
            <a:r>
              <a:rPr lang="en-US" dirty="0"/>
              <a:t>This form of attack is called ARP poisoning and results in malicious address redirection. </a:t>
            </a:r>
          </a:p>
          <a:p>
            <a:endParaRPr lang="en-US" dirty="0"/>
          </a:p>
          <a:p>
            <a:r>
              <a:rPr lang="en-US" dirty="0"/>
              <a:t>This can allow a mechanism whereby an attacker can inject himself into the middle of a conversation between two devices—a man in the middle attack.</a:t>
            </a:r>
          </a:p>
          <a:p>
            <a:endParaRPr lang="en-US" dirty="0"/>
          </a:p>
          <a:p>
            <a:r>
              <a:rPr lang="en-US" dirty="0"/>
              <a:t>Protection mechanisms include:</a:t>
            </a:r>
          </a:p>
          <a:p>
            <a:pPr lvl="1"/>
            <a:r>
              <a:rPr lang="en-US" dirty="0">
                <a:solidFill>
                  <a:srgbClr val="FF0000"/>
                </a:solidFill>
              </a:rPr>
              <a:t>DHCP snooping</a:t>
            </a:r>
          </a:p>
          <a:p>
            <a:pPr lvl="1"/>
            <a:r>
              <a:rPr lang="en-US" dirty="0">
                <a:solidFill>
                  <a:srgbClr val="FF0000"/>
                </a:solidFill>
              </a:rPr>
              <a:t>Dynamic ARP inspection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48462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Media Access Control (MAC) Flooding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Addressing at the layer 2 interface is done by media access control (MAC) addresses and switches and hubs. </a:t>
            </a:r>
          </a:p>
          <a:p>
            <a:endParaRPr lang="en-US" dirty="0"/>
          </a:p>
          <a:p>
            <a:r>
              <a:rPr lang="en-US" dirty="0"/>
              <a:t>Hubs send all packets to everyone, but switches look up the address in a stored table and send to only that address. </a:t>
            </a:r>
          </a:p>
          <a:p>
            <a:endParaRPr lang="en-US" dirty="0"/>
          </a:p>
          <a:p>
            <a:r>
              <a:rPr lang="en-US" dirty="0"/>
              <a:t>MAC flooding is an attack where an attacker floods the table with addresses, making the switch unable to find the correct address for a packet. </a:t>
            </a:r>
          </a:p>
          <a:p>
            <a:endParaRPr lang="en-US" dirty="0"/>
          </a:p>
          <a:p>
            <a:r>
              <a:rPr lang="en-US" dirty="0"/>
              <a:t>The switch responds by sending the packet to all addresses, in essence acting as a hub. </a:t>
            </a:r>
          </a:p>
          <a:p>
            <a:endParaRPr lang="en-US" dirty="0"/>
          </a:p>
          <a:p>
            <a:r>
              <a:rPr lang="en-US" dirty="0"/>
              <a:t>The switch also asks for the correct device to give it its address, thus setting the switch up for ARP poisoning, as described in the previous section.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18062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4 (Domain 1.4)</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1104" y="1752600"/>
            <a:ext cx="8229600" cy="762000"/>
          </a:xfrm>
        </p:spPr>
        <p:txBody>
          <a:bodyPr>
            <a:normAutofit lnSpcReduction="10000"/>
          </a:bodyPr>
          <a:lstStyle/>
          <a:p>
            <a:r>
              <a:rPr lang="en-US" sz="2400" dirty="0"/>
              <a:t>Analyze potential indicators associated with network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26A3AB79-BF4F-26A7-258C-6CF0D1F86553}"/>
              </a:ext>
            </a:extLst>
          </p:cNvPr>
          <p:cNvSpPr txBox="1">
            <a:spLocks/>
          </p:cNvSpPr>
          <p:nvPr/>
        </p:nvSpPr>
        <p:spPr bwMode="auto">
          <a:xfrm>
            <a:off x="838200" y="2530475"/>
            <a:ext cx="4038600" cy="425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Wireless</a:t>
            </a:r>
          </a:p>
          <a:p>
            <a:pPr lvl="1"/>
            <a:r>
              <a:rPr lang="en-US" dirty="0"/>
              <a:t>Evil twin</a:t>
            </a:r>
          </a:p>
          <a:p>
            <a:pPr lvl="1"/>
            <a:r>
              <a:rPr lang="en-US" dirty="0"/>
              <a:t>Rogue access point</a:t>
            </a:r>
          </a:p>
          <a:p>
            <a:pPr lvl="1"/>
            <a:r>
              <a:rPr lang="en-US" dirty="0"/>
              <a:t>Bluesnarfing</a:t>
            </a:r>
          </a:p>
          <a:p>
            <a:pPr lvl="1"/>
            <a:r>
              <a:rPr lang="en-US" dirty="0"/>
              <a:t>Disassociation</a:t>
            </a:r>
          </a:p>
          <a:p>
            <a:pPr lvl="1"/>
            <a:r>
              <a:rPr lang="en-US" dirty="0"/>
              <a:t>Jamming</a:t>
            </a:r>
          </a:p>
          <a:p>
            <a:pPr lvl="1"/>
            <a:r>
              <a:rPr lang="en-US" dirty="0"/>
              <a:t>Radio frequency identification (RFID)</a:t>
            </a:r>
          </a:p>
          <a:p>
            <a:pPr lvl="1"/>
            <a:r>
              <a:rPr lang="en-US" dirty="0"/>
              <a:t>Near-field communication(NFC)</a:t>
            </a:r>
          </a:p>
          <a:p>
            <a:pPr lvl="1"/>
            <a:r>
              <a:rPr lang="en-US" dirty="0"/>
              <a:t>Initialization vector (IV)</a:t>
            </a:r>
          </a:p>
          <a:p>
            <a:r>
              <a:rPr lang="en-US" b="1" dirty="0"/>
              <a:t>On-path attack (previously known as man-in-the-middle attack/man-in-the browser attack)</a:t>
            </a:r>
          </a:p>
          <a:p>
            <a:r>
              <a:rPr lang="en-US" b="1" dirty="0"/>
              <a:t>Layer 2 attacks</a:t>
            </a:r>
          </a:p>
          <a:p>
            <a:pPr lvl="1"/>
            <a:r>
              <a:rPr lang="en-US" dirty="0"/>
              <a:t>Address Resolution Protocol (ARP) poisoning</a:t>
            </a:r>
          </a:p>
          <a:p>
            <a:pPr lvl="1"/>
            <a:r>
              <a:rPr lang="en-US" dirty="0"/>
              <a:t>Media access control (MAC) flooding</a:t>
            </a:r>
          </a:p>
          <a:p>
            <a:pPr lvl="1"/>
            <a:r>
              <a:rPr lang="en-US" dirty="0"/>
              <a:t>MAC cloning</a:t>
            </a:r>
          </a:p>
          <a:p>
            <a:endParaRPr lang="en-US" dirty="0"/>
          </a:p>
        </p:txBody>
      </p:sp>
      <p:sp>
        <p:nvSpPr>
          <p:cNvPr id="3" name="Content Placeholder 6">
            <a:extLst>
              <a:ext uri="{FF2B5EF4-FFF2-40B4-BE49-F238E27FC236}">
                <a16:creationId xmlns:a16="http://schemas.microsoft.com/office/drawing/2014/main" id="{2CB63AA3-9F1B-FB2E-43BE-D304E587A0B7}"/>
              </a:ext>
            </a:extLst>
          </p:cNvPr>
          <p:cNvSpPr txBox="1">
            <a:spLocks/>
          </p:cNvSpPr>
          <p:nvPr/>
        </p:nvSpPr>
        <p:spPr>
          <a:xfrm>
            <a:off x="4953000" y="2538984"/>
            <a:ext cx="4038600" cy="3886200"/>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Domain name system (DNS)</a:t>
            </a:r>
          </a:p>
          <a:p>
            <a:pPr lvl="1"/>
            <a:r>
              <a:rPr lang="en-US" dirty="0"/>
              <a:t>Domain hijacking</a:t>
            </a:r>
          </a:p>
          <a:p>
            <a:pPr lvl="1"/>
            <a:r>
              <a:rPr lang="en-US" dirty="0"/>
              <a:t>DNS poisoning</a:t>
            </a:r>
          </a:p>
          <a:p>
            <a:pPr lvl="1"/>
            <a:r>
              <a:rPr lang="en-US" dirty="0"/>
              <a:t>Uniform Resource Locator (URL) redirection</a:t>
            </a:r>
          </a:p>
          <a:p>
            <a:pPr lvl="1"/>
            <a:r>
              <a:rPr lang="en-US" dirty="0"/>
              <a:t>Domain reputation</a:t>
            </a:r>
          </a:p>
          <a:p>
            <a:r>
              <a:rPr lang="en-US" b="1" dirty="0"/>
              <a:t>Distributed denial-of-service (DDoS)</a:t>
            </a:r>
          </a:p>
          <a:p>
            <a:pPr lvl="1"/>
            <a:r>
              <a:rPr lang="en-US" dirty="0"/>
              <a:t>Network</a:t>
            </a:r>
          </a:p>
          <a:p>
            <a:pPr lvl="1"/>
            <a:r>
              <a:rPr lang="en-US" dirty="0"/>
              <a:t>Application</a:t>
            </a:r>
          </a:p>
          <a:p>
            <a:pPr lvl="1"/>
            <a:r>
              <a:rPr lang="en-US" dirty="0"/>
              <a:t>Operational technology (OT)</a:t>
            </a:r>
          </a:p>
          <a:p>
            <a:r>
              <a:rPr lang="en-US" b="1" dirty="0"/>
              <a:t>Malicious code or script execution</a:t>
            </a:r>
          </a:p>
          <a:p>
            <a:pPr lvl="1"/>
            <a:r>
              <a:rPr lang="en-US" dirty="0"/>
              <a:t>PowerShell</a:t>
            </a:r>
          </a:p>
          <a:p>
            <a:pPr lvl="1"/>
            <a:r>
              <a:rPr lang="en-US" dirty="0"/>
              <a:t>Python</a:t>
            </a:r>
          </a:p>
          <a:p>
            <a:pPr lvl="1"/>
            <a:r>
              <a:rPr lang="en-US" dirty="0"/>
              <a:t>Bash</a:t>
            </a:r>
          </a:p>
          <a:p>
            <a:pPr lvl="1"/>
            <a:r>
              <a:rPr lang="en-US" dirty="0"/>
              <a:t>Macros</a:t>
            </a:r>
          </a:p>
          <a:p>
            <a:pPr lvl="1"/>
            <a:r>
              <a:rPr lang="en-US" dirty="0"/>
              <a:t>Visual Basic for Applications (VBA)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Media Access Control (MAC) Cloning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MAC cloning is the act of changing a MAC address to bypass security checks based on the MAC address. </a:t>
            </a:r>
          </a:p>
          <a:p>
            <a:endParaRPr lang="en-US" dirty="0"/>
          </a:p>
          <a:p>
            <a:r>
              <a:rPr lang="en-US" dirty="0"/>
              <a:t>This can work when the return packets are being routed by IP address and can be properly linked to the correct MAC address.</a:t>
            </a:r>
          </a:p>
          <a:p>
            <a:pPr marL="0" indent="0">
              <a:buNone/>
            </a:pPr>
            <a:r>
              <a:rPr lang="en-US" dirty="0"/>
              <a:t> </a:t>
            </a:r>
          </a:p>
          <a:p>
            <a:r>
              <a:rPr lang="en-US" dirty="0"/>
              <a:t>Not all MAC cloning is an attack; small firewall routers commonly have a MAC clone function by which the device can clone a MAC address to make it seem transparent to other devices such as the cable modem connection.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967535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Domain Name System (DNS)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The Domain Name System (DNS) is the phone book for addressing. </a:t>
            </a:r>
          </a:p>
          <a:p>
            <a:endParaRPr lang="en-US" dirty="0"/>
          </a:p>
          <a:p>
            <a:r>
              <a:rPr lang="en-US" dirty="0"/>
              <a:t>When you need to know where to send a packet that is not local to your network, DNS provides the correct address to get the packet to its destination. </a:t>
            </a:r>
          </a:p>
          <a:p>
            <a:endParaRPr lang="en-US" dirty="0"/>
          </a:p>
          <a:p>
            <a:r>
              <a:rPr lang="en-US" dirty="0"/>
              <a:t>This makes DNS one of the primary targets of attackers, because if you corrupt DNS, you can control where all the packets go. </a:t>
            </a:r>
          </a:p>
          <a:p>
            <a:endParaRPr lang="en-US" dirty="0"/>
          </a:p>
          <a:p>
            <a:r>
              <a:rPr lang="en-US" dirty="0"/>
              <a:t>Several technical attacks and one operational attack on this level of addressing are covered in this objective.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44191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Domain Hijacking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Domain hijacking is the act of changing the registration of a domain name without the permission of its original registrant. </a:t>
            </a:r>
          </a:p>
          <a:p>
            <a:endParaRPr lang="en-US" dirty="0"/>
          </a:p>
          <a:p>
            <a:r>
              <a:rPr lang="en-US" dirty="0"/>
              <a:t>Technically a crime, this act can have devastating consequences because the DNS system will spread the false domain location far and wide automatically. </a:t>
            </a:r>
          </a:p>
          <a:p>
            <a:endParaRPr lang="en-US" dirty="0"/>
          </a:p>
          <a:p>
            <a:r>
              <a:rPr lang="en-US" dirty="0"/>
              <a:t>The original owner can request it to be corrected, but this can take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247902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 Poisoning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The Domain Name System (DNS) is used to convert a name into an IP address. </a:t>
            </a:r>
          </a:p>
          <a:p>
            <a:endParaRPr lang="en-US" dirty="0"/>
          </a:p>
          <a:p>
            <a:r>
              <a:rPr lang="en-US" dirty="0"/>
              <a:t>There is not a single DNS system but rather a hierarchy of DNS servers—from root servers on the backbone of the Internet, to copies at your ISP, your home router, and your local machine, each in the form of a DNS cache.</a:t>
            </a:r>
          </a:p>
          <a:p>
            <a:endParaRPr lang="en-US" dirty="0"/>
          </a:p>
          <a:p>
            <a:r>
              <a:rPr lang="en-US" dirty="0"/>
              <a:t>To examine a DNS query for a specific address, you can use the </a:t>
            </a:r>
            <a:r>
              <a:rPr lang="en-US" b="1" dirty="0"/>
              <a:t>nslookup</a:t>
            </a:r>
            <a:r>
              <a:rPr lang="en-US" dirty="0"/>
              <a:t> command.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951053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 Poisoning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Looking at DNS as a complete system shows that there are hierarchical levels from the top (root server) down to the cache in an individual machine. </a:t>
            </a:r>
          </a:p>
          <a:p>
            <a:endParaRPr lang="en-US" dirty="0"/>
          </a:p>
          <a:p>
            <a:r>
              <a:rPr lang="en-US" dirty="0"/>
              <a:t>DNS poisoning can occur at any of these levels, with the effect of the poisoning growing wider the higher up it occurs.</a:t>
            </a:r>
          </a:p>
          <a:p>
            <a:endParaRPr lang="en-US" dirty="0"/>
          </a:p>
          <a:p>
            <a:r>
              <a:rPr lang="en-US" dirty="0"/>
              <a:t>DNS poisoning is a variant of a larger attack class referred to as DNS spoofing. </a:t>
            </a:r>
          </a:p>
          <a:p>
            <a:endParaRPr lang="en-US" dirty="0"/>
          </a:p>
          <a:p>
            <a:r>
              <a:rPr lang="en-US" dirty="0"/>
              <a:t>In DNS spoofing, an attacker changes a DNS record through any of a multitude of means. </a:t>
            </a:r>
          </a:p>
          <a:p>
            <a:endParaRPr lang="en-US" dirty="0"/>
          </a:p>
          <a:p>
            <a:r>
              <a:rPr lang="en-US" dirty="0"/>
              <a:t>There are many ways to perform DNS spoofing.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400860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 Poisoning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Because of the importance of integrity on DNS requests and responses, a project has begun to secure the DNS infrastructure using digital signing of DNS records. </a:t>
            </a:r>
          </a:p>
          <a:p>
            <a:endParaRPr lang="en-US" dirty="0"/>
          </a:p>
          <a:p>
            <a:r>
              <a:rPr lang="en-US" dirty="0"/>
              <a:t>This project, initiated by the US government and called Domain Name System Security Extensions (DNSSEC), works by digitally signing records. </a:t>
            </a:r>
          </a:p>
          <a:p>
            <a:endParaRPr lang="en-US" dirty="0"/>
          </a:p>
          <a:p>
            <a:r>
              <a:rPr lang="en-US" dirty="0"/>
              <a:t>This is done by adding records to DNS, a key, and a signature attesting to the validity of the key. </a:t>
            </a:r>
          </a:p>
          <a:p>
            <a:endParaRPr lang="en-US" dirty="0"/>
          </a:p>
          <a:p>
            <a:r>
              <a:rPr lang="en-US" dirty="0"/>
              <a:t>With this information, requestors can be assured that the information they receive is correct. </a:t>
            </a:r>
          </a:p>
          <a:p>
            <a:endParaRPr lang="en-US" dirty="0"/>
          </a:p>
          <a:p>
            <a:r>
              <a:rPr lang="en-US" dirty="0"/>
              <a:t>It will take a substantial amount of time (years) for this new system to propagate through the entire DNS infrastructure, but in the end, the system will have much greater assurance.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43238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Universal Resource Locator (URL) Redirection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Universal resource locator (URL) is the method of describing where you want a browser to go, and it is the main interface to the DNS process that converts it to a machine-readable address.</a:t>
            </a:r>
          </a:p>
          <a:p>
            <a:endParaRPr lang="en-US" dirty="0"/>
          </a:p>
          <a:p>
            <a:r>
              <a:rPr lang="en-US" dirty="0"/>
              <a:t>Social engineers use psychology and cognitive science to trick users into doing things. </a:t>
            </a:r>
          </a:p>
          <a:p>
            <a:endParaRPr lang="en-US" dirty="0"/>
          </a:p>
          <a:p>
            <a:r>
              <a:rPr lang="en-US" dirty="0"/>
              <a:t>For example, a slight difference in the name displayed in an e-mail or a link can be missed by your brain. </a:t>
            </a:r>
          </a:p>
          <a:p>
            <a:endParaRPr lang="en-US" dirty="0"/>
          </a:p>
          <a:p>
            <a:r>
              <a:rPr lang="en-US" dirty="0"/>
              <a:t>If the attacker has registered this different site in DNS and cloned the site you think you are going to, when you click without carefully reading, you end up on a different site that looks just like the one you are wanting to go to.</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48359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Domain Reputation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IP addresses have reputations and if you do not protect your address, its reputation may suffer. </a:t>
            </a:r>
          </a:p>
          <a:p>
            <a:endParaRPr lang="en-US" dirty="0"/>
          </a:p>
          <a:p>
            <a:r>
              <a:rPr lang="en-US" dirty="0"/>
              <a:t>Security companies track where spam comes from, and if your IP address becomes associated with spam, botnets, or other bad behaviors, your </a:t>
            </a:r>
            <a:r>
              <a:rPr lang="en-US" i="1" dirty="0"/>
              <a:t>domain reputation </a:t>
            </a:r>
            <a:r>
              <a:rPr lang="en-US" dirty="0"/>
              <a:t>will suffer. </a:t>
            </a:r>
          </a:p>
          <a:p>
            <a:endParaRPr lang="en-US" dirty="0"/>
          </a:p>
          <a:p>
            <a:r>
              <a:rPr lang="en-US" dirty="0"/>
              <a:t>Defenses:</a:t>
            </a:r>
          </a:p>
          <a:p>
            <a:pPr lvl="1"/>
            <a:r>
              <a:rPr lang="en-US" dirty="0"/>
              <a:t>Make certain others are not piggybacking on your address</a:t>
            </a:r>
          </a:p>
          <a:p>
            <a:pPr lvl="1"/>
            <a:r>
              <a:rPr lang="en-US" dirty="0"/>
              <a:t>Open mail relays can lead to spamming</a:t>
            </a:r>
          </a:p>
          <a:p>
            <a:pPr lvl="1"/>
            <a:r>
              <a:rPr lang="en-US" dirty="0"/>
              <a:t>Bots can abuse APIs</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26932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Distributed Denial-of-Service (DDoS)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In a denial-of-service (DoS) attack, the attacker attempts to deny authorized users access either to specific information or to the computer system or network itself.</a:t>
            </a:r>
          </a:p>
          <a:p>
            <a:endParaRPr lang="en-US" dirty="0"/>
          </a:p>
          <a:p>
            <a:r>
              <a:rPr lang="en-US" dirty="0"/>
              <a:t>A DoS attack employing multiple attacking systems is known as a </a:t>
            </a:r>
            <a:r>
              <a:rPr lang="en-US" i="1" dirty="0"/>
              <a:t>distributed denial-of-service (DDoS) attack</a:t>
            </a:r>
            <a:r>
              <a:rPr lang="en-US" dirty="0"/>
              <a:t>.</a:t>
            </a:r>
          </a:p>
          <a:p>
            <a:endParaRPr lang="en-US" dirty="0"/>
          </a:p>
          <a:p>
            <a:r>
              <a:rPr lang="en-US" dirty="0"/>
              <a:t>The goal of a DDoS attack is also to deny the use of or access to a specific service or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042450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Distributed Denial-of-Service (DDoS)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attack agents are not willing agents—they are systems that have been compromised and on which the DDoS attack software has been installed. </a:t>
            </a:r>
          </a:p>
          <a:p>
            <a:endParaRPr lang="en-US" dirty="0"/>
          </a:p>
          <a:p>
            <a:r>
              <a:rPr lang="en-US" dirty="0"/>
              <a:t>To compromise these agents, the attacker has to have gained unauthorized access to the system or tricked authorized users to run a program that installed the attack software. </a:t>
            </a:r>
          </a:p>
          <a:p>
            <a:endParaRPr lang="en-US" dirty="0"/>
          </a:p>
          <a:p>
            <a:r>
              <a:rPr lang="en-US" dirty="0"/>
              <a:t>The creation of the attack network may in fact be a multistep process in which the attacker first compromises a few systems that are then used as handlers or masters, which in turn compromise other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20763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Wireless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dirty="0"/>
              <a:t>Wireless is a common networking technology that has a substantial number of standards and processes to connect users to networks via a radio signal, thus freeing machines from wires. </a:t>
            </a:r>
          </a:p>
          <a:p>
            <a:endParaRPr lang="en-US" dirty="0"/>
          </a:p>
          <a:p>
            <a:r>
              <a:rPr lang="en-US" dirty="0"/>
              <a:t>As in all software systems, wireless networking is a target for hackers. </a:t>
            </a:r>
          </a:p>
          <a:p>
            <a:endParaRPr lang="en-US" dirty="0"/>
          </a:p>
          <a:p>
            <a:r>
              <a:rPr lang="en-US" dirty="0"/>
              <a:t>This is partly because of the simple fact that wireless removes the physical barrier.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Distributed Denial-of-Service (DDoS)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Once the network has been created, the agents (zombies) wait for an attack message that will include data on the specific target before launching the attack. </a:t>
            </a:r>
          </a:p>
          <a:p>
            <a:endParaRPr lang="en-US" dirty="0"/>
          </a:p>
          <a:p>
            <a:r>
              <a:rPr lang="en-US" dirty="0"/>
              <a:t>One important aspect of a DDoS attack is that with just a few messages to the agents, the attacker can have a flood of messages sent against the targeted system.</a:t>
            </a:r>
          </a:p>
          <a:p>
            <a:endParaRPr lang="en-US" dirty="0"/>
          </a:p>
          <a:p>
            <a:r>
              <a:rPr lang="en-US" dirty="0"/>
              <a:t>To prevent a DDoS attack, you must be able either to intercept or block the attack messages or to keep the DDoS network from being established in the first place. </a:t>
            </a:r>
          </a:p>
          <a:p>
            <a:endParaRPr lang="en-US" dirty="0"/>
          </a:p>
          <a:p>
            <a:r>
              <a:rPr lang="en-US" dirty="0"/>
              <a:t>Tools have been developed that will scan your systems, searching for sleeping zombies waiting for an attack signal.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222207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In a DDoS attack, service is denied by overwhelming the target with traffic from many different systems. </a:t>
            </a:r>
          </a:p>
          <a:p>
            <a:endParaRPr lang="en-US" dirty="0"/>
          </a:p>
          <a:p>
            <a:r>
              <a:rPr lang="en-US" dirty="0"/>
              <a:t>A network of attack agents (sometimes called zombies) is created by the attacker, and upon receiving the attack command from the attacker, the attack agents commence sending a specific type of traffic against the target.</a:t>
            </a:r>
          </a:p>
          <a:p>
            <a:endParaRPr lang="en-US" dirty="0"/>
          </a:p>
          <a:p>
            <a:r>
              <a:rPr lang="en-US" dirty="0"/>
              <a:t>If the attack network is large enough, even ordinary web traffic can quickly overwhelm the largest of sites.</a:t>
            </a:r>
          </a:p>
          <a:p>
            <a:endParaRPr lang="en-US" dirty="0"/>
          </a:p>
          <a:p>
            <a:r>
              <a:rPr lang="en-US" dirty="0"/>
              <a:t>The purpose of a DDoS/DoS attack is to prevent access to the target system and blocking network connections will do this.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4219552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One method, a SYN flooding attack, can be used to prevent service to a system temporarily in order to take advantage of a trusted relationship that exists between that system and another. </a:t>
            </a:r>
          </a:p>
          <a:p>
            <a:endParaRPr lang="en-US" dirty="0"/>
          </a:p>
          <a:p>
            <a:r>
              <a:rPr lang="en-US" dirty="0"/>
              <a:t>SYN flooding is an example of a DoS attack that takes advantage of the way TCP/IP networks were designed to function, and it can be used to illustrate the basic principles of any DoS attack. </a:t>
            </a:r>
          </a:p>
          <a:p>
            <a:endParaRPr lang="en-US" dirty="0"/>
          </a:p>
          <a:p>
            <a:r>
              <a:rPr lang="en-US" dirty="0"/>
              <a:t>SYN flooding uses the TCP three-way handshake that establishes a connection between two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73546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990600" y="274638"/>
            <a:ext cx="7924800" cy="1143000"/>
          </a:xfrm>
          <a:noFill/>
        </p:spPr>
        <p:txBody>
          <a:bodyPr>
            <a:normAutofit/>
          </a:bodyPr>
          <a:lstStyle/>
          <a:p>
            <a:pPr eaLnBrk="1" hangingPunct="1"/>
            <a:r>
              <a:rPr lang="en-US" sz="3600" b="1" dirty="0"/>
              <a:t>TCP Three-way Handshake</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pic>
        <p:nvPicPr>
          <p:cNvPr id="7" name="Content Placeholder 3">
            <a:extLst>
              <a:ext uri="{FF2B5EF4-FFF2-40B4-BE49-F238E27FC236}">
                <a16:creationId xmlns:a16="http://schemas.microsoft.com/office/drawing/2014/main" id="{B2FDCB64-9BB4-4E90-8DC0-E95C27A51DC9}"/>
              </a:ext>
            </a:extLst>
          </p:cNvPr>
          <p:cNvPicPr>
            <a:picLocks noChangeAspect="1"/>
          </p:cNvPicPr>
          <p:nvPr/>
        </p:nvPicPr>
        <p:blipFill>
          <a:blip r:embed="rId2"/>
          <a:stretch>
            <a:fillRect/>
          </a:stretch>
        </p:blipFill>
        <p:spPr bwMode="auto">
          <a:xfrm>
            <a:off x="300468" y="3124200"/>
            <a:ext cx="8543064" cy="1577181"/>
          </a:xfrm>
          <a:prstGeom prst="rect">
            <a:avLst/>
          </a:prstGeom>
          <a:noFill/>
          <a:ln w="9525">
            <a:noFill/>
            <a:miter lim="800000"/>
            <a:headEnd/>
            <a:tailEnd/>
          </a:ln>
        </p:spPr>
      </p:pic>
    </p:spTree>
    <p:extLst>
      <p:ext uri="{BB962C8B-B14F-4D97-AF65-F5344CB8AC3E}">
        <p14:creationId xmlns:p14="http://schemas.microsoft.com/office/powerpoint/2010/main" val="229765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In a SYN flooding attack, the attacker sends fake communication requests to the targeted system. </a:t>
            </a:r>
          </a:p>
          <a:p>
            <a:endParaRPr lang="en-US" dirty="0"/>
          </a:p>
          <a:p>
            <a:r>
              <a:rPr lang="en-US" dirty="0"/>
              <a:t>Each of these requests will be answered by the target system, which then waits for the third part of the handshake. </a:t>
            </a:r>
          </a:p>
          <a:p>
            <a:endParaRPr lang="en-US" dirty="0"/>
          </a:p>
          <a:p>
            <a:r>
              <a:rPr lang="en-US" dirty="0"/>
              <a:t>Since the requests are fake (a nonexistent IP address is used in the requests, so the target system is responding to a system that doesn’t exist), the target will wait for responses that never comes.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2705555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SYN Flood Attack</a:t>
            </a:r>
            <a:endParaRPr lang="en-US" sz="36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pic>
        <p:nvPicPr>
          <p:cNvPr id="6" name="Content Placeholder 3">
            <a:extLst>
              <a:ext uri="{FF2B5EF4-FFF2-40B4-BE49-F238E27FC236}">
                <a16:creationId xmlns:a16="http://schemas.microsoft.com/office/drawing/2014/main" id="{89E67A19-FF77-4DDD-B0E1-D83FC50FE325}"/>
              </a:ext>
            </a:extLst>
          </p:cNvPr>
          <p:cNvPicPr>
            <a:picLocks noGrp="1" noChangeAspect="1"/>
          </p:cNvPicPr>
          <p:nvPr>
            <p:ph idx="1"/>
          </p:nvPr>
        </p:nvPicPr>
        <p:blipFill>
          <a:blip r:embed="rId2"/>
          <a:stretch>
            <a:fillRect/>
          </a:stretch>
        </p:blipFill>
        <p:spPr>
          <a:xfrm>
            <a:off x="1257300" y="2820194"/>
            <a:ext cx="7391400" cy="2133600"/>
          </a:xfrm>
          <a:prstGeom prst="rect">
            <a:avLst/>
          </a:prstGeom>
        </p:spPr>
      </p:pic>
    </p:spTree>
    <p:extLst>
      <p:ext uri="{BB962C8B-B14F-4D97-AF65-F5344CB8AC3E}">
        <p14:creationId xmlns:p14="http://schemas.microsoft.com/office/powerpoint/2010/main" val="3541287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Ping of Death (POD)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In the POD attack, the attacker sends an Internet Control Message Protocol (ICMP) ping packet equal to, or exceeding, 64 KB (which is to say, greater than 64 × 1024 = 65,536 bytes).</a:t>
            </a:r>
          </a:p>
          <a:p>
            <a:endParaRPr lang="en-US" dirty="0"/>
          </a:p>
          <a:p>
            <a:r>
              <a:rPr lang="en-US" dirty="0"/>
              <a:t>Certain systems are not able to handle this size of packet, and the system will hang or crash.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2733725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CLDAP attack</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newer form of reflection attack uses the Connectionless Lightweight Directory Access Protocol (CLDAP). </a:t>
            </a:r>
          </a:p>
          <a:p>
            <a:endParaRPr lang="en-US" dirty="0"/>
          </a:p>
          <a:p>
            <a:r>
              <a:rPr lang="en-US" dirty="0"/>
              <a:t>In this attack, the attacker asks for all the information on all accounts in the Active Directory, pointing the information to the victim machine. </a:t>
            </a:r>
          </a:p>
          <a:p>
            <a:endParaRPr lang="en-US" dirty="0"/>
          </a:p>
          <a:p>
            <a:r>
              <a:rPr lang="en-US" dirty="0"/>
              <a:t>Because the attack is spoofed to appear to be coming from a legitimate requestor, the data is sent to the victim machine. </a:t>
            </a:r>
          </a:p>
          <a:p>
            <a:endParaRPr lang="en-US" dirty="0"/>
          </a:p>
          <a:p>
            <a:r>
              <a:rPr lang="en-US" dirty="0"/>
              <a:t>This type of attack is clearly preventable, as the UDP port 389 request will have a source IP from inside the network, yet it will come from outside the network. </a:t>
            </a:r>
          </a:p>
          <a:p>
            <a:endParaRPr lang="en-US" dirty="0"/>
          </a:p>
          <a:p>
            <a:r>
              <a:rPr lang="en-US" dirty="0"/>
              <a:t>Blocking this port on the inbound firewalls will block this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1809980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Applications are subject to DDoS as well, because like all systems, they take user inputs, process the data, and create user outputs. </a:t>
            </a:r>
          </a:p>
          <a:p>
            <a:endParaRPr lang="en-US" dirty="0"/>
          </a:p>
          <a:p>
            <a:r>
              <a:rPr lang="en-US" dirty="0"/>
              <a:t>This activity takes resources, and the objective of an application-level DDoS attack is to consume all the resources or to put the system into a failed state. </a:t>
            </a:r>
          </a:p>
          <a:p>
            <a:endParaRPr lang="en-US" dirty="0"/>
          </a:p>
          <a:p>
            <a:r>
              <a:rPr lang="en-US" dirty="0"/>
              <a:t>One of the most common targets of an application layer attack is HTTP.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1680682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Operational Technology (OT)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Applications are subject to DDoS as well, because like Operational technology (OT) is the name given to networks of industrial devices in cyber-physical systems. </a:t>
            </a:r>
          </a:p>
          <a:p>
            <a:endParaRPr lang="en-US" dirty="0"/>
          </a:p>
          <a:p>
            <a:r>
              <a:rPr lang="en-US" dirty="0"/>
              <a:t>These devices use computers to control physical processes—from traffic lights, to refineries, to manufacturing plants, and more. </a:t>
            </a:r>
          </a:p>
          <a:p>
            <a:endParaRPr lang="en-US" dirty="0"/>
          </a:p>
          <a:p>
            <a:r>
              <a:rPr lang="en-US" dirty="0"/>
              <a:t>There are literally thousands of different industrial processes under computer control. </a:t>
            </a:r>
          </a:p>
          <a:p>
            <a:endParaRPr lang="en-US" dirty="0"/>
          </a:p>
          <a:p>
            <a:r>
              <a:rPr lang="en-US" dirty="0"/>
              <a:t>One big differentiator between OT and IT systems is the protocols. </a:t>
            </a:r>
          </a:p>
          <a:p>
            <a:endParaRPr lang="en-US" dirty="0"/>
          </a:p>
          <a:p>
            <a:r>
              <a:rPr lang="en-US" dirty="0"/>
              <a:t>OT systems have OT-specific protocols that are used to perform the communications of equipment control.</a:t>
            </a:r>
          </a:p>
          <a:p>
            <a:endParaRPr lang="en-US" dirty="0"/>
          </a:p>
          <a:p>
            <a:r>
              <a:rPr lang="en-US" dirty="0"/>
              <a:t>One of the system characteristics of these processes is the reliance on properly timed signals.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280972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Evil Twin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evil twin attack is an attack against the wireless protocol via substitute hardware. </a:t>
            </a:r>
          </a:p>
          <a:p>
            <a:endParaRPr lang="en-US" dirty="0"/>
          </a:p>
          <a:p>
            <a:r>
              <a:rPr lang="en-US" dirty="0"/>
              <a:t>This attack uses an access point (AP) owned by an attacker that usually has been enhanced with higher-power and higher-gain antennas to look like a better connection to the users and computers attaching to it. </a:t>
            </a:r>
          </a:p>
          <a:p>
            <a:endParaRPr lang="en-US" dirty="0"/>
          </a:p>
          <a:p>
            <a:r>
              <a:rPr lang="en-US" dirty="0"/>
              <a:t>By getting users to connect through the “evil” access point, attackers can more easily analyze traffic and perform man in the middle−type attacks. </a:t>
            </a:r>
          </a:p>
          <a:p>
            <a:endParaRPr lang="en-US" dirty="0"/>
          </a:p>
          <a:p>
            <a:r>
              <a:rPr lang="en-US" dirty="0"/>
              <a:t>For simple denial of service (DoS), an attacker could use interference to jam the wireless signal, not allowing any computer to connect to the access point successfully.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3437179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Operational Technology (OT)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These systems do not perform correctly when communications are interrupted, so DoS attacks of any kind, including DDoS, can result in significant problems.</a:t>
            </a:r>
          </a:p>
          <a:p>
            <a:endParaRPr lang="en-US" dirty="0"/>
          </a:p>
          <a:p>
            <a:r>
              <a:rPr lang="en-US" dirty="0"/>
              <a:t>all systems, they take user inputs, process the data, and create user outputs. </a:t>
            </a:r>
          </a:p>
          <a:p>
            <a:endParaRPr lang="en-US" dirty="0"/>
          </a:p>
          <a:p>
            <a:r>
              <a:rPr lang="en-US" dirty="0"/>
              <a:t>This activity takes resources, and the objective of an application-level DDoS attack is to consume all the resources or to put the system into a failed state. </a:t>
            </a:r>
          </a:p>
          <a:p>
            <a:endParaRPr lang="en-US" dirty="0"/>
          </a:p>
          <a:p>
            <a:r>
              <a:rPr lang="en-US" dirty="0"/>
              <a:t>One of the most common targets of an application layer attack is HTTP.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1358999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Malicious Code and Script Execution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There are many reasons to use scripts and automation in systems: they promote speed, accuracy, reproducibility, and portability as well as offer a ton of other advantages. </a:t>
            </a:r>
          </a:p>
          <a:p>
            <a:endParaRPr lang="en-US" dirty="0"/>
          </a:p>
          <a:p>
            <a:r>
              <a:rPr lang="en-US" dirty="0"/>
              <a:t>Many of these reasons are why attackers use them as well. </a:t>
            </a:r>
          </a:p>
          <a:p>
            <a:endParaRPr lang="en-US" dirty="0"/>
          </a:p>
          <a:p>
            <a:r>
              <a:rPr lang="en-US" dirty="0"/>
              <a:t>Malicious code and script execution are real threats in today’s environment. </a:t>
            </a:r>
          </a:p>
          <a:p>
            <a:endParaRPr lang="en-US" dirty="0"/>
          </a:p>
          <a:p>
            <a:r>
              <a:rPr lang="en-US" dirty="0"/>
              <a:t>Attackers have a wide range of technologies to choose from when automating their attacks—PowerShell, Python, Bash, macros, and even Visual Basic for Applications are some of the vectors that need to be defended against.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3531406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PowerShell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PowerShell is a built-in command-line tool suite that has a rich set of Microsoft Windows commands. </a:t>
            </a:r>
          </a:p>
          <a:p>
            <a:endParaRPr lang="en-US" dirty="0"/>
          </a:p>
          <a:p>
            <a:r>
              <a:rPr lang="en-US" dirty="0"/>
              <a:t>PowerShell is completely integrated with the Windows environment, allowing administrators to program virtually any function that can be done in the OS. </a:t>
            </a:r>
          </a:p>
          <a:p>
            <a:endParaRPr lang="en-US" dirty="0"/>
          </a:p>
          <a:p>
            <a:r>
              <a:rPr lang="en-US" dirty="0"/>
              <a:t>This is why attackers love PowerShell—it is there, enabled, powerful, and not monitored by most security systems. </a:t>
            </a:r>
          </a:p>
          <a:p>
            <a:r>
              <a:rPr lang="en-US" dirty="0"/>
              <a:t>A wide range of toolsets built to leverage the power of PowerShell can be used to attack a system. </a:t>
            </a:r>
          </a:p>
          <a:p>
            <a:endParaRPr lang="en-US" dirty="0"/>
          </a:p>
          <a:p>
            <a:r>
              <a:rPr lang="en-US" dirty="0"/>
              <a:t>A very commonly used tool is PowerSploit, which includes routines such as Invoke-Mimikatz.</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698733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Python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Python is a widely used programming language/scripting language. </a:t>
            </a:r>
          </a:p>
          <a:p>
            <a:endParaRPr lang="en-US" dirty="0"/>
          </a:p>
          <a:p>
            <a:r>
              <a:rPr lang="en-US" dirty="0"/>
              <a:t>Python is an effective scripting tool that is easy to learn, widely supported, and good at automating tasks and data analysis. </a:t>
            </a:r>
          </a:p>
          <a:p>
            <a:endParaRPr lang="en-US" dirty="0"/>
          </a:p>
          <a:p>
            <a:r>
              <a:rPr lang="en-US" dirty="0"/>
              <a:t>This makes it very useful for cybersecurity teams and attackers alike. </a:t>
            </a:r>
          </a:p>
          <a:p>
            <a:endParaRPr lang="en-US" dirty="0"/>
          </a:p>
          <a:p>
            <a:r>
              <a:rPr lang="en-US" dirty="0"/>
              <a:t>Hackers use Python for the same reasons, and across GitHub are numerous libraries of Python-driven attack toolsets and utilities.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818448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Bash</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Bash (aka Bourne Again Shell) is an interpreter that processes shell commands on Linux systems. </a:t>
            </a:r>
          </a:p>
          <a:p>
            <a:endParaRPr lang="en-US" dirty="0"/>
          </a:p>
          <a:p>
            <a:r>
              <a:rPr lang="en-US" dirty="0"/>
              <a:t>Bash takes commands in plaintext format and calls OS services to perform the specified tasks. </a:t>
            </a:r>
          </a:p>
          <a:p>
            <a:endParaRPr lang="en-US" dirty="0"/>
          </a:p>
          <a:p>
            <a:r>
              <a:rPr lang="en-US" dirty="0"/>
              <a:t>This enables complete automation of a Linux environment and is therefore valuable to system administrators and attackers alike. </a:t>
            </a:r>
          </a:p>
          <a:p>
            <a:endParaRPr lang="en-US" dirty="0"/>
          </a:p>
          <a:p>
            <a:r>
              <a:rPr lang="en-US" dirty="0"/>
              <a:t>One of the strengths of Linux is the ease of programming complex scripts to automate significant system changes and data manipulation. </a:t>
            </a:r>
          </a:p>
          <a:p>
            <a:endParaRPr lang="en-US" dirty="0"/>
          </a:p>
          <a:p>
            <a:r>
              <a:rPr lang="en-US" dirty="0"/>
              <a:t>Hackers use Bash to search through systems and perform tasks on Linux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1527233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Macros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Macros are recorded sets of instructions, typically presented to an application to automate their function. </a:t>
            </a:r>
          </a:p>
          <a:p>
            <a:endParaRPr lang="en-US" dirty="0"/>
          </a:p>
          <a:p>
            <a:r>
              <a:rPr lang="en-US" dirty="0"/>
              <a:t>The term macro is used for scripting applications. Virtually every desktop has PDF functionality or Microsoft Office functionality, and the use of macros in these products enables a great deal of functionality. </a:t>
            </a:r>
          </a:p>
          <a:p>
            <a:endParaRPr lang="en-US" dirty="0"/>
          </a:p>
          <a:p>
            <a:r>
              <a:rPr lang="en-US" dirty="0"/>
              <a:t>However, with this functionality comes risk in the form of unwanted macros calling the system and performing system activities. </a:t>
            </a:r>
          </a:p>
          <a:p>
            <a:endParaRPr lang="en-US" dirty="0"/>
          </a:p>
          <a:p>
            <a:r>
              <a:rPr lang="en-US" dirty="0"/>
              <a:t>For this reason, restricting macros in these and other applications is an important part of managing the cybersecurity of a workstation.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2458567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Visual Basic for Applications (VBA)</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Visual Basic for Applications (VBA) is an older technology from Microsoft that was used to automate many internal processes in applications. </a:t>
            </a:r>
          </a:p>
          <a:p>
            <a:endParaRPr lang="en-US" dirty="0"/>
          </a:p>
          <a:p>
            <a:r>
              <a:rPr lang="en-US" dirty="0"/>
              <a:t>This is an older form of macro that has significant programming capability but has mostly fallen out of favor. </a:t>
            </a:r>
          </a:p>
          <a:p>
            <a:endParaRPr lang="en-US" dirty="0"/>
          </a:p>
          <a:p>
            <a:r>
              <a:rPr lang="en-US" dirty="0"/>
              <a:t>However, it is still valid on a lot of platforms and, as such, is still a vector for attackers. </a:t>
            </a:r>
          </a:p>
          <a:p>
            <a:endParaRPr lang="en-US" dirty="0"/>
          </a:p>
          <a:p>
            <a:r>
              <a:rPr lang="en-US" dirty="0"/>
              <a:t>You should therefore protect systems from attack by disabling macros or VBA from running in applications unless you are sure that the source of the document containing the code can be trusted.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160242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Rogue Access Point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By setting up a </a:t>
            </a:r>
            <a:r>
              <a:rPr lang="en-US" i="1" dirty="0"/>
              <a:t>rogue access point</a:t>
            </a:r>
            <a:r>
              <a:rPr lang="en-US" dirty="0"/>
              <a:t>, an attacker can attempt to get clients to connect to it as if it were authorized and then simply authenticate to the real AP—a simple way to have access to the network and the client’s credentials. </a:t>
            </a:r>
          </a:p>
          <a:p>
            <a:endParaRPr lang="en-US" dirty="0"/>
          </a:p>
          <a:p>
            <a:r>
              <a:rPr lang="en-US" dirty="0"/>
              <a:t>Rogue APs can act as a man in the middle and easily steal users’ credentials. </a:t>
            </a:r>
          </a:p>
          <a:p>
            <a:endParaRPr lang="en-US" dirty="0"/>
          </a:p>
          <a:p>
            <a:r>
              <a:rPr lang="en-US" dirty="0"/>
              <a:t>Enterprises with wireless APs should routinely scan for and remove rogue APs, as users have difficulty avoiding them.</a:t>
            </a:r>
          </a:p>
          <a:p>
            <a:endParaRPr lang="en-US" dirty="0"/>
          </a:p>
          <a:p>
            <a:r>
              <a:rPr lang="en-US" dirty="0"/>
              <a:t>A rogue AP is an AP that is usually placed on an internal network either by accident or for nefarious reasons. It is not administered by the network owner or administrator.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43173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Bluesnarfing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Bluesnarfing is similar to bluejacking (discussed next) in that it uses the same contact transmission protocol. </a:t>
            </a:r>
          </a:p>
          <a:p>
            <a:endParaRPr lang="en-US" dirty="0"/>
          </a:p>
          <a:p>
            <a:r>
              <a:rPr lang="en-US" dirty="0"/>
              <a:t>The difference is that instead of sending an unsolicited message to the victim’s phone, the attacker copies off the victim’s information, which can include e-mails, contact lists, calendars, private photos, videos, and anything else that exists on that device.</a:t>
            </a:r>
          </a:p>
          <a:p>
            <a:endParaRPr lang="en-US" dirty="0"/>
          </a:p>
          <a:p>
            <a:r>
              <a:rPr lang="en-US" dirty="0"/>
              <a:t>The majority of Bluetooth phones need to be discoverable for the bluesnarf attack to work, and the phones do not necessarily need to be paired.</a:t>
            </a:r>
          </a:p>
          <a:p>
            <a:endParaRPr lang="en-US" dirty="0"/>
          </a:p>
          <a:p>
            <a:r>
              <a:rPr lang="en-US" dirty="0"/>
              <a:t>Bluesnarfing used to require a laptop with a Bluetooth adapter, making it relatively easy to identify a possible attacker, but bluesnarfing applications are now available for mobile devices.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425253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Bluejacking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Bluejacking is a term used for the sending of unauthorized messages to another Bluetooth device. This involves sending a message as a phonebook contact.</a:t>
            </a:r>
          </a:p>
          <a:p>
            <a:endParaRPr lang="en-US" dirty="0"/>
          </a:p>
          <a:p>
            <a:r>
              <a:rPr lang="en-US" dirty="0"/>
              <a:t>The attacker then sends the message to the possible recipient via Bluetooth. </a:t>
            </a:r>
          </a:p>
          <a:p>
            <a:endParaRPr lang="en-US" dirty="0"/>
          </a:p>
          <a:p>
            <a:r>
              <a:rPr lang="en-US" dirty="0"/>
              <a:t>Originally, this involved sending text messages, but more recent phones can send images or audio as well. </a:t>
            </a:r>
          </a:p>
          <a:p>
            <a:endParaRPr lang="en-US" dirty="0"/>
          </a:p>
          <a:p>
            <a:r>
              <a:rPr lang="en-US" dirty="0"/>
              <a:t>A popular variant of this is the transmission of “shock” images, featuring disturbing or crude photos. </a:t>
            </a:r>
          </a:p>
          <a:p>
            <a:endParaRPr lang="en-US" dirty="0"/>
          </a:p>
          <a:p>
            <a:r>
              <a:rPr lang="en-US" dirty="0"/>
              <a:t>Must be within range and in discoverable mode.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84629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Disassociation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Disassociation attacks, aka deauthentication attack, against a wireless system are attacks designed to disassociate a host from the wireless access point and from the wireless network. </a:t>
            </a:r>
          </a:p>
          <a:p>
            <a:endParaRPr lang="en-US" dirty="0"/>
          </a:p>
          <a:p>
            <a:r>
              <a:rPr lang="en-US" dirty="0"/>
              <a:t>Disassociation attacks stem from the de-authentication frame that is in the IEEE 802.11 (Wi-Fi) standard. </a:t>
            </a:r>
          </a:p>
          <a:p>
            <a:endParaRPr lang="en-US" dirty="0"/>
          </a:p>
          <a:p>
            <a:r>
              <a:rPr lang="en-US" dirty="0"/>
              <a:t>The de-authentication frame is designed as a tool to remove unauthorized stations from a Wi-Fi access point, but because of the design of the protocol, these frames can be implemented by virtually anyone.</a:t>
            </a:r>
          </a:p>
          <a:p>
            <a:endParaRPr lang="en-US" dirty="0"/>
          </a:p>
          <a:p>
            <a:r>
              <a:rPr lang="en-US" dirty="0"/>
              <a:t>Disassociation attacks are not typically used alone but rather in concert with another attack objective. For instance, if you disassociate a connection and then sniff the reconnect, you can steal passwords. </a:t>
            </a:r>
          </a:p>
          <a:p>
            <a:endParaRPr lang="en-US" dirty="0"/>
          </a:p>
          <a:p>
            <a:r>
              <a:rPr lang="en-US" dirty="0">
                <a:hlinkClick r:id="rId2"/>
              </a:rPr>
              <a:t>https://www.professormesser.com/security-plus/sy0-501/wireless-disassociation-attacks/</a:t>
            </a:r>
            <a:endParaRPr lang="en-US" dirty="0"/>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43610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Jamming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Jamming is a form of denial of service that specifically targets the radio spectrum aspect of wireless. </a:t>
            </a:r>
          </a:p>
          <a:p>
            <a:endParaRPr lang="en-US" dirty="0"/>
          </a:p>
          <a:p>
            <a:r>
              <a:rPr lang="en-US" dirty="0"/>
              <a:t>Just as other DoS attacks can manipulate things behind the scenes, so can jamming on a wireless AP, enabling actions such as attaching to a rogue AP.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25482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831A329D-FA0D-465F-9506-CF2A74DDE830}"/>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7896</TotalTime>
  <Words>4287</Words>
  <Application>Microsoft Office PowerPoint</Application>
  <PresentationFormat>On-screen Show (4:3)</PresentationFormat>
  <Paragraphs>422</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Tahoma</vt:lpstr>
      <vt:lpstr>Verdana</vt:lpstr>
      <vt:lpstr>Office Theme</vt:lpstr>
      <vt:lpstr>PowerPoint Presentation</vt:lpstr>
      <vt:lpstr>Chapter 4 (Domain 1.4) Learning Objectives</vt:lpstr>
      <vt:lpstr>Wireless</vt:lpstr>
      <vt:lpstr>Evil Twin</vt:lpstr>
      <vt:lpstr>Rogue Access Point</vt:lpstr>
      <vt:lpstr>Bluesnarfing</vt:lpstr>
      <vt:lpstr>Bluejacking</vt:lpstr>
      <vt:lpstr>Disassociation</vt:lpstr>
      <vt:lpstr>Jamming</vt:lpstr>
      <vt:lpstr>Radio Frequency Identification (RFID)</vt:lpstr>
      <vt:lpstr>Radio Frequency Identification (RFID)</vt:lpstr>
      <vt:lpstr>Near Field Communication (NFC)</vt:lpstr>
      <vt:lpstr>Initialization Vector (IV)</vt:lpstr>
      <vt:lpstr>On-path Attack</vt:lpstr>
      <vt:lpstr>On-path Attack</vt:lpstr>
      <vt:lpstr>Layer 2 Attacks</vt:lpstr>
      <vt:lpstr>Address Resolution Protocol (ARP) Poisoning</vt:lpstr>
      <vt:lpstr>Address Resolution Protocol (ARP) Poisoning</vt:lpstr>
      <vt:lpstr>Media Access Control (MAC) Flooding</vt:lpstr>
      <vt:lpstr>Media Access Control (MAC) Cloning</vt:lpstr>
      <vt:lpstr>Domain Name System (DNS)</vt:lpstr>
      <vt:lpstr>Domain Hijacking</vt:lpstr>
      <vt:lpstr>DNS Poisoning</vt:lpstr>
      <vt:lpstr>DNS Poisoning</vt:lpstr>
      <vt:lpstr>DNS Poisoning</vt:lpstr>
      <vt:lpstr>Universal Resource Locator (URL) Redirection</vt:lpstr>
      <vt:lpstr>Domain Reputation</vt:lpstr>
      <vt:lpstr>Distributed Denial-of-Service (DDoS)</vt:lpstr>
      <vt:lpstr>Distributed Denial-of-Service (DDoS)</vt:lpstr>
      <vt:lpstr>Distributed Denial-of-Service (DDoS)</vt:lpstr>
      <vt:lpstr>Network</vt:lpstr>
      <vt:lpstr>Network</vt:lpstr>
      <vt:lpstr>TCP Three-way Handshake</vt:lpstr>
      <vt:lpstr>Network</vt:lpstr>
      <vt:lpstr>SYN Flood Attack</vt:lpstr>
      <vt:lpstr>Ping of Death (POD)</vt:lpstr>
      <vt:lpstr>CLDAP attack</vt:lpstr>
      <vt:lpstr>Application</vt:lpstr>
      <vt:lpstr>Operational Technology (OT)</vt:lpstr>
      <vt:lpstr>Operational Technology (OT)</vt:lpstr>
      <vt:lpstr>Malicious Code and Script Execution</vt:lpstr>
      <vt:lpstr>PowerShell</vt:lpstr>
      <vt:lpstr>Python</vt:lpstr>
      <vt:lpstr>Bash</vt:lpstr>
      <vt:lpstr>Macros</vt:lpstr>
      <vt:lpstr>Visual Basic for Applications (VBA)</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219</cp:revision>
  <dcterms:created xsi:type="dcterms:W3CDTF">2007-03-12T15:36:22Z</dcterms:created>
  <dcterms:modified xsi:type="dcterms:W3CDTF">2022-09-15T16:09:26Z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